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8" r:id="rId4"/>
    <p:sldMasterId id="2147483693" r:id="rId5"/>
    <p:sldMasterId id="2147483708" r:id="rId6"/>
    <p:sldMasterId id="2147483723" r:id="rId7"/>
    <p:sldMasterId id="2147483738" r:id="rId8"/>
    <p:sldMasterId id="2147483753" r:id="rId9"/>
    <p:sldMasterId id="2147483768" r:id="rId10"/>
    <p:sldMasterId id="2147483783" r:id="rId11"/>
  </p:sldMasterIdLst>
  <p:notesMasterIdLst>
    <p:notesMasterId r:id="rId98"/>
  </p:notesMasterIdLst>
  <p:sldIdLst>
    <p:sldId id="615" r:id="rId12"/>
    <p:sldId id="616" r:id="rId13"/>
    <p:sldId id="678" r:id="rId14"/>
    <p:sldId id="627" r:id="rId15"/>
    <p:sldId id="819" r:id="rId16"/>
    <p:sldId id="820" r:id="rId17"/>
    <p:sldId id="821" r:id="rId18"/>
    <p:sldId id="628" r:id="rId19"/>
    <p:sldId id="630" r:id="rId20"/>
    <p:sldId id="1209" r:id="rId21"/>
    <p:sldId id="663" r:id="rId22"/>
    <p:sldId id="631" r:id="rId23"/>
    <p:sldId id="823" r:id="rId24"/>
    <p:sldId id="824" r:id="rId25"/>
    <p:sldId id="822" r:id="rId26"/>
    <p:sldId id="633" r:id="rId27"/>
    <p:sldId id="753" r:id="rId28"/>
    <p:sldId id="679" r:id="rId29"/>
    <p:sldId id="617" r:id="rId30"/>
    <p:sldId id="1070" r:id="rId31"/>
    <p:sldId id="1071" r:id="rId32"/>
    <p:sldId id="1072" r:id="rId33"/>
    <p:sldId id="1073" r:id="rId34"/>
    <p:sldId id="634" r:id="rId35"/>
    <p:sldId id="1284" r:id="rId36"/>
    <p:sldId id="618" r:id="rId37"/>
    <p:sldId id="637" r:id="rId38"/>
    <p:sldId id="638" r:id="rId39"/>
    <p:sldId id="658" r:id="rId40"/>
    <p:sldId id="893" r:id="rId41"/>
    <p:sldId id="894" r:id="rId42"/>
    <p:sldId id="1396" r:id="rId43"/>
    <p:sldId id="666" r:id="rId44"/>
    <p:sldId id="1143" r:id="rId45"/>
    <p:sldId id="1344" r:id="rId46"/>
    <p:sldId id="668" r:id="rId47"/>
    <p:sldId id="669" r:id="rId48"/>
    <p:sldId id="960" r:id="rId49"/>
    <p:sldId id="670" r:id="rId50"/>
    <p:sldId id="1144" r:id="rId51"/>
    <p:sldId id="1145" r:id="rId52"/>
    <p:sldId id="673" r:id="rId53"/>
    <p:sldId id="675" r:id="rId54"/>
    <p:sldId id="1146" r:id="rId55"/>
    <p:sldId id="1397" r:id="rId56"/>
    <p:sldId id="1147" r:id="rId57"/>
    <p:sldId id="1148" r:id="rId58"/>
    <p:sldId id="680" r:id="rId59"/>
    <p:sldId id="641" r:id="rId60"/>
    <p:sldId id="676" r:id="rId61"/>
    <p:sldId id="642" r:id="rId62"/>
    <p:sldId id="644" r:id="rId63"/>
    <p:sldId id="677" r:id="rId64"/>
    <p:sldId id="1452" r:id="rId65"/>
    <p:sldId id="645" r:id="rId66"/>
    <p:sldId id="646" r:id="rId67"/>
    <p:sldId id="681" r:id="rId68"/>
    <p:sldId id="895" r:id="rId69"/>
    <p:sldId id="896" r:id="rId70"/>
    <p:sldId id="1020" r:id="rId71"/>
    <p:sldId id="900" r:id="rId72"/>
    <p:sldId id="1453" r:id="rId73"/>
    <p:sldId id="902" r:id="rId74"/>
    <p:sldId id="903" r:id="rId75"/>
    <p:sldId id="904" r:id="rId76"/>
    <p:sldId id="905" r:id="rId77"/>
    <p:sldId id="906" r:id="rId78"/>
    <p:sldId id="907" r:id="rId79"/>
    <p:sldId id="908" r:id="rId80"/>
    <p:sldId id="910" r:id="rId81"/>
    <p:sldId id="911" r:id="rId82"/>
    <p:sldId id="912" r:id="rId83"/>
    <p:sldId id="648" r:id="rId84"/>
    <p:sldId id="649" r:id="rId85"/>
    <p:sldId id="650" r:id="rId86"/>
    <p:sldId id="652" r:id="rId87"/>
    <p:sldId id="651" r:id="rId88"/>
    <p:sldId id="653" r:id="rId89"/>
    <p:sldId id="1484" r:id="rId90"/>
    <p:sldId id="1485" r:id="rId91"/>
    <p:sldId id="1056" r:id="rId92"/>
    <p:sldId id="656" r:id="rId93"/>
    <p:sldId id="657" r:id="rId94"/>
    <p:sldId id="682" r:id="rId95"/>
    <p:sldId id="612" r:id="rId96"/>
    <p:sldId id="661" r:id="rId97"/>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3200" b="0" i="0" u="none" kern="1200" baseline="0">
        <a:solidFill>
          <a:srgbClr val="4138FA"/>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138FA"/>
    <a:srgbClr val="3399FF"/>
    <a:srgbClr val="6699FF"/>
    <a:srgbClr val="FF0000"/>
    <a:srgbClr val="990033"/>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296"/>
        <p:guide pos="2883"/>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notesMaster" Target="notesMasters/notesMaster1.xml"/><Relationship Id="rId97" Type="http://schemas.openxmlformats.org/officeDocument/2006/relationships/slide" Target="slides/slide86.xml"/><Relationship Id="rId96" Type="http://schemas.openxmlformats.org/officeDocument/2006/relationships/slide" Target="slides/slide85.xml"/><Relationship Id="rId95" Type="http://schemas.openxmlformats.org/officeDocument/2006/relationships/slide" Target="slides/slide84.xml"/><Relationship Id="rId94" Type="http://schemas.openxmlformats.org/officeDocument/2006/relationships/slide" Target="slides/slide83.xml"/><Relationship Id="rId93" Type="http://schemas.openxmlformats.org/officeDocument/2006/relationships/slide" Target="slides/slide82.xml"/><Relationship Id="rId92" Type="http://schemas.openxmlformats.org/officeDocument/2006/relationships/slide" Target="slides/slide81.xml"/><Relationship Id="rId91" Type="http://schemas.openxmlformats.org/officeDocument/2006/relationships/slide" Target="slides/slide80.xml"/><Relationship Id="rId90" Type="http://schemas.openxmlformats.org/officeDocument/2006/relationships/slide" Target="slides/slide79.xml"/><Relationship Id="rId9" Type="http://schemas.openxmlformats.org/officeDocument/2006/relationships/slideMaster" Target="slideMasters/slideMaster8.xml"/><Relationship Id="rId89" Type="http://schemas.openxmlformats.org/officeDocument/2006/relationships/slide" Target="slides/slide78.xml"/><Relationship Id="rId88" Type="http://schemas.openxmlformats.org/officeDocument/2006/relationships/slide" Target="slides/slide77.xml"/><Relationship Id="rId87" Type="http://schemas.openxmlformats.org/officeDocument/2006/relationships/slide" Target="slides/slide76.xml"/><Relationship Id="rId86" Type="http://schemas.openxmlformats.org/officeDocument/2006/relationships/slide" Target="slides/slide75.xml"/><Relationship Id="rId85" Type="http://schemas.openxmlformats.org/officeDocument/2006/relationships/slide" Target="slides/slide74.xml"/><Relationship Id="rId84" Type="http://schemas.openxmlformats.org/officeDocument/2006/relationships/slide" Target="slides/slide73.xml"/><Relationship Id="rId83" Type="http://schemas.openxmlformats.org/officeDocument/2006/relationships/slide" Target="slides/slide72.xml"/><Relationship Id="rId82" Type="http://schemas.openxmlformats.org/officeDocument/2006/relationships/slide" Target="slides/slide71.xml"/><Relationship Id="rId81" Type="http://schemas.openxmlformats.org/officeDocument/2006/relationships/slide" Target="slides/slide70.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slide" Target="slides/slide1.xml"/><Relationship Id="rId11" Type="http://schemas.openxmlformats.org/officeDocument/2006/relationships/slideMaster" Target="slideMasters/slideMaster10.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52750" cy="498475"/>
          </a:xfrm>
          <a:prstGeom prst="rect">
            <a:avLst/>
          </a:prstGeom>
          <a:noFill/>
          <a:ln w="9525">
            <a:noFill/>
            <a:miter/>
          </a:ln>
        </p:spPr>
        <p:txBody>
          <a:bodyPr lIns="91613" tIns="45807" rIns="91613" bIns="45807"/>
          <a:p>
            <a:pPr lvl="0" defTabSz="916305" fontAlgn="base"/>
            <a:endParaRPr lang="zh-CN" sz="1200" strike="noStrike" noProof="1"/>
          </a:p>
        </p:txBody>
      </p:sp>
      <p:sp>
        <p:nvSpPr>
          <p:cNvPr id="3075" name="日期占位符 3074"/>
          <p:cNvSpPr>
            <a:spLocks noGrp="1"/>
          </p:cNvSpPr>
          <p:nvPr>
            <p:ph type="dt" idx="1"/>
          </p:nvPr>
        </p:nvSpPr>
        <p:spPr>
          <a:xfrm>
            <a:off x="3860800" y="0"/>
            <a:ext cx="2952750" cy="498475"/>
          </a:xfrm>
          <a:prstGeom prst="rect">
            <a:avLst/>
          </a:prstGeom>
          <a:noFill/>
          <a:ln w="9525">
            <a:noFill/>
            <a:miter/>
          </a:ln>
        </p:spPr>
        <p:txBody>
          <a:bodyPr lIns="91613" tIns="45807" rIns="91613" bIns="45807"/>
          <a:p>
            <a:pPr lvl="0" algn="r" defTabSz="916305" fontAlgn="base"/>
            <a:endParaRPr lang="zh-CN" altLang="en-US" sz="1200" strike="noStrike" noProof="1"/>
          </a:p>
        </p:txBody>
      </p:sp>
      <p:sp>
        <p:nvSpPr>
          <p:cNvPr id="3076" name="幻灯片图像占位符 3075"/>
          <p:cNvSpPr>
            <a:spLocks noGrp="1" noRot="1"/>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9442450"/>
            <a:ext cx="2952750" cy="498475"/>
          </a:xfrm>
          <a:prstGeom prst="rect">
            <a:avLst/>
          </a:prstGeom>
          <a:noFill/>
          <a:ln w="9525">
            <a:noFill/>
            <a:miter/>
          </a:ln>
        </p:spPr>
        <p:txBody>
          <a:bodyPr lIns="91613" tIns="45807" rIns="91613" bIns="45807" anchor="b"/>
          <a:p>
            <a:pPr lvl="0" defTabSz="916305" fontAlgn="base"/>
            <a:endParaRPr lang="zh-CN" sz="1200" strike="noStrike" noProof="1"/>
          </a:p>
        </p:txBody>
      </p:sp>
      <p:sp>
        <p:nvSpPr>
          <p:cNvPr id="3079" name="灯片编号占位符 3078"/>
          <p:cNvSpPr>
            <a:spLocks noGrp="1"/>
          </p:cNvSpPr>
          <p:nvPr>
            <p:ph type="sldNum" sz="quarter" idx="5"/>
          </p:nvPr>
        </p:nvSpPr>
        <p:spPr>
          <a:xfrm>
            <a:off x="3860800" y="9442450"/>
            <a:ext cx="2952750" cy="498475"/>
          </a:xfrm>
          <a:prstGeom prst="rect">
            <a:avLst/>
          </a:prstGeom>
          <a:noFill/>
          <a:ln w="9525">
            <a:noFill/>
            <a:miter/>
          </a:ln>
        </p:spPr>
        <p:txBody>
          <a:bodyPr lIns="91613" tIns="45807" rIns="91613" bIns="45807" anchor="b"/>
          <a:p>
            <a:pPr lvl="0" algn="r" defTabSz="916305" fontAlgn="base"/>
            <a:fld id="{9A0DB2DC-4C9A-4742-B13C-FB6460FD3503}" type="slidenum">
              <a:rPr lang="zh-CN" sz="1200" strike="noStrike" noProof="1">
                <a:latin typeface="Arial" panose="020B0604020202020204" pitchFamily="34" charset="0"/>
                <a:ea typeface="宋体" panose="02010600030101010101" pitchFamily="2" charset="-122"/>
                <a:cs typeface="+mn-ea"/>
              </a:rPr>
            </a:fld>
            <a:endParaRPr lang="zh-CN"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1.bin"/><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0" Type="http://schemas.openxmlformats.org/officeDocument/2006/relationships/theme" Target="../theme/theme10.xml"/><Relationship Id="rId2" Type="http://schemas.openxmlformats.org/officeDocument/2006/relationships/slideLayout" Target="../slideLayouts/slideLayout128.xml"/><Relationship Id="rId19" Type="http://schemas.openxmlformats.org/officeDocument/2006/relationships/vmlDrawing" Target="../drawings/vmlDrawing10.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10.bin"/><Relationship Id="rId15" Type="http://schemas.openxmlformats.org/officeDocument/2006/relationships/image" Target="../media/image2.jpeg"/><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0" Type="http://schemas.openxmlformats.org/officeDocument/2006/relationships/theme" Target="../theme/theme2.xml"/><Relationship Id="rId2" Type="http://schemas.openxmlformats.org/officeDocument/2006/relationships/slideLayout" Target="../slideLayouts/slideLayout16.xml"/><Relationship Id="rId19" Type="http://schemas.openxmlformats.org/officeDocument/2006/relationships/vmlDrawing" Target="../drawings/vmlDrawing2.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2.bin"/><Relationship Id="rId15" Type="http://schemas.openxmlformats.org/officeDocument/2006/relationships/image" Target="../media/image2.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0" Type="http://schemas.openxmlformats.org/officeDocument/2006/relationships/theme" Target="../theme/theme3.xml"/><Relationship Id="rId2" Type="http://schemas.openxmlformats.org/officeDocument/2006/relationships/slideLayout" Target="../slideLayouts/slideLayout30.xml"/><Relationship Id="rId19" Type="http://schemas.openxmlformats.org/officeDocument/2006/relationships/vmlDrawing" Target="../drawings/vmlDrawing3.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3.bin"/><Relationship Id="rId15" Type="http://schemas.openxmlformats.org/officeDocument/2006/relationships/image" Target="../media/image2.jpeg"/><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0" Type="http://schemas.openxmlformats.org/officeDocument/2006/relationships/theme" Target="../theme/theme4.xml"/><Relationship Id="rId2" Type="http://schemas.openxmlformats.org/officeDocument/2006/relationships/slideLayout" Target="../slideLayouts/slideLayout44.xml"/><Relationship Id="rId19" Type="http://schemas.openxmlformats.org/officeDocument/2006/relationships/vmlDrawing" Target="../drawings/vmlDrawing4.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4.bin"/><Relationship Id="rId15" Type="http://schemas.openxmlformats.org/officeDocument/2006/relationships/image" Target="../media/image2.jpeg"/><Relationship Id="rId14" Type="http://schemas.openxmlformats.org/officeDocument/2006/relationships/slideLayout" Target="../slideLayouts/slideLayout56.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0" Type="http://schemas.openxmlformats.org/officeDocument/2006/relationships/theme" Target="../theme/theme5.xml"/><Relationship Id="rId2" Type="http://schemas.openxmlformats.org/officeDocument/2006/relationships/slideLayout" Target="../slideLayouts/slideLayout58.xml"/><Relationship Id="rId19" Type="http://schemas.openxmlformats.org/officeDocument/2006/relationships/vmlDrawing" Target="../drawings/vmlDrawing5.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5.bin"/><Relationship Id="rId15" Type="http://schemas.openxmlformats.org/officeDocument/2006/relationships/image" Target="../media/image2.jpeg"/><Relationship Id="rId14" Type="http://schemas.openxmlformats.org/officeDocument/2006/relationships/slideLayout" Target="../slideLayouts/slideLayout70.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0" Type="http://schemas.openxmlformats.org/officeDocument/2006/relationships/theme" Target="../theme/theme6.xml"/><Relationship Id="rId2" Type="http://schemas.openxmlformats.org/officeDocument/2006/relationships/slideLayout" Target="../slideLayouts/slideLayout72.xml"/><Relationship Id="rId19" Type="http://schemas.openxmlformats.org/officeDocument/2006/relationships/vmlDrawing" Target="../drawings/vmlDrawing6.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6.bin"/><Relationship Id="rId15" Type="http://schemas.openxmlformats.org/officeDocument/2006/relationships/image" Target="../media/image2.jpeg"/><Relationship Id="rId14" Type="http://schemas.openxmlformats.org/officeDocument/2006/relationships/slideLayout" Target="../slideLayouts/slideLayout84.xml"/><Relationship Id="rId13" Type="http://schemas.openxmlformats.org/officeDocument/2006/relationships/slideLayout" Target="../slideLayouts/slideLayout83.xml"/><Relationship Id="rId12" Type="http://schemas.openxmlformats.org/officeDocument/2006/relationships/slideLayout" Target="../slideLayouts/slideLayout82.xml"/><Relationship Id="rId11" Type="http://schemas.openxmlformats.org/officeDocument/2006/relationships/slideLayout" Target="../slideLayouts/slideLayout81.xml"/><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0" Type="http://schemas.openxmlformats.org/officeDocument/2006/relationships/theme" Target="../theme/theme7.xml"/><Relationship Id="rId2" Type="http://schemas.openxmlformats.org/officeDocument/2006/relationships/slideLayout" Target="../slideLayouts/slideLayout86.xml"/><Relationship Id="rId19" Type="http://schemas.openxmlformats.org/officeDocument/2006/relationships/vmlDrawing" Target="../drawings/vmlDrawing7.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7.bin"/><Relationship Id="rId15" Type="http://schemas.openxmlformats.org/officeDocument/2006/relationships/image" Target="../media/image2.jpeg"/><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0" Type="http://schemas.openxmlformats.org/officeDocument/2006/relationships/theme" Target="../theme/theme8.xml"/><Relationship Id="rId2" Type="http://schemas.openxmlformats.org/officeDocument/2006/relationships/slideLayout" Target="../slideLayouts/slideLayout100.xml"/><Relationship Id="rId19" Type="http://schemas.openxmlformats.org/officeDocument/2006/relationships/vmlDrawing" Target="../drawings/vmlDrawing8.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8.bin"/><Relationship Id="rId15" Type="http://schemas.openxmlformats.org/officeDocument/2006/relationships/image" Target="../media/image2.jpeg"/><Relationship Id="rId14" Type="http://schemas.openxmlformats.org/officeDocument/2006/relationships/slideLayout" Target="../slideLayouts/slideLayout112.xml"/><Relationship Id="rId13" Type="http://schemas.openxmlformats.org/officeDocument/2006/relationships/slideLayout" Target="../slideLayouts/slideLayout111.xml"/><Relationship Id="rId12" Type="http://schemas.openxmlformats.org/officeDocument/2006/relationships/slideLayout" Target="../slideLayouts/slideLayout110.xml"/><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0" Type="http://schemas.openxmlformats.org/officeDocument/2006/relationships/theme" Target="../theme/theme9.xml"/><Relationship Id="rId2" Type="http://schemas.openxmlformats.org/officeDocument/2006/relationships/slideLayout" Target="../slideLayouts/slideLayout114.xml"/><Relationship Id="rId19" Type="http://schemas.openxmlformats.org/officeDocument/2006/relationships/vmlDrawing" Target="../drawings/vmlDrawing9.v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oleObject" Target="../embeddings/oleObject9.bin"/><Relationship Id="rId15" Type="http://schemas.openxmlformats.org/officeDocument/2006/relationships/image" Target="../media/image2.jpeg"/><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sz="1800">
              <a:solidFill>
                <a:srgbClr val="4138FA"/>
              </a:solidFill>
              <a:latin typeface="Arial" panose="020B0604020202020204" pitchFamily="34" charset="0"/>
              <a:ea typeface="宋体" panose="02010600030101010101"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6" imgW="838200" imgH="647700" progId="Paint.Picture">
                  <p:embed/>
                </p:oleObj>
              </mc:Choice>
              <mc:Fallback>
                <p:oleObj name="" r:id="rId16" imgW="838200" imgH="647700" progId="Paint.Picture">
                  <p:embed/>
                  <p:pic>
                    <p:nvPicPr>
                      <p:cNvPr id="0" name="图片 3075"/>
                      <p:cNvPicPr/>
                      <p:nvPr/>
                    </p:nvPicPr>
                    <p:blipFill>
                      <a:blip r:embed="rId17"/>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8"/>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0"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1.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2.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3.bin"/><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96.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4.bin"/><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00.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38.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5.bin"/><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77900" y="1562100"/>
            <a:ext cx="7129463" cy="22113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2" charset="0"/>
                <a:ea typeface="宋体" panose="02010600030101010101" pitchFamily="2" charset="-122"/>
                <a:cs typeface="+mn-ea"/>
              </a:rPr>
              <a:t>第</a:t>
            </a:r>
            <a:r>
              <a:rPr lang="en-US" altLang="zh-CN" sz="4400" b="1" strike="noStrike" noProof="1">
                <a:solidFill>
                  <a:srgbClr val="990000"/>
                </a:solidFill>
                <a:latin typeface="Times New Roman" panose="02020603050405020304" pitchFamily="2" charset="0"/>
                <a:ea typeface="宋体" panose="02010600030101010101" pitchFamily="2" charset="-122"/>
                <a:cs typeface="+mn-ea"/>
              </a:rPr>
              <a:t>7</a:t>
            </a:r>
            <a:r>
              <a:rPr lang="zh-CN" altLang="en-US" sz="4400" b="1" strike="noStrike" noProof="1">
                <a:solidFill>
                  <a:srgbClr val="990000"/>
                </a:solidFill>
                <a:latin typeface="Times New Roman" panose="02020603050405020304" pitchFamily="2" charset="0"/>
                <a:ea typeface="宋体" panose="02010600030101010101" pitchFamily="2" charset="-122"/>
                <a:cs typeface="+mn-ea"/>
              </a:rPr>
              <a:t>章  设备管理</a:t>
            </a:r>
            <a:endParaRPr lang="zh-CN" altLang="en-US" sz="4400" b="1" strike="noStrike" noProof="1">
              <a:solidFill>
                <a:srgbClr val="990000"/>
              </a:solidFill>
              <a:latin typeface="Times New Roman" panose="02020603050405020304" pitchFamily="2" charset="0"/>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2" name="内容占位符 409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100" name="矩形 409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xEl>
                                              <p:charRg st="1" end="11"/>
                                            </p:txEl>
                                          </p:spTgt>
                                        </p:tgtEl>
                                        <p:attrNameLst>
                                          <p:attrName>style.visibility</p:attrName>
                                        </p:attrNameLst>
                                      </p:cBhvr>
                                      <p:to>
                                        <p:strVal val="visible"/>
                                      </p:to>
                                    </p:set>
                                    <p:anim calcmode="lin" valueType="num">
                                      <p:cBhvr additive="base">
                                        <p:cTn id="7" dur="1000" fill="hold"/>
                                        <p:tgtEl>
                                          <p:spTgt spid="409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024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5</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0243" name="矩形 10242"/>
          <p:cNvSpPr/>
          <p:nvPr/>
        </p:nvSpPr>
        <p:spPr>
          <a:xfrm>
            <a:off x="367030" y="701675"/>
            <a:ext cx="8348980" cy="45212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pitchFamily="2" charset="0"/>
                <a:ea typeface="宋体" panose="02010600030101010101" pitchFamily="2" charset="-122"/>
                <a:cs typeface="+mn-ea"/>
              </a:rPr>
              <a:t>3</a:t>
            </a:r>
            <a:r>
              <a:rPr lang="en-US" altLang="zh-CN" b="1" strike="noStrike" noProof="1">
                <a:solidFill>
                  <a:srgbClr val="990000"/>
                </a:solidFill>
                <a:effectLst/>
                <a:latin typeface="Times New Roman" panose="02020603050405020304" pitchFamily="2" charset="0"/>
                <a:ea typeface="宋体" panose="02010600030101010101" pitchFamily="2" charset="-122"/>
                <a:cs typeface="+mn-ea"/>
              </a:rPr>
              <a:t>.  </a:t>
            </a:r>
            <a:r>
              <a:rPr lang="zh-CN" altLang="en-US" b="1" strike="noStrike" noProof="1">
                <a:solidFill>
                  <a:srgbClr val="990000"/>
                </a:solidFill>
                <a:effectLst/>
                <a:latin typeface="Times New Roman" panose="02020603050405020304" pitchFamily="2" charset="0"/>
                <a:ea typeface="宋体" panose="02010600030101010101" pitchFamily="2" charset="-122"/>
                <a:cs typeface="+mn-ea"/>
              </a:rPr>
              <a:t>设备独立性</a:t>
            </a:r>
            <a:endParaRPr lang="zh-CN" altLang="en-US" b="1" strike="noStrike" noProof="1">
              <a:solidFill>
                <a:srgbClr val="990000"/>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程序在执行过程中必须使用实际的物理设备，就好像程序在主存中一定要使用物理地址一样，但是在用户程序中应避免使用实际的物理名，而采用逻辑设备名。这样做的道理就和用户程序中要使用逻辑地址而不使用物理地址的道理一样。</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设备管理的任务之一就是把逻辑设备名转换成物理设备名。</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0"/>
                                            </p:txEl>
                                          </p:spTgt>
                                        </p:tgtEl>
                                        <p:attrNameLst>
                                          <p:attrName>style.visibility</p:attrName>
                                        </p:attrNameLst>
                                      </p:cBhvr>
                                      <p:to>
                                        <p:strVal val="visible"/>
                                      </p:to>
                                    </p:set>
                                    <p:anim calcmode="lin" valueType="num">
                                      <p:cBhvr additive="base">
                                        <p:cTn id="7" dur="1000" fill="hold"/>
                                        <p:tgtEl>
                                          <p:spTgt spid="102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2" end="2"/>
                                            </p:txEl>
                                          </p:spTgt>
                                        </p:tgtEl>
                                        <p:attrNameLst>
                                          <p:attrName>style.visibility</p:attrName>
                                        </p:attrNameLst>
                                      </p:cBhvr>
                                      <p:to>
                                        <p:strVal val="visible"/>
                                      </p:to>
                                    </p:set>
                                    <p:anim calcmode="lin" valueType="num">
                                      <p:cBhvr additive="base">
                                        <p:cTn id="13" dur="1000" fill="hold"/>
                                        <p:tgtEl>
                                          <p:spTgt spid="10243">
                                            <p:txEl>
                                              <p:char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3" end="3"/>
                                            </p:txEl>
                                          </p:spTgt>
                                        </p:tgtEl>
                                        <p:attrNameLst>
                                          <p:attrName>style.visibility</p:attrName>
                                        </p:attrNameLst>
                                      </p:cBhvr>
                                      <p:to>
                                        <p:strVal val="visible"/>
                                      </p:to>
                                    </p:set>
                                    <p:anim calcmode="lin" valueType="num">
                                      <p:cBhvr additive="base">
                                        <p:cTn id="19" dur="1000" fill="hold"/>
                                        <p:tgtEl>
                                          <p:spTgt spid="10243">
                                            <p:txEl>
                                              <p:char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24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3">
                                            <p:txEl>
                                              <p:charRg st="157" end="165"/>
                                            </p:txEl>
                                          </p:spTgt>
                                        </p:tgtEl>
                                        <p:attrNameLst>
                                          <p:attrName>style.visibility</p:attrName>
                                        </p:attrNameLst>
                                      </p:cBhvr>
                                      <p:to>
                                        <p:strVal val="visible"/>
                                      </p:to>
                                    </p:set>
                                    <p:anim calcmode="lin" valueType="num">
                                      <p:cBhvr additive="base">
                                        <p:cTn id="25" dur="500" fill="hold"/>
                                        <p:tgtEl>
                                          <p:spTgt spid="10243">
                                            <p:txEl>
                                              <p:charRg st="157" end="1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charRg st="157" end="16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243">
                                            <p:txEl>
                                              <p:charRg st="165" end="196"/>
                                            </p:txEl>
                                          </p:spTgt>
                                        </p:tgtEl>
                                        <p:attrNameLst>
                                          <p:attrName>style.visibility</p:attrName>
                                        </p:attrNameLst>
                                      </p:cBhvr>
                                      <p:to>
                                        <p:strVal val="visible"/>
                                      </p:to>
                                    </p:set>
                                    <p:anim calcmode="lin" valueType="num">
                                      <p:cBhvr additive="base">
                                        <p:cTn id="29" dur="500" fill="hold"/>
                                        <p:tgtEl>
                                          <p:spTgt spid="10243">
                                            <p:txEl>
                                              <p:charRg st="165" end="19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243">
                                            <p:txEl>
                                              <p:charRg st="165" end="19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243">
                                            <p:txEl>
                                              <p:charRg st="196" end="211"/>
                                            </p:txEl>
                                          </p:spTgt>
                                        </p:tgtEl>
                                        <p:attrNameLst>
                                          <p:attrName>style.visibility</p:attrName>
                                        </p:attrNameLst>
                                      </p:cBhvr>
                                      <p:to>
                                        <p:strVal val="visible"/>
                                      </p:to>
                                    </p:set>
                                    <p:anim calcmode="lin" valueType="num">
                                      <p:cBhvr additive="base">
                                        <p:cTn id="33" dur="500" fill="hold"/>
                                        <p:tgtEl>
                                          <p:spTgt spid="10243">
                                            <p:txEl>
                                              <p:charRg st="196" end="21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243">
                                            <p:txEl>
                                              <p:charRg st="196"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6</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1267" name="矩形 11266"/>
          <p:cNvSpPr/>
          <p:nvPr/>
        </p:nvSpPr>
        <p:spPr>
          <a:xfrm>
            <a:off x="657225" y="730250"/>
            <a:ext cx="8318500" cy="45053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两种类型的设备独立性</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一个程序独立于分配给它的某种类型的具体设备</a:t>
            </a:r>
            <a:r>
              <a:rPr lang="zh-CN" altLang="en-US" sz="2800" strike="noStrike" noProof="1">
                <a:effectLst/>
                <a:latin typeface="Arial" panose="020B0604020202020204" pitchFamily="34" charset="0"/>
                <a:ea typeface="宋体" panose="02010600030101010101" pitchFamily="2" charset="-122"/>
                <a:cs typeface="+mn-ea"/>
              </a:rPr>
              <a:t> </a:t>
            </a:r>
            <a:endParaRPr lang="zh-CN" altLang="en-US" sz="28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系统可以根据设备的使用情况，动态地分配给程序某类设备中的任一台物理设备，程序都能正确地执行。</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程序应尽可能与它所使用的</a:t>
            </a: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I/O</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设备类型无关 </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在输入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信息时，信息可以从不同类型的输入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设备上输入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，若要改变输入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或输出</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设备的类型，程序只需进行最少的修改。</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charRg st="0" end="15"/>
                                            </p:txEl>
                                          </p:spTgt>
                                        </p:tgtEl>
                                        <p:attrNameLst>
                                          <p:attrName>style.visibility</p:attrName>
                                        </p:attrNameLst>
                                      </p:cBhvr>
                                      <p:to>
                                        <p:strVal val="visible"/>
                                      </p:to>
                                    </p:set>
                                    <p:anim calcmode="lin" valueType="num">
                                      <p:cBhvr additive="base">
                                        <p:cTn id="7" dur="1000" fill="hold"/>
                                        <p:tgtEl>
                                          <p:spTgt spid="1126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charRg st="15" end="40"/>
                                            </p:txEl>
                                          </p:spTgt>
                                        </p:tgtEl>
                                        <p:attrNameLst>
                                          <p:attrName>style.visibility</p:attrName>
                                        </p:attrNameLst>
                                      </p:cBhvr>
                                      <p:to>
                                        <p:strVal val="visible"/>
                                      </p:to>
                                    </p:set>
                                    <p:anim calcmode="lin" valueType="num">
                                      <p:cBhvr additive="base">
                                        <p:cTn id="13" dur="1000" fill="hold"/>
                                        <p:tgtEl>
                                          <p:spTgt spid="11267">
                                            <p:txEl>
                                              <p:charRg st="15" end="4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7">
                                            <p:txEl>
                                              <p:charRg st="15"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40" end="72"/>
                                            </p:txEl>
                                          </p:spTgt>
                                        </p:tgtEl>
                                        <p:attrNameLst>
                                          <p:attrName>style.visibility</p:attrName>
                                        </p:attrNameLst>
                                      </p:cBhvr>
                                      <p:to>
                                        <p:strVal val="visible"/>
                                      </p:to>
                                    </p:set>
                                    <p:anim calcmode="lin" valueType="num">
                                      <p:cBhvr additive="base">
                                        <p:cTn id="19" dur="500" fill="hold"/>
                                        <p:tgtEl>
                                          <p:spTgt spid="11267">
                                            <p:txEl>
                                              <p:charRg st="40"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40" end="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charRg st="100" end="125"/>
                                            </p:txEl>
                                          </p:spTgt>
                                        </p:tgtEl>
                                        <p:attrNameLst>
                                          <p:attrName>style.visibility</p:attrName>
                                        </p:attrNameLst>
                                      </p:cBhvr>
                                      <p:to>
                                        <p:strVal val="visible"/>
                                      </p:to>
                                    </p:set>
                                    <p:anim calcmode="lin" valueType="num">
                                      <p:cBhvr additive="base">
                                        <p:cTn id="25" dur="500" fill="hold"/>
                                        <p:tgtEl>
                                          <p:spTgt spid="11267">
                                            <p:txEl>
                                              <p:charRg st="100" end="12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100" end="12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charRg st="125" end="160"/>
                                            </p:txEl>
                                          </p:spTgt>
                                        </p:tgtEl>
                                        <p:attrNameLst>
                                          <p:attrName>style.visibility</p:attrName>
                                        </p:attrNameLst>
                                      </p:cBhvr>
                                      <p:to>
                                        <p:strVal val="visible"/>
                                      </p:to>
                                    </p:set>
                                    <p:anim calcmode="lin" valueType="num">
                                      <p:cBhvr additive="base">
                                        <p:cTn id="31" dur="500" fill="hold"/>
                                        <p:tgtEl>
                                          <p:spTgt spid="11267">
                                            <p:txEl>
                                              <p:charRg st="125" end="16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charRg st="125" end="1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2291" name="矩形 12290"/>
          <p:cNvSpPr/>
          <p:nvPr/>
        </p:nvSpPr>
        <p:spPr>
          <a:xfrm>
            <a:off x="415608" y="673100"/>
            <a:ext cx="8318500" cy="52285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(3)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设备独立性的实现</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在高级语言中用软通道实现</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使用高级语言提供的指派语句，通过指派一个逻辑设备名</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通道号</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来定义一个设备或文件。</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如：</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fd = open(“/dev/lp” ,mode) </a:t>
            </a:r>
            <a:endParaRPr lang="en-US" altLang="zh-CN"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		n = write(fd, buf, buf_len);</a:t>
            </a:r>
            <a:endParaRPr lang="en-US" altLang="zh-CN"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			... ...</a:t>
            </a:r>
            <a:endParaRPr lang="en-US" altLang="zh-CN"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a:solidFill>
                  <a:srgbClr val="000099"/>
                </a:solidFill>
                <a:effectLst/>
                <a:latin typeface="Times New Roman" panose="02020603050405020304" pitchFamily="2" charset="0"/>
                <a:cs typeface="+mn-ea"/>
                <a:sym typeface="+mn-ea"/>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在交互系统中，用指派命令来定义</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如：</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PDP</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系列机上的</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RT11</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系统</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ASSIGN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设备物理名    设备逻辑名</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12292" name="矩形 122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anim calcmode="lin" valueType="num">
                                      <p:cBhvr additive="base">
                                        <p:cTn id="7" dur="1000" fill="hold"/>
                                        <p:tgtEl>
                                          <p:spTgt spid="1229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13" end="28"/>
                                            </p:txEl>
                                          </p:spTgt>
                                        </p:tgtEl>
                                        <p:attrNameLst>
                                          <p:attrName>style.visibility</p:attrName>
                                        </p:attrNameLst>
                                      </p:cBhvr>
                                      <p:to>
                                        <p:strVal val="visible"/>
                                      </p:to>
                                    </p:set>
                                    <p:anim calcmode="lin" valueType="num">
                                      <p:cBhvr additive="base">
                                        <p:cTn id="13" dur="1000" fill="hold"/>
                                        <p:tgtEl>
                                          <p:spTgt spid="12291">
                                            <p:txEl>
                                              <p:charRg st="13"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charRg st="13"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28" end="60"/>
                                            </p:txEl>
                                          </p:spTgt>
                                        </p:tgtEl>
                                        <p:attrNameLst>
                                          <p:attrName>style.visibility</p:attrName>
                                        </p:attrNameLst>
                                      </p:cBhvr>
                                      <p:to>
                                        <p:strVal val="visible"/>
                                      </p:to>
                                    </p:set>
                                    <p:anim calcmode="lin" valueType="num">
                                      <p:cBhvr additive="base">
                                        <p:cTn id="19" dur="500" fill="hold"/>
                                        <p:tgtEl>
                                          <p:spTgt spid="12291">
                                            <p:txEl>
                                              <p:charRg st="28"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28" end="6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charRg st="83" end="125"/>
                                            </p:txEl>
                                          </p:spTgt>
                                        </p:tgtEl>
                                        <p:attrNameLst>
                                          <p:attrName>style.visibility</p:attrName>
                                        </p:attrNameLst>
                                      </p:cBhvr>
                                      <p:to>
                                        <p:strVal val="visible"/>
                                      </p:to>
                                    </p:set>
                                    <p:anim calcmode="lin" valueType="num">
                                      <p:cBhvr additive="base">
                                        <p:cTn id="23" dur="500" fill="hold"/>
                                        <p:tgtEl>
                                          <p:spTgt spid="12291">
                                            <p:txEl>
                                              <p:charRg st="83" end="12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83" end="12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291">
                                            <p:txEl>
                                              <p:charRg st="125" end="146"/>
                                            </p:txEl>
                                          </p:spTgt>
                                        </p:tgtEl>
                                        <p:attrNameLst>
                                          <p:attrName>style.visibility</p:attrName>
                                        </p:attrNameLst>
                                      </p:cBhvr>
                                      <p:to>
                                        <p:strVal val="visible"/>
                                      </p:to>
                                    </p:set>
                                    <p:anim calcmode="lin" valueType="num">
                                      <p:cBhvr additive="base">
                                        <p:cTn id="29" dur="500" fill="hold"/>
                                        <p:tgtEl>
                                          <p:spTgt spid="12291">
                                            <p:txEl>
                                              <p:charRg st="125" end="14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1">
                                            <p:txEl>
                                              <p:charRg st="125" end="14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291">
                                            <p:txEl>
                                              <p:charRg st="146" end="167"/>
                                            </p:txEl>
                                          </p:spTgt>
                                        </p:tgtEl>
                                        <p:attrNameLst>
                                          <p:attrName>style.visibility</p:attrName>
                                        </p:attrNameLst>
                                      </p:cBhvr>
                                      <p:to>
                                        <p:strVal val="visible"/>
                                      </p:to>
                                    </p:set>
                                    <p:anim calcmode="lin" valueType="num">
                                      <p:cBhvr additive="base">
                                        <p:cTn id="35" dur="500" fill="hold"/>
                                        <p:tgtEl>
                                          <p:spTgt spid="12291">
                                            <p:txEl>
                                              <p:charRg st="146" end="16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1">
                                            <p:txEl>
                                              <p:charRg st="146" end="16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291">
                                            <p:txEl>
                                              <p:charRg st="167" end="185"/>
                                            </p:txEl>
                                          </p:spTgt>
                                        </p:tgtEl>
                                        <p:attrNameLst>
                                          <p:attrName>style.visibility</p:attrName>
                                        </p:attrNameLst>
                                      </p:cBhvr>
                                      <p:to>
                                        <p:strVal val="visible"/>
                                      </p:to>
                                    </p:set>
                                    <p:anim calcmode="lin" valueType="num">
                                      <p:cBhvr additive="base">
                                        <p:cTn id="41" dur="500" fill="hold"/>
                                        <p:tgtEl>
                                          <p:spTgt spid="12291">
                                            <p:txEl>
                                              <p:charRg st="167" end="18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291">
                                            <p:txEl>
                                              <p:charRg st="167" end="18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291">
                                            <p:txEl>
                                              <p:charRg st="185" end="214"/>
                                            </p:txEl>
                                          </p:spTgt>
                                        </p:tgtEl>
                                        <p:attrNameLst>
                                          <p:attrName>style.visibility</p:attrName>
                                        </p:attrNameLst>
                                      </p:cBhvr>
                                      <p:to>
                                        <p:strVal val="visible"/>
                                      </p:to>
                                    </p:set>
                                    <p:anim calcmode="lin" valueType="num">
                                      <p:cBhvr additive="base">
                                        <p:cTn id="47" dur="500" fill="hold"/>
                                        <p:tgtEl>
                                          <p:spTgt spid="12291">
                                            <p:txEl>
                                              <p:charRg st="185" end="2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1">
                                            <p:txEl>
                                              <p:charRg st="185" end="21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291">
                                            <p:txEl>
                                              <p:charRg st="214" end="249"/>
                                            </p:txEl>
                                          </p:spTgt>
                                        </p:tgtEl>
                                        <p:attrNameLst>
                                          <p:attrName>style.visibility</p:attrName>
                                        </p:attrNameLst>
                                      </p:cBhvr>
                                      <p:to>
                                        <p:strVal val="visible"/>
                                      </p:to>
                                    </p:set>
                                    <p:anim calcmode="lin" valueType="num">
                                      <p:cBhvr additive="base">
                                        <p:cTn id="51" dur="500" fill="hold"/>
                                        <p:tgtEl>
                                          <p:spTgt spid="12291">
                                            <p:txEl>
                                              <p:charRg st="214" end="24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291">
                                            <p:txEl>
                                              <p:charRg st="214" end="2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8</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3315" name="矩形 13314"/>
          <p:cNvSpPr/>
          <p:nvPr/>
        </p:nvSpPr>
        <p:spPr>
          <a:xfrm>
            <a:off x="157163" y="758825"/>
            <a:ext cx="8696325" cy="29829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      (4)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设备独立性的优点</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cs"/>
              </a:rPr>
              <a:t> 方便用户</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cs"/>
              </a:rPr>
              <a:t> 改善设备利用率</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cs"/>
              </a:rPr>
              <a:t> 提高系统的可扩展性和可适应性</a:t>
            </a:r>
            <a:endParaRPr lang="zh-CN" altLang="en-US" sz="2400" b="1"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13316" name="矩形 133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19"/>
                                            </p:txEl>
                                          </p:spTgt>
                                        </p:tgtEl>
                                        <p:attrNameLst>
                                          <p:attrName>style.visibility</p:attrName>
                                        </p:attrNameLst>
                                      </p:cBhvr>
                                      <p:to>
                                        <p:strVal val="visible"/>
                                      </p:to>
                                    </p:set>
                                    <p:anim calcmode="lin" valueType="num">
                                      <p:cBhvr>
                                        <p:cTn id="7" dur="1000" fill="hold"/>
                                        <p:tgtEl>
                                          <p:spTgt spid="13315">
                                            <p:txEl>
                                              <p:charRg st="0" end="19"/>
                                            </p:txEl>
                                          </p:spTgt>
                                        </p:tgtEl>
                                        <p:attrNameLst>
                                          <p:attrName>ppt_x</p:attrName>
                                        </p:attrNameLst>
                                      </p:cBhvr>
                                      <p:tavLst>
                                        <p:tav tm="0">
                                          <p:val>
                                            <p:strVal val="0-#ppt_w/2"/>
                                          </p:val>
                                        </p:tav>
                                        <p:tav tm="100000">
                                          <p:val>
                                            <p:strVal val="#ppt_x"/>
                                          </p:val>
                                        </p:tav>
                                      </p:tavLst>
                                    </p:anim>
                                    <p:anim calcmode="lin" valueType="num">
                                      <p:cBhvr>
                                        <p:cTn id="8" dur="1000" fill="hold"/>
                                        <p:tgtEl>
                                          <p:spTgt spid="1331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charRg st="19" end="25"/>
                                            </p:txEl>
                                          </p:spTgt>
                                        </p:tgtEl>
                                        <p:attrNameLst>
                                          <p:attrName>style.visibility</p:attrName>
                                        </p:attrNameLst>
                                      </p:cBhvr>
                                      <p:to>
                                        <p:strVal val="visible"/>
                                      </p:to>
                                    </p:set>
                                    <p:anim calcmode="lin" valueType="num">
                                      <p:cBhvr>
                                        <p:cTn id="13" dur="500" fill="hold"/>
                                        <p:tgtEl>
                                          <p:spTgt spid="13315">
                                            <p:txEl>
                                              <p:charRg st="19" end="25"/>
                                            </p:txEl>
                                          </p:spTgt>
                                        </p:tgtEl>
                                        <p:attrNameLst>
                                          <p:attrName>ppt_x</p:attrName>
                                        </p:attrNameLst>
                                      </p:cBhvr>
                                      <p:tavLst>
                                        <p:tav tm="0">
                                          <p:val>
                                            <p:strVal val="#ppt_x"/>
                                          </p:val>
                                        </p:tav>
                                        <p:tav tm="100000">
                                          <p:val>
                                            <p:strVal val="#ppt_x"/>
                                          </p:val>
                                        </p:tav>
                                      </p:tavLst>
                                    </p:anim>
                                    <p:anim calcmode="lin" valueType="num">
                                      <p:cBhvr>
                                        <p:cTn id="14" dur="500" fill="hold"/>
                                        <p:tgtEl>
                                          <p:spTgt spid="13315">
                                            <p:txEl>
                                              <p:charRg st="19" end="2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charRg st="25" end="34"/>
                                            </p:txEl>
                                          </p:spTgt>
                                        </p:tgtEl>
                                        <p:attrNameLst>
                                          <p:attrName>style.visibility</p:attrName>
                                        </p:attrNameLst>
                                      </p:cBhvr>
                                      <p:to>
                                        <p:strVal val="visible"/>
                                      </p:to>
                                    </p:set>
                                    <p:anim calcmode="lin" valueType="num">
                                      <p:cBhvr>
                                        <p:cTn id="17" dur="500" fill="hold"/>
                                        <p:tgtEl>
                                          <p:spTgt spid="13315">
                                            <p:txEl>
                                              <p:charRg st="25" end="34"/>
                                            </p:txEl>
                                          </p:spTgt>
                                        </p:tgtEl>
                                        <p:attrNameLst>
                                          <p:attrName>ppt_x</p:attrName>
                                        </p:attrNameLst>
                                      </p:cBhvr>
                                      <p:tavLst>
                                        <p:tav tm="0">
                                          <p:val>
                                            <p:strVal val="#ppt_x"/>
                                          </p:val>
                                        </p:tav>
                                        <p:tav tm="100000">
                                          <p:val>
                                            <p:strVal val="#ppt_x"/>
                                          </p:val>
                                        </p:tav>
                                      </p:tavLst>
                                    </p:anim>
                                    <p:anim calcmode="lin" valueType="num">
                                      <p:cBhvr>
                                        <p:cTn id="18" dur="500" fill="hold"/>
                                        <p:tgtEl>
                                          <p:spTgt spid="13315">
                                            <p:txEl>
                                              <p:charRg st="25" end="3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5">
                                            <p:txEl>
                                              <p:charRg st="34" end="50"/>
                                            </p:txEl>
                                          </p:spTgt>
                                        </p:tgtEl>
                                        <p:attrNameLst>
                                          <p:attrName>style.visibility</p:attrName>
                                        </p:attrNameLst>
                                      </p:cBhvr>
                                      <p:to>
                                        <p:strVal val="visible"/>
                                      </p:to>
                                    </p:set>
                                    <p:anim calcmode="lin" valueType="num">
                                      <p:cBhvr>
                                        <p:cTn id="21" dur="500" fill="hold"/>
                                        <p:tgtEl>
                                          <p:spTgt spid="13315">
                                            <p:txEl>
                                              <p:charRg st="34" end="50"/>
                                            </p:txEl>
                                          </p:spTgt>
                                        </p:tgtEl>
                                        <p:attrNameLst>
                                          <p:attrName>ppt_x</p:attrName>
                                        </p:attrNameLst>
                                      </p:cBhvr>
                                      <p:tavLst>
                                        <p:tav tm="0">
                                          <p:val>
                                            <p:strVal val="#ppt_x"/>
                                          </p:val>
                                        </p:tav>
                                        <p:tav tm="100000">
                                          <p:val>
                                            <p:strVal val="#ppt_x"/>
                                          </p:val>
                                        </p:tav>
                                      </p:tavLst>
                                    </p:anim>
                                    <p:anim calcmode="lin" valueType="num">
                                      <p:cBhvr>
                                        <p:cTn id="22" dur="500" fill="hold"/>
                                        <p:tgtEl>
                                          <p:spTgt spid="13315">
                                            <p:txEl>
                                              <p:charRg st="34" end="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363538" y="668338"/>
            <a:ext cx="8393113" cy="676275"/>
          </a:xfrm>
        </p:spPr>
        <p:txBody>
          <a:bodyPr anchor="b">
            <a:spAutoFit/>
          </a:bodyPr>
          <a:p>
            <a:pPr marL="533400" lvl="0" indent="-533400">
              <a:lnSpc>
                <a:spcPct val="120000"/>
              </a:lnSpc>
              <a:spcBef>
                <a:spcPct val="20000"/>
              </a:spcBef>
              <a:buClr>
                <a:schemeClr val="tx2"/>
              </a:buClr>
              <a:buSzPct val="95000"/>
              <a:buFont typeface="Wingdings" panose="05000000000000000000" pitchFamily="2" charset="2"/>
              <a:buChar char="•"/>
            </a:pPr>
            <a:r>
              <a:rPr lang="zh-CN" altLang="zh-CN" sz="3200">
                <a:solidFill>
                  <a:srgbClr val="990000"/>
                </a:solidFill>
                <a:latin typeface="Times New Roman" panose="02020603050405020304" pitchFamily="2" charset="0"/>
                <a:ea typeface="宋体" panose="02010600030101010101" pitchFamily="2" charset="-122"/>
              </a:rPr>
              <a:t>4</a:t>
            </a:r>
            <a:r>
              <a:rPr lang="en-US" altLang="zh-CN" sz="3200">
                <a:solidFill>
                  <a:srgbClr val="990000"/>
                </a:solidFill>
                <a:latin typeface="Times New Roman" panose="02020603050405020304" pitchFamily="2" charset="0"/>
                <a:ea typeface="宋体" panose="02010600030101010101" pitchFamily="2" charset="-122"/>
                <a:sym typeface="方正书宋_GBK" panose="02000000000000000000" charset="-122"/>
              </a:rPr>
              <a:t>.</a:t>
            </a:r>
            <a:r>
              <a:rPr lang="zh-CN" altLang="zh-CN" sz="3200">
                <a:solidFill>
                  <a:srgbClr val="990000"/>
                </a:solidFill>
                <a:latin typeface="Times New Roman" panose="02020603050405020304" pitchFamily="2" charset="0"/>
                <a:ea typeface="宋体" panose="02010600030101010101" pitchFamily="2" charset="-122"/>
              </a:rPr>
              <a:t> </a:t>
            </a:r>
            <a:r>
              <a:rPr lang="zh-CN" altLang="en-US" sz="3200">
                <a:solidFill>
                  <a:srgbClr val="990000"/>
                </a:solidFill>
                <a:latin typeface="Times New Roman" panose="02020603050405020304" pitchFamily="2" charset="0"/>
                <a:ea typeface="宋体" panose="02010600030101010101" pitchFamily="2" charset="-122"/>
              </a:rPr>
              <a:t>设备一致性</a:t>
            </a:r>
            <a:endParaRPr lang="zh-CN" altLang="en-US" sz="3200">
              <a:solidFill>
                <a:srgbClr val="990000"/>
              </a:solidFill>
              <a:latin typeface="Times New Roman" panose="02020603050405020304" pitchFamily="2" charset="0"/>
              <a:ea typeface="宋体" panose="02010600030101010101" pitchFamily="2" charset="-122"/>
            </a:endParaRPr>
          </a:p>
        </p:txBody>
      </p:sp>
      <p:sp>
        <p:nvSpPr>
          <p:cNvPr id="12291" name="文本占位符 12290"/>
          <p:cNvSpPr>
            <a:spLocks noGrp="1"/>
          </p:cNvSpPr>
          <p:nvPr>
            <p:ph idx="1"/>
          </p:nvPr>
        </p:nvSpPr>
        <p:spPr>
          <a:xfrm>
            <a:off x="381000" y="1803400"/>
            <a:ext cx="8455025" cy="3321050"/>
          </a:xfrm>
        </p:spPr>
        <p:txBody>
          <a:bodyPr wrap="square">
            <a:spAutoFit/>
          </a:bodyPr>
          <a:p>
            <a:pPr fontAlgn="base">
              <a:lnSpc>
                <a:spcPct val="120000"/>
              </a:lnSpc>
              <a:spcBef>
                <a:spcPct val="10000"/>
              </a:spcBef>
              <a:buNone/>
            </a:pPr>
            <a:r>
              <a:rPr lang="zh-CN" altLang="en-US" sz="2800" strike="noStrike" noProof="1" dirty="0">
                <a:solidFill>
                  <a:schemeClr val="tx1"/>
                </a:solidFill>
                <a:effectLst/>
                <a:latin typeface="Times New Roman" panose="02020603050405020304" pitchFamily="2" charset="0"/>
              </a:rPr>
              <a:t>尽管由于设备的多样性，很难用统一的方法来操作设备。但是操作系统还是要把各种设备的特性尽可能的抽象出来，能够方便的操作各种设备：</a:t>
            </a:r>
            <a:endParaRPr lang="zh-CN" altLang="en-US" sz="2800" strike="noStrike" noProof="1" dirty="0">
              <a:solidFill>
                <a:schemeClr val="tx1"/>
              </a:solidFill>
              <a:effectLst/>
              <a:latin typeface="Times New Roman" panose="02020603050405020304" pitchFamily="2" charset="0"/>
            </a:endParaRPr>
          </a:p>
          <a:p>
            <a:pPr fontAlgn="base">
              <a:lnSpc>
                <a:spcPct val="120000"/>
              </a:lnSpc>
              <a:spcBef>
                <a:spcPct val="10000"/>
              </a:spcBef>
              <a:buNone/>
            </a:pPr>
            <a:r>
              <a:rPr lang="zh-CN" altLang="en-US" sz="2800" strike="noStrike" noProof="1" dirty="0">
                <a:solidFill>
                  <a:schemeClr val="tx1"/>
                </a:solidFill>
                <a:effectLst/>
                <a:latin typeface="Times New Roman" panose="02020603050405020304" pitchFamily="2" charset="0"/>
              </a:rPr>
              <a:t>	</a:t>
            </a:r>
            <a:r>
              <a:rPr lang="en-US" altLang="x-none" sz="2800" strike="noStrike" noProof="1" dirty="0">
                <a:solidFill>
                  <a:schemeClr val="tx1"/>
                </a:solidFill>
                <a:effectLst/>
                <a:latin typeface="Times New Roman" panose="02020603050405020304" pitchFamily="2" charset="0"/>
              </a:rPr>
              <a:t>1 </a:t>
            </a:r>
            <a:r>
              <a:rPr lang="zh-CN" altLang="en-US" sz="2800" strike="noStrike" noProof="1" dirty="0">
                <a:solidFill>
                  <a:schemeClr val="tx1"/>
                </a:solidFill>
                <a:effectLst/>
                <a:latin typeface="Times New Roman" panose="02020603050405020304" pitchFamily="2" charset="0"/>
              </a:rPr>
              <a:t>用相同的方法操作所有设备</a:t>
            </a:r>
            <a:endParaRPr lang="zh-CN" altLang="en-US" sz="2800" strike="noStrike" noProof="1" dirty="0">
              <a:solidFill>
                <a:schemeClr val="tx1"/>
              </a:solidFill>
              <a:effectLst/>
              <a:latin typeface="Times New Roman" panose="02020603050405020304" pitchFamily="2" charset="0"/>
            </a:endParaRPr>
          </a:p>
          <a:p>
            <a:pPr fontAlgn="base">
              <a:lnSpc>
                <a:spcPct val="120000"/>
              </a:lnSpc>
              <a:spcBef>
                <a:spcPct val="10000"/>
              </a:spcBef>
              <a:buNone/>
            </a:pPr>
            <a:r>
              <a:rPr lang="zh-CN" altLang="en-US" sz="2800" strike="noStrike" noProof="1" dirty="0">
                <a:solidFill>
                  <a:schemeClr val="tx1"/>
                </a:solidFill>
                <a:effectLst/>
                <a:latin typeface="Times New Roman" panose="02020603050405020304" pitchFamily="2" charset="0"/>
              </a:rPr>
              <a:t>	</a:t>
            </a:r>
            <a:r>
              <a:rPr lang="en-US" altLang="x-none" sz="2800" strike="noStrike" noProof="1" dirty="0">
                <a:solidFill>
                  <a:schemeClr val="tx1"/>
                </a:solidFill>
                <a:effectLst/>
                <a:latin typeface="Times New Roman" panose="02020603050405020304" pitchFamily="2" charset="0"/>
              </a:rPr>
              <a:t>2 </a:t>
            </a:r>
            <a:r>
              <a:rPr lang="zh-CN" altLang="en-US" sz="2800" strike="noStrike" noProof="1" dirty="0">
                <a:solidFill>
                  <a:schemeClr val="tx1"/>
                </a:solidFill>
                <a:effectLst/>
                <a:latin typeface="Times New Roman" panose="02020603050405020304" pitchFamily="2" charset="0"/>
              </a:rPr>
              <a:t>用相同的方法操作一类设备</a:t>
            </a:r>
            <a:endParaRPr lang="zh-CN" altLang="en-US" sz="2800" strike="noStrike" noProof="1" dirty="0">
              <a:solidFill>
                <a:schemeClr val="tx1"/>
              </a:solidFill>
              <a:effectLst/>
              <a:latin typeface="Times New Roman" panose="02020603050405020304" pitchFamily="2" charset="0"/>
            </a:endParaRPr>
          </a:p>
          <a:p>
            <a:pPr fontAlgn="base">
              <a:lnSpc>
                <a:spcPct val="120000"/>
              </a:lnSpc>
              <a:spcBef>
                <a:spcPct val="10000"/>
              </a:spcBef>
              <a:buNone/>
            </a:pPr>
            <a:r>
              <a:rPr lang="x-none" altLang="zh-CN" sz="2800" strike="noStrike" noProof="1" dirty="0">
                <a:solidFill>
                  <a:schemeClr val="tx1"/>
                </a:solidFill>
                <a:effectLst/>
                <a:latin typeface="Times New Roman" panose="02020603050405020304" pitchFamily="2" charset="0"/>
              </a:rPr>
              <a:t>	</a:t>
            </a:r>
            <a:r>
              <a:rPr lang="en-US" altLang="x-none" sz="2800" strike="noStrike" noProof="1" dirty="0">
                <a:solidFill>
                  <a:schemeClr val="tx1"/>
                </a:solidFill>
                <a:effectLst/>
                <a:latin typeface="Times New Roman" panose="02020603050405020304" pitchFamily="2" charset="0"/>
              </a:rPr>
              <a:t>3 </a:t>
            </a:r>
            <a:r>
              <a:rPr lang="zh-CN" altLang="en-US" sz="2800" strike="noStrike" noProof="1" dirty="0">
                <a:solidFill>
                  <a:schemeClr val="tx1"/>
                </a:solidFill>
                <a:effectLst/>
                <a:latin typeface="Times New Roman" panose="02020603050405020304" pitchFamily="2" charset="0"/>
              </a:rPr>
              <a:t>同一类设备可以共用一个设备驱动程序。</a:t>
            </a:r>
            <a:endParaRPr lang="zh-CN" altLang="en-US" sz="28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72"/>
                                            </p:txEl>
                                          </p:spTgt>
                                        </p:tgtEl>
                                        <p:attrNameLst>
                                          <p:attrName>style.visibility</p:attrName>
                                        </p:attrNameLst>
                                      </p:cBhvr>
                                      <p:to>
                                        <p:strVal val="visible"/>
                                      </p:to>
                                    </p:set>
                                    <p:anim calcmode="lin" valueType="num">
                                      <p:cBhvr>
                                        <p:cTn id="7" dur="500" fill="hold"/>
                                        <p:tgtEl>
                                          <p:spTgt spid="12291">
                                            <p:txEl>
                                              <p:charRg st="0" end="72"/>
                                            </p:txEl>
                                          </p:spTgt>
                                        </p:tgtEl>
                                        <p:attrNameLst>
                                          <p:attrName>ppt_x</p:attrName>
                                        </p:attrNameLst>
                                      </p:cBhvr>
                                      <p:tavLst>
                                        <p:tav tm="0">
                                          <p:val>
                                            <p:strVal val="0-#ppt_w/2"/>
                                          </p:val>
                                        </p:tav>
                                        <p:tav tm="100000">
                                          <p:val>
                                            <p:strVal val="#ppt_x"/>
                                          </p:val>
                                        </p:tav>
                                      </p:tavLst>
                                    </p:anim>
                                    <p:anim calcmode="lin" valueType="num">
                                      <p:cBhvr>
                                        <p:cTn id="8" dur="500" fill="hold"/>
                                        <p:tgtEl>
                                          <p:spTgt spid="12291">
                                            <p:txEl>
                                              <p:charRg st="0" end="7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72" end="89"/>
                                            </p:txEl>
                                          </p:spTgt>
                                        </p:tgtEl>
                                        <p:attrNameLst>
                                          <p:attrName>style.visibility</p:attrName>
                                        </p:attrNameLst>
                                      </p:cBhvr>
                                      <p:to>
                                        <p:strVal val="visible"/>
                                      </p:to>
                                    </p:set>
                                    <p:anim calcmode="lin" valueType="num">
                                      <p:cBhvr>
                                        <p:cTn id="13" dur="500" fill="hold"/>
                                        <p:tgtEl>
                                          <p:spTgt spid="12291">
                                            <p:txEl>
                                              <p:charRg st="72" end="89"/>
                                            </p:txEl>
                                          </p:spTgt>
                                        </p:tgtEl>
                                        <p:attrNameLst>
                                          <p:attrName>ppt_x</p:attrName>
                                        </p:attrNameLst>
                                      </p:cBhvr>
                                      <p:tavLst>
                                        <p:tav tm="0">
                                          <p:val>
                                            <p:strVal val="0-#ppt_w/2"/>
                                          </p:val>
                                        </p:tav>
                                        <p:tav tm="100000">
                                          <p:val>
                                            <p:strVal val="#ppt_x"/>
                                          </p:val>
                                        </p:tav>
                                      </p:tavLst>
                                    </p:anim>
                                    <p:anim calcmode="lin" valueType="num">
                                      <p:cBhvr>
                                        <p:cTn id="14" dur="500" fill="hold"/>
                                        <p:tgtEl>
                                          <p:spTgt spid="12291">
                                            <p:txEl>
                                              <p:charRg st="72" end="8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89" end="106"/>
                                            </p:txEl>
                                          </p:spTgt>
                                        </p:tgtEl>
                                        <p:attrNameLst>
                                          <p:attrName>style.visibility</p:attrName>
                                        </p:attrNameLst>
                                      </p:cBhvr>
                                      <p:to>
                                        <p:strVal val="visible"/>
                                      </p:to>
                                    </p:set>
                                    <p:anim calcmode="lin" valueType="num">
                                      <p:cBhvr>
                                        <p:cTn id="19" dur="500" fill="hold"/>
                                        <p:tgtEl>
                                          <p:spTgt spid="12291">
                                            <p:txEl>
                                              <p:charRg st="89" end="106"/>
                                            </p:txEl>
                                          </p:spTgt>
                                        </p:tgtEl>
                                        <p:attrNameLst>
                                          <p:attrName>ppt_x</p:attrName>
                                        </p:attrNameLst>
                                      </p:cBhvr>
                                      <p:tavLst>
                                        <p:tav tm="0">
                                          <p:val>
                                            <p:strVal val="0-#ppt_w/2"/>
                                          </p:val>
                                        </p:tav>
                                        <p:tav tm="100000">
                                          <p:val>
                                            <p:strVal val="#ppt_x"/>
                                          </p:val>
                                        </p:tav>
                                      </p:tavLst>
                                    </p:anim>
                                    <p:anim calcmode="lin" valueType="num">
                                      <p:cBhvr>
                                        <p:cTn id="20" dur="500" fill="hold"/>
                                        <p:tgtEl>
                                          <p:spTgt spid="12291">
                                            <p:txEl>
                                              <p:charRg st="89" end="10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charRg st="106" end="129"/>
                                            </p:txEl>
                                          </p:spTgt>
                                        </p:tgtEl>
                                        <p:attrNameLst>
                                          <p:attrName>style.visibility</p:attrName>
                                        </p:attrNameLst>
                                      </p:cBhvr>
                                      <p:to>
                                        <p:strVal val="visible"/>
                                      </p:to>
                                    </p:set>
                                    <p:anim calcmode="lin" valueType="num">
                                      <p:cBhvr>
                                        <p:cTn id="25" dur="500" fill="hold"/>
                                        <p:tgtEl>
                                          <p:spTgt spid="12291">
                                            <p:txEl>
                                              <p:charRg st="106" end="129"/>
                                            </p:txEl>
                                          </p:spTgt>
                                        </p:tgtEl>
                                        <p:attrNameLst>
                                          <p:attrName>ppt_x</p:attrName>
                                        </p:attrNameLst>
                                      </p:cBhvr>
                                      <p:tavLst>
                                        <p:tav tm="0">
                                          <p:val>
                                            <p:strVal val="0-#ppt_w/2"/>
                                          </p:val>
                                        </p:tav>
                                        <p:tav tm="100000">
                                          <p:val>
                                            <p:strVal val="#ppt_x"/>
                                          </p:val>
                                        </p:tav>
                                      </p:tavLst>
                                    </p:anim>
                                    <p:anim calcmode="lin" valueType="num">
                                      <p:cBhvr>
                                        <p:cTn id="26" dur="500" fill="hold"/>
                                        <p:tgtEl>
                                          <p:spTgt spid="12291">
                                            <p:txEl>
                                              <p:charRg st="106" end="1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92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9219" name="矩形 9218"/>
          <p:cNvSpPr/>
          <p:nvPr/>
        </p:nvSpPr>
        <p:spPr>
          <a:xfrm>
            <a:off x="179388" y="615950"/>
            <a:ext cx="8637588" cy="55911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pitchFamily="2" charset="0"/>
                <a:ea typeface="宋体" panose="02010600030101010101" pitchFamily="2" charset="-122"/>
                <a:cs typeface="+mn-ea"/>
              </a:rPr>
              <a:t>5</a:t>
            </a:r>
            <a:r>
              <a:rPr lang="en-US" altLang="zh-CN" b="1" strike="noStrike" noProof="1">
                <a:solidFill>
                  <a:srgbClr val="990000"/>
                </a:solidFill>
                <a:effectLst/>
                <a:latin typeface="Times New Roman" panose="02020603050405020304" pitchFamily="2" charset="0"/>
                <a:ea typeface="宋体" panose="02010600030101010101" pitchFamily="2" charset="-122"/>
                <a:cs typeface="+mn-ea"/>
              </a:rPr>
              <a:t>.  </a:t>
            </a:r>
            <a:r>
              <a:rPr lang="zh-CN" altLang="en-US" b="1" strike="noStrike" noProof="1">
                <a:solidFill>
                  <a:srgbClr val="990000"/>
                </a:solidFill>
                <a:effectLst/>
                <a:latin typeface="Times New Roman" panose="02020603050405020304" pitchFamily="2" charset="0"/>
                <a:ea typeface="宋体" panose="02010600030101010101" pitchFamily="2" charset="-122"/>
                <a:cs typeface="+mn-ea"/>
              </a:rPr>
              <a:t>设备管理功能</a:t>
            </a:r>
            <a:endParaRPr lang="zh-CN" altLang="en-US" b="1" strike="noStrike" noProof="1">
              <a:solidFill>
                <a:srgbClr val="990000"/>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状态跟踪</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动态地记录各种设备的状态。</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设备分配与回收</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静态分配 </a:t>
            </a:r>
            <a:r>
              <a:rPr lang="en-US" altLang="zh-CN" sz="2400" b="1" strike="noStrike" noProof="1">
                <a:solidFill>
                  <a:schemeClr val="tx1"/>
                </a:solidFill>
                <a:effectLst/>
                <a:latin typeface="+mn-lt"/>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应用程序级</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程序进入系统时进行分配，退出系统时收回全部资源。</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动态分配 </a:t>
            </a:r>
            <a:r>
              <a:rPr lang="en-US" altLang="zh-CN" sz="2400" b="1" strike="noStrike" noProof="1">
                <a:solidFill>
                  <a:srgbClr val="000099"/>
                </a:solidFill>
                <a:effectLst/>
                <a:latin typeface="+mn-lt"/>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进程级</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进程提出设备申请时进行分配，使用完毕后立即收回。</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(3)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设备控制</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cs"/>
              </a:rPr>
              <a:t>用I/O指令操作设备，实施</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设备驱动和中断处理的工作。</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9220" name="矩形 92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11"/>
                                            </p:txEl>
                                          </p:spTgt>
                                        </p:tgtEl>
                                        <p:attrNameLst>
                                          <p:attrName>style.visibility</p:attrName>
                                        </p:attrNameLst>
                                      </p:cBhvr>
                                      <p:to>
                                        <p:strVal val="visible"/>
                                      </p:to>
                                    </p:set>
                                    <p:anim calcmode="lin" valueType="num">
                                      <p:cBhvr>
                                        <p:cTn id="7" dur="1000" fill="hold"/>
                                        <p:tgtEl>
                                          <p:spTgt spid="9219">
                                            <p:txEl>
                                              <p:charRg st="0" end="11"/>
                                            </p:txEl>
                                          </p:spTgt>
                                        </p:tgtEl>
                                        <p:attrNameLst>
                                          <p:attrName>ppt_x</p:attrName>
                                        </p:attrNameLst>
                                      </p:cBhvr>
                                      <p:tavLst>
                                        <p:tav tm="0">
                                          <p:val>
                                            <p:strVal val="0-#ppt_w/2"/>
                                          </p:val>
                                        </p:tav>
                                        <p:tav tm="100000">
                                          <p:val>
                                            <p:strVal val="#ppt_x"/>
                                          </p:val>
                                        </p:tav>
                                      </p:tavLst>
                                    </p:anim>
                                    <p:anim calcmode="lin" valueType="num">
                                      <p:cBhvr>
                                        <p:cTn id="8" dur="1000" fill="hold"/>
                                        <p:tgtEl>
                                          <p:spTgt spid="921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charRg st="11" end="26"/>
                                            </p:txEl>
                                          </p:spTgt>
                                        </p:tgtEl>
                                        <p:attrNameLst>
                                          <p:attrName>style.visibility</p:attrName>
                                        </p:attrNameLst>
                                      </p:cBhvr>
                                      <p:to>
                                        <p:strVal val="visible"/>
                                      </p:to>
                                    </p:set>
                                    <p:anim calcmode="lin" valueType="num">
                                      <p:cBhvr>
                                        <p:cTn id="13" dur="500" fill="hold"/>
                                        <p:tgtEl>
                                          <p:spTgt spid="9219">
                                            <p:txEl>
                                              <p:charRg st="11" end="26"/>
                                            </p:txEl>
                                          </p:spTgt>
                                        </p:tgtEl>
                                        <p:attrNameLst>
                                          <p:attrName>ppt_x</p:attrName>
                                        </p:attrNameLst>
                                      </p:cBhvr>
                                      <p:tavLst>
                                        <p:tav tm="0">
                                          <p:val>
                                            <p:strVal val="#ppt_x"/>
                                          </p:val>
                                        </p:tav>
                                        <p:tav tm="100000">
                                          <p:val>
                                            <p:strVal val="#ppt_x"/>
                                          </p:val>
                                        </p:tav>
                                      </p:tavLst>
                                    </p:anim>
                                    <p:anim calcmode="lin" valueType="num">
                                      <p:cBhvr>
                                        <p:cTn id="14" dur="500" fill="hold"/>
                                        <p:tgtEl>
                                          <p:spTgt spid="9219">
                                            <p:txEl>
                                              <p:charRg st="11"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charRg st="26" end="46"/>
                                            </p:txEl>
                                          </p:spTgt>
                                        </p:tgtEl>
                                        <p:attrNameLst>
                                          <p:attrName>style.visibility</p:attrName>
                                        </p:attrNameLst>
                                      </p:cBhvr>
                                      <p:to>
                                        <p:strVal val="visible"/>
                                      </p:to>
                                    </p:set>
                                    <p:anim calcmode="lin" valueType="num">
                                      <p:cBhvr>
                                        <p:cTn id="17" dur="500" fill="hold"/>
                                        <p:tgtEl>
                                          <p:spTgt spid="9219">
                                            <p:txEl>
                                              <p:charRg st="26" end="46"/>
                                            </p:txEl>
                                          </p:spTgt>
                                        </p:tgtEl>
                                        <p:attrNameLst>
                                          <p:attrName>ppt_x</p:attrName>
                                        </p:attrNameLst>
                                      </p:cBhvr>
                                      <p:tavLst>
                                        <p:tav tm="0">
                                          <p:val>
                                            <p:strVal val="#ppt_x"/>
                                          </p:val>
                                        </p:tav>
                                        <p:tav tm="100000">
                                          <p:val>
                                            <p:strVal val="#ppt_x"/>
                                          </p:val>
                                        </p:tav>
                                      </p:tavLst>
                                    </p:anim>
                                    <p:anim calcmode="lin" valueType="num">
                                      <p:cBhvr>
                                        <p:cTn id="18" dur="500" fill="hold"/>
                                        <p:tgtEl>
                                          <p:spTgt spid="9219">
                                            <p:txEl>
                                              <p:charRg st="26" end="4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219">
                                            <p:txEl>
                                              <p:charRg st="46" end="64"/>
                                            </p:txEl>
                                          </p:spTgt>
                                        </p:tgtEl>
                                        <p:attrNameLst>
                                          <p:attrName>style.visibility</p:attrName>
                                        </p:attrNameLst>
                                      </p:cBhvr>
                                      <p:to>
                                        <p:strVal val="visible"/>
                                      </p:to>
                                    </p:set>
                                    <p:anim calcmode="lin" valueType="num">
                                      <p:cBhvr>
                                        <p:cTn id="23" dur="500" fill="hold"/>
                                        <p:tgtEl>
                                          <p:spTgt spid="9219">
                                            <p:txEl>
                                              <p:charRg st="46" end="64"/>
                                            </p:txEl>
                                          </p:spTgt>
                                        </p:tgtEl>
                                        <p:attrNameLst>
                                          <p:attrName>ppt_x</p:attrName>
                                        </p:attrNameLst>
                                      </p:cBhvr>
                                      <p:tavLst>
                                        <p:tav tm="0">
                                          <p:val>
                                            <p:strVal val="0-#ppt_w/2"/>
                                          </p:val>
                                        </p:tav>
                                        <p:tav tm="100000">
                                          <p:val>
                                            <p:strVal val="#ppt_x"/>
                                          </p:val>
                                        </p:tav>
                                      </p:tavLst>
                                    </p:anim>
                                    <p:anim calcmode="lin" valueType="num">
                                      <p:cBhvr>
                                        <p:cTn id="24" dur="500" fill="hold"/>
                                        <p:tgtEl>
                                          <p:spTgt spid="9219">
                                            <p:txEl>
                                              <p:charRg st="46" end="6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9">
                                            <p:txEl>
                                              <p:charRg st="64" end="80"/>
                                            </p:txEl>
                                          </p:spTgt>
                                        </p:tgtEl>
                                        <p:attrNameLst>
                                          <p:attrName>style.visibility</p:attrName>
                                        </p:attrNameLst>
                                      </p:cBhvr>
                                      <p:to>
                                        <p:strVal val="visible"/>
                                      </p:to>
                                    </p:set>
                                    <p:anim calcmode="lin" valueType="num">
                                      <p:cBhvr>
                                        <p:cTn id="29" dur="500" fill="hold"/>
                                        <p:tgtEl>
                                          <p:spTgt spid="9219">
                                            <p:txEl>
                                              <p:charRg st="64" end="80"/>
                                            </p:txEl>
                                          </p:spTgt>
                                        </p:tgtEl>
                                        <p:attrNameLst>
                                          <p:attrName>ppt_x</p:attrName>
                                        </p:attrNameLst>
                                      </p:cBhvr>
                                      <p:tavLst>
                                        <p:tav tm="0">
                                          <p:val>
                                            <p:strVal val="#ppt_x"/>
                                          </p:val>
                                        </p:tav>
                                        <p:tav tm="100000">
                                          <p:val>
                                            <p:strVal val="#ppt_x"/>
                                          </p:val>
                                        </p:tav>
                                      </p:tavLst>
                                    </p:anim>
                                    <p:anim calcmode="lin" valueType="num">
                                      <p:cBhvr>
                                        <p:cTn id="30" dur="500" fill="hold"/>
                                        <p:tgtEl>
                                          <p:spTgt spid="9219">
                                            <p:txEl>
                                              <p:charRg st="64" end="8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9">
                                            <p:txEl>
                                              <p:charRg st="80" end="111"/>
                                            </p:txEl>
                                          </p:spTgt>
                                        </p:tgtEl>
                                        <p:attrNameLst>
                                          <p:attrName>style.visibility</p:attrName>
                                        </p:attrNameLst>
                                      </p:cBhvr>
                                      <p:to>
                                        <p:strVal val="visible"/>
                                      </p:to>
                                    </p:set>
                                    <p:anim calcmode="lin" valueType="num">
                                      <p:cBhvr>
                                        <p:cTn id="33" dur="500" fill="hold"/>
                                        <p:tgtEl>
                                          <p:spTgt spid="9219">
                                            <p:txEl>
                                              <p:charRg st="80" end="111"/>
                                            </p:txEl>
                                          </p:spTgt>
                                        </p:tgtEl>
                                        <p:attrNameLst>
                                          <p:attrName>ppt_x</p:attrName>
                                        </p:attrNameLst>
                                      </p:cBhvr>
                                      <p:tavLst>
                                        <p:tav tm="0">
                                          <p:val>
                                            <p:strVal val="#ppt_x"/>
                                          </p:val>
                                        </p:tav>
                                        <p:tav tm="100000">
                                          <p:val>
                                            <p:strVal val="#ppt_x"/>
                                          </p:val>
                                        </p:tav>
                                      </p:tavLst>
                                    </p:anim>
                                    <p:anim calcmode="lin" valueType="num">
                                      <p:cBhvr>
                                        <p:cTn id="34" dur="500" fill="hold"/>
                                        <p:tgtEl>
                                          <p:spTgt spid="9219">
                                            <p:txEl>
                                              <p:charRg st="80" end="1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9">
                                            <p:txEl>
                                              <p:charRg st="111" end="125"/>
                                            </p:txEl>
                                          </p:spTgt>
                                        </p:tgtEl>
                                        <p:attrNameLst>
                                          <p:attrName>style.visibility</p:attrName>
                                        </p:attrNameLst>
                                      </p:cBhvr>
                                      <p:to>
                                        <p:strVal val="visible"/>
                                      </p:to>
                                    </p:set>
                                    <p:anim calcmode="lin" valueType="num">
                                      <p:cBhvr>
                                        <p:cTn id="37" dur="500" fill="hold"/>
                                        <p:tgtEl>
                                          <p:spTgt spid="9219">
                                            <p:txEl>
                                              <p:charRg st="111" end="125"/>
                                            </p:txEl>
                                          </p:spTgt>
                                        </p:tgtEl>
                                        <p:attrNameLst>
                                          <p:attrName>ppt_x</p:attrName>
                                        </p:attrNameLst>
                                      </p:cBhvr>
                                      <p:tavLst>
                                        <p:tav tm="0">
                                          <p:val>
                                            <p:strVal val="#ppt_x"/>
                                          </p:val>
                                        </p:tav>
                                        <p:tav tm="100000">
                                          <p:val>
                                            <p:strVal val="#ppt_x"/>
                                          </p:val>
                                        </p:tav>
                                      </p:tavLst>
                                    </p:anim>
                                    <p:anim calcmode="lin" valueType="num">
                                      <p:cBhvr>
                                        <p:cTn id="38" dur="500" fill="hold"/>
                                        <p:tgtEl>
                                          <p:spTgt spid="9219">
                                            <p:txEl>
                                              <p:charRg st="111" end="12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9">
                                            <p:txEl>
                                              <p:charRg st="125" end="165"/>
                                            </p:txEl>
                                          </p:spTgt>
                                        </p:tgtEl>
                                        <p:attrNameLst>
                                          <p:attrName>style.visibility</p:attrName>
                                        </p:attrNameLst>
                                      </p:cBhvr>
                                      <p:to>
                                        <p:strVal val="visible"/>
                                      </p:to>
                                    </p:set>
                                    <p:anim calcmode="lin" valueType="num">
                                      <p:cBhvr>
                                        <p:cTn id="41" dur="500" fill="hold"/>
                                        <p:tgtEl>
                                          <p:spTgt spid="9219">
                                            <p:txEl>
                                              <p:charRg st="125" end="165"/>
                                            </p:txEl>
                                          </p:spTgt>
                                        </p:tgtEl>
                                        <p:attrNameLst>
                                          <p:attrName>ppt_x</p:attrName>
                                        </p:attrNameLst>
                                      </p:cBhvr>
                                      <p:tavLst>
                                        <p:tav tm="0">
                                          <p:val>
                                            <p:strVal val="#ppt_x"/>
                                          </p:val>
                                        </p:tav>
                                        <p:tav tm="100000">
                                          <p:val>
                                            <p:strVal val="#ppt_x"/>
                                          </p:val>
                                        </p:tav>
                                      </p:tavLst>
                                    </p:anim>
                                    <p:anim calcmode="lin" valueType="num">
                                      <p:cBhvr>
                                        <p:cTn id="42" dur="500" fill="hold"/>
                                        <p:tgtEl>
                                          <p:spTgt spid="9219">
                                            <p:txEl>
                                              <p:charRg st="125" end="16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219">
                                            <p:txEl>
                                              <p:charRg st="165" end="180"/>
                                            </p:txEl>
                                          </p:spTgt>
                                        </p:tgtEl>
                                        <p:attrNameLst>
                                          <p:attrName>style.visibility</p:attrName>
                                        </p:attrNameLst>
                                      </p:cBhvr>
                                      <p:to>
                                        <p:strVal val="visible"/>
                                      </p:to>
                                    </p:set>
                                    <p:anim calcmode="lin" valueType="num">
                                      <p:cBhvr>
                                        <p:cTn id="47" dur="500" fill="hold"/>
                                        <p:tgtEl>
                                          <p:spTgt spid="9219">
                                            <p:txEl>
                                              <p:charRg st="165" end="180"/>
                                            </p:txEl>
                                          </p:spTgt>
                                        </p:tgtEl>
                                        <p:attrNameLst>
                                          <p:attrName>ppt_x</p:attrName>
                                        </p:attrNameLst>
                                      </p:cBhvr>
                                      <p:tavLst>
                                        <p:tav tm="0">
                                          <p:val>
                                            <p:strVal val="0-#ppt_w/2"/>
                                          </p:val>
                                        </p:tav>
                                        <p:tav tm="100000">
                                          <p:val>
                                            <p:strVal val="#ppt_x"/>
                                          </p:val>
                                        </p:tav>
                                      </p:tavLst>
                                    </p:anim>
                                    <p:anim calcmode="lin" valueType="num">
                                      <p:cBhvr>
                                        <p:cTn id="48" dur="500" fill="hold"/>
                                        <p:tgtEl>
                                          <p:spTgt spid="9219">
                                            <p:txEl>
                                              <p:charRg st="165" end="180"/>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9219">
                                            <p:txEl>
                                              <p:charRg st="180" end="202"/>
                                            </p:txEl>
                                          </p:spTgt>
                                        </p:tgtEl>
                                        <p:attrNameLst>
                                          <p:attrName>style.visibility</p:attrName>
                                        </p:attrNameLst>
                                      </p:cBhvr>
                                      <p:to>
                                        <p:strVal val="visible"/>
                                      </p:to>
                                    </p:set>
                                    <p:anim calcmode="lin" valueType="num">
                                      <p:cBhvr>
                                        <p:cTn id="51" dur="500" fill="hold"/>
                                        <p:tgtEl>
                                          <p:spTgt spid="9219">
                                            <p:txEl>
                                              <p:charRg st="180" end="202"/>
                                            </p:txEl>
                                          </p:spTgt>
                                        </p:tgtEl>
                                        <p:attrNameLst>
                                          <p:attrName>ppt_x</p:attrName>
                                        </p:attrNameLst>
                                      </p:cBhvr>
                                      <p:tavLst>
                                        <p:tav tm="0">
                                          <p:val>
                                            <p:strVal val="0-#ppt_w/2"/>
                                          </p:val>
                                        </p:tav>
                                        <p:tav tm="100000">
                                          <p:val>
                                            <p:strVal val="#ppt_x"/>
                                          </p:val>
                                        </p:tav>
                                      </p:tavLst>
                                    </p:anim>
                                    <p:anim calcmode="lin" valueType="num">
                                      <p:cBhvr>
                                        <p:cTn id="52" dur="500" fill="hold"/>
                                        <p:tgtEl>
                                          <p:spTgt spid="9219">
                                            <p:txEl>
                                              <p:charRg st="180" end="2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94690" y="2396490"/>
            <a:ext cx="2514600" cy="3156585"/>
            <a:chOff x="1068" y="4066"/>
            <a:chExt cx="3960" cy="4971"/>
          </a:xfrm>
        </p:grpSpPr>
        <p:sp>
          <p:nvSpPr>
            <p:cNvPr id="19460" name="文本框 14340"/>
            <p:cNvSpPr txBox="1"/>
            <p:nvPr/>
          </p:nvSpPr>
          <p:spPr>
            <a:xfrm>
              <a:off x="1090" y="4066"/>
              <a:ext cx="3938" cy="4971"/>
            </a:xfrm>
            <a:prstGeom prst="rect">
              <a:avLst/>
            </a:prstGeom>
            <a:noFill/>
            <a:ln w="19050" cap="flat" cmpd="sng">
              <a:solidFill>
                <a:schemeClr val="tx1"/>
              </a:solidFill>
              <a:prstDash val="solid"/>
              <a:miter/>
              <a:headEnd type="none" w="med" len="med"/>
              <a:tailEnd type="none" w="med" len="med"/>
            </a:ln>
          </p:spPr>
          <p:txBody>
            <a:bodyPr anchor="t">
              <a:spAutoFit/>
            </a:bodyPr>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设备名</a:t>
              </a:r>
              <a:endParaRPr lang="zh-CN" altLang="en-US" sz="1600" b="1">
                <a:solidFill>
                  <a:schemeClr val="tx1"/>
                </a:solidFill>
                <a:latin typeface="Times New Roman" panose="02020603050405020304" pitchFamily="2"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设备属性</a:t>
              </a:r>
              <a:endParaRPr lang="zh-CN" altLang="en-US" sz="1600" b="1">
                <a:solidFill>
                  <a:schemeClr val="tx1"/>
                </a:solidFill>
                <a:latin typeface="Times New Roman" panose="02020603050405020304" pitchFamily="2"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指向命令转换表的指针</a:t>
              </a:r>
              <a:endParaRPr lang="zh-CN" altLang="en-US" sz="1600" b="1">
                <a:solidFill>
                  <a:schemeClr val="tx1"/>
                </a:solidFill>
                <a:latin typeface="Times New Roman" panose="02020603050405020304" pitchFamily="2"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在</a:t>
              </a:r>
              <a:r>
                <a:rPr lang="en-US" altLang="zh-CN" sz="1600" b="1">
                  <a:solidFill>
                    <a:schemeClr val="tx1"/>
                  </a:solidFill>
                  <a:latin typeface="Times New Roman" panose="02020603050405020304" pitchFamily="2" charset="0"/>
                  <a:ea typeface="宋体" panose="02010600030101010101" pitchFamily="2" charset="-122"/>
                </a:rPr>
                <a:t>I</a:t>
              </a:r>
              <a:r>
                <a:rPr lang="en-US" altLang="zh-CN" sz="1600" b="1">
                  <a:solidFill>
                    <a:schemeClr val="tx1"/>
                  </a:solidFill>
                  <a:latin typeface="Lucida Console" panose="020B0609040504020204" pitchFamily="1"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O</a:t>
              </a:r>
              <a:r>
                <a:rPr lang="zh-CN" altLang="en-US" sz="1600" b="1">
                  <a:solidFill>
                    <a:schemeClr val="tx1"/>
                  </a:solidFill>
                  <a:latin typeface="Times New Roman" panose="02020603050405020304" pitchFamily="2" charset="0"/>
                  <a:ea typeface="宋体" panose="02010600030101010101" pitchFamily="2" charset="-122"/>
                </a:rPr>
                <a:t>总线上的设备地址</a:t>
              </a:r>
              <a:endParaRPr lang="zh-CN" altLang="en-US" sz="1600" b="1">
                <a:solidFill>
                  <a:schemeClr val="tx1"/>
                </a:solidFill>
                <a:latin typeface="Times New Roman" panose="02020603050405020304" pitchFamily="2" charset="0"/>
                <a:ea typeface="宋体" panose="02010600030101010101" pitchFamily="2" charset="-122"/>
              </a:endParaRPr>
            </a:p>
            <a:p>
              <a:pPr lvl="0" algn="just">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设备状态</a:t>
              </a:r>
              <a:endParaRPr lang="zh-CN" altLang="en-US" sz="1600" b="1">
                <a:solidFill>
                  <a:schemeClr val="tx1"/>
                </a:solidFill>
                <a:latin typeface="Times New Roman" panose="02020603050405020304" pitchFamily="2" charset="0"/>
                <a:ea typeface="宋体" panose="02010600030101010101" pitchFamily="2" charset="-122"/>
              </a:endParaRPr>
            </a:p>
            <a:p>
              <a:pPr lvl="0">
                <a:lnSpc>
                  <a:spcPct val="140000"/>
                </a:lnSpc>
                <a:spcBef>
                  <a:spcPct val="30000"/>
                </a:spcBef>
                <a:spcAft>
                  <a:spcPct val="1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当前用户进程指针</a:t>
              </a:r>
              <a:endParaRPr lang="zh-CN" altLang="en-US" sz="1600" b="1">
                <a:solidFill>
                  <a:schemeClr val="tx1"/>
                </a:solidFill>
                <a:latin typeface="Times New Roman" panose="02020603050405020304" pitchFamily="2" charset="0"/>
                <a:ea typeface="宋体" panose="02010600030101010101" pitchFamily="2" charset="-122"/>
              </a:endParaRPr>
            </a:p>
            <a:p>
              <a:pPr lvl="0" algn="just">
                <a:lnSpc>
                  <a:spcPct val="140000"/>
                </a:lnSpc>
                <a:spcBef>
                  <a:spcPct val="30000"/>
                </a:spcBef>
                <a:spcAft>
                  <a:spcPct val="1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I/O</a:t>
              </a:r>
              <a:r>
                <a:rPr lang="zh-CN" altLang="en-US" sz="1600" b="1">
                  <a:solidFill>
                    <a:schemeClr val="tx1"/>
                  </a:solidFill>
                  <a:latin typeface="Times New Roman" panose="02020603050405020304" pitchFamily="2" charset="0"/>
                  <a:ea typeface="宋体" panose="02010600030101010101" pitchFamily="2" charset="-122"/>
                </a:rPr>
                <a:t>请求</a:t>
              </a:r>
              <a:r>
                <a:rPr lang="zh-CN" altLang="en-US" sz="1600" b="1">
                  <a:solidFill>
                    <a:schemeClr val="tx1"/>
                  </a:solidFill>
                  <a:latin typeface="Times New Roman" panose="02020603050405020304" pitchFamily="2" charset="0"/>
                  <a:sym typeface="+mn-ea"/>
                </a:rPr>
                <a:t>进程</a:t>
              </a:r>
              <a:r>
                <a:rPr lang="zh-CN" altLang="en-US" sz="1600" b="1">
                  <a:solidFill>
                    <a:schemeClr val="tx1"/>
                  </a:solidFill>
                  <a:latin typeface="Times New Roman" panose="02020603050405020304" pitchFamily="2" charset="0"/>
                  <a:ea typeface="宋体" panose="02010600030101010101" pitchFamily="2" charset="-122"/>
                </a:rPr>
                <a:t>队列指针 </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19461" name="直接连接符 14341"/>
            <p:cNvSpPr/>
            <p:nvPr/>
          </p:nvSpPr>
          <p:spPr>
            <a:xfrm>
              <a:off x="1090" y="556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19462" name="直接连接符 14342"/>
            <p:cNvSpPr/>
            <p:nvPr/>
          </p:nvSpPr>
          <p:spPr>
            <a:xfrm>
              <a:off x="1090" y="697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19463" name="直接连接符 14343"/>
            <p:cNvSpPr/>
            <p:nvPr/>
          </p:nvSpPr>
          <p:spPr>
            <a:xfrm>
              <a:off x="1090" y="7673"/>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19464" name="直接连接符 14344"/>
            <p:cNvSpPr/>
            <p:nvPr/>
          </p:nvSpPr>
          <p:spPr>
            <a:xfrm>
              <a:off x="1090" y="8393"/>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19465" name="直接连接符 14345"/>
            <p:cNvSpPr/>
            <p:nvPr/>
          </p:nvSpPr>
          <p:spPr>
            <a:xfrm>
              <a:off x="1068" y="6266"/>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19466" name="直接连接符 14346"/>
            <p:cNvSpPr/>
            <p:nvPr/>
          </p:nvSpPr>
          <p:spPr>
            <a:xfrm>
              <a:off x="1068" y="4848"/>
              <a:ext cx="393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14348" name="矩形 14347"/>
          <p:cNvSpPr/>
          <p:nvPr/>
        </p:nvSpPr>
        <p:spPr>
          <a:xfrm>
            <a:off x="3372485" y="2103120"/>
            <a:ext cx="5555615" cy="44811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设备名</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设备的系统名，即设备的物理名。</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设备属性</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描述设备现行状态的一组属性。</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命令转换表</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转换表包含设备特定的</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例程地</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址，不具备相应功能的设备在其</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例程地址上可以填“－</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1”</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或</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NULL</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14350" name="矩形 1434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
        <p:nvSpPr>
          <p:cNvPr id="13315" name="矩形 13314"/>
          <p:cNvSpPr/>
          <p:nvPr/>
        </p:nvSpPr>
        <p:spPr>
          <a:xfrm>
            <a:off x="157163" y="539750"/>
            <a:ext cx="8696325" cy="14071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     </a:t>
            </a:r>
            <a:r>
              <a:rPr lang="zh-CN" altLang="en-US" sz="2800" b="1" strike="noStrike" noProof="1">
                <a:solidFill>
                  <a:srgbClr val="990000"/>
                </a:solidFill>
                <a:latin typeface="Arial" panose="020B0604020202020204" pitchFamily="34" charset="0"/>
                <a:ea typeface="宋体" panose="02010600030101010101" pitchFamily="2" charset="-122"/>
                <a:cs typeface="+mn-ea"/>
              </a:rPr>
              <a:t>设备控制块 </a:t>
            </a:r>
            <a:r>
              <a:rPr lang="zh-CN" altLang="en-US" sz="2800" b="1">
                <a:solidFill>
                  <a:srgbClr val="990000"/>
                </a:solidFill>
                <a:cs typeface="+mn-ea"/>
                <a:sym typeface="+mn-ea"/>
              </a:rPr>
              <a:t>dcb</a:t>
            </a:r>
            <a:endParaRPr lang="zh-CN" altLang="en-US" b="1" strike="noStrike" noProof="1">
              <a:solidFill>
                <a:srgbClr val="990000"/>
              </a:solidFill>
              <a:ea typeface="宋体" panose="02010600030101010101" pitchFamily="2" charset="-122"/>
            </a:endParaRPr>
          </a:p>
          <a:p>
            <a:pPr marL="533400" lvl="0" indent="-533400" fontAlgn="base">
              <a:lnSpc>
                <a:spcPct val="80000"/>
              </a:lnSpc>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系统为每一台设备都配置了一个用来记录设备的硬件特</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8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性、连接和使用情况的一组数据，称为设备控制块。</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8">
                                            <p:txEl>
                                              <p:charRg st="0" end="6"/>
                                            </p:txEl>
                                          </p:spTgt>
                                        </p:tgtEl>
                                        <p:attrNameLst>
                                          <p:attrName>style.visibility</p:attrName>
                                        </p:attrNameLst>
                                      </p:cBhvr>
                                      <p:to>
                                        <p:strVal val="visible"/>
                                      </p:to>
                                    </p:set>
                                    <p:anim calcmode="lin" valueType="num">
                                      <p:cBhvr additive="base">
                                        <p:cTn id="7" dur="1000" fill="hold"/>
                                        <p:tgtEl>
                                          <p:spTgt spid="14348">
                                            <p:txEl>
                                              <p:charRg st="0" end="6"/>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4348">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48">
                                            <p:txEl>
                                              <p:charRg st="6" end="28"/>
                                            </p:txEl>
                                          </p:spTgt>
                                        </p:tgtEl>
                                        <p:attrNameLst>
                                          <p:attrName>style.visibility</p:attrName>
                                        </p:attrNameLst>
                                      </p:cBhvr>
                                      <p:to>
                                        <p:strVal val="visible"/>
                                      </p:to>
                                    </p:set>
                                    <p:anim calcmode="lin" valueType="num">
                                      <p:cBhvr additive="base">
                                        <p:cTn id="13" dur="1000" fill="hold"/>
                                        <p:tgtEl>
                                          <p:spTgt spid="14348">
                                            <p:txEl>
                                              <p:charRg st="6" end="2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4348">
                                            <p:txEl>
                                              <p:charRg st="6"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8">
                                            <p:txEl>
                                              <p:charRg st="28" end="35"/>
                                            </p:txEl>
                                          </p:spTgt>
                                        </p:tgtEl>
                                        <p:attrNameLst>
                                          <p:attrName>style.visibility</p:attrName>
                                        </p:attrNameLst>
                                      </p:cBhvr>
                                      <p:to>
                                        <p:strVal val="visible"/>
                                      </p:to>
                                    </p:set>
                                    <p:anim calcmode="lin" valueType="num">
                                      <p:cBhvr additive="base">
                                        <p:cTn id="19" dur="500" fill="hold"/>
                                        <p:tgtEl>
                                          <p:spTgt spid="14348">
                                            <p:txEl>
                                              <p:charRg st="28"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8">
                                            <p:txEl>
                                              <p:charRg st="28"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8">
                                            <p:txEl>
                                              <p:charRg st="35" end="56"/>
                                            </p:txEl>
                                          </p:spTgt>
                                        </p:tgtEl>
                                        <p:attrNameLst>
                                          <p:attrName>style.visibility</p:attrName>
                                        </p:attrNameLst>
                                      </p:cBhvr>
                                      <p:to>
                                        <p:strVal val="visible"/>
                                      </p:to>
                                    </p:set>
                                    <p:anim calcmode="lin" valueType="num">
                                      <p:cBhvr additive="base">
                                        <p:cTn id="25" dur="500" fill="hold"/>
                                        <p:tgtEl>
                                          <p:spTgt spid="14348">
                                            <p:txEl>
                                              <p:charRg st="35" end="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8">
                                            <p:txEl>
                                              <p:charRg st="35" end="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8">
                                            <p:txEl>
                                              <p:charRg st="56" end="64"/>
                                            </p:txEl>
                                          </p:spTgt>
                                        </p:tgtEl>
                                        <p:attrNameLst>
                                          <p:attrName>style.visibility</p:attrName>
                                        </p:attrNameLst>
                                      </p:cBhvr>
                                      <p:to>
                                        <p:strVal val="visible"/>
                                      </p:to>
                                    </p:set>
                                    <p:anim calcmode="lin" valueType="num">
                                      <p:cBhvr additive="base">
                                        <p:cTn id="31" dur="500" fill="hold"/>
                                        <p:tgtEl>
                                          <p:spTgt spid="14348">
                                            <p:txEl>
                                              <p:charRg st="56" end="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8">
                                            <p:txEl>
                                              <p:charRg st="56" end="6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48">
                                            <p:txEl>
                                              <p:charRg st="64" end="88"/>
                                            </p:txEl>
                                          </p:spTgt>
                                        </p:tgtEl>
                                        <p:attrNameLst>
                                          <p:attrName>style.visibility</p:attrName>
                                        </p:attrNameLst>
                                      </p:cBhvr>
                                      <p:to>
                                        <p:strVal val="visible"/>
                                      </p:to>
                                    </p:set>
                                    <p:anim calcmode="lin" valueType="num">
                                      <p:cBhvr additive="base">
                                        <p:cTn id="35" dur="500" fill="hold"/>
                                        <p:tgtEl>
                                          <p:spTgt spid="14348">
                                            <p:txEl>
                                              <p:charRg st="64" end="8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48">
                                            <p:txEl>
                                              <p:charRg st="64" end="8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48">
                                            <p:txEl>
                                              <p:charRg st="88" end="110"/>
                                            </p:txEl>
                                          </p:spTgt>
                                        </p:tgtEl>
                                        <p:attrNameLst>
                                          <p:attrName>style.visibility</p:attrName>
                                        </p:attrNameLst>
                                      </p:cBhvr>
                                      <p:to>
                                        <p:strVal val="visible"/>
                                      </p:to>
                                    </p:set>
                                    <p:anim calcmode="lin" valueType="num">
                                      <p:cBhvr additive="base">
                                        <p:cTn id="39" dur="500" fill="hold"/>
                                        <p:tgtEl>
                                          <p:spTgt spid="14348">
                                            <p:txEl>
                                              <p:charRg st="88" end="1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48">
                                            <p:txEl>
                                              <p:charRg st="88" end="1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48">
                                            <p:txEl>
                                              <p:charRg st="110" end="131"/>
                                            </p:txEl>
                                          </p:spTgt>
                                        </p:tgtEl>
                                        <p:attrNameLst>
                                          <p:attrName>style.visibility</p:attrName>
                                        </p:attrNameLst>
                                      </p:cBhvr>
                                      <p:to>
                                        <p:strVal val="visible"/>
                                      </p:to>
                                    </p:set>
                                    <p:anim calcmode="lin" valueType="num">
                                      <p:cBhvr additive="base">
                                        <p:cTn id="43" dur="500" fill="hold"/>
                                        <p:tgtEl>
                                          <p:spTgt spid="14348">
                                            <p:txEl>
                                              <p:charRg st="110" end="13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8">
                                            <p:txEl>
                                              <p:charRg st="110" end="13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5">
                                            <p:txEl>
                                              <p:charRg st="0" end="19"/>
                                            </p:txEl>
                                          </p:spTgt>
                                        </p:tgtEl>
                                        <p:attrNameLst>
                                          <p:attrName>style.visibility</p:attrName>
                                        </p:attrNameLst>
                                      </p:cBhvr>
                                      <p:to>
                                        <p:strVal val="visible"/>
                                      </p:to>
                                    </p:set>
                                    <p:anim calcmode="lin" valueType="num">
                                      <p:cBhvr additive="base">
                                        <p:cTn id="49" dur="1000" fill="hold"/>
                                        <p:tgtEl>
                                          <p:spTgt spid="13315">
                                            <p:txEl>
                                              <p:charRg st="0" end="19"/>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1331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315">
                                            <p:txEl>
                                              <p:charRg st="60" end="86"/>
                                            </p:txEl>
                                          </p:spTgt>
                                        </p:tgtEl>
                                        <p:attrNameLst>
                                          <p:attrName>style.visibility</p:attrName>
                                        </p:attrNameLst>
                                      </p:cBhvr>
                                      <p:to>
                                        <p:strVal val="visible"/>
                                      </p:to>
                                    </p:set>
                                    <p:anim calcmode="lin" valueType="num">
                                      <p:cBhvr additive="base">
                                        <p:cTn id="55" dur="500" fill="hold"/>
                                        <p:tgtEl>
                                          <p:spTgt spid="13315">
                                            <p:txEl>
                                              <p:charRg st="60" end="8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5">
                                            <p:txEl>
                                              <p:charRg st="60" end="86"/>
                                            </p:txEl>
                                          </p:spTgt>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3315">
                                            <p:txEl>
                                              <p:charRg st="86" end="117"/>
                                            </p:txEl>
                                          </p:spTgt>
                                        </p:tgtEl>
                                        <p:attrNameLst>
                                          <p:attrName>style.visibility</p:attrName>
                                        </p:attrNameLst>
                                      </p:cBhvr>
                                      <p:to>
                                        <p:strVal val="visible"/>
                                      </p:to>
                                    </p:set>
                                    <p:anim calcmode="lin" valueType="num">
                                      <p:cBhvr additive="base">
                                        <p:cTn id="59" dur="500" fill="hold"/>
                                        <p:tgtEl>
                                          <p:spTgt spid="13315">
                                            <p:txEl>
                                              <p:charRg st="86" end="11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3315">
                                            <p:txEl>
                                              <p:charRg st="86" end="117"/>
                                            </p:txEl>
                                          </p:spTgt>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3315">
                                            <p:txEl>
                                              <p:charRg st="117" end="147"/>
                                            </p:txEl>
                                          </p:spTgt>
                                        </p:tgtEl>
                                        <p:attrNameLst>
                                          <p:attrName>style.visibility</p:attrName>
                                        </p:attrNameLst>
                                      </p:cBhvr>
                                      <p:to>
                                        <p:strVal val="visible"/>
                                      </p:to>
                                    </p:set>
                                    <p:anim calcmode="lin" valueType="num">
                                      <p:cBhvr additive="base">
                                        <p:cTn id="63" dur="500" fill="hold"/>
                                        <p:tgtEl>
                                          <p:spTgt spid="13315">
                                            <p:txEl>
                                              <p:charRg st="117" end="14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3315">
                                            <p:txEl>
                                              <p:charRg st="117" end="1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uiExpand="1" build="p"/>
      <p:bldP spid="1331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5361"/>
          <p:cNvSpPr>
            <a:spLocks noGrp="1"/>
          </p:cNvSpPr>
          <p:nvPr>
            <p:ph type="body" sz="half" idx="1"/>
          </p:nvPr>
        </p:nvSpPr>
        <p:spPr>
          <a:xfrm>
            <a:off x="761365" y="962025"/>
            <a:ext cx="7160260" cy="1038860"/>
          </a:xfrm>
        </p:spPr>
        <p:txBody>
          <a:bodyPr wrap="square" anchor="t">
            <a:spAutoFit/>
          </a:bodyPr>
          <a:p>
            <a:pPr fontAlgn="base">
              <a:lnSpc>
                <a:spcPct val="110000"/>
              </a:lnSpc>
            </a:pPr>
            <a:r>
              <a:rPr lang="x-none" altLang="zh-CN" sz="2800" strike="noStrike" kern="1200" noProof="1">
                <a:solidFill>
                  <a:schemeClr val="tx1"/>
                </a:solidFill>
                <a:effectLst/>
                <a:latin typeface="Times New Roman" panose="02020603050405020304" pitchFamily="2" charset="0"/>
              </a:rPr>
              <a:t>命令</a:t>
            </a:r>
            <a:r>
              <a:rPr lang="zh-CN" altLang="en-US" sz="2800" strike="noStrike" kern="1200" noProof="1">
                <a:solidFill>
                  <a:schemeClr val="tx1"/>
                </a:solidFill>
                <a:effectLst/>
                <a:latin typeface="Times New Roman" panose="02020603050405020304" pitchFamily="2" charset="0"/>
              </a:rPr>
              <a:t>转换表：存放设备驱动和控制程序的入口地址。比如：</a:t>
            </a:r>
            <a:endParaRPr lang="zh-CN" altLang="en-US" sz="2800" strike="noStrike" kern="1200" noProof="1">
              <a:solidFill>
                <a:schemeClr val="tx1"/>
              </a:solidFill>
              <a:effectLst/>
              <a:latin typeface="Times New Roman" panose="02020603050405020304" pitchFamily="2" charset="0"/>
            </a:endParaRPr>
          </a:p>
        </p:txBody>
      </p:sp>
      <p:graphicFrame>
        <p:nvGraphicFramePr>
          <p:cNvPr id="15363" name="内容占位符 15362"/>
          <p:cNvGraphicFramePr/>
          <p:nvPr>
            <p:ph sz="half" idx="2"/>
          </p:nvPr>
        </p:nvGraphicFramePr>
        <p:xfrm>
          <a:off x="1515110" y="2339975"/>
          <a:ext cx="5908040" cy="2922270"/>
        </p:xfrm>
        <a:graphic>
          <a:graphicData uri="http://schemas.openxmlformats.org/drawingml/2006/table">
            <a:tbl>
              <a:tblPr/>
              <a:tblGrid>
                <a:gridCol w="2277745"/>
                <a:gridCol w="3630295"/>
              </a:tblGrid>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d_open</a:t>
                      </a:r>
                      <a:endParaRPr lang="en-US" altLang="zh-CN">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pitchFamily="2" charset="0"/>
                        </a:rPr>
                        <a:t>打开子程序</a:t>
                      </a:r>
                      <a:endParaRPr lang="zh-CN" altLang="en-US">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d_close</a:t>
                      </a:r>
                      <a:endParaRPr lang="en-US" altLang="zh-CN">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pitchFamily="2" charset="0"/>
                        </a:rPr>
                        <a:t>关闭子程序</a:t>
                      </a:r>
                      <a:endParaRPr lang="zh-CN" altLang="en-US">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d_mmap</a:t>
                      </a:r>
                      <a:endParaRPr lang="en-US" altLang="zh-CN">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pitchFamily="2" charset="0"/>
                        </a:rPr>
                        <a:t>映射设备内存子程序</a:t>
                      </a:r>
                      <a:endParaRPr lang="zh-CN" altLang="en-US">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d_read</a:t>
                      </a:r>
                      <a:endParaRPr lang="en-US" altLang="zh-CN">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pitchFamily="2" charset="0"/>
                        </a:rPr>
                        <a:t>读子程序</a:t>
                      </a:r>
                      <a:endParaRPr lang="zh-CN" altLang="en-US">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498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d_write</a:t>
                      </a:r>
                      <a:endParaRPr lang="en-US" altLang="zh-CN">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en-US">
                          <a:solidFill>
                            <a:schemeClr val="tx1"/>
                          </a:solidFill>
                          <a:effectLst/>
                          <a:latin typeface="Times New Roman" panose="02020603050405020304" pitchFamily="2" charset="0"/>
                        </a:rPr>
                        <a:t>写子程序</a:t>
                      </a:r>
                      <a:endParaRPr lang="zh-CN" altLang="en-US">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737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en-US" altLang="zh-CN">
                          <a:solidFill>
                            <a:schemeClr val="tx1"/>
                          </a:solidFill>
                          <a:effectLst/>
                          <a:latin typeface="Times New Roman" panose="02020603050405020304" pitchFamily="2" charset="0"/>
                        </a:rPr>
                        <a:t>d_</a:t>
                      </a:r>
                      <a:r>
                        <a:rPr lang="x-none" altLang="en-US">
                          <a:solidFill>
                            <a:schemeClr val="tx1"/>
                          </a:solidFill>
                          <a:effectLst/>
                          <a:latin typeface="Times New Roman" panose="02020603050405020304" pitchFamily="2" charset="0"/>
                        </a:rPr>
                        <a:t>ioctl</a:t>
                      </a:r>
                      <a:endParaRPr lang="x-none" altLang="en-US">
                        <a:solidFill>
                          <a:schemeClr val="tx1"/>
                        </a:solidFill>
                        <a:effectLst/>
                        <a:latin typeface="Times New Roman" panose="02020603050405020304"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buNone/>
                      </a:pPr>
                      <a:r>
                        <a:rPr lang="zh-CN" altLang="x-none">
                          <a:solidFill>
                            <a:schemeClr val="tx1"/>
                          </a:solidFill>
                          <a:effectLst/>
                          <a:latin typeface="Times New Roman" panose="02020603050405020304" pitchFamily="2" charset="0"/>
                        </a:rPr>
                        <a:t>其他命令</a:t>
                      </a:r>
                      <a:r>
                        <a:rPr lang="x-none" altLang="zh-CN">
                          <a:solidFill>
                            <a:schemeClr val="tx1"/>
                          </a:solidFill>
                          <a:effectLst/>
                          <a:latin typeface="Times New Roman" panose="02020603050405020304" pitchFamily="2" charset="0"/>
                        </a:rPr>
                        <a:t>子程序</a:t>
                      </a:r>
                      <a:endParaRPr lang="x-none" altLang="zh-CN">
                        <a:solidFill>
                          <a:schemeClr val="tx1"/>
                        </a:solidFill>
                        <a:effectLst/>
                        <a:latin typeface="Times New Roman" panose="02020603050405020304" pitchFamily="2" charset="0"/>
                      </a:endParaRPr>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xEl>
                                              <p:charRg st="0" end="35"/>
                                            </p:txEl>
                                          </p:spTgt>
                                        </p:tgtEl>
                                        <p:attrNameLst>
                                          <p:attrName>style.visibility</p:attrName>
                                        </p:attrNameLst>
                                      </p:cBhvr>
                                      <p:to>
                                        <p:strVal val="visible"/>
                                      </p:to>
                                    </p:set>
                                    <p:anim calcmode="lin" valueType="num">
                                      <p:cBhvr additive="base">
                                        <p:cTn id="7" dur="500" fill="hold"/>
                                        <p:tgtEl>
                                          <p:spTgt spid="15362">
                                            <p:txEl>
                                              <p:charRg st="0" end="3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gtEl>
                                        <p:attrNameLst>
                                          <p:attrName>style.visibility</p:attrName>
                                        </p:attrNameLst>
                                      </p:cBhvr>
                                      <p:to>
                                        <p:strVal val="visible"/>
                                      </p:to>
                                    </p:set>
                                    <p:anim calcmode="lin" valueType="num">
                                      <p:cBhvr additive="base">
                                        <p:cTn id="13" dur="500" fill="hold"/>
                                        <p:tgtEl>
                                          <p:spTgt spid="15363"/>
                                        </p:tgtEl>
                                        <p:attrNameLst>
                                          <p:attrName>ppt_x</p:attrName>
                                        </p:attrNameLst>
                                      </p:cBhvr>
                                      <p:tavLst>
                                        <p:tav tm="0">
                                          <p:val>
                                            <p:strVal val="#ppt_x"/>
                                          </p:val>
                                        </p:tav>
                                        <p:tav tm="100000">
                                          <p:val>
                                            <p:strVal val="#ppt_x"/>
                                          </p:val>
                                        </p:tav>
                                      </p:tavLst>
                                    </p:anim>
                                    <p:anim calcmode="lin" valueType="num">
                                      <p:cBhvr additive="base">
                                        <p:cTn id="14"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1006475" y="1562100"/>
            <a:ext cx="7129463" cy="20662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anose="02010600030101010101" pitchFamily="2" charset="-122"/>
                <a:cs typeface="+mn-ea"/>
              </a:rPr>
              <a:t>缓</a:t>
            </a:r>
            <a:r>
              <a:rPr lang="x-none" altLang="zh-CN" sz="4000" b="1" strike="noStrike" noProof="1">
                <a:solidFill>
                  <a:srgbClr val="663300"/>
                </a:solidFill>
                <a:latin typeface="Arial" panose="020B0604020202020204" pitchFamily="34" charset="0"/>
                <a:ea typeface="宋体" panose="02010600030101010101" pitchFamily="2" charset="-122"/>
                <a:cs typeface="+mn-ea"/>
              </a:rPr>
              <a:t>冲</a:t>
            </a:r>
            <a:r>
              <a:rPr lang="zh-CN" altLang="en-US" sz="4000" b="1" strike="noStrike" noProof="1">
                <a:solidFill>
                  <a:srgbClr val="663300"/>
                </a:solidFill>
                <a:latin typeface="Arial" panose="020B0604020202020204" pitchFamily="34" charset="0"/>
                <a:ea typeface="宋体" panose="02010600030101010101" pitchFamily="2" charset="-122"/>
                <a:cs typeface="+mn-ea"/>
              </a:rPr>
              <a:t>技术</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21506" name="内容占位符 163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6388" name="矩形 163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6"/>
                                            </p:txEl>
                                          </p:spTgt>
                                        </p:tgtEl>
                                        <p:attrNameLst>
                                          <p:attrName>style.visibility</p:attrName>
                                        </p:attrNameLst>
                                      </p:cBhvr>
                                      <p:to>
                                        <p:strVal val="visible"/>
                                      </p:to>
                                    </p:set>
                                    <p:anim calcmode="lin" valueType="num">
                                      <p:cBhvr additive="base">
                                        <p:cTn id="7" dur="1000" fill="hold"/>
                                        <p:tgtEl>
                                          <p:spTgt spid="1638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174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10</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7411" name="矩形 17410"/>
          <p:cNvSpPr/>
          <p:nvPr/>
        </p:nvSpPr>
        <p:spPr>
          <a:xfrm>
            <a:off x="208915" y="787400"/>
            <a:ext cx="8683625" cy="5357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anose="02010600030101010101" pitchFamily="2" charset="-122"/>
                <a:cs typeface="+mn-ea"/>
              </a:rPr>
              <a:t>1.  </a:t>
            </a:r>
            <a:r>
              <a:rPr lang="zh-CN" altLang="en-US" b="1" strike="noStrike" noProof="1">
                <a:solidFill>
                  <a:srgbClr val="990000"/>
                </a:solidFill>
                <a:latin typeface="Arial" panose="020B0604020202020204" pitchFamily="34" charset="0"/>
                <a:ea typeface="宋体" panose="02010600030101010101" pitchFamily="2" charset="-122"/>
                <a:cs typeface="+mn-ea"/>
              </a:rPr>
              <a:t>缓冲概念</a:t>
            </a:r>
            <a:endParaRPr lang="zh-CN" altLang="en-US" b="1" strike="noStrike" noProof="1">
              <a:solidFill>
                <a:srgbClr val="990000"/>
              </a:solidFill>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什么是缓冲</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缓冲是两种不同速度的设备之间传输信息时平滑传输过程的常用手段。</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缓冲类别</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①</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缓冲器</a:t>
            </a:r>
            <a:r>
              <a:rPr lang="x-none" altLang="zh-CN" sz="2400" b="1" strike="noStrike" noProof="1">
                <a:solidFill>
                  <a:srgbClr val="000099"/>
                </a:solidFill>
                <a:latin typeface="Times New Roman" panose="02020603050405020304" pitchFamily="2" charset="0"/>
                <a:ea typeface="宋体" panose="02010600030101010101" pitchFamily="2" charset="-122"/>
                <a:cs typeface="+mn-cs"/>
              </a:rPr>
              <a:t>（硬件方式）</a:t>
            </a:r>
            <a:endParaRPr lang="x-none" altLang="zh-CN" sz="2400" b="1" strike="noStrike" noProof="1">
              <a:solidFill>
                <a:srgbClr val="000099"/>
              </a:solidFill>
              <a:latin typeface="Times New Roman" panose="02020603050405020304" pitchFamily="2"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缓冲器是用来暂时存放数据的一种存储装置，它容量较小，存取速度快。</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软件缓冲</a:t>
            </a:r>
            <a:endParaRPr lang="x-none" altLang="zh-CN" sz="2400" b="1" strike="noStrike" noProof="1">
              <a:solidFill>
                <a:srgbClr val="000099"/>
              </a:solidFill>
              <a:latin typeface="Times New Roman" panose="02020603050405020304" pitchFamily="2" charset="0"/>
              <a:ea typeface="宋体" panose="02010600030101010101" pitchFamily="2" charset="-122"/>
              <a:cs typeface="+mn-cs"/>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在</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操作期间用来临时存放</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数据的一块存储区域。</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17412" name="矩形 174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9"/>
                                            </p:txEl>
                                          </p:spTgt>
                                        </p:tgtEl>
                                        <p:attrNameLst>
                                          <p:attrName>style.visibility</p:attrName>
                                        </p:attrNameLst>
                                      </p:cBhvr>
                                      <p:to>
                                        <p:strVal val="visible"/>
                                      </p:to>
                                    </p:set>
                                    <p:anim calcmode="lin" valueType="num">
                                      <p:cBhvr additive="base">
                                        <p:cTn id="7" dur="1000" fill="hold"/>
                                        <p:tgtEl>
                                          <p:spTgt spid="1741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9" end="25"/>
                                            </p:txEl>
                                          </p:spTgt>
                                        </p:tgtEl>
                                        <p:attrNameLst>
                                          <p:attrName>style.visibility</p:attrName>
                                        </p:attrNameLst>
                                      </p:cBhvr>
                                      <p:to>
                                        <p:strVal val="visible"/>
                                      </p:to>
                                    </p:set>
                                    <p:anim calcmode="lin" valueType="num">
                                      <p:cBhvr additive="base">
                                        <p:cTn id="13" dur="1000" fill="hold"/>
                                        <p:tgtEl>
                                          <p:spTgt spid="17411">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charRg st="25" end="64"/>
                                            </p:txEl>
                                          </p:spTgt>
                                        </p:tgtEl>
                                        <p:attrNameLst>
                                          <p:attrName>style.visibility</p:attrName>
                                        </p:attrNameLst>
                                      </p:cBhvr>
                                      <p:to>
                                        <p:strVal val="visible"/>
                                      </p:to>
                                    </p:set>
                                    <p:anim calcmode="lin" valueType="num">
                                      <p:cBhvr additive="base">
                                        <p:cTn id="19" dur="500" fill="hold"/>
                                        <p:tgtEl>
                                          <p:spTgt spid="17411">
                                            <p:txEl>
                                              <p:charRg st="25" end="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charRg st="25" end="6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411">
                                            <p:txEl>
                                              <p:charRg st="84" end="99"/>
                                            </p:txEl>
                                          </p:spTgt>
                                        </p:tgtEl>
                                        <p:attrNameLst>
                                          <p:attrName>style.visibility</p:attrName>
                                        </p:attrNameLst>
                                      </p:cBhvr>
                                      <p:to>
                                        <p:strVal val="visible"/>
                                      </p:to>
                                    </p:set>
                                    <p:anim calcmode="lin" valueType="num">
                                      <p:cBhvr additive="base">
                                        <p:cTn id="25" dur="500" fill="hold"/>
                                        <p:tgtEl>
                                          <p:spTgt spid="17411">
                                            <p:txEl>
                                              <p:charRg st="84" end="9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charRg st="84" end="9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charRg st="99" end="105"/>
                                            </p:txEl>
                                          </p:spTgt>
                                        </p:tgtEl>
                                        <p:attrNameLst>
                                          <p:attrName>style.visibility</p:attrName>
                                        </p:attrNameLst>
                                      </p:cBhvr>
                                      <p:to>
                                        <p:strVal val="visible"/>
                                      </p:to>
                                    </p:set>
                                    <p:anim calcmode="lin" valueType="num">
                                      <p:cBhvr additive="base">
                                        <p:cTn id="31" dur="500" fill="hold"/>
                                        <p:tgtEl>
                                          <p:spTgt spid="17411">
                                            <p:txEl>
                                              <p:charRg st="99" end="10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charRg st="99" end="10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411">
                                            <p:txEl>
                                              <p:charRg st="105" end="143"/>
                                            </p:txEl>
                                          </p:spTgt>
                                        </p:tgtEl>
                                        <p:attrNameLst>
                                          <p:attrName>style.visibility</p:attrName>
                                        </p:attrNameLst>
                                      </p:cBhvr>
                                      <p:to>
                                        <p:strVal val="visible"/>
                                      </p:to>
                                    </p:set>
                                    <p:anim calcmode="lin" valueType="num">
                                      <p:cBhvr additive="base">
                                        <p:cTn id="35" dur="500" fill="hold"/>
                                        <p:tgtEl>
                                          <p:spTgt spid="17411">
                                            <p:txEl>
                                              <p:charRg st="105" end="14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charRg st="105" end="14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411">
                                            <p:txEl>
                                              <p:charRg st="143" end="165"/>
                                            </p:txEl>
                                          </p:spTgt>
                                        </p:tgtEl>
                                        <p:attrNameLst>
                                          <p:attrName>style.visibility</p:attrName>
                                        </p:attrNameLst>
                                      </p:cBhvr>
                                      <p:to>
                                        <p:strVal val="visible"/>
                                      </p:to>
                                    </p:set>
                                    <p:anim calcmode="lin" valueType="num">
                                      <p:cBhvr additive="base">
                                        <p:cTn id="39" dur="500" fill="hold"/>
                                        <p:tgtEl>
                                          <p:spTgt spid="17411">
                                            <p:txEl>
                                              <p:charRg st="143" end="16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charRg st="143" end="16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411">
                                            <p:txEl>
                                              <p:charRg st="165" end="172"/>
                                            </p:txEl>
                                          </p:spTgt>
                                        </p:tgtEl>
                                        <p:attrNameLst>
                                          <p:attrName>style.visibility</p:attrName>
                                        </p:attrNameLst>
                                      </p:cBhvr>
                                      <p:to>
                                        <p:strVal val="visible"/>
                                      </p:to>
                                    </p:set>
                                    <p:anim calcmode="lin" valueType="num">
                                      <p:cBhvr additive="base">
                                        <p:cTn id="43" dur="500" fill="hold"/>
                                        <p:tgtEl>
                                          <p:spTgt spid="17411">
                                            <p:txEl>
                                              <p:charRg st="165" end="17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charRg st="165" end="17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charRg st="172" end="213"/>
                                            </p:txEl>
                                          </p:spTgt>
                                        </p:tgtEl>
                                        <p:attrNameLst>
                                          <p:attrName>style.visibility</p:attrName>
                                        </p:attrNameLst>
                                      </p:cBhvr>
                                      <p:to>
                                        <p:strVal val="visible"/>
                                      </p:to>
                                    </p:set>
                                    <p:anim calcmode="lin" valueType="num">
                                      <p:cBhvr additive="base">
                                        <p:cTn id="47" dur="500" fill="hold"/>
                                        <p:tgtEl>
                                          <p:spTgt spid="17411">
                                            <p:txEl>
                                              <p:charRg st="172" end="2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charRg st="172"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2451100" y="1473200"/>
            <a:ext cx="4421188" cy="34372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3600" b="1" strike="noStrike" noProof="1">
                <a:solidFill>
                  <a:schemeClr val="tx1"/>
                </a:solidFill>
                <a:effectLst/>
                <a:latin typeface="Times New Roman" panose="02020603050405020304" pitchFamily="2" charset="0"/>
                <a:ea typeface="宋体" panose="02010600030101010101" pitchFamily="2" charset="-122"/>
                <a:cs typeface="+mn-ea"/>
              </a:rPr>
              <a:t>设备</a:t>
            </a:r>
            <a:r>
              <a:rPr lang="zh-CN" altLang="en-US" sz="3600" b="1" strike="noStrike" noProof="1">
                <a:solidFill>
                  <a:schemeClr val="tx1"/>
                </a:solidFill>
                <a:effectLst/>
                <a:latin typeface="Arial" panose="020B0604020202020204" pitchFamily="34" charset="0"/>
                <a:ea typeface="宋体" panose="02010600030101010101" pitchFamily="2" charset="-122"/>
                <a:cs typeface="+mn-ea"/>
              </a:rPr>
              <a:t>管理概述</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strike="noStrike" noProof="1">
                <a:solidFill>
                  <a:schemeClr val="tx1"/>
                </a:solidFill>
                <a:effectLst/>
                <a:latin typeface="Arial" panose="020B0604020202020204" pitchFamily="34" charset="0"/>
                <a:ea typeface="宋体" panose="02010600030101010101" pitchFamily="2" charset="-122"/>
                <a:cs typeface="+mn-ea"/>
              </a:rPr>
              <a:t>缓冲技术</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strike="noStrike" noProof="1">
                <a:solidFill>
                  <a:schemeClr val="tx1"/>
                </a:solidFill>
                <a:effectLst/>
                <a:latin typeface="Arial" panose="020B0604020202020204" pitchFamily="34" charset="0"/>
                <a:ea typeface="宋体" panose="02010600030101010101" pitchFamily="2" charset="-122"/>
                <a:cs typeface="+mn-ea"/>
              </a:rPr>
              <a:t>设备分配</a:t>
            </a:r>
            <a:endParaRPr lang="zh-CN" altLang="en-US" sz="3600" b="1" strike="noStrike" noProof="1">
              <a:solidFill>
                <a:schemeClr val="tx1"/>
              </a:solidFill>
              <a:effectLst/>
              <a:ea typeface="宋体" panose="02010600030101010101" pitchFamily="2" charset="-122"/>
            </a:endParaRPr>
          </a:p>
          <a:p>
            <a:pPr marL="533400" lvl="0" indent="-533400" fontAlgn="base">
              <a:lnSpc>
                <a:spcPct val="130000"/>
              </a:lnSpc>
            </a:pPr>
            <a:r>
              <a:rPr lang="zh-CN" altLang="en-US" sz="3600" b="1">
                <a:solidFill>
                  <a:schemeClr val="tx1"/>
                </a:solidFill>
                <a:effectLst/>
                <a:latin typeface="Times New Roman" panose="02020603050405020304" pitchFamily="2" charset="0"/>
                <a:cs typeface="+mn-ea"/>
                <a:sym typeface="+mn-ea"/>
              </a:rPr>
              <a:t>输入/输出</a:t>
            </a:r>
            <a:r>
              <a:rPr lang="zh-CN" altLang="en-US" sz="3600" b="1" strike="noStrike" noProof="1">
                <a:solidFill>
                  <a:schemeClr val="tx1"/>
                </a:solidFill>
                <a:effectLst/>
                <a:latin typeface="Times New Roman" panose="02020603050405020304" pitchFamily="2" charset="0"/>
                <a:ea typeface="宋体" panose="02010600030101010101" pitchFamily="2" charset="-122"/>
                <a:cs typeface="+mn-ea"/>
              </a:rPr>
              <a:t>控制</a:t>
            </a:r>
            <a:endParaRPr lang="zh-CN" altLang="en-US" sz="3600" b="1" strike="noStrike" noProof="1">
              <a:solidFill>
                <a:schemeClr val="tx1"/>
              </a:solidFill>
              <a:effectLst/>
              <a:ea typeface="宋体" panose="02010600030101010101" pitchFamily="2" charset="-122"/>
            </a:endParaRPr>
          </a:p>
        </p:txBody>
      </p:sp>
      <p:sp>
        <p:nvSpPr>
          <p:cNvPr id="2" name="文本框 5122"/>
          <p:cNvSpPr txBox="1"/>
          <p:nvPr/>
        </p:nvSpPr>
        <p:spPr>
          <a:xfrm>
            <a:off x="855027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5124" name="矩形 51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主要内容</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 calcmode="lin" valueType="num">
                                      <p:cBhvr additive="base">
                                        <p:cTn id="7" dur="500" fill="hold"/>
                                        <p:tgtEl>
                                          <p:spTgt spid="5122">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7" end="12"/>
                                            </p:txEl>
                                          </p:spTgt>
                                        </p:tgtEl>
                                        <p:attrNameLst>
                                          <p:attrName>style.visibility</p:attrName>
                                        </p:attrNameLst>
                                      </p:cBhvr>
                                      <p:to>
                                        <p:strVal val="visible"/>
                                      </p:to>
                                    </p:set>
                                    <p:anim calcmode="lin" valueType="num">
                                      <p:cBhvr additive="base">
                                        <p:cTn id="11" dur="500" fill="hold"/>
                                        <p:tgtEl>
                                          <p:spTgt spid="5122">
                                            <p:txEl>
                                              <p:charRg st="7" end="1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7" end="1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2" end="17"/>
                                            </p:txEl>
                                          </p:spTgt>
                                        </p:tgtEl>
                                        <p:attrNameLst>
                                          <p:attrName>style.visibility</p:attrName>
                                        </p:attrNameLst>
                                      </p:cBhvr>
                                      <p:to>
                                        <p:strVal val="visible"/>
                                      </p:to>
                                    </p:set>
                                    <p:anim calcmode="lin" valueType="num">
                                      <p:cBhvr additive="base">
                                        <p:cTn id="15" dur="500" fill="hold"/>
                                        <p:tgtEl>
                                          <p:spTgt spid="5122">
                                            <p:txEl>
                                              <p:charRg st="12" end="1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2" end="17"/>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17" end="23"/>
                                            </p:txEl>
                                          </p:spTgt>
                                        </p:tgtEl>
                                        <p:attrNameLst>
                                          <p:attrName>style.visibility</p:attrName>
                                        </p:attrNameLst>
                                      </p:cBhvr>
                                      <p:to>
                                        <p:strVal val="visible"/>
                                      </p:to>
                                    </p:set>
                                    <p:anim calcmode="lin" valueType="num">
                                      <p:cBhvr additive="base">
                                        <p:cTn id="19" dur="500" fill="hold"/>
                                        <p:tgtEl>
                                          <p:spTgt spid="5122">
                                            <p:txEl>
                                              <p:charRg st="17"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17" end="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945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12</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19459" name="矩形 19458"/>
          <p:cNvSpPr/>
          <p:nvPr/>
        </p:nvSpPr>
        <p:spPr>
          <a:xfrm>
            <a:off x="185738" y="587375"/>
            <a:ext cx="8615363" cy="195580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anose="02010600030101010101" pitchFamily="2" charset="-122"/>
                <a:cs typeface="+mn-ea"/>
              </a:rPr>
              <a:t>2.  </a:t>
            </a:r>
            <a:r>
              <a:rPr lang="zh-CN" altLang="en-US" b="1" strike="noStrike" noProof="1">
                <a:solidFill>
                  <a:srgbClr val="990000"/>
                </a:solidFill>
                <a:latin typeface="Times New Roman" panose="02020603050405020304" pitchFamily="2" charset="0"/>
                <a:ea typeface="宋体" panose="02010600030101010101" pitchFamily="2" charset="-122"/>
                <a:cs typeface="+mn-ea"/>
              </a:rPr>
              <a:t>利用缓冲技术如何进行</a:t>
            </a:r>
            <a:r>
              <a:rPr lang="en-US" altLang="zh-CN" b="1" strike="noStrike" noProof="1">
                <a:solidFill>
                  <a:srgbClr val="990000"/>
                </a:solidFill>
                <a:latin typeface="Times New Roman" panose="02020603050405020304" pitchFamily="2" charset="0"/>
                <a:ea typeface="宋体" panose="02010600030101010101" pitchFamily="2" charset="-122"/>
                <a:cs typeface="+mn-ea"/>
              </a:rPr>
              <a:t>I/O</a:t>
            </a:r>
            <a:r>
              <a:rPr lang="zh-CN" altLang="en-US" b="1" strike="noStrike" noProof="1">
                <a:solidFill>
                  <a:srgbClr val="990000"/>
                </a:solidFill>
                <a:latin typeface="Times New Roman" panose="02020603050405020304" pitchFamily="2" charset="0"/>
                <a:ea typeface="宋体" panose="02010600030101010101" pitchFamily="2" charset="-122"/>
                <a:cs typeface="+mn-ea"/>
              </a:rPr>
              <a:t>操作</a:t>
            </a:r>
            <a:endParaRPr lang="zh-CN" altLang="en-US" b="1" strike="noStrike" noProof="1">
              <a:solidFill>
                <a:srgbClr val="990000"/>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进程活动期间，请求从某字符设备读入数据</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进程请求从输入设备进行读操作的图示</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p:txBody>
      </p:sp>
      <p:grpSp>
        <p:nvGrpSpPr>
          <p:cNvPr id="19460" name="组合 19459"/>
          <p:cNvGrpSpPr/>
          <p:nvPr/>
        </p:nvGrpSpPr>
        <p:grpSpPr>
          <a:xfrm>
            <a:off x="1349375" y="2667000"/>
            <a:ext cx="5513388" cy="3681413"/>
            <a:chOff x="0" y="0"/>
            <a:chExt cx="3473" cy="2319"/>
          </a:xfrm>
        </p:grpSpPr>
        <p:sp>
          <p:nvSpPr>
            <p:cNvPr id="24580" name="文本框 19460"/>
            <p:cNvSpPr txBox="1"/>
            <p:nvPr/>
          </p:nvSpPr>
          <p:spPr>
            <a:xfrm>
              <a:off x="0" y="0"/>
              <a:ext cx="819" cy="395"/>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4581" name="文本框 19461"/>
            <p:cNvSpPr txBox="1"/>
            <p:nvPr/>
          </p:nvSpPr>
          <p:spPr>
            <a:xfrm>
              <a:off x="1295" y="435"/>
              <a:ext cx="733" cy="317"/>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endParaRPr lang="en-US" altLang="zh-CN" sz="1600" b="1">
                <a:solidFill>
                  <a:schemeClr val="tx1"/>
                </a:solidFill>
                <a:latin typeface="Times New Roman" panose="02020603050405020304" pitchFamily="2" charset="0"/>
                <a:ea typeface="宋体" panose="02010600030101010101" pitchFamily="2" charset="-122"/>
              </a:endParaRPr>
            </a:p>
          </p:txBody>
        </p:sp>
        <p:grpSp>
          <p:nvGrpSpPr>
            <p:cNvPr id="24582" name="组合 19462"/>
            <p:cNvGrpSpPr/>
            <p:nvPr/>
          </p:nvGrpSpPr>
          <p:grpSpPr>
            <a:xfrm>
              <a:off x="2719" y="712"/>
              <a:ext cx="754" cy="1607"/>
              <a:chOff x="0" y="0"/>
              <a:chExt cx="792" cy="1842"/>
            </a:xfrm>
          </p:grpSpPr>
          <p:sp>
            <p:nvSpPr>
              <p:cNvPr id="24583" name="文本框 19463"/>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pitchFamily="2" charset="0"/>
                  <a:ea typeface="宋体" panose="02010600030101010101" pitchFamily="2" charset="-122"/>
                </a:endParaRPr>
              </a:p>
            </p:txBody>
          </p:sp>
          <p:sp>
            <p:nvSpPr>
              <p:cNvPr id="24584" name="文本框 19464"/>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4585" name="文本框 19465"/>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4586" name="文本框 19466"/>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grpSp>
          <p:nvGrpSpPr>
            <p:cNvPr id="24587" name="组合 19467"/>
            <p:cNvGrpSpPr/>
            <p:nvPr/>
          </p:nvGrpSpPr>
          <p:grpSpPr>
            <a:xfrm>
              <a:off x="820" y="158"/>
              <a:ext cx="820" cy="277"/>
              <a:chOff x="0" y="0"/>
              <a:chExt cx="862" cy="317"/>
            </a:xfrm>
          </p:grpSpPr>
          <p:sp>
            <p:nvSpPr>
              <p:cNvPr id="24588" name="直接连接符 19468"/>
              <p:cNvSpPr/>
              <p:nvPr/>
            </p:nvSpPr>
            <p:spPr>
              <a:xfrm>
                <a:off x="0" y="0"/>
                <a:ext cx="86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4589" name="直接连接符 19469"/>
              <p:cNvSpPr/>
              <p:nvPr/>
            </p:nvSpPr>
            <p:spPr>
              <a:xfrm>
                <a:off x="862" y="0"/>
                <a:ext cx="0" cy="317"/>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nvGrpSpPr>
            <p:cNvPr id="24590" name="组合 19470"/>
            <p:cNvGrpSpPr/>
            <p:nvPr/>
          </p:nvGrpSpPr>
          <p:grpSpPr>
            <a:xfrm>
              <a:off x="1640" y="752"/>
              <a:ext cx="1079" cy="593"/>
              <a:chOff x="0" y="0"/>
              <a:chExt cx="1134" cy="680"/>
            </a:xfrm>
          </p:grpSpPr>
          <p:sp>
            <p:nvSpPr>
              <p:cNvPr id="24591" name="直接连接符 19471"/>
              <p:cNvSpPr/>
              <p:nvPr/>
            </p:nvSpPr>
            <p:spPr>
              <a:xfrm>
                <a:off x="0" y="0"/>
                <a:ext cx="0" cy="68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4592" name="直接连接符 19472"/>
              <p:cNvSpPr/>
              <p:nvPr/>
            </p:nvSpPr>
            <p:spPr>
              <a:xfrm>
                <a:off x="0" y="680"/>
                <a:ext cx="1134"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sp>
        <p:nvSpPr>
          <p:cNvPr id="19474" name="文本框 19473"/>
          <p:cNvSpPr txBox="1"/>
          <p:nvPr/>
        </p:nvSpPr>
        <p:spPr>
          <a:xfrm>
            <a:off x="2905125" y="3482975"/>
            <a:ext cx="473075" cy="334963"/>
          </a:xfrm>
          <a:prstGeom prst="rect">
            <a:avLst/>
          </a:prstGeom>
          <a:noFill/>
          <a:ln w="9525">
            <a:noFill/>
            <a:miter/>
          </a:ln>
        </p:spPr>
        <p:txBody>
          <a:bodyPr wrap="square"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5" name="文本框 19474"/>
          <p:cNvSpPr txBox="1"/>
          <p:nvPr/>
        </p:nvSpPr>
        <p:spPr>
          <a:xfrm>
            <a:off x="2917825" y="2503488"/>
            <a:ext cx="547688"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6" name="文本框 19475"/>
          <p:cNvSpPr txBox="1"/>
          <p:nvPr/>
        </p:nvSpPr>
        <p:spPr>
          <a:xfrm>
            <a:off x="4522788" y="4371975"/>
            <a:ext cx="54927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19478" name="文本框 19477"/>
          <p:cNvSpPr txBox="1"/>
          <p:nvPr/>
        </p:nvSpPr>
        <p:spPr>
          <a:xfrm>
            <a:off x="3141663" y="6119813"/>
            <a:ext cx="21145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利用缓冲进行读操作</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19479" name="矩形 1947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20"/>
                                            </p:txEl>
                                          </p:spTgt>
                                        </p:tgtEl>
                                        <p:attrNameLst>
                                          <p:attrName>style.visibility</p:attrName>
                                        </p:attrNameLst>
                                      </p:cBhvr>
                                      <p:to>
                                        <p:strVal val="visible"/>
                                      </p:to>
                                    </p:set>
                                    <p:anim calcmode="lin" valueType="num">
                                      <p:cBhvr additive="base">
                                        <p:cTn id="7" dur="1000" fill="hold"/>
                                        <p:tgtEl>
                                          <p:spTgt spid="19459">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9">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20" end="50"/>
                                            </p:txEl>
                                          </p:spTgt>
                                        </p:tgtEl>
                                        <p:attrNameLst>
                                          <p:attrName>style.visibility</p:attrName>
                                        </p:attrNameLst>
                                      </p:cBhvr>
                                      <p:to>
                                        <p:strVal val="visible"/>
                                      </p:to>
                                    </p:set>
                                    <p:anim calcmode="lin" valueType="num">
                                      <p:cBhvr additive="base">
                                        <p:cTn id="13" dur="1000" fill="hold"/>
                                        <p:tgtEl>
                                          <p:spTgt spid="19459">
                                            <p:txEl>
                                              <p:charRg st="20" end="5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9">
                                            <p:txEl>
                                              <p:charRg st="20"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charRg st="50" end="76"/>
                                            </p:txEl>
                                          </p:spTgt>
                                        </p:tgtEl>
                                        <p:attrNameLst>
                                          <p:attrName>style.visibility</p:attrName>
                                        </p:attrNameLst>
                                      </p:cBhvr>
                                      <p:to>
                                        <p:strVal val="visible"/>
                                      </p:to>
                                    </p:set>
                                    <p:anim calcmode="lin" valueType="num">
                                      <p:cBhvr additive="base">
                                        <p:cTn id="19" dur="1000" fill="hold"/>
                                        <p:tgtEl>
                                          <p:spTgt spid="19459">
                                            <p:txEl>
                                              <p:charRg st="50" end="7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9459">
                                            <p:txEl>
                                              <p:charRg st="50"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anim calcmode="lin" valueType="num">
                                      <p:cBhvr additive="base">
                                        <p:cTn id="25" dur="500" fill="hold"/>
                                        <p:tgtEl>
                                          <p:spTgt spid="19460"/>
                                        </p:tgtEl>
                                        <p:attrNameLst>
                                          <p:attrName>ppt_x</p:attrName>
                                        </p:attrNameLst>
                                      </p:cBhvr>
                                      <p:tavLst>
                                        <p:tav tm="0">
                                          <p:val>
                                            <p:strVal val="0-#ppt_w/2"/>
                                          </p:val>
                                        </p:tav>
                                        <p:tav tm="100000">
                                          <p:val>
                                            <p:strVal val="#ppt_x"/>
                                          </p:val>
                                        </p:tav>
                                      </p:tavLst>
                                    </p:anim>
                                    <p:anim calcmode="lin" valueType="num">
                                      <p:cBhvr additive="base">
                                        <p:cTn id="26"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474"/>
                                        </p:tgtEl>
                                        <p:attrNameLst>
                                          <p:attrName>style.visibility</p:attrName>
                                        </p:attrNameLst>
                                      </p:cBhvr>
                                      <p:to>
                                        <p:strVal val="visible"/>
                                      </p:to>
                                    </p:set>
                                    <p:anim calcmode="lin" valueType="num">
                                      <p:cBhvr additive="base">
                                        <p:cTn id="35" dur="500" fill="hold"/>
                                        <p:tgtEl>
                                          <p:spTgt spid="19474"/>
                                        </p:tgtEl>
                                        <p:attrNameLst>
                                          <p:attrName>ppt_x</p:attrName>
                                        </p:attrNameLst>
                                      </p:cBhvr>
                                      <p:tavLst>
                                        <p:tav tm="0">
                                          <p:val>
                                            <p:strVal val="#ppt_x"/>
                                          </p:val>
                                        </p:tav>
                                        <p:tav tm="100000">
                                          <p:val>
                                            <p:strVal val="#ppt_x"/>
                                          </p:val>
                                        </p:tav>
                                      </p:tavLst>
                                    </p:anim>
                                    <p:anim calcmode="lin" valueType="num">
                                      <p:cBhvr additive="base">
                                        <p:cTn id="36" dur="500" fill="hold"/>
                                        <p:tgtEl>
                                          <p:spTgt spid="1947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9475"/>
                                        </p:tgtEl>
                                        <p:attrNameLst>
                                          <p:attrName>style.visibility</p:attrName>
                                        </p:attrNameLst>
                                      </p:cBhvr>
                                      <p:to>
                                        <p:strVal val="visible"/>
                                      </p:to>
                                    </p:set>
                                    <p:anim calcmode="lin" valueType="num">
                                      <p:cBhvr additive="base">
                                        <p:cTn id="41" dur="500" fill="hold"/>
                                        <p:tgtEl>
                                          <p:spTgt spid="19475"/>
                                        </p:tgtEl>
                                        <p:attrNameLst>
                                          <p:attrName>ppt_x</p:attrName>
                                        </p:attrNameLst>
                                      </p:cBhvr>
                                      <p:tavLst>
                                        <p:tav tm="0">
                                          <p:val>
                                            <p:strVal val="#ppt_x"/>
                                          </p:val>
                                        </p:tav>
                                        <p:tav tm="100000">
                                          <p:val>
                                            <p:strVal val="#ppt_x"/>
                                          </p:val>
                                        </p:tav>
                                      </p:tavLst>
                                    </p:anim>
                                    <p:anim calcmode="lin" valueType="num">
                                      <p:cBhvr additive="base">
                                        <p:cTn id="42" dur="500" fill="hold"/>
                                        <p:tgtEl>
                                          <p:spTgt spid="19475"/>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19476"/>
                                        </p:tgtEl>
                                        <p:attrNameLst>
                                          <p:attrName>style.visibility</p:attrName>
                                        </p:attrNameLst>
                                      </p:cBhvr>
                                      <p:to>
                                        <p:strVal val="visible"/>
                                      </p:to>
                                    </p:set>
                                    <p:anim calcmode="lin" valueType="num">
                                      <p:cBhvr additive="base">
                                        <p:cTn id="47" dur="500" fill="hold"/>
                                        <p:tgtEl>
                                          <p:spTgt spid="19476"/>
                                        </p:tgtEl>
                                        <p:attrNameLst>
                                          <p:attrName>ppt_x</p:attrName>
                                        </p:attrNameLst>
                                      </p:cBhvr>
                                      <p:tavLst>
                                        <p:tav tm="0">
                                          <p:val>
                                            <p:strVal val="#ppt_x"/>
                                          </p:val>
                                        </p:tav>
                                        <p:tav tm="100000">
                                          <p:val>
                                            <p:strVal val="#ppt_x"/>
                                          </p:val>
                                        </p:tav>
                                      </p:tavLst>
                                    </p:anim>
                                    <p:anim calcmode="lin" valueType="num">
                                      <p:cBhvr additive="base">
                                        <p:cTn id="4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74" grpId="0"/>
      <p:bldP spid="19475" grpId="0"/>
      <p:bldP spid="19476" grpId="1"/>
      <p:bldP spid="194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04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13</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0483" name="矩形 20482"/>
          <p:cNvSpPr/>
          <p:nvPr/>
        </p:nvSpPr>
        <p:spPr>
          <a:xfrm>
            <a:off x="114300" y="744538"/>
            <a:ext cx="9029700" cy="5678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②</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进程请求从输入设备进行读操作的步骤</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ⅰ </a:t>
            </a:r>
            <a:r>
              <a:rPr lang="zh-CN" altLang="en-US" strike="noStrike" noProof="1">
                <a:solidFill>
                  <a:schemeClr val="tx1"/>
                </a:solidFill>
                <a:latin typeface="+mn-lt"/>
                <a:ea typeface="宋体" panose="02010600030101010101" pitchFamily="2" charset="-122"/>
                <a:cs typeface="+mn-cs"/>
              </a:rPr>
              <a:t>当用户要求在某个设备上进行读操作时，首先从系统</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中获得一个空的缓冲区 </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①</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ⅱ </a:t>
            </a:r>
            <a:r>
              <a:rPr lang="zh-CN" altLang="en-US" strike="noStrike" noProof="1">
                <a:solidFill>
                  <a:schemeClr val="tx1"/>
                </a:solidFill>
                <a:latin typeface="+mn-lt"/>
                <a:ea typeface="宋体" panose="02010600030101010101" pitchFamily="2" charset="-122"/>
                <a:cs typeface="+mn-cs"/>
              </a:rPr>
              <a:t>将一个物理记录送到缓冲区中 </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图中标注的存在</a:t>
            </a:r>
            <a:r>
              <a:rPr lang="en-US" altLang="zh-CN" sz="2000" strike="noStrike" noProof="1">
                <a:solidFill>
                  <a:schemeClr val="tx1"/>
                </a:solidFill>
                <a:latin typeface="宋体" panose="02010600030101010101" pitchFamily="2" charset="-122"/>
                <a:ea typeface="宋体" panose="02010600030101010101" pitchFamily="2" charset="-122"/>
                <a:cs typeface="+mn-cs"/>
              </a:rPr>
              <a:t>②</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mn-lt"/>
                <a:ea typeface="宋体" panose="02010600030101010101" pitchFamily="2" charset="-122"/>
                <a:cs typeface="+mn-cs"/>
              </a:rPr>
              <a:t>；</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ⅲ </a:t>
            </a:r>
            <a:r>
              <a:rPr lang="zh-CN" altLang="en-US" strike="noStrike" noProof="1">
                <a:solidFill>
                  <a:schemeClr val="tx1"/>
                </a:solidFill>
                <a:latin typeface="+mn-lt"/>
                <a:ea typeface="宋体" panose="02010600030101010101" pitchFamily="2" charset="-122"/>
                <a:cs typeface="+mn-cs"/>
              </a:rPr>
              <a:t>当用户请求这些数据时，系统将依据逻辑记录特性从</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缓冲区中提取并发送到用户进程存储区中 </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③</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宋体" panose="02010600030101010101" pitchFamily="2" charset="-122"/>
                <a:ea typeface="宋体" panose="02010600030101010101" pitchFamily="2" charset="-122"/>
                <a:cs typeface="+mn-cs"/>
              </a:rPr>
              <a:t>；</a:t>
            </a:r>
            <a:endParaRPr lang="zh-CN" altLang="en-US" strike="noStrike" noProof="1">
              <a:solidFill>
                <a:schemeClr val="tx1"/>
              </a:solidFill>
              <a:latin typeface="宋体" panose="02010600030101010101" pitchFamily="2" charset="-122"/>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ⅳ </a:t>
            </a:r>
            <a:r>
              <a:rPr lang="zh-CN" altLang="en-US" strike="noStrike" noProof="1">
                <a:solidFill>
                  <a:schemeClr val="tx1"/>
                </a:solidFill>
                <a:latin typeface="+mn-lt"/>
                <a:ea typeface="宋体" panose="02010600030101010101" pitchFamily="2" charset="-122"/>
                <a:cs typeface="+mn-cs"/>
              </a:rPr>
              <a:t>当缓冲区空而进程又要从中取用数据时该进程被迫等</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待。此时，操作系统需要重新送数据填满缓冲区，进</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程才能从中取数据继续运行。</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b="1" strike="noStrike" noProof="1">
                <a:solidFill>
                  <a:srgbClr val="FF0000"/>
                </a:solidFill>
                <a:effectLst/>
                <a:latin typeface="+mn-lt"/>
                <a:ea typeface="宋体" panose="02010600030101010101" pitchFamily="2" charset="-122"/>
                <a:cs typeface="+mn-cs"/>
              </a:rPr>
              <a:t>要注意操作</a:t>
            </a:r>
            <a:r>
              <a:rPr lang="en-US" altLang="zh-CN" sz="2000" b="1" strike="noStrike" noProof="1">
                <a:solidFill>
                  <a:srgbClr val="FF0000"/>
                </a:solidFill>
                <a:effectLst/>
                <a:latin typeface="+mn-lt"/>
                <a:ea typeface="宋体" panose="02010600030101010101" pitchFamily="2" charset="-122"/>
                <a:cs typeface="+mn-cs"/>
              </a:rPr>
              <a:t>②</a:t>
            </a:r>
            <a:r>
              <a:rPr lang="zh-CN" altLang="en-US" b="1" strike="noStrike" noProof="1">
                <a:solidFill>
                  <a:srgbClr val="FF0000"/>
                </a:solidFill>
                <a:effectLst/>
                <a:latin typeface="+mn-lt"/>
                <a:ea typeface="宋体" panose="02010600030101010101" pitchFamily="2" charset="-122"/>
                <a:cs typeface="+mn-cs"/>
              </a:rPr>
              <a:t>与操作</a:t>
            </a:r>
            <a:r>
              <a:rPr lang="en-US" altLang="zh-CN" sz="2000" b="1" strike="noStrike" noProof="1">
                <a:solidFill>
                  <a:srgbClr val="FF0000"/>
                </a:solidFill>
                <a:effectLst/>
                <a:latin typeface="+mn-lt"/>
                <a:ea typeface="宋体" panose="02010600030101010101" pitchFamily="2" charset="-122"/>
                <a:cs typeface="+mn-cs"/>
              </a:rPr>
              <a:t>③</a:t>
            </a:r>
            <a:r>
              <a:rPr lang="zh-CN" altLang="en-US" b="1" strike="noStrike" noProof="1">
                <a:solidFill>
                  <a:srgbClr val="FF0000"/>
                </a:solidFill>
                <a:effectLst/>
                <a:latin typeface="+mn-lt"/>
                <a:ea typeface="宋体" panose="02010600030101010101" pitchFamily="2" charset="-122"/>
                <a:cs typeface="+mn-cs"/>
              </a:rPr>
              <a:t>的同步关系</a:t>
            </a:r>
            <a:endParaRPr lang="zh-CN" altLang="en-US" b="1" strike="noStrike" noProof="1">
              <a:solidFill>
                <a:srgbClr val="FF0000"/>
              </a:solidFill>
              <a:effectLst/>
              <a:latin typeface="+mn-lt"/>
              <a:ea typeface="宋体" panose="02010600030101010101" pitchFamily="2" charset="-122"/>
              <a:cs typeface="+mn-cs"/>
            </a:endParaRPr>
          </a:p>
        </p:txBody>
      </p:sp>
      <p:sp>
        <p:nvSpPr>
          <p:cNvPr id="20484" name="矩形 20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20"/>
                                            </p:txEl>
                                          </p:spTgt>
                                        </p:tgtEl>
                                        <p:attrNameLst>
                                          <p:attrName>style.visibility</p:attrName>
                                        </p:attrNameLst>
                                      </p:cBhvr>
                                      <p:to>
                                        <p:strVal val="visible"/>
                                      </p:to>
                                    </p:set>
                                    <p:anim calcmode="lin" valueType="num">
                                      <p:cBhvr additive="base">
                                        <p:cTn id="7" dur="1000" fill="hold"/>
                                        <p:tgtEl>
                                          <p:spTgt spid="20483">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20" end="46"/>
                                            </p:txEl>
                                          </p:spTgt>
                                        </p:tgtEl>
                                        <p:attrNameLst>
                                          <p:attrName>style.visibility</p:attrName>
                                        </p:attrNameLst>
                                      </p:cBhvr>
                                      <p:to>
                                        <p:strVal val="visible"/>
                                      </p:to>
                                    </p:set>
                                    <p:anim calcmode="lin" valueType="num">
                                      <p:cBhvr additive="base">
                                        <p:cTn id="13" dur="500" fill="hold"/>
                                        <p:tgtEl>
                                          <p:spTgt spid="20483">
                                            <p:txEl>
                                              <p:charRg st="20" end="4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charRg st="20" end="4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3">
                                            <p:txEl>
                                              <p:charRg st="46" end="74"/>
                                            </p:txEl>
                                          </p:spTgt>
                                        </p:tgtEl>
                                        <p:attrNameLst>
                                          <p:attrName>style.visibility</p:attrName>
                                        </p:attrNameLst>
                                      </p:cBhvr>
                                      <p:to>
                                        <p:strVal val="visible"/>
                                      </p:to>
                                    </p:set>
                                    <p:anim calcmode="lin" valueType="num">
                                      <p:cBhvr additive="base">
                                        <p:cTn id="17" dur="500" fill="hold"/>
                                        <p:tgtEl>
                                          <p:spTgt spid="20483">
                                            <p:txEl>
                                              <p:charRg st="46"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3">
                                            <p:txEl>
                                              <p:charRg st="46"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3">
                                            <p:txEl>
                                              <p:charRg st="74" end="103"/>
                                            </p:txEl>
                                          </p:spTgt>
                                        </p:tgtEl>
                                        <p:attrNameLst>
                                          <p:attrName>style.visibility</p:attrName>
                                        </p:attrNameLst>
                                      </p:cBhvr>
                                      <p:to>
                                        <p:strVal val="visible"/>
                                      </p:to>
                                    </p:set>
                                    <p:anim calcmode="lin" valueType="num">
                                      <p:cBhvr additive="base">
                                        <p:cTn id="21" dur="500" fill="hold"/>
                                        <p:tgtEl>
                                          <p:spTgt spid="20483">
                                            <p:txEl>
                                              <p:charRg st="74" end="10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charRg st="74" end="10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3">
                                            <p:txEl>
                                              <p:charRg st="103" end="129"/>
                                            </p:txEl>
                                          </p:spTgt>
                                        </p:tgtEl>
                                        <p:attrNameLst>
                                          <p:attrName>style.visibility</p:attrName>
                                        </p:attrNameLst>
                                      </p:cBhvr>
                                      <p:to>
                                        <p:strVal val="visible"/>
                                      </p:to>
                                    </p:set>
                                    <p:anim calcmode="lin" valueType="num">
                                      <p:cBhvr additive="base">
                                        <p:cTn id="25" dur="500" fill="hold"/>
                                        <p:tgtEl>
                                          <p:spTgt spid="20483">
                                            <p:txEl>
                                              <p:charRg st="103" end="12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charRg st="103" end="12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3">
                                            <p:txEl>
                                              <p:charRg st="129" end="160"/>
                                            </p:txEl>
                                          </p:spTgt>
                                        </p:tgtEl>
                                        <p:attrNameLst>
                                          <p:attrName>style.visibility</p:attrName>
                                        </p:attrNameLst>
                                      </p:cBhvr>
                                      <p:to>
                                        <p:strVal val="visible"/>
                                      </p:to>
                                    </p:set>
                                    <p:anim calcmode="lin" valueType="num">
                                      <p:cBhvr additive="base">
                                        <p:cTn id="29" dur="500" fill="hold"/>
                                        <p:tgtEl>
                                          <p:spTgt spid="20483">
                                            <p:txEl>
                                              <p:charRg st="129" end="16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3">
                                            <p:txEl>
                                              <p:charRg st="129" end="16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483">
                                            <p:txEl>
                                              <p:charRg st="160" end="172"/>
                                            </p:txEl>
                                          </p:spTgt>
                                        </p:tgtEl>
                                        <p:attrNameLst>
                                          <p:attrName>style.visibility</p:attrName>
                                        </p:attrNameLst>
                                      </p:cBhvr>
                                      <p:to>
                                        <p:strVal val="visible"/>
                                      </p:to>
                                    </p:set>
                                    <p:anim calcmode="lin" valueType="num">
                                      <p:cBhvr additive="base">
                                        <p:cTn id="33" dur="500" fill="hold"/>
                                        <p:tgtEl>
                                          <p:spTgt spid="20483">
                                            <p:txEl>
                                              <p:charRg st="160" end="17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charRg st="160" end="17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483">
                                            <p:txEl>
                                              <p:charRg st="172" end="198"/>
                                            </p:txEl>
                                          </p:spTgt>
                                        </p:tgtEl>
                                        <p:attrNameLst>
                                          <p:attrName>style.visibility</p:attrName>
                                        </p:attrNameLst>
                                      </p:cBhvr>
                                      <p:to>
                                        <p:strVal val="visible"/>
                                      </p:to>
                                    </p:set>
                                    <p:anim calcmode="lin" valueType="num">
                                      <p:cBhvr additive="base">
                                        <p:cTn id="37" dur="500" fill="hold"/>
                                        <p:tgtEl>
                                          <p:spTgt spid="20483">
                                            <p:txEl>
                                              <p:charRg st="172" end="19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charRg st="172" end="19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483">
                                            <p:txEl>
                                              <p:charRg st="198" end="227"/>
                                            </p:txEl>
                                          </p:spTgt>
                                        </p:tgtEl>
                                        <p:attrNameLst>
                                          <p:attrName>style.visibility</p:attrName>
                                        </p:attrNameLst>
                                      </p:cBhvr>
                                      <p:to>
                                        <p:strVal val="visible"/>
                                      </p:to>
                                    </p:set>
                                    <p:anim calcmode="lin" valueType="num">
                                      <p:cBhvr additive="base">
                                        <p:cTn id="41" dur="500" fill="hold"/>
                                        <p:tgtEl>
                                          <p:spTgt spid="20483">
                                            <p:txEl>
                                              <p:charRg st="198" end="22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3">
                                            <p:txEl>
                                              <p:charRg st="198" end="22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3">
                                            <p:txEl>
                                              <p:charRg st="227" end="246"/>
                                            </p:txEl>
                                          </p:spTgt>
                                        </p:tgtEl>
                                        <p:attrNameLst>
                                          <p:attrName>style.visibility</p:attrName>
                                        </p:attrNameLst>
                                      </p:cBhvr>
                                      <p:to>
                                        <p:strVal val="visible"/>
                                      </p:to>
                                    </p:set>
                                    <p:anim calcmode="lin" valueType="num">
                                      <p:cBhvr additive="base">
                                        <p:cTn id="45" dur="500" fill="hold"/>
                                        <p:tgtEl>
                                          <p:spTgt spid="20483">
                                            <p:txEl>
                                              <p:charRg st="227" end="24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483">
                                            <p:txEl>
                                              <p:charRg st="227" end="24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483">
                                            <p:txEl>
                                              <p:charRg st="246" end="262"/>
                                            </p:txEl>
                                          </p:spTgt>
                                        </p:tgtEl>
                                        <p:attrNameLst>
                                          <p:attrName>style.visibility</p:attrName>
                                        </p:attrNameLst>
                                      </p:cBhvr>
                                      <p:to>
                                        <p:strVal val="visible"/>
                                      </p:to>
                                    </p:set>
                                    <p:anim calcmode="lin" valueType="num">
                                      <p:cBhvr additive="base">
                                        <p:cTn id="51" dur="500" fill="hold"/>
                                        <p:tgtEl>
                                          <p:spTgt spid="20483">
                                            <p:txEl>
                                              <p:charRg st="246" end="26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charRg st="246" end="2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14</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1507" name="矩形 21506"/>
          <p:cNvSpPr/>
          <p:nvPr/>
        </p:nvSpPr>
        <p:spPr>
          <a:xfrm>
            <a:off x="671513" y="658813"/>
            <a:ext cx="8318500" cy="11160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进程活动期间，请求从输出设备输出数据</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进程请求从输出设备进行写操作的图示</a:t>
            </a:r>
            <a:endParaRPr lang="zh-CN" altLang="en-US" sz="2400" b="1" strike="noStrike" noProof="1">
              <a:solidFill>
                <a:srgbClr val="000099"/>
              </a:solidFill>
              <a:latin typeface="Times New Roman" panose="02020603050405020304" pitchFamily="2" charset="0"/>
              <a:ea typeface="宋体" panose="02010600030101010101" pitchFamily="2" charset="-122"/>
            </a:endParaRPr>
          </a:p>
        </p:txBody>
      </p:sp>
      <p:sp>
        <p:nvSpPr>
          <p:cNvPr id="21509" name="文本框 21508"/>
          <p:cNvSpPr txBox="1"/>
          <p:nvPr/>
        </p:nvSpPr>
        <p:spPr>
          <a:xfrm>
            <a:off x="3767138" y="3836988"/>
            <a:ext cx="531812"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21510" name="文本框 21509"/>
          <p:cNvSpPr txBox="1"/>
          <p:nvPr/>
        </p:nvSpPr>
        <p:spPr>
          <a:xfrm>
            <a:off x="2603500" y="3116263"/>
            <a:ext cx="53022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1511" name="文本框 21510"/>
          <p:cNvSpPr txBox="1"/>
          <p:nvPr/>
        </p:nvSpPr>
        <p:spPr>
          <a:xfrm>
            <a:off x="4941888" y="3127375"/>
            <a:ext cx="530225" cy="336550"/>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nvGrpSpPr>
          <p:cNvPr id="21512" name="组合 21511"/>
          <p:cNvGrpSpPr/>
          <p:nvPr/>
        </p:nvGrpSpPr>
        <p:grpSpPr>
          <a:xfrm>
            <a:off x="1184275" y="2270125"/>
            <a:ext cx="5640388" cy="2692400"/>
            <a:chOff x="0" y="0"/>
            <a:chExt cx="3553" cy="1696"/>
          </a:xfrm>
        </p:grpSpPr>
        <p:sp>
          <p:nvSpPr>
            <p:cNvPr id="26632" name="文本框 21512"/>
            <p:cNvSpPr txBox="1"/>
            <p:nvPr/>
          </p:nvSpPr>
          <p:spPr>
            <a:xfrm>
              <a:off x="2759" y="0"/>
              <a:ext cx="794" cy="39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输出设备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6633" name="文本框 21513"/>
            <p:cNvSpPr txBox="1"/>
            <p:nvPr/>
          </p:nvSpPr>
          <p:spPr>
            <a:xfrm>
              <a:off x="1380" y="637"/>
              <a:ext cx="710" cy="31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endParaRPr lang="en-US" altLang="zh-CN" sz="1600" b="1">
                <a:solidFill>
                  <a:schemeClr val="tx1"/>
                </a:solidFill>
                <a:latin typeface="Times New Roman" panose="02020603050405020304" pitchFamily="2" charset="0"/>
                <a:ea typeface="宋体" panose="02010600030101010101" pitchFamily="2" charset="-122"/>
              </a:endParaRPr>
            </a:p>
          </p:txBody>
        </p:sp>
        <p:grpSp>
          <p:nvGrpSpPr>
            <p:cNvPr id="26634" name="组合 21514"/>
            <p:cNvGrpSpPr/>
            <p:nvPr/>
          </p:nvGrpSpPr>
          <p:grpSpPr>
            <a:xfrm>
              <a:off x="0" y="80"/>
              <a:ext cx="730" cy="1616"/>
              <a:chOff x="0" y="0"/>
              <a:chExt cx="792" cy="1842"/>
            </a:xfrm>
          </p:grpSpPr>
          <p:sp>
            <p:nvSpPr>
              <p:cNvPr id="26635" name="文本框 21515"/>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pitchFamily="2" charset="0"/>
                  <a:ea typeface="宋体" panose="02010600030101010101" pitchFamily="2" charset="-122"/>
                </a:endParaRPr>
              </a:p>
            </p:txBody>
          </p:sp>
          <p:sp>
            <p:nvSpPr>
              <p:cNvPr id="26636" name="文本框 21516"/>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6637" name="文本框 21517"/>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6638" name="文本框 21518"/>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26639" name="直接连接符 21519"/>
            <p:cNvSpPr/>
            <p:nvPr/>
          </p:nvSpPr>
          <p:spPr>
            <a:xfrm>
              <a:off x="711" y="757"/>
              <a:ext cx="66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nvGrpSpPr>
            <p:cNvPr id="26640" name="组合 21520"/>
            <p:cNvGrpSpPr/>
            <p:nvPr/>
          </p:nvGrpSpPr>
          <p:grpSpPr>
            <a:xfrm>
              <a:off x="2090" y="398"/>
              <a:ext cx="1088" cy="359"/>
              <a:chOff x="0" y="0"/>
              <a:chExt cx="1180" cy="408"/>
            </a:xfrm>
          </p:grpSpPr>
          <p:sp>
            <p:nvSpPr>
              <p:cNvPr id="26641" name="直接连接符 21521"/>
              <p:cNvSpPr/>
              <p:nvPr/>
            </p:nvSpPr>
            <p:spPr>
              <a:xfrm>
                <a:off x="0" y="408"/>
                <a:ext cx="1180"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6642" name="直接连接符 21522"/>
              <p:cNvSpPr/>
              <p:nvPr/>
            </p:nvSpPr>
            <p:spPr>
              <a:xfrm flipV="1">
                <a:off x="1180" y="0"/>
                <a:ext cx="0" cy="408"/>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sp>
        <p:nvSpPr>
          <p:cNvPr id="21524" name="文本框 21523"/>
          <p:cNvSpPr txBox="1"/>
          <p:nvPr/>
        </p:nvSpPr>
        <p:spPr>
          <a:xfrm>
            <a:off x="3141663" y="5605463"/>
            <a:ext cx="21145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利用缓冲进行写操作</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21525" name="矩形 2152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23"/>
                                            </p:txEl>
                                          </p:spTgt>
                                        </p:tgtEl>
                                        <p:attrNameLst>
                                          <p:attrName>style.visibility</p:attrName>
                                        </p:attrNameLst>
                                      </p:cBhvr>
                                      <p:to>
                                        <p:strVal val="visible"/>
                                      </p:to>
                                    </p:set>
                                    <p:anim calcmode="lin" valueType="num">
                                      <p:cBhvr additive="base">
                                        <p:cTn id="7" dur="1000" fill="hold"/>
                                        <p:tgtEl>
                                          <p:spTgt spid="21507">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charRg st="23" end="43"/>
                                            </p:txEl>
                                          </p:spTgt>
                                        </p:tgtEl>
                                        <p:attrNameLst>
                                          <p:attrName>style.visibility</p:attrName>
                                        </p:attrNameLst>
                                      </p:cBhvr>
                                      <p:to>
                                        <p:strVal val="visible"/>
                                      </p:to>
                                    </p:set>
                                    <p:anim calcmode="lin" valueType="num">
                                      <p:cBhvr additive="base">
                                        <p:cTn id="13" dur="1000" fill="hold"/>
                                        <p:tgtEl>
                                          <p:spTgt spid="21507">
                                            <p:txEl>
                                              <p:charRg st="23" end="4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507">
                                            <p:txEl>
                                              <p:charRg st="23" end="4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12"/>
                                        </p:tgtEl>
                                        <p:attrNameLst>
                                          <p:attrName>style.visibility</p:attrName>
                                        </p:attrNameLst>
                                      </p:cBhvr>
                                      <p:to>
                                        <p:strVal val="visible"/>
                                      </p:to>
                                    </p:set>
                                    <p:anim calcmode="lin" valueType="num">
                                      <p:cBhvr additive="base">
                                        <p:cTn id="19" dur="500" fill="hold"/>
                                        <p:tgtEl>
                                          <p:spTgt spid="21512"/>
                                        </p:tgtEl>
                                        <p:attrNameLst>
                                          <p:attrName>ppt_x</p:attrName>
                                        </p:attrNameLst>
                                      </p:cBhvr>
                                      <p:tavLst>
                                        <p:tav tm="0">
                                          <p:val>
                                            <p:strVal val="0-#ppt_w/2"/>
                                          </p:val>
                                        </p:tav>
                                        <p:tav tm="100000">
                                          <p:val>
                                            <p:strVal val="#ppt_x"/>
                                          </p:val>
                                        </p:tav>
                                      </p:tavLst>
                                    </p:anim>
                                    <p:anim calcmode="lin" valueType="num">
                                      <p:cBhvr additive="base">
                                        <p:cTn id="20"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509"/>
                                        </p:tgtEl>
                                        <p:attrNameLst>
                                          <p:attrName>style.visibility</p:attrName>
                                        </p:attrNameLst>
                                      </p:cBhvr>
                                      <p:to>
                                        <p:strVal val="visible"/>
                                      </p:to>
                                    </p:set>
                                    <p:anim calcmode="lin" valueType="num">
                                      <p:cBhvr additive="base">
                                        <p:cTn id="29" dur="500" fill="hold"/>
                                        <p:tgtEl>
                                          <p:spTgt spid="21509"/>
                                        </p:tgtEl>
                                        <p:attrNameLst>
                                          <p:attrName>ppt_x</p:attrName>
                                        </p:attrNameLst>
                                      </p:cBhvr>
                                      <p:tavLst>
                                        <p:tav tm="0">
                                          <p:val>
                                            <p:strVal val="#ppt_x"/>
                                          </p:val>
                                        </p:tav>
                                        <p:tav tm="100000">
                                          <p:val>
                                            <p:strVal val="#ppt_x"/>
                                          </p:val>
                                        </p:tav>
                                      </p:tavLst>
                                    </p:anim>
                                    <p:anim calcmode="lin" valueType="num">
                                      <p:cBhvr additive="base">
                                        <p:cTn id="30"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21510"/>
                                        </p:tgtEl>
                                        <p:attrNameLst>
                                          <p:attrName>style.visibility</p:attrName>
                                        </p:attrNameLst>
                                      </p:cBhvr>
                                      <p:to>
                                        <p:strVal val="visible"/>
                                      </p:to>
                                    </p:set>
                                    <p:anim calcmode="lin" valueType="num">
                                      <p:cBhvr additive="base">
                                        <p:cTn id="35" dur="500" fill="hold"/>
                                        <p:tgtEl>
                                          <p:spTgt spid="21510"/>
                                        </p:tgtEl>
                                        <p:attrNameLst>
                                          <p:attrName>ppt_x</p:attrName>
                                        </p:attrNameLst>
                                      </p:cBhvr>
                                      <p:tavLst>
                                        <p:tav tm="0">
                                          <p:val>
                                            <p:strVal val="#ppt_x"/>
                                          </p:val>
                                        </p:tav>
                                        <p:tav tm="100000">
                                          <p:val>
                                            <p:strVal val="#ppt_x"/>
                                          </p:val>
                                        </p:tav>
                                      </p:tavLst>
                                    </p:anim>
                                    <p:anim calcmode="lin" valueType="num">
                                      <p:cBhvr additive="base">
                                        <p:cTn id="36" dur="500" fill="hold"/>
                                        <p:tgtEl>
                                          <p:spTgt spid="21510"/>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1511"/>
                                        </p:tgtEl>
                                        <p:attrNameLst>
                                          <p:attrName>style.visibility</p:attrName>
                                        </p:attrNameLst>
                                      </p:cBhvr>
                                      <p:to>
                                        <p:strVal val="visible"/>
                                      </p:to>
                                    </p:set>
                                    <p:anim calcmode="lin" valueType="num">
                                      <p:cBhvr additive="base">
                                        <p:cTn id="41" dur="500" fill="hold"/>
                                        <p:tgtEl>
                                          <p:spTgt spid="21511"/>
                                        </p:tgtEl>
                                        <p:attrNameLst>
                                          <p:attrName>ppt_x</p:attrName>
                                        </p:attrNameLst>
                                      </p:cBhvr>
                                      <p:tavLst>
                                        <p:tav tm="0">
                                          <p:val>
                                            <p:strVal val="#ppt_x"/>
                                          </p:val>
                                        </p:tav>
                                        <p:tav tm="100000">
                                          <p:val>
                                            <p:strVal val="#ppt_x"/>
                                          </p:val>
                                        </p:tav>
                                      </p:tavLst>
                                    </p:anim>
                                    <p:anim calcmode="lin" valueType="num">
                                      <p:cBhvr additive="base">
                                        <p:cTn id="42" dur="500" fill="hold"/>
                                        <p:tgtEl>
                                          <p:spTgt spid="215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21509" grpId="0"/>
      <p:bldP spid="21510" grpId="0"/>
      <p:bldP spid="21511" grpId="0"/>
      <p:bldP spid="215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252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15</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2531" name="矩形 22530"/>
          <p:cNvSpPr/>
          <p:nvPr/>
        </p:nvSpPr>
        <p:spPr>
          <a:xfrm>
            <a:off x="114300" y="744538"/>
            <a:ext cx="9029700" cy="575151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cs"/>
              </a:rPr>
              <a:t>② </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进程请求从输出设备进行写操作的步骤</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宋体" panose="02010600030101010101" pitchFamily="2" charset="-122"/>
                <a:ea typeface="宋体" panose="02010600030101010101" pitchFamily="2" charset="-122"/>
                <a:cs typeface="+mn-cs"/>
              </a:rPr>
              <a:t>   </a:t>
            </a:r>
            <a:r>
              <a:rPr lang="en-US" altLang="zh-CN" sz="2400" strike="noStrike" noProof="1">
                <a:solidFill>
                  <a:schemeClr val="tx1"/>
                </a:solidFill>
                <a:latin typeface="宋体" panose="02010600030101010101" pitchFamily="2" charset="-122"/>
                <a:ea typeface="宋体" panose="02010600030101010101" pitchFamily="2" charset="-122"/>
                <a:cs typeface="+mn-cs"/>
              </a:rPr>
              <a:t>ⅰ </a:t>
            </a:r>
            <a:r>
              <a:rPr lang="zh-CN" altLang="en-US" sz="2400" strike="noStrike" noProof="1">
                <a:solidFill>
                  <a:schemeClr val="tx1"/>
                </a:solidFill>
                <a:latin typeface="+mn-lt"/>
                <a:ea typeface="宋体" panose="02010600030101010101" pitchFamily="2" charset="-122"/>
                <a:cs typeface="+mn-cs"/>
              </a:rPr>
              <a:t>当用户要求进行写操作时，首先从系统中获得一个空</a:t>
            </a:r>
            <a:endParaRPr lang="zh-CN" altLang="en-US" sz="2400" strike="noStrike" noProof="1">
              <a:solidFill>
                <a:schemeClr val="tx1"/>
              </a:solidFill>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mn-lt"/>
                <a:ea typeface="宋体" panose="02010600030101010101" pitchFamily="2" charset="-122"/>
                <a:cs typeface="+mn-cs"/>
              </a:rPr>
              <a:t>           的缓冲区 </a:t>
            </a:r>
            <a:r>
              <a:rPr lang="en-US" altLang="zh-CN" sz="2400" strike="noStrike" noProof="1">
                <a:solidFill>
                  <a:schemeClr val="tx1"/>
                </a:solidFill>
                <a:latin typeface="Times New Roman" panose="02020603050405020304" pitchFamily="2" charset="0"/>
                <a:ea typeface="宋体" panose="02010600030101010101" pitchFamily="2" charset="-122"/>
                <a:cs typeface="+mn-cs"/>
              </a:rPr>
              <a:t>(</a:t>
            </a:r>
            <a:r>
              <a:rPr lang="zh-CN" altLang="en-US" sz="2400" strike="noStrike" noProof="1">
                <a:solidFill>
                  <a:schemeClr val="tx1"/>
                </a:solidFill>
                <a:latin typeface="+mn-lt"/>
                <a:ea typeface="宋体" panose="02010600030101010101" pitchFamily="2" charset="-122"/>
                <a:cs typeface="+mn-cs"/>
              </a:rPr>
              <a:t>图中标注的操作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①</a:t>
            </a:r>
            <a:r>
              <a:rPr lang="en-US" altLang="zh-CN" sz="2400" strike="noStrike" noProof="1">
                <a:solidFill>
                  <a:schemeClr val="tx1"/>
                </a:solidFill>
                <a:latin typeface="Times New Roman" panose="02020603050405020304" pitchFamily="2" charset="0"/>
                <a:ea typeface="宋体" panose="02010600030101010101" pitchFamily="2" charset="-122"/>
                <a:cs typeface="+mn-cs"/>
              </a:rPr>
              <a:t>)</a:t>
            </a:r>
            <a:r>
              <a:rPr lang="en-US" altLang="zh-CN" sz="2400" strike="noStrike" noProof="1">
                <a:solidFill>
                  <a:schemeClr val="tx1"/>
                </a:solidFill>
                <a:latin typeface="+mn-lt"/>
                <a:ea typeface="宋体" panose="02010600030101010101" pitchFamily="2" charset="-122"/>
                <a:cs typeface="+mn-cs"/>
              </a:rPr>
              <a:t> </a:t>
            </a:r>
            <a:r>
              <a:rPr lang="zh-CN" altLang="en-US" sz="2400" strike="noStrike" noProof="1">
                <a:solidFill>
                  <a:schemeClr val="tx1"/>
                </a:solidFill>
                <a:latin typeface="+mn-lt"/>
                <a:ea typeface="宋体" panose="02010600030101010101" pitchFamily="2" charset="-122"/>
                <a:cs typeface="+mn-cs"/>
              </a:rPr>
              <a:t>；</a:t>
            </a:r>
            <a:endParaRPr lang="zh-CN" altLang="en-US" sz="2400"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ⅱ </a:t>
            </a:r>
            <a:r>
              <a:rPr lang="zh-CN" altLang="en-US" strike="noStrike" noProof="1">
                <a:solidFill>
                  <a:schemeClr val="tx1"/>
                </a:solidFill>
                <a:latin typeface="+mn-lt"/>
                <a:ea typeface="宋体" panose="02010600030101010101" pitchFamily="2" charset="-122"/>
                <a:cs typeface="+mn-cs"/>
              </a:rPr>
              <a:t>将一个逻辑记录从进程存储区传送到缓冲区中 </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注操作</a:t>
            </a:r>
            <a:r>
              <a:rPr lang="en-US" altLang="zh-CN" sz="2000" strike="noStrike" noProof="1">
                <a:solidFill>
                  <a:schemeClr val="tx1"/>
                </a:solidFill>
                <a:latin typeface="宋体" panose="02010600030101010101" pitchFamily="2" charset="-122"/>
                <a:ea typeface="宋体" panose="02010600030101010101" pitchFamily="2" charset="-122"/>
                <a:cs typeface="+mn-cs"/>
              </a:rPr>
              <a:t>②</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en-US" altLang="zh-CN" strike="noStrike" noProof="1">
                <a:solidFill>
                  <a:schemeClr val="tx1"/>
                </a:solidFill>
                <a:latin typeface="+mn-lt"/>
                <a:ea typeface="宋体" panose="02010600030101010101" pitchFamily="2" charset="-122"/>
                <a:cs typeface="+mn-cs"/>
              </a:rPr>
              <a:t> </a:t>
            </a:r>
            <a:r>
              <a:rPr lang="zh-CN" altLang="en-US" strike="noStrike" noProof="1">
                <a:solidFill>
                  <a:schemeClr val="tx1"/>
                </a:solidFill>
                <a:latin typeface="+mn-lt"/>
                <a:ea typeface="宋体" panose="02010600030101010101" pitchFamily="2" charset="-122"/>
                <a:cs typeface="+mn-cs"/>
              </a:rPr>
              <a:t>；    </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ⅲ </a:t>
            </a:r>
            <a:r>
              <a:rPr lang="zh-CN" altLang="en-US" strike="noStrike" noProof="1">
                <a:solidFill>
                  <a:schemeClr val="tx1"/>
                </a:solidFill>
                <a:latin typeface="+mn-lt"/>
                <a:ea typeface="宋体" panose="02010600030101010101" pitchFamily="2" charset="-122"/>
                <a:cs typeface="+mn-cs"/>
              </a:rPr>
              <a:t>当缓冲区写满时，系统将缓冲区的内容作为物理记录</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文件写到设备上，使缓冲区再次为空 </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zh-CN" altLang="en-US" strike="noStrike" noProof="1">
                <a:solidFill>
                  <a:schemeClr val="tx1"/>
                </a:solidFill>
                <a:latin typeface="+mn-lt"/>
                <a:ea typeface="宋体" panose="02010600030101010101" pitchFamily="2" charset="-122"/>
                <a:cs typeface="+mn-cs"/>
              </a:rPr>
              <a:t>图中标注的操作</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a:t>
            </a:r>
            <a:r>
              <a:rPr lang="en-US" altLang="zh-CN" sz="2000" strike="noStrike" noProof="1">
                <a:solidFill>
                  <a:schemeClr val="tx1"/>
                </a:solidFill>
                <a:latin typeface="宋体" panose="02010600030101010101" pitchFamily="2" charset="-122"/>
                <a:ea typeface="宋体" panose="02010600030101010101" pitchFamily="2" charset="-122"/>
                <a:cs typeface="+mn-cs"/>
              </a:rPr>
              <a:t>③</a:t>
            </a:r>
            <a:r>
              <a:rPr lang="en-US" altLang="zh-CN" strike="noStrike" noProof="1">
                <a:solidFill>
                  <a:schemeClr val="tx1"/>
                </a:solidFill>
                <a:latin typeface="Times New Roman" panose="02020603050405020304" pitchFamily="2" charset="0"/>
                <a:ea typeface="宋体" panose="02010600030101010101" pitchFamily="2" charset="-122"/>
                <a:cs typeface="+mn-cs"/>
              </a:rPr>
              <a:t>)</a:t>
            </a:r>
            <a:r>
              <a:rPr lang="en-US" altLang="zh-CN" strike="noStrike" noProof="1">
                <a:latin typeface="+mn-lt"/>
                <a:ea typeface="宋体" panose="02010600030101010101" pitchFamily="2" charset="-122"/>
                <a:cs typeface="+mn-cs"/>
              </a:rPr>
              <a:t> </a:t>
            </a:r>
            <a:r>
              <a:rPr lang="zh-CN" altLang="en-US" strike="noStrike" noProof="1">
                <a:solidFill>
                  <a:schemeClr val="tx1"/>
                </a:solidFill>
                <a:latin typeface="宋体" panose="02010600030101010101" pitchFamily="2" charset="-122"/>
                <a:ea typeface="宋体" panose="02010600030101010101" pitchFamily="2" charset="-122"/>
                <a:cs typeface="+mn-cs"/>
              </a:rPr>
              <a:t>；</a:t>
            </a:r>
            <a:endParaRPr lang="zh-CN" altLang="en-US" strike="noStrike" noProof="1">
              <a:solidFill>
                <a:schemeClr val="tx1"/>
              </a:solidFill>
              <a:latin typeface="宋体" panose="02010600030101010101" pitchFamily="2" charset="-122"/>
              <a:ea typeface="宋体" panose="02010600030101010101" pitchFamily="2" charset="-122"/>
            </a:endParaRPr>
          </a:p>
          <a:p>
            <a:pPr marL="1295400" lvl="2" indent="-381000" fontAlgn="base">
              <a:lnSpc>
                <a:spcPct val="120000"/>
              </a:lnSpc>
              <a:spcBef>
                <a:spcPct val="20000"/>
              </a:spcBef>
              <a:buNone/>
            </a:pPr>
            <a:r>
              <a:rPr lang="en-US" altLang="zh-CN" strike="noStrike" noProof="1">
                <a:solidFill>
                  <a:schemeClr val="tx1"/>
                </a:solidFill>
                <a:latin typeface="宋体" panose="02010600030101010101" pitchFamily="2" charset="-122"/>
                <a:ea typeface="宋体" panose="02010600030101010101" pitchFamily="2" charset="-122"/>
                <a:cs typeface="+mn-cs"/>
              </a:rPr>
              <a:t>ⅳ </a:t>
            </a:r>
            <a:r>
              <a:rPr lang="zh-CN" altLang="en-US" strike="noStrike" noProof="1">
                <a:solidFill>
                  <a:schemeClr val="tx1"/>
                </a:solidFill>
                <a:latin typeface="+mn-lt"/>
                <a:ea typeface="宋体" panose="02010600030101010101" pitchFamily="2" charset="-122"/>
                <a:cs typeface="+mn-cs"/>
              </a:rPr>
              <a:t>只有在系统还来不及腾空缓冲区之前，进程又企图输</a:t>
            </a:r>
            <a:endParaRPr lang="zh-CN" altLang="en-US" strike="noStrike" noProof="1">
              <a:solidFill>
                <a:schemeClr val="tx1"/>
              </a:solidFill>
              <a:ea typeface="宋体" panose="02010600030101010101" pitchFamily="2" charset="-122"/>
            </a:endParaRPr>
          </a:p>
          <a:p>
            <a:pPr marL="1295400" lvl="2" indent="-381000" fontAlgn="base">
              <a:lnSpc>
                <a:spcPct val="120000"/>
              </a:lnSpc>
              <a:spcBef>
                <a:spcPct val="20000"/>
              </a:spcBef>
              <a:buNone/>
            </a:pPr>
            <a:r>
              <a:rPr lang="zh-CN" altLang="en-US" strike="noStrike" noProof="1">
                <a:solidFill>
                  <a:schemeClr val="tx1"/>
                </a:solidFill>
                <a:latin typeface="+mn-lt"/>
                <a:ea typeface="宋体" panose="02010600030101010101" pitchFamily="2" charset="-122"/>
                <a:cs typeface="+mn-cs"/>
              </a:rPr>
              <a:t>     出信息时，它才需要等待。</a:t>
            </a:r>
            <a:endParaRPr lang="zh-CN" altLang="en-US" strike="noStrike" noProof="1">
              <a:solidFill>
                <a:schemeClr val="tx1"/>
              </a:solidFill>
              <a:ea typeface="宋体" panose="02010600030101010101" pitchFamily="2" charset="-122"/>
            </a:endParaRPr>
          </a:p>
          <a:p>
            <a:pPr marL="1295400" lvl="2" indent="-381000" fontAlgn="base">
              <a:lnSpc>
                <a:spcPct val="130000"/>
              </a:lnSpc>
              <a:buNone/>
            </a:pPr>
            <a:r>
              <a:rPr lang="zh-CN" altLang="en-US" b="1" strike="noStrike" noProof="1">
                <a:solidFill>
                  <a:srgbClr val="FF0000"/>
                </a:solidFill>
                <a:effectLst/>
                <a:latin typeface="+mn-lt"/>
                <a:ea typeface="宋体" panose="02010600030101010101" pitchFamily="2" charset="-122"/>
                <a:cs typeface="+mn-cs"/>
              </a:rPr>
              <a:t>要注意操作</a:t>
            </a:r>
            <a:r>
              <a:rPr lang="en-US" altLang="zh-CN" sz="2000" b="1" strike="noStrike" noProof="1">
                <a:solidFill>
                  <a:srgbClr val="FF0000"/>
                </a:solidFill>
                <a:effectLst/>
                <a:latin typeface="+mn-lt"/>
                <a:ea typeface="宋体" panose="02010600030101010101" pitchFamily="2" charset="-122"/>
                <a:cs typeface="+mn-cs"/>
              </a:rPr>
              <a:t>②</a:t>
            </a:r>
            <a:r>
              <a:rPr lang="zh-CN" altLang="en-US" b="1" strike="noStrike" noProof="1">
                <a:solidFill>
                  <a:srgbClr val="FF0000"/>
                </a:solidFill>
                <a:effectLst/>
                <a:latin typeface="+mn-lt"/>
                <a:ea typeface="宋体" panose="02010600030101010101" pitchFamily="2" charset="-122"/>
                <a:cs typeface="+mn-cs"/>
              </a:rPr>
              <a:t>与操作</a:t>
            </a:r>
            <a:r>
              <a:rPr lang="en-US" altLang="zh-CN" sz="2000" b="1" strike="noStrike" noProof="1">
                <a:solidFill>
                  <a:srgbClr val="FF0000"/>
                </a:solidFill>
                <a:effectLst/>
                <a:latin typeface="+mn-lt"/>
                <a:ea typeface="宋体" panose="02010600030101010101" pitchFamily="2" charset="-122"/>
                <a:cs typeface="+mn-cs"/>
              </a:rPr>
              <a:t>③</a:t>
            </a:r>
            <a:r>
              <a:rPr lang="zh-CN" altLang="en-US" b="1" strike="noStrike" noProof="1">
                <a:solidFill>
                  <a:srgbClr val="FF0000"/>
                </a:solidFill>
                <a:effectLst/>
                <a:latin typeface="+mn-lt"/>
                <a:ea typeface="宋体" panose="02010600030101010101" pitchFamily="2" charset="-122"/>
                <a:cs typeface="+mn-cs"/>
              </a:rPr>
              <a:t>的同步关系</a:t>
            </a:r>
            <a:endParaRPr lang="zh-CN" altLang="en-US" b="1" strike="noStrike" noProof="1">
              <a:solidFill>
                <a:srgbClr val="FF0000"/>
              </a:solidFill>
              <a:effectLst/>
              <a:latin typeface="+mn-lt"/>
              <a:ea typeface="宋体" panose="02010600030101010101" pitchFamily="2" charset="-122"/>
              <a:cs typeface="+mn-cs"/>
            </a:endParaRPr>
          </a:p>
        </p:txBody>
      </p:sp>
      <p:sp>
        <p:nvSpPr>
          <p:cNvPr id="22532" name="矩形 2253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charRg st="0" end="20"/>
                                            </p:txEl>
                                          </p:spTgt>
                                        </p:tgtEl>
                                        <p:attrNameLst>
                                          <p:attrName>style.visibility</p:attrName>
                                        </p:attrNameLst>
                                      </p:cBhvr>
                                      <p:to>
                                        <p:strVal val="visible"/>
                                      </p:to>
                                    </p:set>
                                    <p:anim calcmode="lin" valueType="num">
                                      <p:cBhvr additive="base">
                                        <p:cTn id="7" dur="1000" fill="hold"/>
                                        <p:tgtEl>
                                          <p:spTgt spid="2253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53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charRg st="20" end="49"/>
                                            </p:txEl>
                                          </p:spTgt>
                                        </p:tgtEl>
                                        <p:attrNameLst>
                                          <p:attrName>style.visibility</p:attrName>
                                        </p:attrNameLst>
                                      </p:cBhvr>
                                      <p:to>
                                        <p:strVal val="visible"/>
                                      </p:to>
                                    </p:set>
                                    <p:anim calcmode="lin" valueType="num">
                                      <p:cBhvr additive="base">
                                        <p:cTn id="13" dur="500" fill="hold"/>
                                        <p:tgtEl>
                                          <p:spTgt spid="22531">
                                            <p:txEl>
                                              <p:charRg st="20"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charRg st="20" end="4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531">
                                            <p:txEl>
                                              <p:charRg st="49" end="78"/>
                                            </p:txEl>
                                          </p:spTgt>
                                        </p:tgtEl>
                                        <p:attrNameLst>
                                          <p:attrName>style.visibility</p:attrName>
                                        </p:attrNameLst>
                                      </p:cBhvr>
                                      <p:to>
                                        <p:strVal val="visible"/>
                                      </p:to>
                                    </p:set>
                                    <p:anim calcmode="lin" valueType="num">
                                      <p:cBhvr additive="base">
                                        <p:cTn id="17" dur="500" fill="hold"/>
                                        <p:tgtEl>
                                          <p:spTgt spid="22531">
                                            <p:txEl>
                                              <p:charRg st="49"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charRg st="49"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charRg st="78" end="106"/>
                                            </p:txEl>
                                          </p:spTgt>
                                        </p:tgtEl>
                                        <p:attrNameLst>
                                          <p:attrName>style.visibility</p:attrName>
                                        </p:attrNameLst>
                                      </p:cBhvr>
                                      <p:to>
                                        <p:strVal val="visible"/>
                                      </p:to>
                                    </p:set>
                                    <p:anim calcmode="lin" valueType="num">
                                      <p:cBhvr additive="base">
                                        <p:cTn id="21" dur="500" fill="hold"/>
                                        <p:tgtEl>
                                          <p:spTgt spid="22531">
                                            <p:txEl>
                                              <p:charRg st="78" end="10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charRg st="78" end="10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531">
                                            <p:txEl>
                                              <p:charRg st="106" end="124"/>
                                            </p:txEl>
                                          </p:spTgt>
                                        </p:tgtEl>
                                        <p:attrNameLst>
                                          <p:attrName>style.visibility</p:attrName>
                                        </p:attrNameLst>
                                      </p:cBhvr>
                                      <p:to>
                                        <p:strVal val="visible"/>
                                      </p:to>
                                    </p:set>
                                    <p:anim calcmode="lin" valueType="num">
                                      <p:cBhvr additive="base">
                                        <p:cTn id="25" dur="500" fill="hold"/>
                                        <p:tgtEl>
                                          <p:spTgt spid="22531">
                                            <p:txEl>
                                              <p:charRg st="106" end="1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charRg st="106" end="1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31">
                                            <p:txEl>
                                              <p:charRg st="124" end="150"/>
                                            </p:txEl>
                                          </p:spTgt>
                                        </p:tgtEl>
                                        <p:attrNameLst>
                                          <p:attrName>style.visibility</p:attrName>
                                        </p:attrNameLst>
                                      </p:cBhvr>
                                      <p:to>
                                        <p:strVal val="visible"/>
                                      </p:to>
                                    </p:set>
                                    <p:anim calcmode="lin" valueType="num">
                                      <p:cBhvr additive="base">
                                        <p:cTn id="29" dur="500" fill="hold"/>
                                        <p:tgtEl>
                                          <p:spTgt spid="22531">
                                            <p:txEl>
                                              <p:charRg st="124" end="1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1">
                                            <p:txEl>
                                              <p:charRg st="124" end="1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531">
                                            <p:txEl>
                                              <p:charRg st="150" end="181"/>
                                            </p:txEl>
                                          </p:spTgt>
                                        </p:tgtEl>
                                        <p:attrNameLst>
                                          <p:attrName>style.visibility</p:attrName>
                                        </p:attrNameLst>
                                      </p:cBhvr>
                                      <p:to>
                                        <p:strVal val="visible"/>
                                      </p:to>
                                    </p:set>
                                    <p:anim calcmode="lin" valueType="num">
                                      <p:cBhvr additive="base">
                                        <p:cTn id="33" dur="500" fill="hold"/>
                                        <p:tgtEl>
                                          <p:spTgt spid="22531">
                                            <p:txEl>
                                              <p:charRg st="150" end="18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charRg st="150" end="18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531">
                                            <p:txEl>
                                              <p:charRg st="181" end="191"/>
                                            </p:txEl>
                                          </p:spTgt>
                                        </p:tgtEl>
                                        <p:attrNameLst>
                                          <p:attrName>style.visibility</p:attrName>
                                        </p:attrNameLst>
                                      </p:cBhvr>
                                      <p:to>
                                        <p:strVal val="visible"/>
                                      </p:to>
                                    </p:set>
                                    <p:anim calcmode="lin" valueType="num">
                                      <p:cBhvr additive="base">
                                        <p:cTn id="37" dur="500" fill="hold"/>
                                        <p:tgtEl>
                                          <p:spTgt spid="22531">
                                            <p:txEl>
                                              <p:charRg st="181" end="19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charRg st="181" end="19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531">
                                            <p:txEl>
                                              <p:charRg st="191" end="217"/>
                                            </p:txEl>
                                          </p:spTgt>
                                        </p:tgtEl>
                                        <p:attrNameLst>
                                          <p:attrName>style.visibility</p:attrName>
                                        </p:attrNameLst>
                                      </p:cBhvr>
                                      <p:to>
                                        <p:strVal val="visible"/>
                                      </p:to>
                                    </p:set>
                                    <p:anim calcmode="lin" valueType="num">
                                      <p:cBhvr additive="base">
                                        <p:cTn id="41" dur="500" fill="hold"/>
                                        <p:tgtEl>
                                          <p:spTgt spid="22531">
                                            <p:txEl>
                                              <p:charRg st="191" end="2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charRg st="191" end="21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531">
                                            <p:txEl>
                                              <p:charRg st="217" end="235"/>
                                            </p:txEl>
                                          </p:spTgt>
                                        </p:tgtEl>
                                        <p:attrNameLst>
                                          <p:attrName>style.visibility</p:attrName>
                                        </p:attrNameLst>
                                      </p:cBhvr>
                                      <p:to>
                                        <p:strVal val="visible"/>
                                      </p:to>
                                    </p:set>
                                    <p:anim calcmode="lin" valueType="num">
                                      <p:cBhvr additive="base">
                                        <p:cTn id="45" dur="500" fill="hold"/>
                                        <p:tgtEl>
                                          <p:spTgt spid="22531">
                                            <p:txEl>
                                              <p:charRg st="217" end="23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531">
                                            <p:txEl>
                                              <p:charRg st="217" end="23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531">
                                            <p:txEl>
                                              <p:charRg st="235" end="251"/>
                                            </p:txEl>
                                          </p:spTgt>
                                        </p:tgtEl>
                                        <p:attrNameLst>
                                          <p:attrName>style.visibility</p:attrName>
                                        </p:attrNameLst>
                                      </p:cBhvr>
                                      <p:to>
                                        <p:strVal val="visible"/>
                                      </p:to>
                                    </p:set>
                                    <p:anim calcmode="lin" valueType="num">
                                      <p:cBhvr additive="base">
                                        <p:cTn id="51" dur="500" fill="hold"/>
                                        <p:tgtEl>
                                          <p:spTgt spid="22531">
                                            <p:txEl>
                                              <p:charRg st="235" end="25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531">
                                            <p:txEl>
                                              <p:charRg st="235"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435293" y="546418"/>
            <a:ext cx="8397875" cy="60051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3200" b="1" strike="noStrike" noProof="1">
                <a:solidFill>
                  <a:srgbClr val="990000"/>
                </a:solidFill>
                <a:latin typeface="Times New Roman" panose="02020603050405020304" pitchFamily="2" charset="0"/>
                <a:ea typeface="宋体" panose="02010600030101010101" pitchFamily="2" charset="-122"/>
                <a:cs typeface="+mn-ea"/>
              </a:rPr>
              <a:t>3 为什么要引入缓冲</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457200" lvl="0" indent="-457200" fontAlgn="base">
              <a:lnSpc>
                <a:spcPct val="110000"/>
              </a:lnSpc>
              <a:buClr>
                <a:srgbClr val="000099"/>
              </a:buClr>
              <a:buFont typeface="+mj-ea"/>
              <a:buAutoNum type="circleNumDbPlain"/>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处理数据流的生产者与消费者间的速度差异</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0" lvl="0" indent="0" fontAlgn="base">
              <a:lnSpc>
                <a:spcPct val="90000"/>
              </a:lnSpc>
              <a:buClr>
                <a:srgbClr val="000099"/>
              </a:buClr>
              <a:buFont typeface="+mj-ea"/>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如：从网络收到一个文件，并保存到硬盘上。</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0" lvl="0" indent="0" fontAlgn="base">
              <a:lnSpc>
                <a:spcPct val="70000"/>
              </a:lnSpc>
              <a:buClr>
                <a:srgbClr val="000099"/>
              </a:buClr>
              <a:buFont typeface="+mj-ea"/>
              <a:buNone/>
            </a:pPr>
            <a:r>
              <a:rPr lang="en-US" altLang="zh-CN" sz="2400">
                <a:solidFill>
                  <a:schemeClr val="tx1"/>
                </a:solidFill>
                <a:effectLst/>
                <a:latin typeface="Times New Roman" panose="02020603050405020304" pitchFamily="2" charset="0"/>
                <a:cs typeface="+mn-ea"/>
                <a:sym typeface="+mn-ea"/>
              </a:rPr>
              <a:t>	</a:t>
            </a:r>
            <a:r>
              <a:rPr lang="zh-CN" altLang="en-US" sz="2400">
                <a:solidFill>
                  <a:schemeClr val="tx1"/>
                </a:solidFill>
                <a:effectLst/>
                <a:latin typeface="Times New Roman" panose="02020603050405020304" pitchFamily="2" charset="0"/>
                <a:cs typeface="+mn-ea"/>
                <a:sym typeface="+mn-ea"/>
              </a:rPr>
              <a:t>（慢速调制解调器，高速网卡）</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0000"/>
              </a:lnSpc>
              <a:buClr>
                <a:srgbClr val="000099"/>
              </a:buClr>
              <a:buFont typeface="+mj-ea"/>
              <a:buAutoNum type="circleNumDbPlain" startAt="2"/>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协调传输数据大小不一致的设备</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0" lvl="0" indent="0" fontAlgn="base">
              <a:lnSpc>
                <a:spcPct val="110000"/>
              </a:lnSpc>
              <a:buClr>
                <a:srgbClr val="000099"/>
              </a:buClr>
              <a:buFont typeface="+mj-ea"/>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如：在计算机网络中用来处理消息的分段和重组。</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0000"/>
              </a:lnSpc>
              <a:buClr>
                <a:srgbClr val="000099"/>
              </a:buClr>
              <a:buFont typeface="+mj-ea"/>
              <a:buAutoNum type="circleNumDbPlain" startAt="3"/>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sym typeface="Arial" panose="020B0604020202020204" pitchFamily="34" charset="0"/>
              </a:rPr>
              <a:t>用于数据中间拷贝的缓存</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sym typeface="Arial" panose="020B0604020202020204" pitchFamily="34" charset="0"/>
              </a:rPr>
              <a:t>（</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应用程序的拷贝语义</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a:t>
            </a:r>
            <a:endPar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如：操作系统为保证系统调用</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write</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的正确语义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应用程</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序要写</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入</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磁盘的数据就是</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write</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系统调用发生时的版本</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方法：在系统调用返回前将应用程序缓冲区复制到内</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0" lvl="0" indent="0" fontAlgn="base">
              <a:lnSpc>
                <a:spcPct val="110000"/>
              </a:lnSpc>
              <a:spcBef>
                <a:spcPct val="20000"/>
              </a:spcBef>
              <a:buClr>
                <a:srgbClr val="000099"/>
              </a:buClr>
              <a:buFont typeface="+mj-ea"/>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核缓冲区。</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10000"/>
              </a:lnSpc>
              <a:spcBef>
                <a:spcPct val="20000"/>
              </a:spcBef>
              <a:buClr>
                <a:srgbClr val="000099"/>
              </a:buClr>
              <a:buFont typeface="+mj-ea"/>
              <a:buAutoNum type="circleNumDbPlain" startAt="4"/>
            </a:pPr>
            <a:r>
              <a:rPr lang="zh-CN" altLang="en-US" sz="2400" b="1">
                <a:solidFill>
                  <a:srgbClr val="000099"/>
                </a:solidFill>
                <a:effectLst/>
                <a:latin typeface="Times New Roman" panose="02020603050405020304" pitchFamily="2" charset="0"/>
                <a:cs typeface="+mn-ea"/>
                <a:sym typeface="+mn-ea"/>
              </a:rPr>
              <a:t>提高并行程度</a:t>
            </a:r>
            <a:endParaRPr lang="en-US" altLang="zh-CN" sz="2400" strike="noStrike" noProof="1">
              <a:solidFill>
                <a:schemeClr val="tx1"/>
              </a:solidFill>
              <a:effectLst/>
              <a:latin typeface="东文宋体" charset="0"/>
              <a:ea typeface="东文宋体" charset="0"/>
            </a:endParaRPr>
          </a:p>
        </p:txBody>
      </p:sp>
      <p:sp>
        <p:nvSpPr>
          <p:cNvPr id="18436" name="矩形 184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charRg st="0" end="13"/>
                                            </p:txEl>
                                          </p:spTgt>
                                        </p:tgtEl>
                                        <p:attrNameLst>
                                          <p:attrName>style.visibility</p:attrName>
                                        </p:attrNameLst>
                                      </p:cBhvr>
                                      <p:to>
                                        <p:strVal val="visible"/>
                                      </p:to>
                                    </p:set>
                                    <p:anim calcmode="lin" valueType="num">
                                      <p:cBhvr additive="base">
                                        <p:cTn id="7" dur="1000" fill="hold"/>
                                        <p:tgtEl>
                                          <p:spTgt spid="1843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charRg st="13" end="35"/>
                                            </p:txEl>
                                          </p:spTgt>
                                        </p:tgtEl>
                                        <p:attrNameLst>
                                          <p:attrName>style.visibility</p:attrName>
                                        </p:attrNameLst>
                                      </p:cBhvr>
                                      <p:to>
                                        <p:strVal val="visible"/>
                                      </p:to>
                                    </p:set>
                                    <p:anim calcmode="lin" valueType="num">
                                      <p:cBhvr additive="base">
                                        <p:cTn id="13" dur="1000" fill="hold"/>
                                        <p:tgtEl>
                                          <p:spTgt spid="18435">
                                            <p:txEl>
                                              <p:charRg st="13"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8435">
                                            <p:txEl>
                                              <p:charRg st="13" end="3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8435">
                                            <p:txEl>
                                              <p:charRg st="35" end="66"/>
                                            </p:txEl>
                                          </p:spTgt>
                                        </p:tgtEl>
                                        <p:attrNameLst>
                                          <p:attrName>style.visibility</p:attrName>
                                        </p:attrNameLst>
                                      </p:cBhvr>
                                      <p:to>
                                        <p:strVal val="visible"/>
                                      </p:to>
                                    </p:set>
                                    <p:anim calcmode="lin" valueType="num">
                                      <p:cBhvr additive="base">
                                        <p:cTn id="17" dur="500" fill="hold"/>
                                        <p:tgtEl>
                                          <p:spTgt spid="18435">
                                            <p:txEl>
                                              <p:charRg st="35" end="6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5">
                                            <p:txEl>
                                              <p:charRg st="35" end="6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2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8435">
                                            <p:txEl>
                                              <p:charRg st="66" end="83"/>
                                            </p:txEl>
                                          </p:spTgt>
                                        </p:tgtEl>
                                        <p:attrNameLst>
                                          <p:attrName>style.visibility</p:attrName>
                                        </p:attrNameLst>
                                      </p:cBhvr>
                                      <p:to>
                                        <p:strVal val="visible"/>
                                      </p:to>
                                    </p:set>
                                    <p:anim calcmode="lin" valueType="num">
                                      <p:cBhvr additive="base">
                                        <p:cTn id="27" dur="500" fill="hold"/>
                                        <p:tgtEl>
                                          <p:spTgt spid="18435">
                                            <p:txEl>
                                              <p:charRg st="66" end="8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435">
                                            <p:txEl>
                                              <p:charRg st="66" end="8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8435">
                                            <p:txEl>
                                              <p:charRg st="83" end="113"/>
                                            </p:txEl>
                                          </p:spTgt>
                                        </p:tgtEl>
                                        <p:attrNameLst>
                                          <p:attrName>style.visibility</p:attrName>
                                        </p:attrNameLst>
                                      </p:cBhvr>
                                      <p:to>
                                        <p:strVal val="visible"/>
                                      </p:to>
                                    </p:set>
                                    <p:anim calcmode="lin" valueType="num">
                                      <p:cBhvr additive="base">
                                        <p:cTn id="31" dur="500" fill="hold"/>
                                        <p:tgtEl>
                                          <p:spTgt spid="18435">
                                            <p:txEl>
                                              <p:charRg st="83" end="11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83" end="11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113" end="125"/>
                                            </p:txEl>
                                          </p:spTgt>
                                        </p:tgtEl>
                                        <p:attrNameLst>
                                          <p:attrName>style.visibility</p:attrName>
                                        </p:attrNameLst>
                                      </p:cBhvr>
                                      <p:to>
                                        <p:strVal val="visible"/>
                                      </p:to>
                                    </p:set>
                                    <p:anim calcmode="lin" valueType="num">
                                      <p:cBhvr additive="base">
                                        <p:cTn id="37" dur="500" fill="hold"/>
                                        <p:tgtEl>
                                          <p:spTgt spid="18435">
                                            <p:txEl>
                                              <p:charRg st="113" end="12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113" end="12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charRg st="125" end="161"/>
                                            </p:txEl>
                                          </p:spTgt>
                                        </p:tgtEl>
                                        <p:attrNameLst>
                                          <p:attrName>style.visibility</p:attrName>
                                        </p:attrNameLst>
                                      </p:cBhvr>
                                      <p:to>
                                        <p:strVal val="visible"/>
                                      </p:to>
                                    </p:set>
                                    <p:anim calcmode="lin" valueType="num">
                                      <p:cBhvr additive="base">
                                        <p:cTn id="43" dur="500" fill="hold"/>
                                        <p:tgtEl>
                                          <p:spTgt spid="18435">
                                            <p:txEl>
                                              <p:charRg st="125" end="16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charRg st="125" end="16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435">
                                            <p:txEl>
                                              <p:charRg st="161" end="197"/>
                                            </p:txEl>
                                          </p:spTgt>
                                        </p:tgtEl>
                                        <p:attrNameLst>
                                          <p:attrName>style.visibility</p:attrName>
                                        </p:attrNameLst>
                                      </p:cBhvr>
                                      <p:to>
                                        <p:strVal val="visible"/>
                                      </p:to>
                                    </p:set>
                                    <p:anim calcmode="lin" valueType="num">
                                      <p:cBhvr additive="base">
                                        <p:cTn id="47" dur="500" fill="hold"/>
                                        <p:tgtEl>
                                          <p:spTgt spid="18435">
                                            <p:txEl>
                                              <p:charRg st="161" end="19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5">
                                            <p:txEl>
                                              <p:charRg st="161" end="19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35">
                                            <p:txEl>
                                              <p:charRg st="197" end="228"/>
                                            </p:txEl>
                                          </p:spTgt>
                                        </p:tgtEl>
                                        <p:attrNameLst>
                                          <p:attrName>style.visibility</p:attrName>
                                        </p:attrNameLst>
                                      </p:cBhvr>
                                      <p:to>
                                        <p:strVal val="visible"/>
                                      </p:to>
                                    </p:set>
                                    <p:anim calcmode="lin" valueType="num">
                                      <p:cBhvr additive="base">
                                        <p:cTn id="51" dur="500" fill="hold"/>
                                        <p:tgtEl>
                                          <p:spTgt spid="18435">
                                            <p:txEl>
                                              <p:charRg st="197" end="22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5">
                                            <p:txEl>
                                              <p:charRg st="197" end="22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435">
                                            <p:txEl>
                                              <p:charRg st="228" end="241"/>
                                            </p:txEl>
                                          </p:spTgt>
                                        </p:tgtEl>
                                        <p:attrNameLst>
                                          <p:attrName>style.visibility</p:attrName>
                                        </p:attrNameLst>
                                      </p:cBhvr>
                                      <p:to>
                                        <p:strVal val="visible"/>
                                      </p:to>
                                    </p:set>
                                    <p:anim calcmode="lin" valueType="num">
                                      <p:cBhvr additive="base">
                                        <p:cTn id="55" dur="500" fill="hold"/>
                                        <p:tgtEl>
                                          <p:spTgt spid="18435">
                                            <p:txEl>
                                              <p:charRg st="228" end="24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5">
                                            <p:txEl>
                                              <p:charRg st="228" end="24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435">
                                            <p:txEl>
                                              <p:charRg st="10" end="10"/>
                                            </p:txEl>
                                          </p:spTgt>
                                        </p:tgtEl>
                                        <p:attrNameLst>
                                          <p:attrName>style.visibility</p:attrName>
                                        </p:attrNameLst>
                                      </p:cBhvr>
                                      <p:to>
                                        <p:strVal val="visible"/>
                                      </p:to>
                                    </p:set>
                                    <p:anim calcmode="lin" valueType="num">
                                      <p:cBhvr additive="base">
                                        <p:cTn id="59" dur="500" fill="hold"/>
                                        <p:tgtEl>
                                          <p:spTgt spid="18435">
                                            <p:txEl>
                                              <p:char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8435">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665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b="0">
                <a:solidFill>
                  <a:schemeClr val="tx2"/>
                </a:solidFill>
                <a:latin typeface="Times New Roman" panose="02020603050405020304" pitchFamily="2" charset="0"/>
                <a:ea typeface="宋体" panose="02010600030101010101" pitchFamily="2" charset="-122"/>
              </a:rPr>
              <a:t>55</a:t>
            </a:r>
            <a:endParaRPr lang="en-US" altLang="zh-CN" b="0">
              <a:solidFill>
                <a:schemeClr val="tx2"/>
              </a:solidFill>
              <a:latin typeface="Times New Roman" panose="02020603050405020304" pitchFamily="2" charset="0"/>
              <a:ea typeface="宋体" panose="02010600030101010101" pitchFamily="2" charset="-122"/>
            </a:endParaRPr>
          </a:p>
        </p:txBody>
      </p:sp>
      <p:sp>
        <p:nvSpPr>
          <p:cNvPr id="66563" name="矩形 66562"/>
          <p:cNvSpPr/>
          <p:nvPr/>
        </p:nvSpPr>
        <p:spPr>
          <a:xfrm>
            <a:off x="208915" y="587375"/>
            <a:ext cx="8660765" cy="1568450"/>
          </a:xfrm>
          <a:prstGeom prst="rect">
            <a:avLst/>
          </a:prstGeom>
          <a:noFill/>
          <a:ln w="9525">
            <a:noFill/>
            <a:miter/>
          </a:ln>
        </p:spPr>
        <p:txBody>
          <a:bodyPr wrap="square" anchor="t">
            <a:spAutoFit/>
          </a:bodyPr>
          <a:p>
            <a:pPr marL="533400" lvl="0" indent="-533400" algn="l">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2" charset="0"/>
                <a:sym typeface="+mn-ea"/>
              </a:rPr>
              <a:t>共享一个缓冲区的合作进程：</a:t>
            </a:r>
            <a:endParaRPr lang="zh-CN" altLang="en-US" sz="2000">
              <a:solidFill>
                <a:schemeClr val="tx1"/>
              </a:solidFill>
              <a:latin typeface="Times New Roman" panose="02020603050405020304" pitchFamily="2" charset="0"/>
              <a:sym typeface="+mn-ea"/>
            </a:endParaRPr>
          </a:p>
          <a:p>
            <a:pPr marL="533400" lvl="0" indent="-533400" algn="l">
              <a:lnSpc>
                <a:spcPct val="11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2" charset="0"/>
                <a:sym typeface="+mn-ea"/>
              </a:rPr>
              <a:t>	</a:t>
            </a:r>
            <a:r>
              <a:rPr lang="en-US" altLang="zh-CN" sz="2000">
                <a:solidFill>
                  <a:schemeClr val="tx1"/>
                </a:solidFill>
                <a:latin typeface="Times New Roman" panose="02020603050405020304" pitchFamily="2" charset="0"/>
                <a:ea typeface="宋体" panose="02010600030101010101" pitchFamily="2" charset="-122"/>
              </a:rPr>
              <a:t>get</a:t>
            </a:r>
            <a:r>
              <a:rPr lang="zh-CN" altLang="en-US" sz="2000">
                <a:solidFill>
                  <a:schemeClr val="tx1"/>
                </a:solidFill>
                <a:latin typeface="Times New Roman" panose="02020603050405020304" pitchFamily="2" charset="0"/>
                <a:ea typeface="宋体" panose="02010600030101010101" pitchFamily="2" charset="-122"/>
              </a:rPr>
              <a:t>进程负责不断的把输入记录送入缓冲区</a:t>
            </a:r>
            <a:r>
              <a:rPr lang="en-US" altLang="zh-CN" sz="2000">
                <a:solidFill>
                  <a:schemeClr val="tx1"/>
                </a:solidFill>
                <a:latin typeface="Times New Roman" panose="02020603050405020304" pitchFamily="2" charset="0"/>
                <a:ea typeface="宋体" panose="02010600030101010101" pitchFamily="2" charset="-122"/>
              </a:rPr>
              <a:t>s</a:t>
            </a:r>
            <a:r>
              <a:rPr lang="zh-CN" altLang="en-US" sz="2000">
                <a:solidFill>
                  <a:schemeClr val="tx1"/>
                </a:solidFill>
                <a:latin typeface="Times New Roman" panose="02020603050405020304" pitchFamily="2" charset="0"/>
                <a:sym typeface="+mn-ea"/>
              </a:rPr>
              <a:t>（其大小为每次存放一个记录）</a:t>
            </a:r>
            <a:r>
              <a:rPr lang="zh-CN" altLang="en-US" sz="2000">
                <a:solidFill>
                  <a:schemeClr val="tx1"/>
                </a:solidFill>
                <a:latin typeface="Times New Roman" panose="02020603050405020304" pitchFamily="2" charset="0"/>
                <a:ea typeface="宋体" panose="02010600030101010101" pitchFamily="2" charset="-122"/>
              </a:rPr>
              <a:t>中；</a:t>
            </a:r>
            <a:r>
              <a:rPr lang="en-US" altLang="zh-CN" sz="2000">
                <a:solidFill>
                  <a:schemeClr val="tx1"/>
                </a:solidFill>
                <a:latin typeface="Times New Roman" panose="02020603050405020304" pitchFamily="2" charset="0"/>
                <a:ea typeface="宋体" panose="02010600030101010101" pitchFamily="2" charset="-122"/>
              </a:rPr>
              <a:t>put</a:t>
            </a:r>
            <a:r>
              <a:rPr lang="zh-CN" altLang="en-US" sz="2000">
                <a:solidFill>
                  <a:schemeClr val="tx1"/>
                </a:solidFill>
                <a:latin typeface="Times New Roman" panose="02020603050405020304" pitchFamily="2" charset="0"/>
                <a:ea typeface="宋体" panose="02010600030101010101" pitchFamily="2" charset="-122"/>
              </a:rPr>
              <a:t>进程负责把记录从缓冲区</a:t>
            </a:r>
            <a:r>
              <a:rPr lang="en-US" altLang="zh-CN" sz="2000">
                <a:solidFill>
                  <a:schemeClr val="tx1"/>
                </a:solidFill>
                <a:latin typeface="Times New Roman" panose="02020603050405020304" pitchFamily="2" charset="0"/>
                <a:ea typeface="宋体" panose="02010600030101010101" pitchFamily="2" charset="-122"/>
              </a:rPr>
              <a:t>t</a:t>
            </a:r>
            <a:r>
              <a:rPr lang="zh-CN" altLang="en-US" sz="2000">
                <a:solidFill>
                  <a:schemeClr val="tx1"/>
                </a:solidFill>
                <a:latin typeface="Times New Roman" panose="02020603050405020304" pitchFamily="2" charset="0"/>
                <a:ea typeface="宋体" panose="02010600030101010101" pitchFamily="2" charset="-122"/>
              </a:rPr>
              <a:t>中取出打</a:t>
            </a:r>
            <a:r>
              <a:rPr lang="zh-CN" altLang="en-US" sz="2000">
                <a:solidFill>
                  <a:schemeClr val="tx1"/>
                </a:solidFill>
                <a:latin typeface="Times New Roman" panose="02020603050405020304" pitchFamily="2" charset="0"/>
                <a:ea typeface="宋体" panose="02010600030101010101" pitchFamily="2" charset="-122"/>
                <a:cs typeface="+mn-ea"/>
              </a:rPr>
              <a:t>印。</a:t>
            </a:r>
            <a:endParaRPr lang="zh-CN" altLang="en-US" sz="2000">
              <a:solidFill>
                <a:schemeClr val="tx1"/>
              </a:solidFill>
              <a:latin typeface="Times New Roman" panose="02020603050405020304" pitchFamily="2" charset="0"/>
              <a:ea typeface="宋体" panose="02010600030101010101" pitchFamily="2" charset="-122"/>
              <a:cs typeface="+mn-ea"/>
            </a:endParaRPr>
          </a:p>
          <a:p>
            <a:pPr marL="533400" lvl="0" indent="-533400" algn="l">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2" charset="0"/>
                <a:cs typeface="+mn-ea"/>
                <a:sym typeface="+mn-ea"/>
              </a:rPr>
              <a:t>试用P、V操作实现这两个进程之间的同步。</a:t>
            </a:r>
            <a:endParaRPr lang="zh-CN" altLang="en-US" sz="2000">
              <a:solidFill>
                <a:schemeClr val="tx1"/>
              </a:solidFill>
              <a:latin typeface="Times New Roman" panose="02020603050405020304" pitchFamily="2" charset="0"/>
              <a:ea typeface="宋体" panose="02010600030101010101" pitchFamily="2" charset="-122"/>
              <a:cs typeface="+mn-ea"/>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anose="02010600030101010101" pitchFamily="2" charset="-122"/>
                <a:cs typeface="+mn-ea"/>
              </a:rPr>
              <a:t>进程及进程管理</a:t>
            </a:r>
            <a:r>
              <a:rPr lang="en-US" altLang="zh-CN" sz="2400" strike="noStrike" noProof="1">
                <a:latin typeface="Arial" panose="020B0604020202020204" pitchFamily="34" charset="0"/>
                <a:ea typeface="宋体" panose="02010600030101010101" pitchFamily="2" charset="-122"/>
                <a:cs typeface="+mn-ea"/>
              </a:rPr>
              <a:t>——</a:t>
            </a:r>
            <a:r>
              <a:rPr lang="zh-CN" altLang="en-US" sz="2400" strike="noStrike" noProof="1">
                <a:latin typeface="Arial" panose="020B0604020202020204" pitchFamily="34" charset="0"/>
                <a:ea typeface="宋体" panose="02010600030101010101" pitchFamily="2" charset="-122"/>
                <a:cs typeface="+mn-ea"/>
              </a:rPr>
              <a:t>进程互斥与同步的实现</a:t>
            </a:r>
            <a:endParaRPr lang="zh-CN" altLang="en-US" sz="2400" strike="noStrike" noProof="1">
              <a:ea typeface="宋体" panose="02010600030101010101" pitchFamily="2" charset="-122"/>
            </a:endParaRPr>
          </a:p>
        </p:txBody>
      </p:sp>
      <p:grpSp>
        <p:nvGrpSpPr>
          <p:cNvPr id="10" name="组合 9"/>
          <p:cNvGrpSpPr/>
          <p:nvPr/>
        </p:nvGrpSpPr>
        <p:grpSpPr>
          <a:xfrm>
            <a:off x="1210945" y="5374640"/>
            <a:ext cx="6412230" cy="815975"/>
            <a:chOff x="1855" y="7070"/>
            <a:chExt cx="10098" cy="1285"/>
          </a:xfrm>
        </p:grpSpPr>
        <p:sp>
          <p:nvSpPr>
            <p:cNvPr id="66567" name="文本框 66566"/>
            <p:cNvSpPr txBox="1"/>
            <p:nvPr/>
          </p:nvSpPr>
          <p:spPr>
            <a:xfrm>
              <a:off x="3665" y="7601"/>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2"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endParaRPr>
            </a:p>
          </p:txBody>
        </p:sp>
        <p:sp>
          <p:nvSpPr>
            <p:cNvPr id="2" name="文本框 1"/>
            <p:cNvSpPr txBox="1"/>
            <p:nvPr/>
          </p:nvSpPr>
          <p:spPr>
            <a:xfrm>
              <a:off x="8019" y="7574"/>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2"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t</a:t>
              </a:r>
              <a:endPar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endParaRPr>
            </a:p>
          </p:txBody>
        </p:sp>
        <p:cxnSp>
          <p:nvCxnSpPr>
            <p:cNvPr id="3" name="直接箭头连接符 2"/>
            <p:cNvCxnSpPr>
              <a:stCxn id="66567" idx="3"/>
              <a:endCxn id="2" idx="1"/>
            </p:cNvCxnSpPr>
            <p:nvPr/>
          </p:nvCxnSpPr>
          <p:spPr>
            <a:xfrm flipV="1">
              <a:off x="5789" y="7952"/>
              <a:ext cx="223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10143" y="7925"/>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855" y="7979"/>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354" y="7118"/>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2" charset="0"/>
                  <a:cs typeface="+mn-ea"/>
                  <a:sym typeface="+mn-ea"/>
                </a:rPr>
                <a:t>get</a:t>
              </a:r>
              <a:endParaRPr lang="zh-CN" altLang="en-US" sz="1600">
                <a:solidFill>
                  <a:schemeClr val="tx1"/>
                </a:solidFill>
                <a:effectLst/>
                <a:latin typeface="Times New Roman" panose="02020603050405020304" pitchFamily="2" charset="0"/>
                <a:cs typeface="+mn-ea"/>
                <a:sym typeface="+mn-ea"/>
              </a:endParaRPr>
            </a:p>
          </p:txBody>
        </p:sp>
        <p:sp>
          <p:nvSpPr>
            <p:cNvPr id="8" name="文本框 7"/>
            <p:cNvSpPr txBox="1"/>
            <p:nvPr/>
          </p:nvSpPr>
          <p:spPr>
            <a:xfrm>
              <a:off x="6336" y="7070"/>
              <a:ext cx="1136"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2" charset="0"/>
                  <a:cs typeface="+mn-ea"/>
                  <a:sym typeface="+mn-ea"/>
                </a:rPr>
                <a:t>copy</a:t>
              </a:r>
              <a:endParaRPr lang="zh-CN" altLang="en-US" sz="1600">
                <a:solidFill>
                  <a:schemeClr val="tx1"/>
                </a:solidFill>
                <a:effectLst/>
                <a:latin typeface="Times New Roman" panose="02020603050405020304" pitchFamily="2" charset="0"/>
                <a:cs typeface="+mn-ea"/>
                <a:sym typeface="+mn-ea"/>
              </a:endParaRPr>
            </a:p>
          </p:txBody>
        </p:sp>
        <p:sp>
          <p:nvSpPr>
            <p:cNvPr id="9" name="文本框 8"/>
            <p:cNvSpPr txBox="1"/>
            <p:nvPr/>
          </p:nvSpPr>
          <p:spPr>
            <a:xfrm>
              <a:off x="10599" y="7118"/>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2" charset="0"/>
                  <a:cs typeface="+mn-ea"/>
                  <a:sym typeface="+mn-ea"/>
                </a:rPr>
                <a:t>put</a:t>
              </a:r>
              <a:endParaRPr lang="zh-CN" altLang="en-US" sz="1600">
                <a:solidFill>
                  <a:schemeClr val="tx1"/>
                </a:solidFill>
                <a:effectLst/>
                <a:latin typeface="Times New Roman" panose="02020603050405020304" pitchFamily="2" charset="0"/>
                <a:cs typeface="+mn-ea"/>
                <a:sym typeface="+mn-ea"/>
              </a:endParaRPr>
            </a:p>
          </p:txBody>
        </p:sp>
      </p:grpSp>
      <p:grpSp>
        <p:nvGrpSpPr>
          <p:cNvPr id="19" name="组合 18"/>
          <p:cNvGrpSpPr/>
          <p:nvPr/>
        </p:nvGrpSpPr>
        <p:grpSpPr>
          <a:xfrm>
            <a:off x="2536190" y="2172970"/>
            <a:ext cx="3647440" cy="785495"/>
            <a:chOff x="1720" y="2143"/>
            <a:chExt cx="5744" cy="1237"/>
          </a:xfrm>
        </p:grpSpPr>
        <p:sp>
          <p:nvSpPr>
            <p:cNvPr id="11" name="文本框 10"/>
            <p:cNvSpPr txBox="1"/>
            <p:nvPr/>
          </p:nvSpPr>
          <p:spPr>
            <a:xfrm>
              <a:off x="3530" y="2626"/>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2" charset="0"/>
                  <a:ea typeface="宋体" panose="02010600030101010101"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ea"/>
              </a:endParaRPr>
            </a:p>
          </p:txBody>
        </p:sp>
        <p:cxnSp>
          <p:nvCxnSpPr>
            <p:cNvPr id="14" name="直接箭头连接符 13"/>
            <p:cNvCxnSpPr/>
            <p:nvPr/>
          </p:nvCxnSpPr>
          <p:spPr>
            <a:xfrm flipV="1">
              <a:off x="5654" y="2977"/>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720" y="3004"/>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19" y="2143"/>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2" charset="0"/>
                  <a:cs typeface="+mn-ea"/>
                  <a:sym typeface="+mn-ea"/>
                </a:rPr>
                <a:t>get</a:t>
              </a:r>
              <a:endParaRPr lang="zh-CN" altLang="en-US" sz="1600">
                <a:solidFill>
                  <a:schemeClr val="tx1"/>
                </a:solidFill>
                <a:effectLst/>
                <a:latin typeface="Times New Roman" panose="02020603050405020304" pitchFamily="2" charset="0"/>
                <a:cs typeface="+mn-ea"/>
                <a:sym typeface="+mn-ea"/>
              </a:endParaRPr>
            </a:p>
          </p:txBody>
        </p:sp>
        <p:sp>
          <p:nvSpPr>
            <p:cNvPr id="18" name="文本框 17"/>
            <p:cNvSpPr txBox="1"/>
            <p:nvPr/>
          </p:nvSpPr>
          <p:spPr>
            <a:xfrm>
              <a:off x="6110" y="2143"/>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2" charset="0"/>
                  <a:cs typeface="+mn-ea"/>
                  <a:sym typeface="+mn-ea"/>
                </a:rPr>
                <a:t>put</a:t>
              </a:r>
              <a:endParaRPr lang="zh-CN" altLang="en-US" sz="1600">
                <a:solidFill>
                  <a:schemeClr val="tx1"/>
                </a:solidFill>
                <a:effectLst/>
                <a:latin typeface="Times New Roman" panose="02020603050405020304" pitchFamily="2" charset="0"/>
                <a:cs typeface="+mn-ea"/>
                <a:sym typeface="+mn-ea"/>
              </a:endParaRPr>
            </a:p>
          </p:txBody>
        </p:sp>
      </p:grpSp>
      <p:sp>
        <p:nvSpPr>
          <p:cNvPr id="20" name="矩形 19"/>
          <p:cNvSpPr/>
          <p:nvPr/>
        </p:nvSpPr>
        <p:spPr>
          <a:xfrm>
            <a:off x="236220" y="3465830"/>
            <a:ext cx="8660765" cy="1568450"/>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2" charset="0"/>
                <a:sym typeface="+mn-ea"/>
              </a:rPr>
              <a:t>共享两个缓冲区的合作进程：</a:t>
            </a:r>
            <a:endParaRPr lang="zh-CN" altLang="en-US" sz="2000">
              <a:solidFill>
                <a:schemeClr val="tx1"/>
              </a:solidFill>
              <a:latin typeface="Times New Roman" panose="02020603050405020304" pitchFamily="2" charset="0"/>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2" charset="0"/>
                <a:sym typeface="+mn-ea"/>
              </a:rPr>
              <a:t>	</a:t>
            </a:r>
            <a:r>
              <a:rPr lang="en-US" altLang="zh-CN" sz="2000">
                <a:solidFill>
                  <a:schemeClr val="tx1"/>
                </a:solidFill>
                <a:latin typeface="Times New Roman" panose="02020603050405020304" pitchFamily="2" charset="0"/>
                <a:ea typeface="宋体" panose="02010600030101010101" pitchFamily="2" charset="-122"/>
              </a:rPr>
              <a:t>get</a:t>
            </a:r>
            <a:r>
              <a:rPr lang="zh-CN" altLang="en-US" sz="2000">
                <a:solidFill>
                  <a:schemeClr val="tx1"/>
                </a:solidFill>
                <a:latin typeface="Times New Roman" panose="02020603050405020304" pitchFamily="2" charset="0"/>
                <a:ea typeface="宋体" panose="02010600030101010101" pitchFamily="2" charset="-122"/>
              </a:rPr>
              <a:t>进程负责不断的把输入记录送入缓冲区</a:t>
            </a:r>
            <a:r>
              <a:rPr lang="en-US" altLang="zh-CN" sz="2000">
                <a:solidFill>
                  <a:schemeClr val="tx1"/>
                </a:solidFill>
                <a:latin typeface="Times New Roman" panose="02020603050405020304" pitchFamily="2" charset="0"/>
                <a:ea typeface="宋体" panose="02010600030101010101" pitchFamily="2" charset="-122"/>
              </a:rPr>
              <a:t>s</a:t>
            </a:r>
            <a:r>
              <a:rPr lang="zh-CN" altLang="en-US" sz="2000">
                <a:solidFill>
                  <a:schemeClr val="tx1"/>
                </a:solidFill>
                <a:latin typeface="Times New Roman" panose="02020603050405020304" pitchFamily="2" charset="0"/>
                <a:ea typeface="宋体" panose="02010600030101010101" pitchFamily="2" charset="-122"/>
              </a:rPr>
              <a:t>中；</a:t>
            </a:r>
            <a:r>
              <a:rPr lang="en-US" altLang="zh-CN" sz="2000">
                <a:solidFill>
                  <a:schemeClr val="tx1"/>
                </a:solidFill>
                <a:latin typeface="Times New Roman" panose="02020603050405020304" pitchFamily="2" charset="0"/>
                <a:ea typeface="宋体" panose="02010600030101010101" pitchFamily="2" charset="-122"/>
              </a:rPr>
              <a:t>copy</a:t>
            </a:r>
            <a:r>
              <a:rPr lang="zh-CN" altLang="en-US" sz="2000">
                <a:solidFill>
                  <a:schemeClr val="tx1"/>
                </a:solidFill>
                <a:latin typeface="Times New Roman" panose="02020603050405020304" pitchFamily="2" charset="0"/>
                <a:ea typeface="宋体" panose="02010600030101010101" pitchFamily="2" charset="-122"/>
              </a:rPr>
              <a:t>进程负责从缓冲区</a:t>
            </a:r>
            <a:r>
              <a:rPr lang="en-US" altLang="zh-CN" sz="2000">
                <a:solidFill>
                  <a:schemeClr val="tx1"/>
                </a:solidFill>
                <a:latin typeface="Times New Roman" panose="02020603050405020304" pitchFamily="2" charset="0"/>
                <a:ea typeface="宋体" panose="02010600030101010101" pitchFamily="2" charset="-122"/>
              </a:rPr>
              <a:t>s</a:t>
            </a:r>
            <a:r>
              <a:rPr lang="zh-CN" altLang="en-US" sz="2000">
                <a:solidFill>
                  <a:schemeClr val="tx1"/>
                </a:solidFill>
                <a:latin typeface="Times New Roman" panose="02020603050405020304" pitchFamily="2" charset="0"/>
                <a:ea typeface="宋体" panose="02010600030101010101" pitchFamily="2" charset="-122"/>
              </a:rPr>
              <a:t>中取出记录拷贝到缓冲区</a:t>
            </a:r>
            <a:r>
              <a:rPr lang="en-US" altLang="zh-CN" sz="2000">
                <a:solidFill>
                  <a:schemeClr val="tx1"/>
                </a:solidFill>
                <a:latin typeface="Times New Roman" panose="02020603050405020304" pitchFamily="2" charset="0"/>
                <a:ea typeface="宋体" panose="02010600030101010101" pitchFamily="2" charset="-122"/>
              </a:rPr>
              <a:t>t</a:t>
            </a:r>
            <a:r>
              <a:rPr lang="zh-CN" altLang="en-US" sz="2000">
                <a:solidFill>
                  <a:schemeClr val="tx1"/>
                </a:solidFill>
                <a:latin typeface="Times New Roman" panose="02020603050405020304" pitchFamily="2" charset="0"/>
                <a:ea typeface="宋体" panose="02010600030101010101" pitchFamily="2" charset="-122"/>
              </a:rPr>
              <a:t>中；</a:t>
            </a:r>
            <a:r>
              <a:rPr lang="en-US" altLang="zh-CN" sz="2000">
                <a:solidFill>
                  <a:schemeClr val="tx1"/>
                </a:solidFill>
                <a:latin typeface="Times New Roman" panose="02020603050405020304" pitchFamily="2" charset="0"/>
                <a:ea typeface="宋体" panose="02010600030101010101" pitchFamily="2" charset="-122"/>
              </a:rPr>
              <a:t>put</a:t>
            </a:r>
            <a:r>
              <a:rPr lang="zh-CN" altLang="en-US" sz="2000">
                <a:solidFill>
                  <a:schemeClr val="tx1"/>
                </a:solidFill>
                <a:latin typeface="Times New Roman" panose="02020603050405020304" pitchFamily="2" charset="0"/>
                <a:ea typeface="宋体" panose="02010600030101010101" pitchFamily="2" charset="-122"/>
              </a:rPr>
              <a:t>进程负责把记录从缓冲区</a:t>
            </a:r>
            <a:r>
              <a:rPr lang="en-US" altLang="zh-CN" sz="2000">
                <a:solidFill>
                  <a:schemeClr val="tx1"/>
                </a:solidFill>
                <a:latin typeface="Times New Roman" panose="02020603050405020304" pitchFamily="2" charset="0"/>
                <a:ea typeface="宋体" panose="02010600030101010101" pitchFamily="2" charset="-122"/>
              </a:rPr>
              <a:t>t</a:t>
            </a:r>
            <a:r>
              <a:rPr lang="zh-CN" altLang="en-US" sz="2000">
                <a:solidFill>
                  <a:schemeClr val="tx1"/>
                </a:solidFill>
                <a:latin typeface="Times New Roman" panose="02020603050405020304" pitchFamily="2" charset="0"/>
                <a:ea typeface="宋体" panose="02010600030101010101" pitchFamily="2" charset="-122"/>
              </a:rPr>
              <a:t>中取出打印。</a:t>
            </a:r>
            <a:endParaRPr lang="zh-CN" altLang="en-US" sz="2000">
              <a:solidFill>
                <a:schemeClr val="tx1"/>
              </a:solidFill>
              <a:latin typeface="Times New Roman" panose="02020603050405020304" pitchFamily="2" charset="0"/>
              <a:ea typeface="宋体" panose="02010600030101010101"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2" charset="0"/>
                <a:ea typeface="宋体" panose="02010600030101010101" pitchFamily="2" charset="-122"/>
              </a:rPr>
              <a:t>试用</a:t>
            </a:r>
            <a:r>
              <a:rPr lang="en-US" altLang="zh-CN" sz="2000">
                <a:solidFill>
                  <a:schemeClr val="tx1"/>
                </a:solidFill>
                <a:latin typeface="Times New Roman" panose="02020603050405020304" pitchFamily="2" charset="0"/>
                <a:ea typeface="宋体" panose="02010600030101010101" pitchFamily="2" charset="-122"/>
              </a:rPr>
              <a:t>P</a:t>
            </a:r>
            <a:r>
              <a:rPr lang="zh-CN" altLang="en-US" sz="2000">
                <a:solidFill>
                  <a:schemeClr val="tx1"/>
                </a:solidFill>
                <a:latin typeface="Times New Roman" panose="02020603050405020304" pitchFamily="2" charset="0"/>
                <a:ea typeface="宋体" panose="02010600030101010101" pitchFamily="2" charset="-122"/>
              </a:rPr>
              <a:t>、</a:t>
            </a:r>
            <a:r>
              <a:rPr lang="en-US" altLang="zh-CN" sz="2000">
                <a:solidFill>
                  <a:schemeClr val="tx1"/>
                </a:solidFill>
                <a:latin typeface="Times New Roman" panose="02020603050405020304" pitchFamily="2" charset="0"/>
                <a:ea typeface="宋体" panose="02010600030101010101" pitchFamily="2" charset="-122"/>
              </a:rPr>
              <a:t>V</a:t>
            </a:r>
            <a:r>
              <a:rPr lang="zh-CN" altLang="en-US" sz="2000">
                <a:solidFill>
                  <a:schemeClr val="tx1"/>
                </a:solidFill>
                <a:latin typeface="Times New Roman" panose="02020603050405020304" pitchFamily="2" charset="0"/>
                <a:ea typeface="宋体" panose="02010600030101010101" pitchFamily="2" charset="-122"/>
              </a:rPr>
              <a:t>操作实现这三个进程之间的同步。</a:t>
            </a:r>
            <a:endParaRPr lang="en-US" altLang="zh-CN" sz="160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16</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3555" name="矩形 23554"/>
          <p:cNvSpPr/>
          <p:nvPr/>
        </p:nvSpPr>
        <p:spPr>
          <a:xfrm>
            <a:off x="171450" y="701675"/>
            <a:ext cx="8775700" cy="43694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b="1" strike="noStrike" noProof="1">
                <a:solidFill>
                  <a:srgbClr val="990000"/>
                </a:solidFill>
                <a:effectLst/>
                <a:latin typeface="Times New Roman" panose="02020603050405020304" pitchFamily="2" charset="0"/>
                <a:ea typeface="宋体" panose="02010600030101010101" pitchFamily="2" charset="-122"/>
                <a:cs typeface="+mn-ea"/>
              </a:rPr>
              <a:t>  </a:t>
            </a:r>
            <a:r>
              <a:rPr lang="zh-CN" altLang="en-US" b="1" strike="noStrike" noProof="1">
                <a:solidFill>
                  <a:srgbClr val="990000"/>
                </a:solidFill>
                <a:effectLst/>
                <a:latin typeface="Times New Roman" panose="02020603050405020304" pitchFamily="2" charset="0"/>
                <a:ea typeface="宋体" panose="02010600030101010101" pitchFamily="2" charset="-122"/>
                <a:cs typeface="+mn-ea"/>
              </a:rPr>
              <a:t>常用的缓冲技术</a:t>
            </a:r>
            <a:endParaRPr lang="zh-CN" altLang="en-US" b="1" strike="noStrike" noProof="1">
              <a:solidFill>
                <a:srgbClr val="990000"/>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双缓冲</a:t>
            </a:r>
            <a:r>
              <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b="1">
                <a:solidFill>
                  <a:schemeClr val="tx1"/>
                </a:solidFill>
                <a:effectLst/>
                <a:latin typeface="Times New Roman" panose="02020603050405020304" pitchFamily="2" charset="0"/>
                <a:cs typeface="+mn-ea"/>
                <a:sym typeface="+mn-ea"/>
              </a:rPr>
              <a:t>环形缓冲、缓冲池</a:t>
            </a:r>
            <a:endPar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双缓冲</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在双缓冲方案下，为输入或输出分配两个缓冲区</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buf</a:t>
            </a:r>
            <a:r>
              <a:rPr lang="en-US" altLang="zh-CN" sz="2400" strike="noStrike" baseline="-25000" noProof="1">
                <a:solidFill>
                  <a:schemeClr val="tx1"/>
                </a:solidFill>
                <a:latin typeface="Times New Roman" panose="02020603050405020304" pitchFamily="2" charset="0"/>
                <a:ea typeface="宋体" panose="02010600030101010101" pitchFamily="2" charset="-122"/>
                <a:cs typeface="+mn-ea"/>
              </a:rPr>
              <a:t>1</a:t>
            </a:r>
            <a:r>
              <a:rPr lang="x-none" altLang="en-US"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buf</a:t>
            </a:r>
            <a:r>
              <a:rPr lang="en-US" altLang="zh-CN" sz="2400" strike="noStrike" baseline="-25000" noProof="1">
                <a:solidFill>
                  <a:schemeClr val="tx1"/>
                </a:solidFill>
                <a:latin typeface="Times New Roman" panose="02020603050405020304" pitchFamily="2" charset="0"/>
                <a:ea typeface="宋体" panose="02010600030101010101" pitchFamily="2" charset="-122"/>
                <a:cs typeface="+mn-ea"/>
              </a:rPr>
              <a:t>2</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cs"/>
              </a:rPr>
              <a:t>这两个缓冲用于输入数据</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a:solidFill>
                  <a:schemeClr val="tx1"/>
                </a:solidFill>
                <a:effectLst/>
                <a:latin typeface="Times New Roman" panose="02020603050405020304" pitchFamily="2" charset="0"/>
                <a:ea typeface="宋体" panose="02010600030101010101" pitchFamily="2" charset="-122"/>
                <a:sym typeface="+mn-ea"/>
              </a:rPr>
              <a:t>这两个缓冲用于</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cs"/>
              </a:rPr>
              <a:t>输出数据</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b="1">
                <a:solidFill>
                  <a:schemeClr val="tx1"/>
                </a:solidFill>
                <a:effectLst/>
                <a:latin typeface="Times New Roman" panose="02020603050405020304" pitchFamily="2" charset="0"/>
                <a:ea typeface="宋体" panose="02010600030101010101" pitchFamily="2" charset="-122"/>
                <a:sym typeface="+mn-ea"/>
              </a:rPr>
              <a:t>这两个缓冲即用于输入，又用于输出数据</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p:txBody>
      </p:sp>
      <p:sp>
        <p:nvSpPr>
          <p:cNvPr id="23556" name="矩形 235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2"/>
                                            </p:txEl>
                                          </p:spTgt>
                                        </p:tgtEl>
                                        <p:attrNameLst>
                                          <p:attrName>style.visibility</p:attrName>
                                        </p:attrNameLst>
                                      </p:cBhvr>
                                      <p:to>
                                        <p:strVal val="visible"/>
                                      </p:to>
                                    </p:set>
                                    <p:anim calcmode="lin" valueType="num">
                                      <p:cBhvr additive="base">
                                        <p:cTn id="7" dur="1000" fill="hold"/>
                                        <p:tgtEl>
                                          <p:spTgt spid="235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2" end="32"/>
                                            </p:txEl>
                                          </p:spTgt>
                                        </p:tgtEl>
                                        <p:attrNameLst>
                                          <p:attrName>style.visibility</p:attrName>
                                        </p:attrNameLst>
                                      </p:cBhvr>
                                      <p:to>
                                        <p:strVal val="visible"/>
                                      </p:to>
                                    </p:set>
                                    <p:anim calcmode="lin" valueType="num">
                                      <p:cBhvr additive="base">
                                        <p:cTn id="13" dur="1000" fill="hold"/>
                                        <p:tgtEl>
                                          <p:spTgt spid="23555">
                                            <p:txEl>
                                              <p:charRg st="12"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2"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charRg st="32" end="46"/>
                                            </p:txEl>
                                          </p:spTgt>
                                        </p:tgtEl>
                                        <p:attrNameLst>
                                          <p:attrName>style.visibility</p:attrName>
                                        </p:attrNameLst>
                                      </p:cBhvr>
                                      <p:to>
                                        <p:strVal val="visible"/>
                                      </p:to>
                                    </p:set>
                                    <p:anim calcmode="lin" valueType="num">
                                      <p:cBhvr additive="base">
                                        <p:cTn id="19" dur="1000" fill="hold"/>
                                        <p:tgtEl>
                                          <p:spTgt spid="23555">
                                            <p:txEl>
                                              <p:charRg st="32" end="4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3555">
                                            <p:txEl>
                                              <p:charRg st="32" end="4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46" end="90"/>
                                            </p:txEl>
                                          </p:spTgt>
                                        </p:tgtEl>
                                        <p:attrNameLst>
                                          <p:attrName>style.visibility</p:attrName>
                                        </p:attrNameLst>
                                      </p:cBhvr>
                                      <p:to>
                                        <p:strVal val="visible"/>
                                      </p:to>
                                    </p:set>
                                    <p:anim calcmode="lin" valueType="num">
                                      <p:cBhvr additive="base">
                                        <p:cTn id="25" dur="500" fill="hold"/>
                                        <p:tgtEl>
                                          <p:spTgt spid="23555">
                                            <p:txEl>
                                              <p:charRg st="46"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46"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110" end="124"/>
                                            </p:txEl>
                                          </p:spTgt>
                                        </p:tgtEl>
                                        <p:attrNameLst>
                                          <p:attrName>style.visibility</p:attrName>
                                        </p:attrNameLst>
                                      </p:cBhvr>
                                      <p:to>
                                        <p:strVal val="visible"/>
                                      </p:to>
                                    </p:set>
                                    <p:anim calcmode="lin" valueType="num">
                                      <p:cBhvr additive="base">
                                        <p:cTn id="31" dur="500" fill="hold"/>
                                        <p:tgtEl>
                                          <p:spTgt spid="23555">
                                            <p:txEl>
                                              <p:charRg st="110" end="1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110" end="12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charRg st="124" end="138"/>
                                            </p:txEl>
                                          </p:spTgt>
                                        </p:tgtEl>
                                        <p:attrNameLst>
                                          <p:attrName>style.visibility</p:attrName>
                                        </p:attrNameLst>
                                      </p:cBhvr>
                                      <p:to>
                                        <p:strVal val="visible"/>
                                      </p:to>
                                    </p:set>
                                    <p:anim calcmode="lin" valueType="num">
                                      <p:cBhvr additive="base">
                                        <p:cTn id="35" dur="500" fill="hold"/>
                                        <p:tgtEl>
                                          <p:spTgt spid="23555">
                                            <p:txEl>
                                              <p:charRg st="124" end="13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charRg st="124" end="13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555">
                                            <p:txEl>
                                              <p:charRg st="138" end="161"/>
                                            </p:txEl>
                                          </p:spTgt>
                                        </p:tgtEl>
                                        <p:attrNameLst>
                                          <p:attrName>style.visibility</p:attrName>
                                        </p:attrNameLst>
                                      </p:cBhvr>
                                      <p:to>
                                        <p:strVal val="visible"/>
                                      </p:to>
                                    </p:set>
                                    <p:anim calcmode="lin" valueType="num">
                                      <p:cBhvr additive="base">
                                        <p:cTn id="39" dur="500" fill="hold"/>
                                        <p:tgtEl>
                                          <p:spTgt spid="23555">
                                            <p:txEl>
                                              <p:charRg st="138" end="16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555">
                                            <p:txEl>
                                              <p:charRg st="138" end="16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555">
                                            <p:txEl>
                                              <p:charRg st="161" end="170"/>
                                            </p:txEl>
                                          </p:spTgt>
                                        </p:tgtEl>
                                        <p:attrNameLst>
                                          <p:attrName>style.visibility</p:attrName>
                                        </p:attrNameLst>
                                      </p:cBhvr>
                                      <p:to>
                                        <p:strVal val="visible"/>
                                      </p:to>
                                    </p:set>
                                    <p:anim calcmode="lin" valueType="num">
                                      <p:cBhvr additive="base">
                                        <p:cTn id="43" dur="500" fill="hold"/>
                                        <p:tgtEl>
                                          <p:spTgt spid="23555">
                                            <p:txEl>
                                              <p:charRg st="161" end="17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61"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24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4579" name="矩形 24578"/>
          <p:cNvSpPr/>
          <p:nvPr/>
        </p:nvSpPr>
        <p:spPr>
          <a:xfrm>
            <a:off x="114300" y="801688"/>
            <a:ext cx="6843713"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pitchFamily="2" charset="0"/>
                <a:ea typeface="宋体" panose="02010600030101010101" pitchFamily="2" charset="-122"/>
                <a:cs typeface="+mn-cs"/>
              </a:rPr>
              <a:t>(2) </a:t>
            </a:r>
            <a:r>
              <a:rPr lang="zh-CN" altLang="en-US" b="1" strike="noStrike" noProof="1">
                <a:solidFill>
                  <a:srgbClr val="A50021"/>
                </a:solidFill>
                <a:latin typeface="Times New Roman" panose="02020603050405020304" pitchFamily="2" charset="0"/>
                <a:ea typeface="宋体" panose="02010600030101010101" pitchFamily="2" charset="-122"/>
                <a:cs typeface="+mn-cs"/>
              </a:rPr>
              <a:t>利用双缓冲输入数据</a:t>
            </a:r>
            <a:endParaRPr lang="zh-CN" altLang="en-US" b="1" strike="noStrike" noProof="1">
              <a:solidFill>
                <a:srgbClr val="A50021"/>
              </a:solidFill>
              <a:latin typeface="Times New Roman" panose="02020603050405020304" pitchFamily="2" charset="0"/>
              <a:ea typeface="宋体" panose="02010600030101010101" pitchFamily="2" charset="-122"/>
            </a:endParaRPr>
          </a:p>
        </p:txBody>
      </p:sp>
      <p:grpSp>
        <p:nvGrpSpPr>
          <p:cNvPr id="24580" name="组合 24579"/>
          <p:cNvGrpSpPr/>
          <p:nvPr/>
        </p:nvGrpSpPr>
        <p:grpSpPr>
          <a:xfrm>
            <a:off x="1512888" y="1666875"/>
            <a:ext cx="4910137" cy="3967163"/>
            <a:chOff x="0" y="0"/>
            <a:chExt cx="3093" cy="2499"/>
          </a:xfrm>
        </p:grpSpPr>
        <p:sp>
          <p:nvSpPr>
            <p:cNvPr id="29700" name="文本框 24580"/>
            <p:cNvSpPr txBox="1"/>
            <p:nvPr/>
          </p:nvSpPr>
          <p:spPr>
            <a:xfrm>
              <a:off x="1652" y="0"/>
              <a:ext cx="804" cy="412"/>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9701" name="文本框 24581"/>
            <p:cNvSpPr txBox="1"/>
            <p:nvPr/>
          </p:nvSpPr>
          <p:spPr>
            <a:xfrm>
              <a:off x="1186" y="909"/>
              <a:ext cx="720" cy="33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grpSp>
          <p:nvGrpSpPr>
            <p:cNvPr id="29702" name="组合 24582"/>
            <p:cNvGrpSpPr/>
            <p:nvPr/>
          </p:nvGrpSpPr>
          <p:grpSpPr>
            <a:xfrm>
              <a:off x="0" y="822"/>
              <a:ext cx="740" cy="1677"/>
              <a:chOff x="0" y="0"/>
              <a:chExt cx="792" cy="1842"/>
            </a:xfrm>
          </p:grpSpPr>
          <p:sp>
            <p:nvSpPr>
              <p:cNvPr id="29703" name="文本框 24583"/>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pitchFamily="2" charset="0"/>
                  <a:ea typeface="宋体" panose="02010600030101010101" pitchFamily="2" charset="-122"/>
                </a:endParaRPr>
              </a:p>
            </p:txBody>
          </p:sp>
          <p:sp>
            <p:nvSpPr>
              <p:cNvPr id="29704" name="文本框 24584"/>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29705" name="文本框 24585"/>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29706" name="文本框 24586"/>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29707" name="文本框 24587"/>
            <p:cNvSpPr txBox="1"/>
            <p:nvPr/>
          </p:nvSpPr>
          <p:spPr>
            <a:xfrm>
              <a:off x="1313" y="454"/>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08" name="文本框 24588"/>
            <p:cNvSpPr txBox="1"/>
            <p:nvPr/>
          </p:nvSpPr>
          <p:spPr>
            <a:xfrm>
              <a:off x="2584" y="454"/>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09" name="文本框 24589"/>
            <p:cNvSpPr txBox="1"/>
            <p:nvPr/>
          </p:nvSpPr>
          <p:spPr>
            <a:xfrm>
              <a:off x="2754" y="1363"/>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10" name="文本框 24590"/>
            <p:cNvSpPr txBox="1"/>
            <p:nvPr/>
          </p:nvSpPr>
          <p:spPr>
            <a:xfrm>
              <a:off x="2372" y="909"/>
              <a:ext cx="720" cy="33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29711" name="直接连接符 24591"/>
            <p:cNvSpPr/>
            <p:nvPr/>
          </p:nvSpPr>
          <p:spPr>
            <a:xfrm flipH="1">
              <a:off x="1525" y="413"/>
              <a:ext cx="297" cy="496"/>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9712" name="直接连接符 24592"/>
            <p:cNvSpPr/>
            <p:nvPr/>
          </p:nvSpPr>
          <p:spPr>
            <a:xfrm>
              <a:off x="2330" y="413"/>
              <a:ext cx="424" cy="496"/>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nvGrpSpPr>
            <p:cNvPr id="29713" name="组合 24593"/>
            <p:cNvGrpSpPr/>
            <p:nvPr/>
          </p:nvGrpSpPr>
          <p:grpSpPr>
            <a:xfrm>
              <a:off x="720" y="1239"/>
              <a:ext cx="805" cy="248"/>
              <a:chOff x="0" y="0"/>
              <a:chExt cx="862" cy="272"/>
            </a:xfrm>
          </p:grpSpPr>
          <p:sp>
            <p:nvSpPr>
              <p:cNvPr id="29714" name="直接连接符 24594"/>
              <p:cNvSpPr/>
              <p:nvPr/>
            </p:nvSpPr>
            <p:spPr>
              <a:xfrm>
                <a:off x="862" y="0"/>
                <a:ext cx="0" cy="272"/>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9715" name="直接连接符 24595"/>
              <p:cNvSpPr/>
              <p:nvPr/>
            </p:nvSpPr>
            <p:spPr>
              <a:xfrm flipH="1">
                <a:off x="0" y="272"/>
                <a:ext cx="862"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nvGrpSpPr>
            <p:cNvPr id="29716" name="组合 24596"/>
            <p:cNvGrpSpPr/>
            <p:nvPr/>
          </p:nvGrpSpPr>
          <p:grpSpPr>
            <a:xfrm>
              <a:off x="723" y="1231"/>
              <a:ext cx="1991" cy="465"/>
              <a:chOff x="0" y="0"/>
              <a:chExt cx="2132" cy="511"/>
            </a:xfrm>
          </p:grpSpPr>
          <p:sp>
            <p:nvSpPr>
              <p:cNvPr id="29717" name="直接连接符 24597"/>
              <p:cNvSpPr/>
              <p:nvPr/>
            </p:nvSpPr>
            <p:spPr>
              <a:xfrm>
                <a:off x="2131" y="0"/>
                <a:ext cx="0" cy="499"/>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29718" name="直接连接符 24598"/>
              <p:cNvSpPr/>
              <p:nvPr/>
            </p:nvSpPr>
            <p:spPr>
              <a:xfrm flipH="1">
                <a:off x="0" y="511"/>
                <a:ext cx="2132"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29719" name="文本框 24599"/>
            <p:cNvSpPr txBox="1"/>
            <p:nvPr/>
          </p:nvSpPr>
          <p:spPr>
            <a:xfrm>
              <a:off x="932" y="1258"/>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29720" name="文本框 24600"/>
            <p:cNvSpPr txBox="1"/>
            <p:nvPr/>
          </p:nvSpPr>
          <p:spPr>
            <a:xfrm>
              <a:off x="1684" y="545"/>
              <a:ext cx="339"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sp>
        <p:nvSpPr>
          <p:cNvPr id="24602" name="文本框 24601"/>
          <p:cNvSpPr txBox="1"/>
          <p:nvPr/>
        </p:nvSpPr>
        <p:spPr>
          <a:xfrm>
            <a:off x="3141663" y="5548313"/>
            <a:ext cx="25209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双缓冲读入数据的操作</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24603" name="矩形 2460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charRg st="0" end="14"/>
                                            </p:txEl>
                                          </p:spTgt>
                                        </p:tgtEl>
                                        <p:attrNameLst>
                                          <p:attrName>style.visibility</p:attrName>
                                        </p:attrNameLst>
                                      </p:cBhvr>
                                      <p:to>
                                        <p:strVal val="visible"/>
                                      </p:to>
                                    </p:set>
                                    <p:anim calcmode="lin" valueType="num">
                                      <p:cBhvr additive="base">
                                        <p:cTn id="7" dur="1000" fill="hold"/>
                                        <p:tgtEl>
                                          <p:spTgt spid="245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45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gtEl>
                                        <p:attrNameLst>
                                          <p:attrName>style.visibility</p:attrName>
                                        </p:attrNameLst>
                                      </p:cBhvr>
                                      <p:to>
                                        <p:strVal val="visible"/>
                                      </p:to>
                                    </p:set>
                                    <p:anim calcmode="lin" valueType="num">
                                      <p:cBhvr additive="base">
                                        <p:cTn id="13" dur="500" fill="hold"/>
                                        <p:tgtEl>
                                          <p:spTgt spid="24580"/>
                                        </p:tgtEl>
                                        <p:attrNameLst>
                                          <p:attrName>ppt_x</p:attrName>
                                        </p:attrNameLst>
                                      </p:cBhvr>
                                      <p:tavLst>
                                        <p:tav tm="0">
                                          <p:val>
                                            <p:strVal val="#ppt_x"/>
                                          </p:val>
                                        </p:tav>
                                        <p:tav tm="100000">
                                          <p:val>
                                            <p:strVal val="#ppt_x"/>
                                          </p:val>
                                        </p:tav>
                                      </p:tavLst>
                                    </p:anim>
                                    <p:anim calcmode="lin" valueType="num">
                                      <p:cBhvr additive="base">
                                        <p:cTn id="14"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6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18</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5603" name="矩形 25602"/>
          <p:cNvSpPr/>
          <p:nvPr/>
        </p:nvSpPr>
        <p:spPr>
          <a:xfrm>
            <a:off x="114300" y="730250"/>
            <a:ext cx="56975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pitchFamily="2" charset="0"/>
                <a:ea typeface="宋体" panose="02010600030101010101" pitchFamily="2" charset="-122"/>
                <a:cs typeface="+mn-cs"/>
              </a:rPr>
              <a:t>(3) </a:t>
            </a:r>
            <a:r>
              <a:rPr lang="zh-CN" altLang="en-US" b="1" strike="noStrike" noProof="1">
                <a:solidFill>
                  <a:srgbClr val="A50021"/>
                </a:solidFill>
                <a:latin typeface="Times New Roman" panose="02020603050405020304" pitchFamily="2" charset="0"/>
                <a:ea typeface="宋体" panose="02010600030101010101" pitchFamily="2" charset="-122"/>
                <a:cs typeface="+mn-cs"/>
              </a:rPr>
              <a:t>利用双缓冲输出数据</a:t>
            </a:r>
            <a:endParaRPr lang="zh-CN" altLang="en-US" b="1" strike="noStrike" noProof="1">
              <a:solidFill>
                <a:srgbClr val="A50021"/>
              </a:solidFill>
              <a:latin typeface="Times New Roman" panose="02020603050405020304" pitchFamily="2" charset="0"/>
              <a:ea typeface="宋体" panose="02010600030101010101" pitchFamily="2" charset="-122"/>
            </a:endParaRPr>
          </a:p>
        </p:txBody>
      </p:sp>
      <p:grpSp>
        <p:nvGrpSpPr>
          <p:cNvPr id="25604" name="组合 25603"/>
          <p:cNvGrpSpPr/>
          <p:nvPr/>
        </p:nvGrpSpPr>
        <p:grpSpPr>
          <a:xfrm>
            <a:off x="1541463" y="1609725"/>
            <a:ext cx="4835525" cy="3951288"/>
            <a:chOff x="0" y="0"/>
            <a:chExt cx="3046" cy="2489"/>
          </a:xfrm>
        </p:grpSpPr>
        <p:sp>
          <p:nvSpPr>
            <p:cNvPr id="30724" name="文本框 25604"/>
            <p:cNvSpPr txBox="1"/>
            <p:nvPr/>
          </p:nvSpPr>
          <p:spPr>
            <a:xfrm>
              <a:off x="1627" y="0"/>
              <a:ext cx="793" cy="411"/>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输出设备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0725" name="文本框 25605"/>
            <p:cNvSpPr txBox="1"/>
            <p:nvPr/>
          </p:nvSpPr>
          <p:spPr>
            <a:xfrm>
              <a:off x="1168" y="905"/>
              <a:ext cx="710" cy="32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grpSp>
          <p:nvGrpSpPr>
            <p:cNvPr id="30726" name="组合 25606"/>
            <p:cNvGrpSpPr/>
            <p:nvPr/>
          </p:nvGrpSpPr>
          <p:grpSpPr>
            <a:xfrm>
              <a:off x="0" y="819"/>
              <a:ext cx="729" cy="1670"/>
              <a:chOff x="0" y="0"/>
              <a:chExt cx="792" cy="1842"/>
            </a:xfrm>
          </p:grpSpPr>
          <p:sp>
            <p:nvSpPr>
              <p:cNvPr id="30727" name="文本框 25607"/>
              <p:cNvSpPr txBox="1"/>
              <p:nvPr/>
            </p:nvSpPr>
            <p:spPr>
              <a:xfrm>
                <a:off x="0" y="0"/>
                <a:ext cx="771" cy="1496"/>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endParaRPr sz="1600" b="1">
                  <a:solidFill>
                    <a:schemeClr val="tx1"/>
                  </a:solidFill>
                  <a:latin typeface="Times New Roman" panose="02020603050405020304" pitchFamily="2" charset="0"/>
                  <a:ea typeface="宋体" panose="02010600030101010101" pitchFamily="2" charset="-122"/>
                </a:endParaRPr>
              </a:p>
            </p:txBody>
          </p:sp>
          <p:sp>
            <p:nvSpPr>
              <p:cNvPr id="30728" name="文本框 25608"/>
              <p:cNvSpPr txBox="1"/>
              <p:nvPr/>
            </p:nvSpPr>
            <p:spPr>
              <a:xfrm>
                <a:off x="21" y="1479"/>
                <a:ext cx="771" cy="363"/>
              </a:xfrm>
              <a:prstGeom prst="rect">
                <a:avLst/>
              </a:prstGeom>
              <a:noFill/>
              <a:ln w="9525">
                <a:noFill/>
                <a:miter/>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0729" name="文本框 25609"/>
              <p:cNvSpPr txBox="1"/>
              <p:nvPr/>
            </p:nvSpPr>
            <p:spPr>
              <a:xfrm>
                <a:off x="183" y="136"/>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0730" name="文本框 25610"/>
              <p:cNvSpPr txBox="1"/>
              <p:nvPr/>
            </p:nvSpPr>
            <p:spPr>
              <a:xfrm>
                <a:off x="181" y="408"/>
                <a:ext cx="408" cy="363"/>
              </a:xfrm>
              <a:prstGeom prst="rect">
                <a:avLst/>
              </a:prstGeom>
              <a:noFill/>
              <a:ln w="9525">
                <a:noFill/>
                <a:miter/>
              </a:ln>
            </p:spPr>
            <p:txBody>
              <a:bodyPr anchor="t"/>
              <a:p>
                <a:pPr lvl="0" algn="ctr">
                  <a:lnSpc>
                    <a:spcPct val="140000"/>
                  </a:lnSpc>
                  <a:spcBef>
                    <a:spcPct val="100000"/>
                  </a:spcBef>
                  <a:spcAft>
                    <a:spcPct val="80000"/>
                  </a:spcAft>
                  <a:buClr>
                    <a:srgbClr val="000000"/>
                  </a:buClr>
                </a:pP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30731" name="文本框 25611"/>
            <p:cNvSpPr txBox="1"/>
            <p:nvPr/>
          </p:nvSpPr>
          <p:spPr>
            <a:xfrm>
              <a:off x="835" y="1242"/>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2" name="文本框 25612"/>
            <p:cNvSpPr txBox="1"/>
            <p:nvPr/>
          </p:nvSpPr>
          <p:spPr>
            <a:xfrm>
              <a:off x="1252" y="493"/>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3" name="文本框 25613"/>
            <p:cNvSpPr txBox="1"/>
            <p:nvPr/>
          </p:nvSpPr>
          <p:spPr>
            <a:xfrm>
              <a:off x="1545" y="1317"/>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4" name="文本框 25614"/>
            <p:cNvSpPr txBox="1"/>
            <p:nvPr/>
          </p:nvSpPr>
          <p:spPr>
            <a:xfrm>
              <a:off x="2337" y="905"/>
              <a:ext cx="709" cy="329"/>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30735" name="文本框 25615"/>
            <p:cNvSpPr txBox="1"/>
            <p:nvPr/>
          </p:nvSpPr>
          <p:spPr>
            <a:xfrm>
              <a:off x="1878" y="1769"/>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0736" name="文本框 25616"/>
            <p:cNvSpPr txBox="1"/>
            <p:nvPr/>
          </p:nvSpPr>
          <p:spPr>
            <a:xfrm>
              <a:off x="2434" y="493"/>
              <a:ext cx="334"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grpSp>
          <p:nvGrpSpPr>
            <p:cNvPr id="30737" name="组合 25617"/>
            <p:cNvGrpSpPr/>
            <p:nvPr/>
          </p:nvGrpSpPr>
          <p:grpSpPr>
            <a:xfrm>
              <a:off x="709" y="1234"/>
              <a:ext cx="796" cy="247"/>
              <a:chOff x="0" y="0"/>
              <a:chExt cx="865" cy="272"/>
            </a:xfrm>
          </p:grpSpPr>
          <p:sp>
            <p:nvSpPr>
              <p:cNvPr id="30738" name="直接连接符 25618"/>
              <p:cNvSpPr/>
              <p:nvPr/>
            </p:nvSpPr>
            <p:spPr>
              <a:xfrm>
                <a:off x="0" y="272"/>
                <a:ext cx="86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0739" name="直接连接符 25619"/>
              <p:cNvSpPr/>
              <p:nvPr/>
            </p:nvSpPr>
            <p:spPr>
              <a:xfrm flipV="1">
                <a:off x="865" y="0"/>
                <a:ext cx="0" cy="27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0740" name="直接连接符 25620"/>
            <p:cNvSpPr/>
            <p:nvPr/>
          </p:nvSpPr>
          <p:spPr>
            <a:xfrm flipV="1">
              <a:off x="1420" y="412"/>
              <a:ext cx="333" cy="49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0741" name="直接连接符 25621"/>
            <p:cNvSpPr/>
            <p:nvPr/>
          </p:nvSpPr>
          <p:spPr>
            <a:xfrm flipH="1" flipV="1">
              <a:off x="2212" y="412"/>
              <a:ext cx="459" cy="49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nvGrpSpPr>
            <p:cNvPr id="30742" name="组合 25622"/>
            <p:cNvGrpSpPr/>
            <p:nvPr/>
          </p:nvGrpSpPr>
          <p:grpSpPr>
            <a:xfrm>
              <a:off x="698" y="1225"/>
              <a:ext cx="1963" cy="535"/>
              <a:chOff x="0" y="0"/>
              <a:chExt cx="2133" cy="590"/>
            </a:xfrm>
          </p:grpSpPr>
          <p:sp>
            <p:nvSpPr>
              <p:cNvPr id="30743" name="直接连接符 25623"/>
              <p:cNvSpPr/>
              <p:nvPr/>
            </p:nvSpPr>
            <p:spPr>
              <a:xfrm>
                <a:off x="0" y="590"/>
                <a:ext cx="2132"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0744" name="直接连接符 25624"/>
              <p:cNvSpPr/>
              <p:nvPr/>
            </p:nvSpPr>
            <p:spPr>
              <a:xfrm flipV="1">
                <a:off x="2133" y="0"/>
                <a:ext cx="0" cy="59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sp>
        <p:nvSpPr>
          <p:cNvPr id="25626" name="文本框 25625"/>
          <p:cNvSpPr txBox="1"/>
          <p:nvPr/>
        </p:nvSpPr>
        <p:spPr>
          <a:xfrm>
            <a:off x="3141663" y="5548313"/>
            <a:ext cx="252095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双缓冲输出数据的操作</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25627" name="矩形 2562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4"/>
                                            </p:txEl>
                                          </p:spTgt>
                                        </p:tgtEl>
                                        <p:attrNameLst>
                                          <p:attrName>style.visibility</p:attrName>
                                        </p:attrNameLst>
                                      </p:cBhvr>
                                      <p:to>
                                        <p:strVal val="visible"/>
                                      </p:to>
                                    </p:set>
                                    <p:anim calcmode="lin" valueType="num">
                                      <p:cBhvr additive="base">
                                        <p:cTn id="7" dur="1000" fill="hold"/>
                                        <p:tgtEl>
                                          <p:spTgt spid="2560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662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19</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6627" name="矩形 26626"/>
          <p:cNvSpPr/>
          <p:nvPr/>
        </p:nvSpPr>
        <p:spPr>
          <a:xfrm>
            <a:off x="114300" y="730250"/>
            <a:ext cx="8440738"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b="1" strike="noStrike" noProof="1">
                <a:solidFill>
                  <a:srgbClr val="A50021"/>
                </a:solidFill>
                <a:latin typeface="Times New Roman" panose="02020603050405020304" pitchFamily="2" charset="0"/>
                <a:ea typeface="宋体" panose="02010600030101010101" pitchFamily="2" charset="-122"/>
                <a:cs typeface="+mn-cs"/>
              </a:rPr>
              <a:t>(4) </a:t>
            </a:r>
            <a:r>
              <a:rPr lang="zh-CN" altLang="en-US" b="1" strike="noStrike" noProof="1">
                <a:solidFill>
                  <a:srgbClr val="A50021"/>
                </a:solidFill>
                <a:latin typeface="Times New Roman" panose="02020603050405020304" pitchFamily="2" charset="0"/>
                <a:ea typeface="宋体" panose="02010600030101010101" pitchFamily="2" charset="-122"/>
                <a:cs typeface="+mn-cs"/>
              </a:rPr>
              <a:t>双缓冲同时用于输入</a:t>
            </a:r>
            <a:r>
              <a:rPr lang="en-US" altLang="zh-CN" b="1" strike="noStrike" noProof="1">
                <a:solidFill>
                  <a:srgbClr val="A50021"/>
                </a:solidFill>
                <a:latin typeface="Times New Roman" panose="02020603050405020304" pitchFamily="2" charset="0"/>
                <a:ea typeface="宋体" panose="02010600030101010101" pitchFamily="2" charset="-122"/>
                <a:cs typeface="+mn-cs"/>
              </a:rPr>
              <a:t>/</a:t>
            </a:r>
            <a:r>
              <a:rPr lang="zh-CN" altLang="en-US" b="1" strike="noStrike" noProof="1">
                <a:solidFill>
                  <a:srgbClr val="A50021"/>
                </a:solidFill>
                <a:latin typeface="Times New Roman" panose="02020603050405020304" pitchFamily="2" charset="0"/>
                <a:ea typeface="宋体" panose="02010600030101010101" pitchFamily="2" charset="-122"/>
                <a:cs typeface="+mn-cs"/>
              </a:rPr>
              <a:t>输出数据的操作</a:t>
            </a:r>
            <a:endParaRPr lang="zh-CN" altLang="en-US" b="1" strike="noStrike" noProof="1">
              <a:solidFill>
                <a:srgbClr val="A50021"/>
              </a:solidFill>
              <a:latin typeface="Times New Roman" panose="02020603050405020304" pitchFamily="2" charset="0"/>
              <a:ea typeface="宋体" panose="02010600030101010101" pitchFamily="2" charset="-122"/>
            </a:endParaRPr>
          </a:p>
        </p:txBody>
      </p:sp>
      <p:grpSp>
        <p:nvGrpSpPr>
          <p:cNvPr id="26628" name="组合 26627"/>
          <p:cNvGrpSpPr/>
          <p:nvPr/>
        </p:nvGrpSpPr>
        <p:grpSpPr>
          <a:xfrm>
            <a:off x="1966913" y="1628775"/>
            <a:ext cx="4621212" cy="2782888"/>
            <a:chOff x="0" y="0"/>
            <a:chExt cx="2911" cy="1753"/>
          </a:xfrm>
        </p:grpSpPr>
        <p:sp>
          <p:nvSpPr>
            <p:cNvPr id="31748" name="文本框 26628"/>
            <p:cNvSpPr txBox="1"/>
            <p:nvPr/>
          </p:nvSpPr>
          <p:spPr>
            <a:xfrm>
              <a:off x="97" y="19"/>
              <a:ext cx="813" cy="41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1749" name="文本框 26629"/>
            <p:cNvSpPr txBox="1"/>
            <p:nvPr/>
          </p:nvSpPr>
          <p:spPr>
            <a:xfrm>
              <a:off x="170" y="965"/>
              <a:ext cx="727" cy="32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31750" name="文本框 26630"/>
            <p:cNvSpPr txBox="1"/>
            <p:nvPr/>
          </p:nvSpPr>
          <p:spPr>
            <a:xfrm>
              <a:off x="0" y="553"/>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①</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1" name="文本框 26631"/>
            <p:cNvSpPr txBox="1"/>
            <p:nvPr/>
          </p:nvSpPr>
          <p:spPr>
            <a:xfrm>
              <a:off x="1101" y="657"/>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2" name="文本框 26632"/>
            <p:cNvSpPr txBox="1"/>
            <p:nvPr/>
          </p:nvSpPr>
          <p:spPr>
            <a:xfrm>
              <a:off x="300" y="684"/>
              <a:ext cx="343"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3" name="文本框 26633"/>
            <p:cNvSpPr txBox="1"/>
            <p:nvPr/>
          </p:nvSpPr>
          <p:spPr>
            <a:xfrm>
              <a:off x="1572" y="965"/>
              <a:ext cx="728" cy="328"/>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en-US" altLang="zh-CN" sz="1600" b="1">
                  <a:solidFill>
                    <a:schemeClr val="tx1"/>
                  </a:solidFill>
                  <a:latin typeface="Times New Roman" panose="02020603050405020304" pitchFamily="2" charset="0"/>
                  <a:ea typeface="宋体" panose="02010600030101010101" pitchFamily="2" charset="-122"/>
                </a:rPr>
                <a:t>BUF</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31754" name="文本框 26634"/>
            <p:cNvSpPr txBox="1"/>
            <p:nvPr/>
          </p:nvSpPr>
          <p:spPr>
            <a:xfrm>
              <a:off x="1413" y="1525"/>
              <a:ext cx="342" cy="213"/>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②</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5" name="文本框 26635"/>
            <p:cNvSpPr txBox="1"/>
            <p:nvPr/>
          </p:nvSpPr>
          <p:spPr>
            <a:xfrm>
              <a:off x="1842" y="511"/>
              <a:ext cx="342" cy="212"/>
            </a:xfrm>
            <a:prstGeom prst="rect">
              <a:avLst/>
            </a:prstGeom>
            <a:noFill/>
            <a:ln w="9525">
              <a:noFill/>
              <a:miter/>
            </a:ln>
          </p:spPr>
          <p:txBody>
            <a:bodyPr anchor="t">
              <a:spAutoFit/>
            </a:bodyPr>
            <a:p>
              <a:pPr lvl="0">
                <a:spcBef>
                  <a:spcPct val="50000"/>
                </a:spcBef>
                <a:buClr>
                  <a:srgbClr val="000000"/>
                </a:buClr>
              </a:pPr>
              <a:r>
                <a:rPr lang="en-US" altLang="zh-CN" sz="1600">
                  <a:solidFill>
                    <a:schemeClr val="tx1"/>
                  </a:solidFill>
                  <a:latin typeface="黑体" panose="02010609060101010101" pitchFamily="2" charset="-122"/>
                  <a:ea typeface="黑体" panose="02010609060101010101" pitchFamily="2" charset="-122"/>
                </a:rPr>
                <a:t>③</a:t>
              </a:r>
              <a:endParaRPr lang="en-US" altLang="zh-CN" sz="1600">
                <a:solidFill>
                  <a:schemeClr val="tx1"/>
                </a:solidFill>
                <a:latin typeface="黑体" panose="02010609060101010101" pitchFamily="2" charset="-122"/>
                <a:ea typeface="黑体" panose="02010609060101010101" pitchFamily="2" charset="-122"/>
              </a:endParaRPr>
            </a:p>
          </p:txBody>
        </p:sp>
        <p:sp>
          <p:nvSpPr>
            <p:cNvPr id="31756" name="文本框 26636"/>
            <p:cNvSpPr txBox="1"/>
            <p:nvPr/>
          </p:nvSpPr>
          <p:spPr>
            <a:xfrm>
              <a:off x="1529" y="0"/>
              <a:ext cx="812" cy="410"/>
            </a:xfrm>
            <a:prstGeom prst="rect">
              <a:avLst/>
            </a:prstGeom>
            <a:noFill/>
            <a:ln w="12700" cap="flat" cmpd="sng">
              <a:solidFill>
                <a:schemeClr val="tx1"/>
              </a:solidFill>
              <a:prstDash val="solid"/>
              <a:miter/>
              <a:headEnd type="none" w="med" len="med"/>
              <a:tailEnd type="none" w="med" len="med"/>
            </a:ln>
          </p:spPr>
          <p:txBody>
            <a:bodyPr anchor="t"/>
            <a:p>
              <a:pPr lvl="0" algn="ctr">
                <a:lnSpc>
                  <a:spcPct val="140000"/>
                </a:lnSpc>
                <a:spcBef>
                  <a:spcPct val="100000"/>
                </a:spcBef>
                <a:spcAft>
                  <a:spcPct val="80000"/>
                </a:spcAf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输出设备</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1757" name="直接连接符 26637"/>
            <p:cNvSpPr/>
            <p:nvPr/>
          </p:nvSpPr>
          <p:spPr>
            <a:xfrm>
              <a:off x="300" y="430"/>
              <a:ext cx="0" cy="53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1758" name="直接连接符 26638"/>
            <p:cNvSpPr/>
            <p:nvPr/>
          </p:nvSpPr>
          <p:spPr>
            <a:xfrm>
              <a:off x="728" y="430"/>
              <a:ext cx="1155" cy="53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nvGrpSpPr>
            <p:cNvPr id="31759" name="组合 26639"/>
            <p:cNvGrpSpPr/>
            <p:nvPr/>
          </p:nvGrpSpPr>
          <p:grpSpPr>
            <a:xfrm>
              <a:off x="300" y="184"/>
              <a:ext cx="2611" cy="1569"/>
              <a:chOff x="0" y="0"/>
              <a:chExt cx="2767" cy="1735"/>
            </a:xfrm>
          </p:grpSpPr>
          <p:sp>
            <p:nvSpPr>
              <p:cNvPr id="31760" name="直接连接符 26640"/>
              <p:cNvSpPr/>
              <p:nvPr/>
            </p:nvSpPr>
            <p:spPr>
              <a:xfrm>
                <a:off x="0" y="1224"/>
                <a:ext cx="0" cy="499"/>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1761" name="直接连接符 26641"/>
              <p:cNvSpPr/>
              <p:nvPr/>
            </p:nvSpPr>
            <p:spPr>
              <a:xfrm>
                <a:off x="0" y="1735"/>
                <a:ext cx="2767"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grpSp>
            <p:nvGrpSpPr>
              <p:cNvPr id="31762" name="组合 26642"/>
              <p:cNvGrpSpPr/>
              <p:nvPr/>
            </p:nvGrpSpPr>
            <p:grpSpPr>
              <a:xfrm>
                <a:off x="2168" y="0"/>
                <a:ext cx="589" cy="1723"/>
                <a:chOff x="0" y="0"/>
                <a:chExt cx="589" cy="1723"/>
              </a:xfrm>
            </p:grpSpPr>
            <p:sp>
              <p:nvSpPr>
                <p:cNvPr id="31763" name="直接连接符 26643"/>
                <p:cNvSpPr/>
                <p:nvPr/>
              </p:nvSpPr>
              <p:spPr>
                <a:xfrm flipV="1">
                  <a:off x="589" y="0"/>
                  <a:ext cx="0" cy="1723"/>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1764" name="直接连接符 26644"/>
                <p:cNvSpPr/>
                <p:nvPr/>
              </p:nvSpPr>
              <p:spPr>
                <a:xfrm flipH="1">
                  <a:off x="0" y="0"/>
                  <a:ext cx="58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grpSp>
        <p:sp>
          <p:nvSpPr>
            <p:cNvPr id="31765" name="直接连接符 26645"/>
            <p:cNvSpPr/>
            <p:nvPr/>
          </p:nvSpPr>
          <p:spPr>
            <a:xfrm flipV="1">
              <a:off x="2147" y="393"/>
              <a:ext cx="0" cy="57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26647" name="文本框 26646"/>
          <p:cNvSpPr txBox="1"/>
          <p:nvPr/>
        </p:nvSpPr>
        <p:spPr>
          <a:xfrm>
            <a:off x="2635250" y="4981575"/>
            <a:ext cx="3579813"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双缓冲同时用于输入</a:t>
            </a:r>
            <a:r>
              <a:rPr lang="en-US" altLang="zh-CN"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rPr>
              <a:t>输出数据的操作</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26648" name="矩形 266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charRg st="0" end="22"/>
                                            </p:txEl>
                                          </p:spTgt>
                                        </p:tgtEl>
                                        <p:attrNameLst>
                                          <p:attrName>style.visibility</p:attrName>
                                        </p:attrNameLst>
                                      </p:cBhvr>
                                      <p:to>
                                        <p:strVal val="visible"/>
                                      </p:to>
                                    </p:set>
                                    <p:anim calcmode="lin" valueType="num">
                                      <p:cBhvr additive="base">
                                        <p:cTn id="7" dur="1000" fill="hold"/>
                                        <p:tgtEl>
                                          <p:spTgt spid="26627">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996950" y="1601788"/>
            <a:ext cx="7224713" cy="82232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anose="02010600030101010101" pitchFamily="2" charset="-122"/>
                <a:cs typeface="+mn-ea"/>
              </a:rPr>
              <a:t>设备管理概述</a:t>
            </a:r>
            <a:endParaRPr lang="zh-CN" altLang="en-US" sz="4000" b="1" strike="noStrike" noProof="1">
              <a:solidFill>
                <a:srgbClr val="663300"/>
              </a:solidFill>
              <a:ea typeface="宋体" panose="02010600030101010101" pitchFamily="2" charset="-122"/>
            </a:endParaRPr>
          </a:p>
        </p:txBody>
      </p:sp>
      <p:sp>
        <p:nvSpPr>
          <p:cNvPr id="6147" name="矩形 614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
        <p:nvSpPr>
          <p:cNvPr id="6148" name="文本框 6147"/>
          <p:cNvSpPr txBox="1"/>
          <p:nvPr/>
        </p:nvSpPr>
        <p:spPr>
          <a:xfrm>
            <a:off x="901700" y="3070860"/>
            <a:ext cx="7348538" cy="1554480"/>
          </a:xfrm>
          <a:prstGeom prst="rect">
            <a:avLst/>
          </a:prstGeom>
          <a:noFill/>
          <a:ln w="9525">
            <a:noFill/>
            <a:miter/>
          </a:ln>
        </p:spPr>
        <p:txBody>
          <a:bodyPr wrap="square" anchor="t">
            <a:spAutoFit/>
          </a:bodyPr>
          <a:p>
            <a:pPr lvl="0"/>
            <a:r>
              <a:rPr lang="zh-CN" altLang="zh-CN" dirty="0">
                <a:solidFill>
                  <a:schemeClr val="tx1"/>
                </a:solidFill>
                <a:latin typeface="Arial" panose="020B0604020202020204" pitchFamily="34" charset="0"/>
                <a:ea typeface="宋体" panose="02010600030101010101" pitchFamily="2" charset="-122"/>
              </a:rPr>
              <a:t>      </a:t>
            </a:r>
            <a:r>
              <a:rPr lang="zh-CN" altLang="en-US" dirty="0">
                <a:solidFill>
                  <a:schemeClr val="tx1"/>
                </a:solidFill>
                <a:latin typeface="Arial" panose="020B0604020202020204" pitchFamily="34" charset="0"/>
                <a:ea typeface="宋体" panose="02010600030101010101" pitchFamily="2" charset="-122"/>
              </a:rPr>
              <a:t>在计算机系统中除CPU和</a:t>
            </a:r>
            <a:r>
              <a:rPr lang="x-none" altLang="zh-CN" dirty="0">
                <a:solidFill>
                  <a:schemeClr val="tx1"/>
                </a:solidFill>
                <a:latin typeface="Arial" panose="020B0604020202020204" pitchFamily="34" charset="0"/>
                <a:ea typeface="宋体" panose="02010600030101010101" pitchFamily="2" charset="-122"/>
              </a:rPr>
              <a:t>主</a:t>
            </a:r>
            <a:r>
              <a:rPr lang="zh-CN" altLang="en-US" dirty="0">
                <a:solidFill>
                  <a:schemeClr val="tx1"/>
                </a:solidFill>
                <a:latin typeface="Arial" panose="020B0604020202020204" pitchFamily="34" charset="0"/>
                <a:ea typeface="宋体" panose="02010600030101010101" pitchFamily="2" charset="-122"/>
              </a:rPr>
              <a:t>存储</a:t>
            </a:r>
            <a:r>
              <a:rPr lang="x-none" altLang="zh-CN" dirty="0">
                <a:solidFill>
                  <a:schemeClr val="tx1"/>
                </a:solidFill>
                <a:latin typeface="Arial" panose="020B0604020202020204" pitchFamily="34" charset="0"/>
                <a:ea typeface="宋体" panose="02010600030101010101" pitchFamily="2" charset="-122"/>
              </a:rPr>
              <a:t>器</a:t>
            </a:r>
            <a:r>
              <a:rPr lang="zh-CN" altLang="en-US" dirty="0">
                <a:solidFill>
                  <a:schemeClr val="tx1"/>
                </a:solidFill>
                <a:latin typeface="Arial" panose="020B0604020202020204" pitchFamily="34" charset="0"/>
                <a:ea typeface="宋体" panose="02010600030101010101" pitchFamily="2" charset="-122"/>
              </a:rPr>
              <a:t>外所有的设备和装置称为计算机外部设备。</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linds(horizontal)">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p:bldP spid="6148"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9457"/>
          <p:cNvSpPr>
            <a:spLocks noGrp="1"/>
          </p:cNvSpPr>
          <p:nvPr>
            <p:ph type="title"/>
          </p:nvPr>
        </p:nvSpPr>
        <p:spPr>
          <a:xfrm>
            <a:off x="365125" y="522288"/>
            <a:ext cx="4621213"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pitchFamily="2" charset="0"/>
                <a:ea typeface="宋体" panose="02010600030101010101" pitchFamily="2" charset="-122"/>
              </a:rPr>
              <a:t>环形缓冲</a:t>
            </a:r>
            <a:endParaRPr lang="zh-CN" altLang="en-US" sz="4000">
              <a:solidFill>
                <a:srgbClr val="A50021"/>
              </a:solidFill>
              <a:latin typeface="Times New Roman" panose="02020603050405020304" pitchFamily="2" charset="0"/>
              <a:ea typeface="宋体" panose="02010600030101010101" pitchFamily="2" charset="-122"/>
            </a:endParaRPr>
          </a:p>
        </p:txBody>
      </p:sp>
      <p:sp>
        <p:nvSpPr>
          <p:cNvPr id="19458" name="文本占位符 19458"/>
          <p:cNvSpPr>
            <a:spLocks noGrp="1"/>
          </p:cNvSpPr>
          <p:nvPr>
            <p:ph idx="1"/>
          </p:nvPr>
        </p:nvSpPr>
        <p:spPr>
          <a:xfrm>
            <a:off x="456565" y="1431925"/>
            <a:ext cx="8152765" cy="1512570"/>
          </a:xfrm>
        </p:spPr>
        <p:txBody>
          <a:bodyPr wrap="square" anchor="t">
            <a:spAutoFit/>
          </a:bodyPr>
          <a:p>
            <a:pPr fontAlgn="base">
              <a:lnSpc>
                <a:spcPct val="110000"/>
              </a:lnSpc>
              <a:buNone/>
            </a:pPr>
            <a:r>
              <a:rPr lang="zh-CN" altLang="en-US" sz="2800" strike="noStrike" noProof="1">
                <a:solidFill>
                  <a:schemeClr val="tx1"/>
                </a:solidFill>
                <a:effectLst/>
                <a:latin typeface="Times New Roman" panose="02020603050405020304" pitchFamily="2" charset="0"/>
              </a:rPr>
              <a:t>在系统中设置若干缓冲区，并把这些缓冲区链接起来，这样若干个缓冲区就形成了一个环，故称环形缓冲区。</a:t>
            </a:r>
            <a:endParaRPr lang="zh-CN" altLang="en-US" sz="2800" strike="noStrike" noProof="1">
              <a:solidFill>
                <a:schemeClr val="tx1"/>
              </a:solidFill>
              <a:effectLst/>
              <a:latin typeface="Times New Roman" panose="02020603050405020304" pitchFamily="2" charset="0"/>
            </a:endParaRPr>
          </a:p>
        </p:txBody>
      </p:sp>
      <p:pic>
        <p:nvPicPr>
          <p:cNvPr id="32771" name="图片 19459"/>
          <p:cNvPicPr>
            <a:picLocks noChangeAspect="1"/>
          </p:cNvPicPr>
          <p:nvPr/>
        </p:nvPicPr>
        <p:blipFill>
          <a:blip r:embed="rId1"/>
          <a:stretch>
            <a:fillRect/>
          </a:stretch>
        </p:blipFill>
        <p:spPr>
          <a:xfrm>
            <a:off x="456565" y="3048000"/>
            <a:ext cx="8382000" cy="3733800"/>
          </a:xfrm>
          <a:prstGeom prst="rect">
            <a:avLst/>
          </a:prstGeom>
          <a:noFill/>
          <a:ln w="9525">
            <a:noFill/>
            <a:miter/>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0481"/>
          <p:cNvSpPr>
            <a:spLocks noGrp="1"/>
          </p:cNvSpPr>
          <p:nvPr>
            <p:ph type="title"/>
          </p:nvPr>
        </p:nvSpPr>
        <p:spPr>
          <a:xfrm>
            <a:off x="365125" y="560388"/>
            <a:ext cx="6364288"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pitchFamily="2" charset="0"/>
                <a:ea typeface="宋体" panose="02010600030101010101" pitchFamily="2" charset="-122"/>
              </a:rPr>
              <a:t>环形缓冲技术的使用</a:t>
            </a:r>
            <a:endParaRPr lang="zh-CN" altLang="en-US" sz="4000">
              <a:solidFill>
                <a:srgbClr val="A50021"/>
              </a:solidFill>
              <a:latin typeface="Times New Roman" panose="02020603050405020304" pitchFamily="2" charset="0"/>
              <a:ea typeface="宋体" panose="02010600030101010101" pitchFamily="2" charset="-122"/>
            </a:endParaRPr>
          </a:p>
        </p:txBody>
      </p:sp>
      <p:sp>
        <p:nvSpPr>
          <p:cNvPr id="20483" name="内容占位符 20482"/>
          <p:cNvSpPr>
            <a:spLocks noGrp="1"/>
          </p:cNvSpPr>
          <p:nvPr>
            <p:ph idx="1"/>
          </p:nvPr>
        </p:nvSpPr>
        <p:spPr>
          <a:xfrm>
            <a:off x="381000" y="1450975"/>
            <a:ext cx="8388350" cy="3409950"/>
          </a:xfrm>
        </p:spPr>
        <p:txBody>
          <a:bodyPr wrap="square" anchor="t">
            <a:spAutoFit/>
          </a:bodyPr>
          <a:p>
            <a:pPr fontAlgn="base">
              <a:lnSpc>
                <a:spcPct val="105000"/>
              </a:lnSpc>
            </a:pPr>
            <a:r>
              <a:rPr lang="zh-CN" altLang="en-US" sz="2400" strike="noStrike" noProof="1">
                <a:solidFill>
                  <a:schemeClr val="tx1"/>
                </a:solidFill>
                <a:effectLst/>
                <a:latin typeface="Times New Roman" panose="02020603050405020304" pitchFamily="2" charset="0"/>
              </a:rPr>
              <a:t>设置一个输入指针</a:t>
            </a:r>
            <a:r>
              <a:rPr lang="en-US" altLang="zh-CN" sz="2400" strike="noStrike" noProof="1">
                <a:solidFill>
                  <a:schemeClr val="tx1"/>
                </a:solidFill>
                <a:effectLst/>
                <a:latin typeface="Times New Roman" panose="02020603050405020304" pitchFamily="2" charset="0"/>
              </a:rPr>
              <a:t>in</a:t>
            </a:r>
            <a:r>
              <a:rPr lang="zh-CN" altLang="en-US" sz="2400" strike="noStrike" noProof="1">
                <a:solidFill>
                  <a:schemeClr val="tx1"/>
                </a:solidFill>
                <a:effectLst/>
                <a:latin typeface="Times New Roman" panose="02020603050405020304" pitchFamily="2" charset="0"/>
              </a:rPr>
              <a:t>、一个输出指针</a:t>
            </a:r>
            <a:r>
              <a:rPr lang="en-US" altLang="zh-CN" sz="2400" strike="noStrike" noProof="1">
                <a:solidFill>
                  <a:schemeClr val="tx1"/>
                </a:solidFill>
                <a:effectLst/>
                <a:latin typeface="Times New Roman" panose="02020603050405020304" pitchFamily="2" charset="0"/>
              </a:rPr>
              <a:t>out</a:t>
            </a:r>
            <a:r>
              <a:rPr lang="zh-CN" altLang="en-US" sz="2400" strike="noStrike" noProof="1">
                <a:solidFill>
                  <a:schemeClr val="tx1"/>
                </a:solidFill>
                <a:effectLst/>
                <a:latin typeface="Times New Roman" panose="02020603050405020304" pitchFamily="2" charset="0"/>
              </a:rPr>
              <a:t>和缓冲区的开始指针</a:t>
            </a:r>
            <a:r>
              <a:rPr lang="en-US" altLang="zh-CN" sz="2400" strike="noStrike" noProof="1">
                <a:solidFill>
                  <a:schemeClr val="tx1"/>
                </a:solidFill>
                <a:effectLst/>
                <a:latin typeface="Times New Roman" panose="02020603050405020304" pitchFamily="2" charset="0"/>
              </a:rPr>
              <a:t>start</a:t>
            </a:r>
            <a:r>
              <a:rPr lang="zh-CN" altLang="en-US" sz="2400" strike="noStrike" noProof="1">
                <a:solidFill>
                  <a:schemeClr val="tx1"/>
                </a:solidFill>
                <a:effectLst/>
                <a:latin typeface="Times New Roman" panose="02020603050405020304" pitchFamily="2" charset="0"/>
              </a:rPr>
              <a:t>。系统初始时，</a:t>
            </a:r>
            <a:r>
              <a:rPr lang="en-US" altLang="zh-CN" sz="2400" strike="noStrike" noProof="1">
                <a:solidFill>
                  <a:schemeClr val="tx1"/>
                </a:solidFill>
                <a:effectLst/>
                <a:latin typeface="Times New Roman" panose="02020603050405020304" pitchFamily="2" charset="0"/>
              </a:rPr>
              <a:t>start=in=out</a:t>
            </a:r>
            <a:r>
              <a:rPr lang="zh-CN" altLang="en-US" sz="2400" strike="noStrike" noProof="1">
                <a:solidFill>
                  <a:schemeClr val="tx1"/>
                </a:solidFill>
                <a:effectLst/>
                <a:latin typeface="Times New Roman" panose="02020603050405020304" pitchFamily="2" charset="0"/>
              </a:rPr>
              <a:t>。</a:t>
            </a:r>
            <a:endParaRPr lang="zh-CN" altLang="en-US" sz="2400" strike="noStrike" noProof="1">
              <a:solidFill>
                <a:schemeClr val="tx1"/>
              </a:solidFill>
              <a:effectLst/>
              <a:latin typeface="Times New Roman" panose="02020603050405020304" pitchFamily="2" charset="0"/>
            </a:endParaRPr>
          </a:p>
          <a:p>
            <a:pPr fontAlgn="base">
              <a:lnSpc>
                <a:spcPct val="105000"/>
              </a:lnSpc>
            </a:pPr>
            <a:r>
              <a:rPr lang="zh-CN" altLang="en-US" sz="2400" strike="noStrike" noProof="1">
                <a:solidFill>
                  <a:schemeClr val="tx1"/>
                </a:solidFill>
                <a:effectLst/>
                <a:latin typeface="Times New Roman" panose="02020603050405020304" pitchFamily="2" charset="0"/>
              </a:rPr>
              <a:t>输入时，要判断</a:t>
            </a:r>
            <a:r>
              <a:rPr lang="en-US" altLang="zh-CN" sz="2400" strike="noStrike" noProof="1">
                <a:solidFill>
                  <a:schemeClr val="tx1"/>
                </a:solidFill>
                <a:effectLst/>
                <a:latin typeface="Times New Roman" panose="02020603050405020304" pitchFamily="2" charset="0"/>
              </a:rPr>
              <a:t>in</a:t>
            </a:r>
            <a:r>
              <a:rPr lang="zh-CN" altLang="en-US" sz="2400" strike="noStrike" noProof="1">
                <a:solidFill>
                  <a:schemeClr val="tx1"/>
                </a:solidFill>
                <a:effectLst/>
                <a:latin typeface="Times New Roman" panose="02020603050405020304" pitchFamily="2" charset="0"/>
              </a:rPr>
              <a:t>的</a:t>
            </a:r>
            <a:r>
              <a:rPr lang="zh-CN" altLang="en-US" sz="2400" strike="noStrike" noProof="1">
                <a:solidFill>
                  <a:srgbClr val="FF0000"/>
                </a:solidFill>
                <a:effectLst/>
                <a:latin typeface="Times New Roman" panose="02020603050405020304" pitchFamily="2" charset="0"/>
              </a:rPr>
              <a:t>下一个</a:t>
            </a:r>
            <a:r>
              <a:rPr lang="zh-CN" altLang="en-US" sz="2400" strike="noStrike" noProof="1">
                <a:solidFill>
                  <a:schemeClr val="tx1"/>
                </a:solidFill>
                <a:effectLst/>
                <a:latin typeface="Times New Roman" panose="02020603050405020304" pitchFamily="2" charset="0"/>
              </a:rPr>
              <a:t>是否与</a:t>
            </a:r>
            <a:r>
              <a:rPr lang="en-US" altLang="zh-CN" sz="2400" strike="noStrike" noProof="1">
                <a:solidFill>
                  <a:schemeClr val="tx1"/>
                </a:solidFill>
                <a:effectLst/>
                <a:latin typeface="Times New Roman" panose="02020603050405020304" pitchFamily="2" charset="0"/>
              </a:rPr>
              <a:t>out</a:t>
            </a:r>
            <a:r>
              <a:rPr lang="zh-CN" altLang="en-US" sz="2400" strike="noStrike" noProof="1">
                <a:solidFill>
                  <a:schemeClr val="tx1"/>
                </a:solidFill>
                <a:effectLst/>
                <a:latin typeface="Times New Roman" panose="02020603050405020304" pitchFamily="2" charset="0"/>
              </a:rPr>
              <a:t>相等，若相等，则要等待。否则，将信息送入</a:t>
            </a:r>
            <a:r>
              <a:rPr lang="en-US" altLang="zh-CN" sz="2400" strike="noStrike" noProof="1">
                <a:solidFill>
                  <a:schemeClr val="tx1"/>
                </a:solidFill>
                <a:effectLst/>
                <a:latin typeface="Times New Roman" panose="02020603050405020304" pitchFamily="2" charset="0"/>
              </a:rPr>
              <a:t>in</a:t>
            </a:r>
            <a:r>
              <a:rPr lang="zh-CN" altLang="en-US" sz="2400" strike="noStrike" noProof="1">
                <a:solidFill>
                  <a:schemeClr val="tx1"/>
                </a:solidFill>
                <a:effectLst/>
                <a:latin typeface="Times New Roman" panose="02020603050405020304" pitchFamily="2" charset="0"/>
              </a:rPr>
              <a:t>指向的缓冲区，填满后，将</a:t>
            </a:r>
            <a:r>
              <a:rPr lang="en-US" altLang="zh-CN" sz="2400" strike="noStrike" noProof="1">
                <a:solidFill>
                  <a:schemeClr val="tx1"/>
                </a:solidFill>
                <a:effectLst/>
                <a:latin typeface="Times New Roman" panose="02020603050405020304" pitchFamily="2" charset="0"/>
              </a:rPr>
              <a:t>in</a:t>
            </a:r>
            <a:r>
              <a:rPr lang="zh-CN" altLang="en-US" sz="2400" strike="noStrike" noProof="1">
                <a:solidFill>
                  <a:schemeClr val="tx1"/>
                </a:solidFill>
                <a:effectLst/>
                <a:latin typeface="Times New Roman" panose="02020603050405020304" pitchFamily="2" charset="0"/>
              </a:rPr>
              <a:t>的下一个缓冲区的指针置</a:t>
            </a:r>
            <a:r>
              <a:rPr lang="en-US" altLang="zh-CN" sz="2400" strike="noStrike" noProof="1">
                <a:solidFill>
                  <a:schemeClr val="tx1"/>
                </a:solidFill>
                <a:effectLst/>
                <a:latin typeface="Times New Roman" panose="02020603050405020304" pitchFamily="2" charset="0"/>
              </a:rPr>
              <a:t>in</a:t>
            </a:r>
            <a:r>
              <a:rPr lang="zh-CN" altLang="en-US" sz="2400" strike="noStrike" noProof="1">
                <a:solidFill>
                  <a:schemeClr val="tx1"/>
                </a:solidFill>
                <a:effectLst/>
                <a:latin typeface="Times New Roman" panose="02020603050405020304" pitchFamily="2" charset="0"/>
              </a:rPr>
              <a:t>，如此类推。    </a:t>
            </a:r>
            <a:endParaRPr lang="zh-CN" altLang="en-US" sz="2400" strike="noStrike" noProof="1">
              <a:solidFill>
                <a:schemeClr val="tx1"/>
              </a:solidFill>
              <a:effectLst/>
              <a:latin typeface="Times New Roman" panose="02020603050405020304" pitchFamily="2" charset="0"/>
            </a:endParaRPr>
          </a:p>
          <a:p>
            <a:pPr fontAlgn="base">
              <a:lnSpc>
                <a:spcPct val="105000"/>
              </a:lnSpc>
            </a:pPr>
            <a:r>
              <a:rPr lang="zh-CN" altLang="en-US" sz="2400" strike="noStrike" noProof="1">
                <a:solidFill>
                  <a:schemeClr val="tx1"/>
                </a:solidFill>
                <a:effectLst/>
                <a:latin typeface="Times New Roman" panose="02020603050405020304" pitchFamily="2" charset="0"/>
              </a:rPr>
              <a:t>输出时，首先判断</a:t>
            </a:r>
            <a:r>
              <a:rPr lang="en-US" altLang="zh-CN" sz="2400" strike="noStrike" noProof="1">
                <a:solidFill>
                  <a:schemeClr val="tx1"/>
                </a:solidFill>
                <a:effectLst/>
                <a:latin typeface="Times New Roman" panose="02020603050405020304" pitchFamily="2" charset="0"/>
              </a:rPr>
              <a:t>out=in</a:t>
            </a:r>
            <a:r>
              <a:rPr lang="zh-CN" altLang="en-US" sz="2400" strike="noStrike" noProof="1">
                <a:solidFill>
                  <a:schemeClr val="tx1"/>
                </a:solidFill>
                <a:effectLst/>
                <a:latin typeface="Times New Roman" panose="02020603050405020304" pitchFamily="2" charset="0"/>
              </a:rPr>
              <a:t>，若相等，则等待（意味着系统中没有数据可取）。否则，取出缓冲区中的信息，将</a:t>
            </a:r>
            <a:r>
              <a:rPr lang="en-US" altLang="zh-CN" sz="2400" strike="noStrike" noProof="1">
                <a:solidFill>
                  <a:schemeClr val="tx1"/>
                </a:solidFill>
                <a:effectLst/>
                <a:latin typeface="Times New Roman" panose="02020603050405020304" pitchFamily="2" charset="0"/>
              </a:rPr>
              <a:t>out</a:t>
            </a:r>
            <a:r>
              <a:rPr lang="zh-CN" altLang="en-US" sz="2400" strike="noStrike" noProof="1">
                <a:solidFill>
                  <a:schemeClr val="tx1"/>
                </a:solidFill>
                <a:effectLst/>
                <a:latin typeface="Times New Roman" panose="02020603050405020304" pitchFamily="2" charset="0"/>
              </a:rPr>
              <a:t>的下一个缓冲区置</a:t>
            </a:r>
            <a:r>
              <a:rPr lang="en-US" altLang="zh-CN" sz="2400" strike="noStrike" noProof="1">
                <a:solidFill>
                  <a:schemeClr val="tx1"/>
                </a:solidFill>
                <a:effectLst/>
                <a:latin typeface="Times New Roman" panose="02020603050405020304" pitchFamily="2" charset="0"/>
              </a:rPr>
              <a:t>out</a:t>
            </a:r>
            <a:r>
              <a:rPr lang="zh-CN" altLang="en-US" sz="2400" strike="noStrike" noProof="1">
                <a:solidFill>
                  <a:schemeClr val="tx1"/>
                </a:solidFill>
                <a:effectLst/>
                <a:latin typeface="Times New Roman" panose="02020603050405020304" pitchFamily="2" charset="0"/>
              </a:rPr>
              <a:t>；</a:t>
            </a:r>
            <a:endParaRPr lang="zh-CN" altLang="en-US" sz="2400" strike="noStrike" noProof="1">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51"/>
                                            </p:txEl>
                                          </p:spTgt>
                                        </p:tgtEl>
                                        <p:attrNameLst>
                                          <p:attrName>style.visibility</p:attrName>
                                        </p:attrNameLst>
                                      </p:cBhvr>
                                      <p:to>
                                        <p:strVal val="visible"/>
                                      </p:to>
                                    </p:set>
                                    <p:anim calcmode="lin" valueType="num">
                                      <p:cBhvr>
                                        <p:cTn id="7" dur="500" fill="hold"/>
                                        <p:tgtEl>
                                          <p:spTgt spid="20483">
                                            <p:txEl>
                                              <p:charRg st="0" end="51"/>
                                            </p:txEl>
                                          </p:spTgt>
                                        </p:tgtEl>
                                        <p:attrNameLst>
                                          <p:attrName>ppt_x</p:attrName>
                                        </p:attrNameLst>
                                      </p:cBhvr>
                                      <p:tavLst>
                                        <p:tav tm="0">
                                          <p:val>
                                            <p:strVal val="0-#ppt_w/2"/>
                                          </p:val>
                                        </p:tav>
                                        <p:tav tm="100000">
                                          <p:val>
                                            <p:strVal val="#ppt_x"/>
                                          </p:val>
                                        </p:tav>
                                      </p:tavLst>
                                    </p:anim>
                                    <p:anim calcmode="lin" valueType="num">
                                      <p:cBhvr>
                                        <p:cTn id="8" dur="500" fill="hold"/>
                                        <p:tgtEl>
                                          <p:spTgt spid="20483">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51" end="130"/>
                                            </p:txEl>
                                          </p:spTgt>
                                        </p:tgtEl>
                                        <p:attrNameLst>
                                          <p:attrName>style.visibility</p:attrName>
                                        </p:attrNameLst>
                                      </p:cBhvr>
                                      <p:to>
                                        <p:strVal val="visible"/>
                                      </p:to>
                                    </p:set>
                                    <p:anim calcmode="lin" valueType="num">
                                      <p:cBhvr>
                                        <p:cTn id="13" dur="500" fill="hold"/>
                                        <p:tgtEl>
                                          <p:spTgt spid="20483">
                                            <p:txEl>
                                              <p:charRg st="51" end="130"/>
                                            </p:txEl>
                                          </p:spTgt>
                                        </p:tgtEl>
                                        <p:attrNameLst>
                                          <p:attrName>ppt_x</p:attrName>
                                        </p:attrNameLst>
                                      </p:cBhvr>
                                      <p:tavLst>
                                        <p:tav tm="0">
                                          <p:val>
                                            <p:strVal val="0-#ppt_w/2"/>
                                          </p:val>
                                        </p:tav>
                                        <p:tav tm="100000">
                                          <p:val>
                                            <p:strVal val="#ppt_x"/>
                                          </p:val>
                                        </p:tav>
                                      </p:tavLst>
                                    </p:anim>
                                    <p:anim calcmode="lin" valueType="num">
                                      <p:cBhvr>
                                        <p:cTn id="14" dur="500" fill="hold"/>
                                        <p:tgtEl>
                                          <p:spTgt spid="20483">
                                            <p:txEl>
                                              <p:charRg st="51" end="1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charRg st="130" end="197"/>
                                            </p:txEl>
                                          </p:spTgt>
                                        </p:tgtEl>
                                        <p:attrNameLst>
                                          <p:attrName>style.visibility</p:attrName>
                                        </p:attrNameLst>
                                      </p:cBhvr>
                                      <p:to>
                                        <p:strVal val="visible"/>
                                      </p:to>
                                    </p:set>
                                    <p:anim calcmode="lin" valueType="num">
                                      <p:cBhvr>
                                        <p:cTn id="19" dur="500" fill="hold"/>
                                        <p:tgtEl>
                                          <p:spTgt spid="20483">
                                            <p:txEl>
                                              <p:charRg st="130" end="197"/>
                                            </p:txEl>
                                          </p:spTgt>
                                        </p:tgtEl>
                                        <p:attrNameLst>
                                          <p:attrName>ppt_x</p:attrName>
                                        </p:attrNameLst>
                                      </p:cBhvr>
                                      <p:tavLst>
                                        <p:tav tm="0">
                                          <p:val>
                                            <p:strVal val="0-#ppt_w/2"/>
                                          </p:val>
                                        </p:tav>
                                        <p:tav tm="100000">
                                          <p:val>
                                            <p:strVal val="#ppt_x"/>
                                          </p:val>
                                        </p:tav>
                                      </p:tavLst>
                                    </p:anim>
                                    <p:anim calcmode="lin" valueType="num">
                                      <p:cBhvr>
                                        <p:cTn id="20" dur="500" fill="hold"/>
                                        <p:tgtEl>
                                          <p:spTgt spid="20483">
                                            <p:txEl>
                                              <p:charRg st="130" end="1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0481"/>
          <p:cNvSpPr>
            <a:spLocks noGrp="1"/>
          </p:cNvSpPr>
          <p:nvPr>
            <p:ph type="title"/>
          </p:nvPr>
        </p:nvSpPr>
        <p:spPr>
          <a:xfrm>
            <a:off x="365125" y="560388"/>
            <a:ext cx="6364288" cy="822325"/>
          </a:xfrm>
        </p:spPr>
        <p:txBody>
          <a:bodyPr wrap="square" anchor="b">
            <a:spAutoFit/>
          </a:bodyPr>
          <a:p>
            <a:pPr marL="914400" lvl="0" indent="-457200" defTabSz="914400">
              <a:lnSpc>
                <a:spcPct val="120000"/>
              </a:lnSpc>
              <a:spcBef>
                <a:spcPct val="30000"/>
              </a:spcBef>
              <a:buClr>
                <a:schemeClr val="tx2"/>
              </a:buClr>
              <a:buSzPct val="95000"/>
              <a:buFont typeface="Wingdings" panose="05000000000000000000" pitchFamily="2" charset="2"/>
              <a:buChar char="•"/>
            </a:pPr>
            <a:r>
              <a:rPr lang="zh-CN" altLang="en-US" sz="4000">
                <a:solidFill>
                  <a:srgbClr val="A50021"/>
                </a:solidFill>
                <a:latin typeface="Times New Roman" panose="02020603050405020304" pitchFamily="2" charset="0"/>
                <a:ea typeface="宋体" panose="02010600030101010101" pitchFamily="2" charset="-122"/>
              </a:rPr>
              <a:t>环形缓冲技术的使用</a:t>
            </a:r>
            <a:endParaRPr lang="zh-CN" altLang="en-US" sz="4000">
              <a:solidFill>
                <a:srgbClr val="A50021"/>
              </a:solidFill>
              <a:latin typeface="Times New Roman" panose="02020603050405020304" pitchFamily="2" charset="0"/>
              <a:ea typeface="宋体" panose="02010600030101010101" pitchFamily="2" charset="-122"/>
            </a:endParaRPr>
          </a:p>
        </p:txBody>
      </p:sp>
      <p:sp>
        <p:nvSpPr>
          <p:cNvPr id="20483" name="内容占位符 20482"/>
          <p:cNvSpPr>
            <a:spLocks noGrp="1"/>
          </p:cNvSpPr>
          <p:nvPr>
            <p:ph idx="1"/>
          </p:nvPr>
        </p:nvSpPr>
        <p:spPr>
          <a:xfrm>
            <a:off x="381000" y="1450975"/>
            <a:ext cx="4201795" cy="4076065"/>
          </a:xfrm>
        </p:spPr>
        <p:txBody>
          <a:bodyPr wrap="square" anchor="t">
            <a:spAutoFit/>
          </a:bodyPr>
          <a:p>
            <a:pPr marL="0" indent="0" fontAlgn="base">
              <a:lnSpc>
                <a:spcPct val="105000"/>
              </a:lnSpc>
              <a:buNone/>
            </a:pPr>
            <a:r>
              <a:rPr lang="zh-CN" altLang="en-US" sz="1800" strike="noStrike" noProof="1">
                <a:solidFill>
                  <a:schemeClr val="tx1"/>
                </a:solidFill>
                <a:effectLst/>
                <a:latin typeface="Times New Roman" panose="02020603050405020304" pitchFamily="2" charset="0"/>
              </a:rPr>
              <a:t>一个生产者，一个消费者：</a:t>
            </a:r>
            <a:endParaRPr lang="zh-CN" altLang="en-US" sz="1800" strike="noStrike" noProof="1">
              <a:solidFill>
                <a:schemeClr val="tx1"/>
              </a:solidFill>
              <a:effectLst/>
              <a:latin typeface="Times New Roman" panose="02020603050405020304" pitchFamily="2" charset="0"/>
            </a:endParaRPr>
          </a:p>
          <a:p>
            <a:pPr marL="0" indent="0" fontAlgn="base">
              <a:lnSpc>
                <a:spcPct val="105000"/>
              </a:lnSpc>
              <a:buNone/>
            </a:pPr>
            <a:r>
              <a:rPr lang="zh-CN" altLang="en-US" sz="1800" strike="noStrike" noProof="1">
                <a:solidFill>
                  <a:schemeClr val="tx1"/>
                </a:solidFill>
                <a:effectLst/>
                <a:latin typeface="Times New Roman" panose="02020603050405020304" pitchFamily="2" charset="0"/>
              </a:rPr>
              <a:t>环形缓冲区</a:t>
            </a:r>
            <a:r>
              <a:rPr lang="en-US" altLang="zh-CN" sz="1800" strike="noStrike" noProof="1">
                <a:solidFill>
                  <a:schemeClr val="tx1"/>
                </a:solidFill>
                <a:effectLst/>
                <a:latin typeface="Times New Roman" panose="02020603050405020304" pitchFamily="2" charset="0"/>
              </a:rPr>
              <a:t>start</a:t>
            </a:r>
            <a:r>
              <a:rPr lang="zh-CN" altLang="en-US" sz="1800" strike="noStrike" noProof="1">
                <a:solidFill>
                  <a:schemeClr val="tx1"/>
                </a:solidFill>
                <a:effectLst/>
                <a:latin typeface="Times New Roman" panose="02020603050405020304" pitchFamily="2" charset="0"/>
              </a:rPr>
              <a:t>，</a:t>
            </a:r>
            <a:r>
              <a:rPr lang="en-US" altLang="zh-CN" sz="1800" strike="noStrike" noProof="1">
                <a:solidFill>
                  <a:schemeClr val="tx1"/>
                </a:solidFill>
                <a:effectLst/>
                <a:latin typeface="Times New Roman" panose="02020603050405020304" pitchFamily="2" charset="0"/>
              </a:rPr>
              <a:t>in=out=0; S1=N; S2=0;</a:t>
            </a:r>
            <a:endParaRPr lang="zh-CN" altLang="en-US" sz="1800" strike="noStrike" noProof="1">
              <a:solidFill>
                <a:schemeClr val="tx1"/>
              </a:solidFill>
              <a:effectLst/>
              <a:latin typeface="Times New Roman" panose="02020603050405020304" pitchFamily="2" charset="0"/>
            </a:endParaRPr>
          </a:p>
          <a:p>
            <a:pPr marL="0" indent="0" fontAlgn="base">
              <a:lnSpc>
                <a:spcPct val="105000"/>
              </a:lnSpc>
              <a:buNone/>
            </a:pPr>
            <a:r>
              <a:rPr lang="zh-CN" altLang="en-US" sz="1600" strike="noStrike" noProof="1">
                <a:solidFill>
                  <a:schemeClr val="tx1"/>
                </a:solidFill>
                <a:effectLst/>
                <a:latin typeface="Times New Roman" panose="02020603050405020304" pitchFamily="2" charset="0"/>
              </a:rPr>
              <a:t>producer</a:t>
            </a: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while(</a:t>
            </a:r>
            <a:r>
              <a:rPr lang="zh-CN" altLang="en-US" sz="1600" strike="noStrike" noProof="1">
                <a:solidFill>
                  <a:schemeClr val="tx1"/>
                </a:solidFill>
                <a:effectLst/>
                <a:latin typeface="Times New Roman" panose="02020603050405020304" pitchFamily="2" charset="0"/>
              </a:rPr>
              <a:t>没有结束</a:t>
            </a: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P(S1)</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zh-CN" altLang="en-US" sz="1600" strike="noStrike" noProof="1">
                <a:solidFill>
                  <a:schemeClr val="tx1"/>
                </a:solidFill>
                <a:effectLst/>
                <a:latin typeface="Times New Roman" panose="02020603050405020304" pitchFamily="2" charset="0"/>
              </a:rPr>
              <a:t>        放入数据 </a:t>
            </a:r>
            <a:r>
              <a:rPr lang="en-US" altLang="zh-CN" sz="1600" strike="noStrike" noProof="1">
                <a:solidFill>
                  <a:schemeClr val="tx1"/>
                </a:solidFill>
                <a:effectLst/>
                <a:latin typeface="Times New Roman" panose="02020603050405020304" pitchFamily="2" charset="0"/>
              </a:rPr>
              <a:t>--&gt; start[in];</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if(++in == N) in=0;</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V(S2)</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a:t>
            </a:r>
            <a:endParaRPr lang="zh-CN" altLang="en-US"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a:t>
            </a:r>
            <a:r>
              <a:rPr lang="zh-CN" altLang="en-US" sz="1600" strike="noStrike" noProof="1">
                <a:solidFill>
                  <a:srgbClr val="FF0000"/>
                </a:solidFill>
                <a:effectLst/>
                <a:latin typeface="Times New Roman" panose="02020603050405020304" pitchFamily="2" charset="0"/>
              </a:rPr>
              <a:t>什么情况下需要锁？</a:t>
            </a:r>
            <a:endParaRPr lang="zh-CN" altLang="en-US" sz="1600" strike="noStrike" noProof="1">
              <a:solidFill>
                <a:srgbClr val="FF0000"/>
              </a:solidFill>
              <a:effectLst/>
              <a:latin typeface="Times New Roman" panose="02020603050405020304" pitchFamily="2" charset="0"/>
            </a:endParaRPr>
          </a:p>
        </p:txBody>
      </p:sp>
      <p:sp>
        <p:nvSpPr>
          <p:cNvPr id="2" name="内容占位符 20482"/>
          <p:cNvSpPr>
            <a:spLocks noGrp="1"/>
          </p:cNvSpPr>
          <p:nvPr/>
        </p:nvSpPr>
        <p:spPr>
          <a:xfrm>
            <a:off x="5142230" y="2178050"/>
            <a:ext cx="2989580" cy="3338830"/>
          </a:xfrm>
          <a:prstGeom prst="rect">
            <a:avLst/>
          </a:prstGeom>
          <a:noFill/>
          <a:ln w="9525">
            <a:noFill/>
            <a:miter/>
          </a:ln>
        </p:spPr>
        <p:txBody>
          <a:bodyPr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marL="0" indent="0" fontAlgn="base">
              <a:lnSpc>
                <a:spcPct val="105000"/>
              </a:lnSpc>
              <a:buNone/>
            </a:pPr>
            <a:r>
              <a:rPr lang="zh-CN" altLang="en-US" sz="1600" strike="noStrike" noProof="1">
                <a:solidFill>
                  <a:schemeClr val="tx1"/>
                </a:solidFill>
                <a:effectLst/>
                <a:latin typeface="Times New Roman" panose="02020603050405020304" pitchFamily="2" charset="0"/>
              </a:rPr>
              <a:t>consumer</a:t>
            </a: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while(</a:t>
            </a:r>
            <a:r>
              <a:rPr lang="zh-CN" altLang="en-US" sz="1600" strike="noStrike" noProof="1">
                <a:solidFill>
                  <a:schemeClr val="tx1"/>
                </a:solidFill>
                <a:effectLst/>
                <a:latin typeface="Times New Roman" panose="02020603050405020304" pitchFamily="2" charset="0"/>
              </a:rPr>
              <a:t>没有结束</a:t>
            </a: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P(S2)</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zh-CN" altLang="en-US" sz="1600" strike="noStrike" noProof="1">
                <a:solidFill>
                  <a:schemeClr val="tx1"/>
                </a:solidFill>
                <a:effectLst/>
                <a:latin typeface="Times New Roman" panose="02020603050405020304" pitchFamily="2" charset="0"/>
              </a:rPr>
              <a:t>        取出数据 </a:t>
            </a:r>
            <a:r>
              <a:rPr lang="en-US" altLang="zh-CN" sz="1600" strike="noStrike" noProof="1">
                <a:solidFill>
                  <a:schemeClr val="tx1"/>
                </a:solidFill>
                <a:effectLst/>
                <a:latin typeface="Times New Roman" panose="02020603050405020304" pitchFamily="2" charset="0"/>
              </a:rPr>
              <a:t>&lt;-- start[out];</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if(++out == N) out=0;</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V(S1)</a:t>
            </a:r>
            <a:endParaRPr lang="en-US" altLang="zh-CN"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    }</a:t>
            </a:r>
            <a:endParaRPr lang="zh-CN" altLang="en-US" sz="1600" strike="noStrike" noProof="1">
              <a:solidFill>
                <a:schemeClr val="tx1"/>
              </a:solidFill>
              <a:effectLst/>
              <a:latin typeface="Times New Roman" panose="02020603050405020304" pitchFamily="2" charset="0"/>
            </a:endParaRPr>
          </a:p>
          <a:p>
            <a:pPr marL="0" indent="0" fontAlgn="base">
              <a:lnSpc>
                <a:spcPct val="105000"/>
              </a:lnSpc>
              <a:buNone/>
            </a:pPr>
            <a:r>
              <a:rPr lang="en-US" altLang="zh-CN" sz="1600" strike="noStrike" noProof="1">
                <a:solidFill>
                  <a:schemeClr val="tx1"/>
                </a:solidFill>
                <a:effectLst/>
                <a:latin typeface="Times New Roman" panose="02020603050405020304" pitchFamily="2" charset="0"/>
              </a:rPr>
              <a:t>}</a:t>
            </a:r>
            <a:endParaRPr lang="en-US" altLang="zh-CN" sz="1600" strike="noStrike" noProof="1">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51"/>
                                            </p:txEl>
                                          </p:spTgt>
                                        </p:tgtEl>
                                        <p:attrNameLst>
                                          <p:attrName>style.visibility</p:attrName>
                                        </p:attrNameLst>
                                      </p:cBhvr>
                                      <p:to>
                                        <p:strVal val="visible"/>
                                      </p:to>
                                    </p:set>
                                    <p:anim calcmode="lin" valueType="num">
                                      <p:cBhvr>
                                        <p:cTn id="7" dur="500" fill="hold"/>
                                        <p:tgtEl>
                                          <p:spTgt spid="20483">
                                            <p:txEl>
                                              <p:charRg st="0" end="51"/>
                                            </p:txEl>
                                          </p:spTgt>
                                        </p:tgtEl>
                                        <p:attrNameLst>
                                          <p:attrName>ppt_x</p:attrName>
                                        </p:attrNameLst>
                                      </p:cBhvr>
                                      <p:tavLst>
                                        <p:tav tm="0">
                                          <p:val>
                                            <p:strVal val="0-#ppt_w/2"/>
                                          </p:val>
                                        </p:tav>
                                        <p:tav tm="100000">
                                          <p:val>
                                            <p:strVal val="#ppt_x"/>
                                          </p:val>
                                        </p:tav>
                                      </p:tavLst>
                                    </p:anim>
                                    <p:anim calcmode="lin" valueType="num">
                                      <p:cBhvr>
                                        <p:cTn id="8" dur="500" fill="hold"/>
                                        <p:tgtEl>
                                          <p:spTgt spid="20483">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1" end="1"/>
                                            </p:txEl>
                                          </p:spTgt>
                                        </p:tgtEl>
                                        <p:attrNameLst>
                                          <p:attrName>style.visibility</p:attrName>
                                        </p:attrNameLst>
                                      </p:cBhvr>
                                      <p:to>
                                        <p:strVal val="visible"/>
                                      </p:to>
                                    </p:set>
                                    <p:anim calcmode="lin" valueType="num">
                                      <p:cBhvr>
                                        <p:cTn id="13" dur="500" fill="hold"/>
                                        <p:tgtEl>
                                          <p:spTgt spid="20483">
                                            <p:txEl>
                                              <p:char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2048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charRg st="2" end="2"/>
                                            </p:txEl>
                                          </p:spTgt>
                                        </p:tgtEl>
                                        <p:attrNameLst>
                                          <p:attrName>style.visibility</p:attrName>
                                        </p:attrNameLst>
                                      </p:cBhvr>
                                      <p:to>
                                        <p:strVal val="visible"/>
                                      </p:to>
                                    </p:set>
                                    <p:anim calcmode="lin" valueType="num">
                                      <p:cBhvr>
                                        <p:cTn id="19" dur="500" fill="hold"/>
                                        <p:tgtEl>
                                          <p:spTgt spid="20483">
                                            <p:txEl>
                                              <p:char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2048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3">
                                            <p:txEl>
                                              <p:charRg st="3" end="3"/>
                                            </p:txEl>
                                          </p:spTgt>
                                        </p:tgtEl>
                                        <p:attrNameLst>
                                          <p:attrName>style.visibility</p:attrName>
                                        </p:attrNameLst>
                                      </p:cBhvr>
                                      <p:to>
                                        <p:strVal val="visible"/>
                                      </p:to>
                                    </p:set>
                                    <p:anim calcmode="lin" valueType="num">
                                      <p:cBhvr>
                                        <p:cTn id="25" dur="500" fill="hold"/>
                                        <p:tgtEl>
                                          <p:spTgt spid="20483">
                                            <p:txEl>
                                              <p:char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2048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83">
                                            <p:txEl>
                                              <p:charRg st="4" end="4"/>
                                            </p:txEl>
                                          </p:spTgt>
                                        </p:tgtEl>
                                        <p:attrNameLst>
                                          <p:attrName>style.visibility</p:attrName>
                                        </p:attrNameLst>
                                      </p:cBhvr>
                                      <p:to>
                                        <p:strVal val="visible"/>
                                      </p:to>
                                    </p:set>
                                    <p:anim calcmode="lin" valueType="num">
                                      <p:cBhvr>
                                        <p:cTn id="31" dur="500" fill="hold"/>
                                        <p:tgtEl>
                                          <p:spTgt spid="20483">
                                            <p:txEl>
                                              <p:char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2048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483">
                                            <p:txEl>
                                              <p:charRg st="5" end="5"/>
                                            </p:txEl>
                                          </p:spTgt>
                                        </p:tgtEl>
                                        <p:attrNameLst>
                                          <p:attrName>style.visibility</p:attrName>
                                        </p:attrNameLst>
                                      </p:cBhvr>
                                      <p:to>
                                        <p:strVal val="visible"/>
                                      </p:to>
                                    </p:set>
                                    <p:anim calcmode="lin" valueType="num">
                                      <p:cBhvr>
                                        <p:cTn id="37" dur="500" fill="hold"/>
                                        <p:tgtEl>
                                          <p:spTgt spid="20483">
                                            <p:txEl>
                                              <p:charRg st="5" end="5"/>
                                            </p:txEl>
                                          </p:spTgt>
                                        </p:tgtEl>
                                        <p:attrNameLst>
                                          <p:attrName>ppt_x</p:attrName>
                                        </p:attrNameLst>
                                      </p:cBhvr>
                                      <p:tavLst>
                                        <p:tav tm="0">
                                          <p:val>
                                            <p:strVal val="0-#ppt_w/2"/>
                                          </p:val>
                                        </p:tav>
                                        <p:tav tm="100000">
                                          <p:val>
                                            <p:strVal val="#ppt_x"/>
                                          </p:val>
                                        </p:tav>
                                      </p:tavLst>
                                    </p:anim>
                                    <p:anim calcmode="lin" valueType="num">
                                      <p:cBhvr>
                                        <p:cTn id="38" dur="500" fill="hold"/>
                                        <p:tgtEl>
                                          <p:spTgt spid="2048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483">
                                            <p:txEl>
                                              <p:charRg st="6" end="6"/>
                                            </p:txEl>
                                          </p:spTgt>
                                        </p:tgtEl>
                                        <p:attrNameLst>
                                          <p:attrName>style.visibility</p:attrName>
                                        </p:attrNameLst>
                                      </p:cBhvr>
                                      <p:to>
                                        <p:strVal val="visible"/>
                                      </p:to>
                                    </p:set>
                                    <p:anim calcmode="lin" valueType="num">
                                      <p:cBhvr>
                                        <p:cTn id="43" dur="500" fill="hold"/>
                                        <p:tgtEl>
                                          <p:spTgt spid="20483">
                                            <p:txEl>
                                              <p:char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2048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483">
                                            <p:txEl>
                                              <p:charRg st="7" end="7"/>
                                            </p:txEl>
                                          </p:spTgt>
                                        </p:tgtEl>
                                        <p:attrNameLst>
                                          <p:attrName>style.visibility</p:attrName>
                                        </p:attrNameLst>
                                      </p:cBhvr>
                                      <p:to>
                                        <p:strVal val="visible"/>
                                      </p:to>
                                    </p:set>
                                    <p:anim calcmode="lin" valueType="num">
                                      <p:cBhvr>
                                        <p:cTn id="49" dur="500" fill="hold"/>
                                        <p:tgtEl>
                                          <p:spTgt spid="20483">
                                            <p:txEl>
                                              <p:charRg st="7" end="7"/>
                                            </p:txEl>
                                          </p:spTgt>
                                        </p:tgtEl>
                                        <p:attrNameLst>
                                          <p:attrName>ppt_x</p:attrName>
                                        </p:attrNameLst>
                                      </p:cBhvr>
                                      <p:tavLst>
                                        <p:tav tm="0">
                                          <p:val>
                                            <p:strVal val="0-#ppt_w/2"/>
                                          </p:val>
                                        </p:tav>
                                        <p:tav tm="100000">
                                          <p:val>
                                            <p:strVal val="#ppt_x"/>
                                          </p:val>
                                        </p:tav>
                                      </p:tavLst>
                                    </p:anim>
                                    <p:anim calcmode="lin" valueType="num">
                                      <p:cBhvr>
                                        <p:cTn id="50" dur="500" fill="hold"/>
                                        <p:tgtEl>
                                          <p:spTgt spid="2048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483">
                                            <p:txEl>
                                              <p:charRg st="8" end="8"/>
                                            </p:txEl>
                                          </p:spTgt>
                                        </p:tgtEl>
                                        <p:attrNameLst>
                                          <p:attrName>style.visibility</p:attrName>
                                        </p:attrNameLst>
                                      </p:cBhvr>
                                      <p:to>
                                        <p:strVal val="visible"/>
                                      </p:to>
                                    </p:set>
                                    <p:anim calcmode="lin" valueType="num">
                                      <p:cBhvr>
                                        <p:cTn id="55" dur="500" fill="hold"/>
                                        <p:tgtEl>
                                          <p:spTgt spid="20483">
                                            <p:txEl>
                                              <p:charRg st="8" end="8"/>
                                            </p:txEl>
                                          </p:spTgt>
                                        </p:tgtEl>
                                        <p:attrNameLst>
                                          <p:attrName>ppt_x</p:attrName>
                                        </p:attrNameLst>
                                      </p:cBhvr>
                                      <p:tavLst>
                                        <p:tav tm="0">
                                          <p:val>
                                            <p:strVal val="0-#ppt_w/2"/>
                                          </p:val>
                                        </p:tav>
                                        <p:tav tm="100000">
                                          <p:val>
                                            <p:strVal val="#ppt_x"/>
                                          </p:val>
                                        </p:tav>
                                      </p:tavLst>
                                    </p:anim>
                                    <p:anim calcmode="lin" valueType="num">
                                      <p:cBhvr>
                                        <p:cTn id="56" dur="500" fill="hold"/>
                                        <p:tgtEl>
                                          <p:spTgt spid="2048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483">
                                            <p:txEl>
                                              <p:charRg st="9" end="9"/>
                                            </p:txEl>
                                          </p:spTgt>
                                        </p:tgtEl>
                                        <p:attrNameLst>
                                          <p:attrName>style.visibility</p:attrName>
                                        </p:attrNameLst>
                                      </p:cBhvr>
                                      <p:to>
                                        <p:strVal val="visible"/>
                                      </p:to>
                                    </p:set>
                                    <p:anim calcmode="lin" valueType="num">
                                      <p:cBhvr>
                                        <p:cTn id="61" dur="500" fill="hold"/>
                                        <p:tgtEl>
                                          <p:spTgt spid="20483">
                                            <p:txEl>
                                              <p:charRg st="9" end="9"/>
                                            </p:txEl>
                                          </p:spTgt>
                                        </p:tgtEl>
                                        <p:attrNameLst>
                                          <p:attrName>ppt_x</p:attrName>
                                        </p:attrNameLst>
                                      </p:cBhvr>
                                      <p:tavLst>
                                        <p:tav tm="0">
                                          <p:val>
                                            <p:strVal val="0-#ppt_w/2"/>
                                          </p:val>
                                        </p:tav>
                                        <p:tav tm="100000">
                                          <p:val>
                                            <p:strVal val="#ppt_x"/>
                                          </p:val>
                                        </p:tav>
                                      </p:tavLst>
                                    </p:anim>
                                    <p:anim calcmode="lin" valueType="num">
                                      <p:cBhvr>
                                        <p:cTn id="62" dur="500" fill="hold"/>
                                        <p:tgtEl>
                                          <p:spTgt spid="2048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483">
                                            <p:txEl>
                                              <p:charRg st="6" end="6"/>
                                            </p:txEl>
                                          </p:spTgt>
                                        </p:tgtEl>
                                        <p:attrNameLst>
                                          <p:attrName>style.visibility</p:attrName>
                                        </p:attrNameLst>
                                      </p:cBhvr>
                                      <p:to>
                                        <p:strVal val="visible"/>
                                      </p:to>
                                    </p:set>
                                    <p:anim calcmode="lin" valueType="num">
                                      <p:cBhvr>
                                        <p:cTn id="67" dur="500" fill="hold"/>
                                        <p:tgtEl>
                                          <p:spTgt spid="20483">
                                            <p:txEl>
                                              <p:charRg st="6" end="6"/>
                                            </p:txEl>
                                          </p:spTgt>
                                        </p:tgtEl>
                                        <p:attrNameLst>
                                          <p:attrName>ppt_x</p:attrName>
                                        </p:attrNameLst>
                                      </p:cBhvr>
                                      <p:tavLst>
                                        <p:tav tm="0">
                                          <p:val>
                                            <p:strVal val="0-#ppt_w/2"/>
                                          </p:val>
                                        </p:tav>
                                        <p:tav tm="100000">
                                          <p:val>
                                            <p:strVal val="#ppt_x"/>
                                          </p:val>
                                        </p:tav>
                                      </p:tavLst>
                                    </p:anim>
                                    <p:anim calcmode="lin" valueType="num">
                                      <p:cBhvr>
                                        <p:cTn id="68" dur="500" fill="hold"/>
                                        <p:tgtEl>
                                          <p:spTgt spid="2048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0483">
                                            <p:txEl>
                                              <p:charRg st="5" end="5"/>
                                            </p:txEl>
                                          </p:spTgt>
                                        </p:tgtEl>
                                        <p:attrNameLst>
                                          <p:attrName>style.visibility</p:attrName>
                                        </p:attrNameLst>
                                      </p:cBhvr>
                                      <p:to>
                                        <p:strVal val="visible"/>
                                      </p:to>
                                    </p:set>
                                    <p:anim calcmode="lin" valueType="num">
                                      <p:cBhvr>
                                        <p:cTn id="73" dur="500" fill="hold"/>
                                        <p:tgtEl>
                                          <p:spTgt spid="20483">
                                            <p:txEl>
                                              <p:charRg st="5" end="5"/>
                                            </p:txEl>
                                          </p:spTgt>
                                        </p:tgtEl>
                                        <p:attrNameLst>
                                          <p:attrName>ppt_x</p:attrName>
                                        </p:attrNameLst>
                                      </p:cBhvr>
                                      <p:tavLst>
                                        <p:tav tm="0">
                                          <p:val>
                                            <p:strVal val="0-#ppt_w/2"/>
                                          </p:val>
                                        </p:tav>
                                        <p:tav tm="100000">
                                          <p:val>
                                            <p:strVal val="#ppt_x"/>
                                          </p:val>
                                        </p:tav>
                                      </p:tavLst>
                                    </p:anim>
                                    <p:anim calcmode="lin" valueType="num">
                                      <p:cBhvr>
                                        <p:cTn id="74" dur="500" fill="hold"/>
                                        <p:tgtEl>
                                          <p:spTgt spid="20483">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矩形 27650"/>
          <p:cNvSpPr/>
          <p:nvPr/>
        </p:nvSpPr>
        <p:spPr>
          <a:xfrm>
            <a:off x="500063" y="3130550"/>
            <a:ext cx="6640513" cy="8826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pPr>
            <a:endParaRPr lang="en-US" altLang="zh-CN" sz="2000" b="1" strike="noStrike" noProof="1">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fontAlgn="base">
              <a:lnSpc>
                <a:spcPct val="120000"/>
              </a:lnSpc>
              <a:spcBef>
                <a:spcPct val="20000"/>
              </a:spcBef>
            </a:pPr>
            <a:endParaRPr lang="en-US" altLang="zh-CN" sz="2000" b="1" strike="noStrike" noProof="1">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7652" name="矩形 27651"/>
          <p:cNvSpPr/>
          <p:nvPr/>
        </p:nvSpPr>
        <p:spPr>
          <a:xfrm>
            <a:off x="60960" y="565150"/>
            <a:ext cx="9004935" cy="4923790"/>
          </a:xfrm>
          <a:prstGeom prst="rect">
            <a:avLst/>
          </a:prstGeom>
          <a:noFill/>
          <a:ln w="9525">
            <a:noFill/>
            <a:miter/>
          </a:ln>
        </p:spPr>
        <p:txBody>
          <a:bodyPr wrap="square"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b="1">
                <a:solidFill>
                  <a:srgbClr val="990000"/>
                </a:solidFill>
                <a:latin typeface="Times New Roman" panose="02020603050405020304" pitchFamily="2" charset="0"/>
                <a:ea typeface="宋体" panose="02010600030101010101" pitchFamily="2" charset="-122"/>
              </a:rPr>
              <a:t>4.  UNIX</a:t>
            </a:r>
            <a:r>
              <a:rPr lang="zh-CN" altLang="en-US" b="1">
                <a:solidFill>
                  <a:srgbClr val="990000"/>
                </a:solidFill>
                <a:latin typeface="Times New Roman" panose="02020603050405020304" pitchFamily="2" charset="0"/>
                <a:ea typeface="宋体" panose="02010600030101010101" pitchFamily="2" charset="-122"/>
              </a:rPr>
              <a:t>系统的缓冲区管理</a:t>
            </a:r>
            <a:r>
              <a:rPr lang="zh-CN" altLang="zh-CN" b="1">
                <a:solidFill>
                  <a:srgbClr val="990000"/>
                </a:solidFill>
                <a:latin typeface="Times New Roman" panose="02020603050405020304" pitchFamily="2" charset="0"/>
                <a:ea typeface="宋体" panose="02010600030101010101" pitchFamily="2" charset="-122"/>
              </a:rPr>
              <a:t>(缓冲池)</a:t>
            </a:r>
            <a:endParaRPr lang="zh-CN" altLang="zh-CN" b="1">
              <a:solidFill>
                <a:srgbClr val="990000"/>
              </a:solidFill>
              <a:latin typeface="Times New Roman" panose="02020603050405020304" pitchFamily="2" charset="0"/>
              <a:ea typeface="宋体" panose="02010600030101010101" pitchFamily="2" charset="-12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(1) UNIX</a:t>
            </a:r>
            <a:r>
              <a:rPr lang="zh-CN" altLang="en-US" sz="2800" b="1">
                <a:solidFill>
                  <a:srgbClr val="A50021"/>
                </a:solidFill>
                <a:latin typeface="Times New Roman" panose="02020603050405020304" pitchFamily="2" charset="0"/>
                <a:ea typeface="宋体" panose="02010600030101010101" pitchFamily="2" charset="-122"/>
              </a:rPr>
              <a:t>系统缓冲管理的目</a:t>
            </a:r>
            <a:r>
              <a:rPr lang="x-none" altLang="zh-CN" sz="2800" b="1">
                <a:solidFill>
                  <a:srgbClr val="A50021"/>
                </a:solidFill>
                <a:latin typeface="Times New Roman" panose="02020603050405020304" pitchFamily="2" charset="0"/>
                <a:ea typeface="宋体" panose="02010600030101010101" pitchFamily="2" charset="-122"/>
              </a:rPr>
              <a:t>的</a:t>
            </a:r>
            <a:r>
              <a:rPr lang="x-none" altLang="zh-CN" sz="2800" b="1">
                <a:solidFill>
                  <a:schemeClr val="tx1"/>
                </a:solidFill>
                <a:latin typeface="Times New Roman" panose="02020603050405020304" pitchFamily="2" charset="0"/>
                <a:ea typeface="宋体" panose="02010600030101010101" pitchFamily="2" charset="-122"/>
              </a:rPr>
              <a:t>(磁盘的传输速率比内存慢)</a:t>
            </a:r>
            <a:endParaRPr lang="x-none" altLang="zh-CN" sz="2800" b="1">
              <a:solidFill>
                <a:schemeClr val="tx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rPr>
              <a:t>加快系统响应、增强系统吞吐量</a:t>
            </a:r>
            <a:endParaRPr lang="zh-CN" altLang="en-US"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457200" algn="l" eaLnBrk="1" fontAlgn="base" latinLnBrk="0" hangingPunct="1">
              <a:lnSpc>
                <a:spcPct val="11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rPr>
              <a:t>减少对磁盘的</a:t>
            </a:r>
            <a:r>
              <a:rPr lang="en-US" altLang="zh-CN"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rPr>
              <a:t>I/O</a:t>
            </a:r>
            <a:r>
              <a:rPr lang="zh-CN" altLang="en-US"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rPr>
              <a:t>操作次数</a:t>
            </a:r>
            <a:endParaRPr lang="zh-CN" altLang="en-US" sz="2400" u="none" baseline="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533400" lvl="0" indent="-533400">
              <a:lnSpc>
                <a:spcPct val="130000"/>
              </a:lnSpc>
              <a:spcBef>
                <a:spcPct val="30000"/>
              </a:spcBef>
              <a:buClr>
                <a:schemeClr val="tx2"/>
              </a:buClr>
              <a:buSzPct val="95000"/>
              <a:buFont typeface="Wingdings" panose="05000000000000000000" pitchFamily="2" charset="2"/>
              <a:buNone/>
            </a:pPr>
            <a:r>
              <a:rPr lang="zh-CN" altLang="en-US" sz="2800" b="1">
                <a:solidFill>
                  <a:srgbClr val="A50021"/>
                </a:solidFill>
                <a:latin typeface="Times New Roman" panose="02020603050405020304" pitchFamily="2" charset="0"/>
                <a:ea typeface="宋体" panose="02010600030101010101" pitchFamily="2" charset="-122"/>
              </a:rPr>
              <a:t>      </a:t>
            </a:r>
            <a:r>
              <a:rPr lang="en-US" altLang="zh-CN" sz="2800" b="1">
                <a:solidFill>
                  <a:srgbClr val="A50021"/>
                </a:solidFill>
                <a:latin typeface="Times New Roman" panose="02020603050405020304" pitchFamily="2" charset="0"/>
                <a:ea typeface="宋体" panose="02010600030101010101" pitchFamily="2" charset="-122"/>
              </a:rPr>
              <a:t>(2) UNIX</a:t>
            </a:r>
            <a:r>
              <a:rPr lang="zh-CN" altLang="en-US" sz="2800" b="1">
                <a:solidFill>
                  <a:srgbClr val="A50021"/>
                </a:solidFill>
                <a:latin typeface="Times New Roman" panose="02020603050405020304" pitchFamily="2" charset="0"/>
                <a:ea typeface="宋体" panose="02010600030101010101" pitchFamily="2" charset="-122"/>
              </a:rPr>
              <a:t>系统缓冲管理的思路</a:t>
            </a:r>
            <a:r>
              <a:rPr lang="x-none" altLang="zh-CN" sz="2800" b="1">
                <a:solidFill>
                  <a:schemeClr val="tx1"/>
                </a:solidFill>
                <a:latin typeface="Times New Roman" panose="02020603050405020304" pitchFamily="2" charset="0"/>
                <a:ea typeface="宋体" panose="02010600030101010101" pitchFamily="2" charset="-122"/>
              </a:rPr>
              <a:t>(尽可能多的利用保存在缓冲中的数据)</a:t>
            </a:r>
            <a:endParaRPr lang="x-none" altLang="zh-CN" sz="2800" b="1">
              <a:solidFill>
                <a:schemeClr val="tx1"/>
              </a:solidFill>
              <a:latin typeface="Times New Roman" panose="02020603050405020304" pitchFamily="2" charset="0"/>
              <a:ea typeface="宋体" panose="02010600030101010101" pitchFamily="2" charset="-122"/>
            </a:endParaRPr>
          </a:p>
          <a:p>
            <a:pPr lvl="1" algn="l" eaLnBrk="1" fontAlgn="base" latinLnBrk="0" hangingPunct="1">
              <a:lnSpc>
                <a:spcPct val="130000"/>
              </a:lnSpc>
              <a:spcBef>
                <a:spcPct val="30000"/>
              </a:spcBef>
              <a:spcAft>
                <a:spcPct val="0"/>
              </a:spcAft>
              <a:buClr>
                <a:schemeClr val="tx2"/>
              </a:buClr>
              <a:buSzPct val="95000"/>
              <a:buFont typeface="Wingdings" panose="05000000000000000000" pitchFamily="2" charset="2"/>
            </a:pPr>
            <a:r>
              <a:rPr lang="en-US" altLang="zh-CN" sz="2400" b="1">
                <a:solidFill>
                  <a:srgbClr val="CC0000"/>
                </a:solidFill>
                <a:latin typeface="宋体" panose="02010600030101010101" pitchFamily="2" charset="-122"/>
                <a:sym typeface="Symbol" panose="05050102010706020507" pitchFamily="2" charset="2"/>
              </a:rPr>
              <a:t>			</a:t>
            </a:r>
            <a:r>
              <a:rPr lang="zh-CN" altLang="en-US" sz="2400" b="1">
                <a:solidFill>
                  <a:srgbClr val="CC0000"/>
                </a:solidFill>
                <a:latin typeface="宋体" panose="02010600030101010101" pitchFamily="2" charset="-122"/>
                <a:sym typeface="Symbol" panose="05050102010706020507" pitchFamily="2" charset="2"/>
              </a:rPr>
              <a:t>预先缓存，延迟发送</a:t>
            </a:r>
            <a:endParaRPr lang="zh-CN" altLang="en-US" sz="2400" b="1" u="none" baseline="0">
              <a:solidFill>
                <a:srgbClr val="CC0000"/>
              </a:solidFill>
              <a:latin typeface="宋体" panose="02010600030101010101" pitchFamily="2" charset="-122"/>
              <a:ea typeface="宋体" panose="02010600030101010101" pitchFamily="2" charset="-122"/>
              <a:sym typeface="Symbol" panose="05050102010706020507" pitchFamily="2" charset="2"/>
            </a:endParaRPr>
          </a:p>
        </p:txBody>
      </p:sp>
      <p:sp>
        <p:nvSpPr>
          <p:cNvPr id="27653" name="矩形 2765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xEl>
                                              <p:charRg st="0" end="17"/>
                                            </p:txEl>
                                          </p:spTgt>
                                        </p:tgtEl>
                                        <p:attrNameLst>
                                          <p:attrName>style.visibility</p:attrName>
                                        </p:attrNameLst>
                                      </p:cBhvr>
                                      <p:to>
                                        <p:strVal val="visible"/>
                                      </p:to>
                                    </p:set>
                                    <p:anim calcmode="lin" valueType="num">
                                      <p:cBhvr additive="base">
                                        <p:cTn id="7" dur="1000" fill="hold"/>
                                        <p:tgtEl>
                                          <p:spTgt spid="27652">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2">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2">
                                            <p:txEl>
                                              <p:charRg st="17" end="41"/>
                                            </p:txEl>
                                          </p:spTgt>
                                        </p:tgtEl>
                                        <p:attrNameLst>
                                          <p:attrName>style.visibility</p:attrName>
                                        </p:attrNameLst>
                                      </p:cBhvr>
                                      <p:to>
                                        <p:strVal val="visible"/>
                                      </p:to>
                                    </p:set>
                                    <p:anim calcmode="lin" valueType="num">
                                      <p:cBhvr additive="base">
                                        <p:cTn id="13" dur="1000" fill="hold"/>
                                        <p:tgtEl>
                                          <p:spTgt spid="27652">
                                            <p:txEl>
                                              <p:charRg st="17"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2">
                                            <p:txEl>
                                              <p:charRg st="17"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charRg st="41" end="56"/>
                                            </p:txEl>
                                          </p:spTgt>
                                        </p:tgtEl>
                                        <p:attrNameLst>
                                          <p:attrName>style.visibility</p:attrName>
                                        </p:attrNameLst>
                                      </p:cBhvr>
                                      <p:to>
                                        <p:strVal val="visible"/>
                                      </p:to>
                                    </p:set>
                                    <p:anim calcmode="lin" valueType="num">
                                      <p:cBhvr additive="base">
                                        <p:cTn id="19" dur="500" fill="hold"/>
                                        <p:tgtEl>
                                          <p:spTgt spid="27652">
                                            <p:txEl>
                                              <p:charRg st="41"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charRg st="41"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2">
                                            <p:txEl>
                                              <p:charRg st="56" end="70"/>
                                            </p:txEl>
                                          </p:spTgt>
                                        </p:tgtEl>
                                        <p:attrNameLst>
                                          <p:attrName>style.visibility</p:attrName>
                                        </p:attrNameLst>
                                      </p:cBhvr>
                                      <p:to>
                                        <p:strVal val="visible"/>
                                      </p:to>
                                    </p:set>
                                    <p:anim calcmode="lin" valueType="num">
                                      <p:cBhvr additive="base">
                                        <p:cTn id="23" dur="500" fill="hold"/>
                                        <p:tgtEl>
                                          <p:spTgt spid="27652">
                                            <p:txEl>
                                              <p:charRg st="56" end="7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2">
                                            <p:txEl>
                                              <p:charRg st="56" end="7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7652">
                                            <p:txEl>
                                              <p:charRg st="70" end="94"/>
                                            </p:txEl>
                                          </p:spTgt>
                                        </p:tgtEl>
                                        <p:attrNameLst>
                                          <p:attrName>style.visibility</p:attrName>
                                        </p:attrNameLst>
                                      </p:cBhvr>
                                      <p:to>
                                        <p:strVal val="visible"/>
                                      </p:to>
                                    </p:set>
                                    <p:anim calcmode="lin" valueType="num">
                                      <p:cBhvr additive="base">
                                        <p:cTn id="29" dur="500" fill="hold"/>
                                        <p:tgtEl>
                                          <p:spTgt spid="27652">
                                            <p:txEl>
                                              <p:charRg st="70" end="9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652">
                                            <p:txEl>
                                              <p:charRg st="70" end="9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652">
                                            <p:txEl>
                                              <p:charRg st="94" end="118"/>
                                            </p:txEl>
                                          </p:spTgt>
                                        </p:tgtEl>
                                        <p:attrNameLst>
                                          <p:attrName>style.visibility</p:attrName>
                                        </p:attrNameLst>
                                      </p:cBhvr>
                                      <p:to>
                                        <p:strVal val="visible"/>
                                      </p:to>
                                    </p:set>
                                    <p:anim calcmode="lin" valueType="num">
                                      <p:cBhvr additive="base">
                                        <p:cTn id="35" dur="500" fill="hold"/>
                                        <p:tgtEl>
                                          <p:spTgt spid="27652">
                                            <p:txEl>
                                              <p:charRg st="94" end="11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2">
                                            <p:txEl>
                                              <p:charRg st="94" end="11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652">
                                            <p:txEl>
                                              <p:charRg st="125" end="146"/>
                                            </p:txEl>
                                          </p:spTgt>
                                        </p:tgtEl>
                                        <p:attrNameLst>
                                          <p:attrName>style.visibility</p:attrName>
                                        </p:attrNameLst>
                                      </p:cBhvr>
                                      <p:to>
                                        <p:strVal val="visible"/>
                                      </p:to>
                                    </p:set>
                                    <p:anim calcmode="lin" valueType="num">
                                      <p:cBhvr additive="base">
                                        <p:cTn id="41" dur="500" fill="hold"/>
                                        <p:tgtEl>
                                          <p:spTgt spid="27652">
                                            <p:txEl>
                                              <p:charRg st="125" end="14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2">
                                            <p:txEl>
                                              <p:charRg st="125"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25</a:t>
            </a:r>
            <a:endParaRPr lang="en-US" altLang="zh-CN" sz="1400">
              <a:solidFill>
                <a:schemeClr val="tx2"/>
              </a:solidFill>
              <a:latin typeface="Times New Roman" panose="02020603050405020304" pitchFamily="2" charset="0"/>
              <a:ea typeface="宋体" panose="02010600030101010101" pitchFamily="2" charset="-122"/>
            </a:endParaRPr>
          </a:p>
        </p:txBody>
      </p:sp>
      <p:grpSp>
        <p:nvGrpSpPr>
          <p:cNvPr id="32772" name="组合 32771"/>
          <p:cNvGrpSpPr/>
          <p:nvPr/>
        </p:nvGrpSpPr>
        <p:grpSpPr>
          <a:xfrm>
            <a:off x="1201738" y="3294063"/>
            <a:ext cx="6170612" cy="1943100"/>
            <a:chOff x="0" y="0"/>
            <a:chExt cx="3887" cy="1224"/>
          </a:xfrm>
        </p:grpSpPr>
        <p:sp>
          <p:nvSpPr>
            <p:cNvPr id="32773" name="椭圆 32772"/>
            <p:cNvSpPr/>
            <p:nvPr/>
          </p:nvSpPr>
          <p:spPr>
            <a:xfrm>
              <a:off x="462" y="207"/>
              <a:ext cx="589" cy="589"/>
            </a:xfrm>
            <a:prstGeom prst="ellipse">
              <a:avLst/>
            </a:prstGeom>
            <a:solidFill>
              <a:srgbClr val="FFCCFF"/>
            </a:solidFill>
            <a:ln w="9525" cap="flat" cmpd="sng">
              <a:solidFill>
                <a:schemeClr val="tx1"/>
              </a:solidFill>
              <a:prstDash val="solid"/>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1" name="文本框 32773"/>
            <p:cNvSpPr txBox="1"/>
            <p:nvPr/>
          </p:nvSpPr>
          <p:spPr>
            <a:xfrm>
              <a:off x="0" y="0"/>
              <a:ext cx="52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缓冲读</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2775" name="矩形 32774"/>
            <p:cNvSpPr/>
            <p:nvPr/>
          </p:nvSpPr>
          <p:spPr>
            <a:xfrm>
              <a:off x="1610" y="246"/>
              <a:ext cx="725" cy="499"/>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3" name="文本框 32775"/>
            <p:cNvSpPr txBox="1"/>
            <p:nvPr/>
          </p:nvSpPr>
          <p:spPr>
            <a:xfrm>
              <a:off x="1648" y="902"/>
              <a:ext cx="639"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高速缓冲</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44" name="文本框 32776"/>
            <p:cNvSpPr txBox="1"/>
            <p:nvPr/>
          </p:nvSpPr>
          <p:spPr>
            <a:xfrm>
              <a:off x="3199" y="106"/>
              <a:ext cx="662"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lgn="ctr">
                <a:buClr>
                  <a:srgbClr val="000000"/>
                </a:buClr>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用户</a:t>
              </a:r>
              <a:endParaRPr lang="zh-CN" altLang="en-US" sz="1600">
                <a:solidFill>
                  <a:schemeClr val="tx1"/>
                </a:solidFill>
                <a:latin typeface="Times New Roman" panose="02020603050405020304" pitchFamily="2" charset="0"/>
                <a:ea typeface="宋体" panose="02010600030101010101" pitchFamily="2" charset="-122"/>
              </a:endParaRPr>
            </a:p>
            <a:p>
              <a:pPr lvl="0" algn="ctr">
                <a:buClr>
                  <a:srgbClr val="000000"/>
                </a:buClr>
              </a:pPr>
              <a:r>
                <a:rPr lang="zh-CN" altLang="en-US" sz="1600">
                  <a:solidFill>
                    <a:schemeClr val="tx1"/>
                  </a:solidFill>
                  <a:latin typeface="Times New Roman" panose="02020603050405020304" pitchFamily="2" charset="0"/>
                  <a:ea typeface="宋体" panose="02010600030101010101" pitchFamily="2" charset="-122"/>
                </a:rPr>
                <a:t>数据区</a:t>
              </a:r>
              <a:endParaRPr lang="zh-CN" altLang="en-US" sz="1600">
                <a:solidFill>
                  <a:schemeClr val="tx1"/>
                </a:solidFill>
                <a:latin typeface="Times New Roman" panose="02020603050405020304" pitchFamily="2" charset="0"/>
                <a:ea typeface="宋体" panose="02010600030101010101" pitchFamily="2" charset="-122"/>
              </a:endParaRPr>
            </a:p>
            <a:p>
              <a:pPr lvl="0">
                <a:buClr>
                  <a:srgbClr val="000000"/>
                </a:buClr>
              </a:pPr>
              <a:endParaRPr lang="zh-CN" altLang="en-US" sz="1600">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45" name="文本框 32777"/>
            <p:cNvSpPr txBox="1"/>
            <p:nvPr/>
          </p:nvSpPr>
          <p:spPr>
            <a:xfrm>
              <a:off x="3230" y="1012"/>
              <a:ext cx="65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用户进程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46" name="文本框 32778"/>
            <p:cNvSpPr txBox="1"/>
            <p:nvPr/>
          </p:nvSpPr>
          <p:spPr>
            <a:xfrm>
              <a:off x="552" y="817"/>
              <a:ext cx="37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磁盘</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47" name="直接连接符 32779"/>
            <p:cNvSpPr/>
            <p:nvPr/>
          </p:nvSpPr>
          <p:spPr>
            <a:xfrm>
              <a:off x="876" y="369"/>
              <a:ext cx="866"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48" name="直接连接符 32780"/>
            <p:cNvSpPr/>
            <p:nvPr/>
          </p:nvSpPr>
          <p:spPr>
            <a:xfrm>
              <a:off x="2176" y="439"/>
              <a:ext cx="1102"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49" name="直接连接符 32781"/>
            <p:cNvSpPr/>
            <p:nvPr/>
          </p:nvSpPr>
          <p:spPr>
            <a:xfrm>
              <a:off x="3199" y="257"/>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50" name="直接连接符 32782"/>
            <p:cNvSpPr/>
            <p:nvPr/>
          </p:nvSpPr>
          <p:spPr>
            <a:xfrm>
              <a:off x="3199" y="630"/>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2799" name="矩形 3279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
        <p:nvSpPr>
          <p:cNvPr id="2" name="文本框 1"/>
          <p:cNvSpPr txBox="1"/>
          <p:nvPr/>
        </p:nvSpPr>
        <p:spPr>
          <a:xfrm>
            <a:off x="438150" y="752475"/>
            <a:ext cx="8004175" cy="2245360"/>
          </a:xfrm>
          <a:prstGeom prst="rect">
            <a:avLst/>
          </a:prstGeom>
          <a:noFill/>
        </p:spPr>
        <p:txBody>
          <a:bodyPr wrap="square" rtlCol="0" anchor="t">
            <a:spAutoFit/>
          </a:bodyPr>
          <a:p>
            <a:r>
              <a:rPr lang="zh-CN" altLang="en-US" sz="2800" b="1">
                <a:solidFill>
                  <a:srgbClr val="CC0000"/>
                </a:solidFill>
                <a:latin typeface="宋体" panose="02010600030101010101" pitchFamily="2" charset="-122"/>
                <a:sym typeface="Symbol" panose="05050102010706020507" pitchFamily="2" charset="2"/>
              </a:rPr>
              <a:t>预先缓存</a:t>
            </a:r>
            <a:r>
              <a:rPr lang="x-none" altLang="zh-CN" sz="2800" b="1">
                <a:solidFill>
                  <a:srgbClr val="CC0000"/>
                </a:solidFill>
                <a:latin typeface="宋体" panose="02010600030101010101" pitchFamily="2" charset="-122"/>
                <a:sym typeface="Symbol" panose="05050102010706020507" pitchFamily="2" charset="2"/>
              </a:rPr>
              <a:t>：</a:t>
            </a:r>
            <a:r>
              <a:rPr lang="zh-CN" altLang="en-US" sz="2800">
                <a:solidFill>
                  <a:schemeClr val="tx1"/>
                </a:solidFill>
                <a:latin typeface="Times New Roman" panose="02020603050405020304" pitchFamily="2" charset="0"/>
                <a:sym typeface="Symbol" panose="05050102010706020507" pitchFamily="2" charset="2"/>
              </a:rPr>
              <a:t>当进程需要从磁盘读数据时，核心首先看数据是否已经在高速缓冲中，如果在就不必要启动磁盘</a:t>
            </a:r>
            <a:r>
              <a:rPr lang="en-US" altLang="zh-CN" sz="2800">
                <a:solidFill>
                  <a:schemeClr val="tx1"/>
                </a:solidFill>
                <a:latin typeface="Times New Roman" panose="02020603050405020304" pitchFamily="2" charset="0"/>
                <a:sym typeface="Symbol" panose="05050102010706020507" pitchFamily="2" charset="2"/>
              </a:rPr>
              <a:t>I/O</a:t>
            </a:r>
            <a:r>
              <a:rPr lang="zh-CN" altLang="en-US" sz="2800">
                <a:solidFill>
                  <a:schemeClr val="tx1"/>
                </a:solidFill>
                <a:latin typeface="Times New Roman" panose="02020603050405020304" pitchFamily="2" charset="0"/>
                <a:sym typeface="Symbol" panose="05050102010706020507" pitchFamily="2" charset="2"/>
              </a:rPr>
              <a:t>，直接从高速缓冲中读</a:t>
            </a:r>
            <a:r>
              <a:rPr lang="x-none" altLang="zh-CN" sz="2800">
                <a:solidFill>
                  <a:schemeClr val="tx1"/>
                </a:solidFill>
                <a:latin typeface="Times New Roman" panose="02020603050405020304" pitchFamily="2" charset="0"/>
                <a:sym typeface="Symbol" panose="05050102010706020507" pitchFamily="2" charset="2"/>
              </a:rPr>
              <a:t>。</a:t>
            </a:r>
            <a:endParaRPr lang="x-none" altLang="zh-CN" sz="2800">
              <a:solidFill>
                <a:schemeClr val="tx1"/>
              </a:solidFill>
              <a:latin typeface="Times New Roman" panose="02020603050405020304" pitchFamily="2" charset="0"/>
              <a:sym typeface="Symbol" panose="05050102010706020507" pitchFamily="2" charset="2"/>
            </a:endParaRPr>
          </a:p>
          <a:p>
            <a:r>
              <a:rPr lang="en-US" altLang="x-none" sz="2800">
                <a:solidFill>
                  <a:schemeClr val="tx1"/>
                </a:solidFill>
                <a:latin typeface="Times New Roman" panose="02020603050405020304" pitchFamily="2" charset="0"/>
                <a:sym typeface="Symbol" panose="05050102010706020507" pitchFamily="2" charset="2"/>
              </a:rPr>
              <a:t>	</a:t>
            </a:r>
            <a:r>
              <a:rPr lang="zh-CN" altLang="en-US" sz="2800">
                <a:solidFill>
                  <a:schemeClr val="tx1"/>
                </a:solidFill>
                <a:latin typeface="Times New Roman" panose="02020603050405020304" pitchFamily="2" charset="0"/>
                <a:sym typeface="Symbol" panose="05050102010706020507" pitchFamily="2" charset="2"/>
              </a:rPr>
              <a:t>如果不在，则核心从磁盘中读数据，并将其缓冲起来。</a:t>
            </a:r>
            <a:endParaRPr lang="zh-CN" altLang="en-US" sz="2800">
              <a:solidFill>
                <a:schemeClr val="tx1"/>
              </a:solidFill>
              <a:latin typeface="Times New Roman" panose="02020603050405020304" pitchFamily="2"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27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25</a:t>
            </a:r>
            <a:endParaRPr lang="en-US" altLang="zh-CN" sz="1400">
              <a:solidFill>
                <a:schemeClr val="tx2"/>
              </a:solidFill>
              <a:latin typeface="Times New Roman" panose="02020603050405020304" pitchFamily="2" charset="0"/>
              <a:ea typeface="宋体" panose="02010600030101010101" pitchFamily="2" charset="-122"/>
            </a:endParaRPr>
          </a:p>
        </p:txBody>
      </p:sp>
      <p:grpSp>
        <p:nvGrpSpPr>
          <p:cNvPr id="32785" name="组合 32784"/>
          <p:cNvGrpSpPr/>
          <p:nvPr/>
        </p:nvGrpSpPr>
        <p:grpSpPr>
          <a:xfrm>
            <a:off x="1396683" y="3108643"/>
            <a:ext cx="6215062" cy="1971675"/>
            <a:chOff x="0" y="0"/>
            <a:chExt cx="3915" cy="1242"/>
          </a:xfrm>
        </p:grpSpPr>
        <p:sp>
          <p:nvSpPr>
            <p:cNvPr id="39953" name="文本框 32785"/>
            <p:cNvSpPr txBox="1"/>
            <p:nvPr/>
          </p:nvSpPr>
          <p:spPr>
            <a:xfrm>
              <a:off x="0" y="0"/>
              <a:ext cx="52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缓冲写</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2787" name="矩形 32786"/>
            <p:cNvSpPr/>
            <p:nvPr/>
          </p:nvSpPr>
          <p:spPr>
            <a:xfrm>
              <a:off x="1585" y="224"/>
              <a:ext cx="725" cy="499"/>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55" name="文本框 32787"/>
            <p:cNvSpPr txBox="1"/>
            <p:nvPr/>
          </p:nvSpPr>
          <p:spPr>
            <a:xfrm>
              <a:off x="1675" y="911"/>
              <a:ext cx="647"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高速缓冲</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56" name="文本框 32788"/>
            <p:cNvSpPr txBox="1"/>
            <p:nvPr/>
          </p:nvSpPr>
          <p:spPr>
            <a:xfrm>
              <a:off x="3199" y="106"/>
              <a:ext cx="662"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lgn="ctr">
                <a:buClr>
                  <a:srgbClr val="000000"/>
                </a:buClr>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用户</a:t>
              </a:r>
              <a:endParaRPr lang="zh-CN" altLang="en-US" sz="1600">
                <a:solidFill>
                  <a:schemeClr val="tx1"/>
                </a:solidFill>
                <a:latin typeface="Times New Roman" panose="02020603050405020304" pitchFamily="2" charset="0"/>
                <a:ea typeface="宋体" panose="02010600030101010101" pitchFamily="2" charset="-122"/>
              </a:endParaRPr>
            </a:p>
            <a:p>
              <a:pPr lvl="0" algn="ctr">
                <a:buClr>
                  <a:srgbClr val="000000"/>
                </a:buClr>
              </a:pPr>
              <a:r>
                <a:rPr lang="zh-CN" altLang="en-US" sz="1600">
                  <a:solidFill>
                    <a:schemeClr val="tx1"/>
                  </a:solidFill>
                  <a:latin typeface="Times New Roman" panose="02020603050405020304" pitchFamily="2" charset="0"/>
                  <a:ea typeface="宋体" panose="02010600030101010101" pitchFamily="2" charset="-122"/>
                </a:rPr>
                <a:t>数据区</a:t>
              </a:r>
              <a:endParaRPr lang="zh-CN" altLang="en-US" sz="1600">
                <a:solidFill>
                  <a:schemeClr val="tx1"/>
                </a:solidFill>
                <a:latin typeface="Times New Roman" panose="02020603050405020304" pitchFamily="2" charset="0"/>
                <a:ea typeface="宋体" panose="02010600030101010101" pitchFamily="2" charset="-122"/>
              </a:endParaRPr>
            </a:p>
            <a:p>
              <a:pPr lvl="0">
                <a:buClr>
                  <a:srgbClr val="000000"/>
                </a:buClr>
              </a:pPr>
              <a:endParaRPr lang="zh-CN" altLang="en-US" sz="1600">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57" name="文本框 32789"/>
            <p:cNvSpPr txBox="1"/>
            <p:nvPr/>
          </p:nvSpPr>
          <p:spPr>
            <a:xfrm>
              <a:off x="3230" y="1030"/>
              <a:ext cx="68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用户进程</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2791" name="椭圆 32790"/>
            <p:cNvSpPr/>
            <p:nvPr/>
          </p:nvSpPr>
          <p:spPr>
            <a:xfrm>
              <a:off x="479" y="164"/>
              <a:ext cx="589" cy="589"/>
            </a:xfrm>
            <a:prstGeom prst="ellipse">
              <a:avLst/>
            </a:prstGeom>
            <a:solidFill>
              <a:srgbClr val="FFCCFF"/>
            </a:solidFill>
            <a:ln w="9525" cap="flat" cmpd="sng">
              <a:solidFill>
                <a:schemeClr val="tx1"/>
              </a:solidFill>
              <a:prstDash val="solid"/>
              <a:headEnd type="none" w="med" len="med"/>
              <a:tailEnd type="none" w="med" len="med"/>
            </a:ln>
          </p:spPr>
          <p:txBody>
            <a:bodyPr wrap="none"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59" name="文本框 32791"/>
            <p:cNvSpPr txBox="1"/>
            <p:nvPr/>
          </p:nvSpPr>
          <p:spPr>
            <a:xfrm>
              <a:off x="570" y="763"/>
              <a:ext cx="37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磁盘</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39960" name="直接连接符 32792"/>
            <p:cNvSpPr/>
            <p:nvPr/>
          </p:nvSpPr>
          <p:spPr>
            <a:xfrm flipH="1">
              <a:off x="876" y="369"/>
              <a:ext cx="866"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61" name="直接连接符 32793"/>
            <p:cNvSpPr/>
            <p:nvPr/>
          </p:nvSpPr>
          <p:spPr>
            <a:xfrm flipH="1">
              <a:off x="2176" y="439"/>
              <a:ext cx="1102" cy="0"/>
            </a:xfrm>
            <a:prstGeom prst="line">
              <a:avLst/>
            </a:prstGeom>
            <a:ln w="25400" cap="flat" cmpd="sng">
              <a:solidFill>
                <a:schemeClr val="tx1"/>
              </a:solidFill>
              <a:prstDash val="solid"/>
              <a:round/>
              <a:headEnd type="none" w="med" len="med"/>
              <a:tailEnd type="arrow" w="lg" len="lg"/>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62" name="直接连接符 32794"/>
            <p:cNvSpPr/>
            <p:nvPr/>
          </p:nvSpPr>
          <p:spPr>
            <a:xfrm>
              <a:off x="3199" y="266"/>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63" name="直接连接符 32795"/>
            <p:cNvSpPr/>
            <p:nvPr/>
          </p:nvSpPr>
          <p:spPr>
            <a:xfrm>
              <a:off x="3199" y="630"/>
              <a:ext cx="662" cy="1"/>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2799" name="矩形 3279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
        <p:nvSpPr>
          <p:cNvPr id="2" name="文本框 1"/>
          <p:cNvSpPr txBox="1"/>
          <p:nvPr/>
        </p:nvSpPr>
        <p:spPr>
          <a:xfrm>
            <a:off x="438150" y="752475"/>
            <a:ext cx="8004175" cy="1814830"/>
          </a:xfrm>
          <a:prstGeom prst="rect">
            <a:avLst/>
          </a:prstGeom>
          <a:noFill/>
        </p:spPr>
        <p:txBody>
          <a:bodyPr wrap="square" rtlCol="0" anchor="t">
            <a:spAutoFit/>
          </a:bodyPr>
          <a:p>
            <a:r>
              <a:rPr lang="zh-CN" altLang="en-US" sz="2800" b="1">
                <a:solidFill>
                  <a:srgbClr val="CC0000"/>
                </a:solidFill>
                <a:latin typeface="Times New Roman" panose="02020603050405020304" pitchFamily="2" charset="0"/>
                <a:sym typeface="+mn-ea"/>
              </a:rPr>
              <a:t>延迟发送</a:t>
            </a:r>
            <a:r>
              <a:rPr lang="x-none" altLang="zh-CN" sz="2800" b="1">
                <a:solidFill>
                  <a:srgbClr val="CC0000"/>
                </a:solidFill>
                <a:latin typeface="宋体" panose="02010600030101010101" pitchFamily="2" charset="-122"/>
                <a:sym typeface="Symbol" panose="05050102010706020507" pitchFamily="2" charset="2"/>
              </a:rPr>
              <a:t>：</a:t>
            </a:r>
            <a:r>
              <a:rPr lang="zh-CN" altLang="en-US" sz="2800">
                <a:solidFill>
                  <a:schemeClr val="tx1"/>
                </a:solidFill>
                <a:latin typeface="Times New Roman" panose="02020603050405020304" pitchFamily="2" charset="0"/>
                <a:sym typeface="Symbol" panose="05050102010706020507" pitchFamily="2" charset="2"/>
              </a:rPr>
              <a:t>当进程需要往磁盘上写数据时，也先往高速缓冲中写，以便随后又试图读取它。</a:t>
            </a:r>
            <a:endParaRPr lang="x-none" altLang="zh-CN" sz="2800">
              <a:solidFill>
                <a:schemeClr val="tx1"/>
              </a:solidFill>
              <a:latin typeface="Times New Roman" panose="02020603050405020304" pitchFamily="2" charset="0"/>
              <a:sym typeface="Symbol" panose="05050102010706020507" pitchFamily="2" charset="2"/>
            </a:endParaRPr>
          </a:p>
          <a:p>
            <a:r>
              <a:rPr lang="en-US" altLang="x-none" sz="2800">
                <a:solidFill>
                  <a:schemeClr val="tx1"/>
                </a:solidFill>
                <a:latin typeface="Times New Roman" panose="02020603050405020304" pitchFamily="2" charset="0"/>
                <a:sym typeface="Symbol" panose="05050102010706020507" pitchFamily="2" charset="2"/>
              </a:rPr>
              <a:t>	</a:t>
            </a:r>
            <a:r>
              <a:rPr lang="zh-CN" altLang="en-US" sz="2800">
                <a:solidFill>
                  <a:schemeClr val="tx1"/>
                </a:solidFill>
                <a:latin typeface="Times New Roman" panose="02020603050405020304" pitchFamily="2" charset="0"/>
                <a:sym typeface="Symbol" panose="05050102010706020507" pitchFamily="2" charset="2"/>
              </a:rPr>
              <a:t>写在高速缓冲中的数据要延迟到非往磁盘上写不可的时候才进行。</a:t>
            </a:r>
            <a:endParaRPr lang="zh-CN" altLang="en-US" sz="2800">
              <a:solidFill>
                <a:schemeClr val="tx1"/>
              </a:solidFill>
              <a:latin typeface="Times New Roman" panose="02020603050405020304" pitchFamily="2" charset="0"/>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0-#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21</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28675" name="矩形 28674"/>
          <p:cNvSpPr/>
          <p:nvPr/>
        </p:nvSpPr>
        <p:spPr>
          <a:xfrm>
            <a:off x="500063" y="623888"/>
            <a:ext cx="8318500" cy="5259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  (3)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缓冲管理数据结构</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  </a:t>
            </a: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缓冲区的组成</a:t>
            </a:r>
            <a:endParaRPr lang="zh-CN" altLang="en-US" sz="2400" b="1" strike="noStrike" noProof="1">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533400" lvl="0" indent="-533400" fontAlgn="base">
              <a:lnSpc>
                <a:spcPct val="130000"/>
              </a:lnSpc>
              <a:buNone/>
            </a:pPr>
            <a:r>
              <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     缓冲区由缓冲数组和缓冲首部两部分组成：</a:t>
            </a:r>
            <a:endPar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endParaRPr>
          </a:p>
          <a:p>
            <a:pPr marL="533400" lvl="0" indent="-533400" fontAlgn="base">
              <a:lnSpc>
                <a:spcPct val="130000"/>
              </a:lnSpc>
              <a:buNone/>
            </a:pPr>
            <a:r>
              <a:rPr lang="en-US" altLang="zh-CN"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    ⅰ </a:t>
            </a:r>
            <a:r>
              <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缓</a:t>
            </a:r>
            <a:r>
              <a:rPr lang="x-none" altLang="zh-CN"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冲</a:t>
            </a:r>
            <a:r>
              <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数组 </a:t>
            </a:r>
            <a:r>
              <a:rPr lang="en-US" altLang="zh-CN"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含有磁盘上的数据</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ⅱ </a:t>
            </a:r>
            <a:r>
              <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缓</a:t>
            </a:r>
            <a:r>
              <a:rPr lang="x-none" altLang="zh-CN"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冲</a:t>
            </a:r>
            <a:r>
              <a:rPr lang="zh-CN"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首部 </a:t>
            </a:r>
            <a:r>
              <a:rPr lang="en-US" altLang="zh-CN"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 </a:t>
            </a:r>
            <a:r>
              <a:rPr lang="x-none" altLang="en-US" sz="2400" strike="noStrike" noProof="1">
                <a:solidFill>
                  <a:schemeClr val="tx1"/>
                </a:solidFill>
                <a:latin typeface="宋体" panose="02010600030101010101" pitchFamily="2" charset="-122"/>
                <a:ea typeface="宋体" panose="02010600030101010101" pitchFamily="2" charset="-122"/>
                <a:cs typeface="+mn-ea"/>
                <a:sym typeface="Symbol" panose="05050102010706020507" pitchFamily="2" charset="2"/>
              </a:rPr>
              <a:t>管理和描述</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缓冲区的数据结构</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缓冲首部和缓冲数组中的一个成员是一一对应关系，统称为一个缓冲区。</a:t>
            </a:r>
            <a:endParaRPr lang="x-none" altLang="zh-CN"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一个缓冲区的数据与辅存上一个磁盘块中的数据对应。</a:t>
            </a:r>
            <a:endParaRPr lang="x-none" altLang="zh-CN"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  </a:t>
            </a:r>
            <a:r>
              <a:rPr lang="en-US" altLang="zh-CN" sz="2400" b="1" strike="noStrike" noProof="1">
                <a:solidFill>
                  <a:srgbClr val="000099"/>
                </a:solidFill>
                <a:latin typeface="宋体" panose="02010600030101010101" pitchFamily="2" charset="-122"/>
                <a:ea typeface="宋体" panose="02010600030101010101" pitchFamily="2" charset="-122"/>
                <a:cs typeface="+mn-ea"/>
                <a:sym typeface="Symbol" panose="05050102010706020507" pitchFamily="2" charset="2"/>
              </a:rPr>
              <a:t>② </a:t>
            </a: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缓存首部结构</a:t>
            </a:r>
            <a:endParaRPr lang="zh-CN" altLang="en-US" sz="2400" b="1" strike="noStrike" noProof="1">
              <a:solidFill>
                <a:srgbClr val="000099"/>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8676" name="矩形 286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charRg st="0" end="15"/>
                                            </p:txEl>
                                          </p:spTgt>
                                        </p:tgtEl>
                                        <p:attrNameLst>
                                          <p:attrName>style.visibility</p:attrName>
                                        </p:attrNameLst>
                                      </p:cBhvr>
                                      <p:to>
                                        <p:strVal val="visible"/>
                                      </p:to>
                                    </p:set>
                                    <p:anim calcmode="lin" valueType="num">
                                      <p:cBhvr additive="base">
                                        <p:cTn id="7" dur="1000" fill="hold"/>
                                        <p:tgtEl>
                                          <p:spTgt spid="2867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15" end="26"/>
                                            </p:txEl>
                                          </p:spTgt>
                                        </p:tgtEl>
                                        <p:attrNameLst>
                                          <p:attrName>style.visibility</p:attrName>
                                        </p:attrNameLst>
                                      </p:cBhvr>
                                      <p:to>
                                        <p:strVal val="visible"/>
                                      </p:to>
                                    </p:set>
                                    <p:anim calcmode="lin" valueType="num">
                                      <p:cBhvr additive="base">
                                        <p:cTn id="13" dur="1000" fill="hold"/>
                                        <p:tgtEl>
                                          <p:spTgt spid="28675">
                                            <p:txEl>
                                              <p:charRg st="15"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15"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6" end="55"/>
                                            </p:txEl>
                                          </p:spTgt>
                                        </p:tgtEl>
                                        <p:attrNameLst>
                                          <p:attrName>style.visibility</p:attrName>
                                        </p:attrNameLst>
                                      </p:cBhvr>
                                      <p:to>
                                        <p:strVal val="visible"/>
                                      </p:to>
                                    </p:set>
                                    <p:anim calcmode="lin" valueType="num">
                                      <p:cBhvr additive="base">
                                        <p:cTn id="19" dur="500" fill="hold"/>
                                        <p:tgtEl>
                                          <p:spTgt spid="28675">
                                            <p:txEl>
                                              <p:charRg st="26"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6"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charRg st="3" end="3"/>
                                            </p:txEl>
                                          </p:spTgt>
                                        </p:tgtEl>
                                        <p:attrNameLst>
                                          <p:attrName>style.visibility</p:attrName>
                                        </p:attrNameLst>
                                      </p:cBhvr>
                                      <p:to>
                                        <p:strVal val="visible"/>
                                      </p:to>
                                    </p:set>
                                    <p:anim calcmode="lin" valueType="num">
                                      <p:cBhvr additive="base">
                                        <p:cTn id="25" dur="500" fill="hold"/>
                                        <p:tgtEl>
                                          <p:spTgt spid="28675">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char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675">
                                            <p:txEl>
                                              <p:charRg st="55" end="86"/>
                                            </p:txEl>
                                          </p:spTgt>
                                        </p:tgtEl>
                                        <p:attrNameLst>
                                          <p:attrName>style.visibility</p:attrName>
                                        </p:attrNameLst>
                                      </p:cBhvr>
                                      <p:to>
                                        <p:strVal val="visible"/>
                                      </p:to>
                                    </p:set>
                                    <p:anim calcmode="lin" valueType="num">
                                      <p:cBhvr additive="base">
                                        <p:cTn id="29" dur="500" fill="hold"/>
                                        <p:tgtEl>
                                          <p:spTgt spid="28675">
                                            <p:txEl>
                                              <p:charRg st="55" end="8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charRg st="55" end="8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675">
                                            <p:txEl>
                                              <p:charRg st="4" end="4"/>
                                            </p:txEl>
                                          </p:spTgt>
                                        </p:tgtEl>
                                        <p:attrNameLst>
                                          <p:attrName>style.visibility</p:attrName>
                                        </p:attrNameLst>
                                      </p:cBhvr>
                                      <p:to>
                                        <p:strVal val="visible"/>
                                      </p:to>
                                    </p:set>
                                    <p:anim calcmode="lin" valueType="num">
                                      <p:cBhvr additive="base">
                                        <p:cTn id="33" dur="500" fill="hold"/>
                                        <p:tgtEl>
                                          <p:spTgt spid="28675">
                                            <p:txEl>
                                              <p:char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char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675">
                                            <p:txEl>
                                              <p:charRg st="5" end="5"/>
                                            </p:txEl>
                                          </p:spTgt>
                                        </p:tgtEl>
                                        <p:attrNameLst>
                                          <p:attrName>style.visibility</p:attrName>
                                        </p:attrNameLst>
                                      </p:cBhvr>
                                      <p:to>
                                        <p:strVal val="visible"/>
                                      </p:to>
                                    </p:set>
                                    <p:anim calcmode="lin" valueType="num">
                                      <p:cBhvr additive="base">
                                        <p:cTn id="37" dur="500" fill="hold"/>
                                        <p:tgtEl>
                                          <p:spTgt spid="28675">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675">
                                            <p:txEl>
                                              <p:charRg st="86" end="97"/>
                                            </p:txEl>
                                          </p:spTgt>
                                        </p:tgtEl>
                                        <p:attrNameLst>
                                          <p:attrName>style.visibility</p:attrName>
                                        </p:attrNameLst>
                                      </p:cBhvr>
                                      <p:to>
                                        <p:strVal val="visible"/>
                                      </p:to>
                                    </p:set>
                                    <p:anim calcmode="lin" valueType="num">
                                      <p:cBhvr additive="base">
                                        <p:cTn id="43" dur="1000" fill="hold"/>
                                        <p:tgtEl>
                                          <p:spTgt spid="28675">
                                            <p:txEl>
                                              <p:charRg st="86" end="97"/>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8675">
                                            <p:txEl>
                                              <p:charRg st="86" end="9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矩形 29698"/>
          <p:cNvSpPr/>
          <p:nvPr/>
        </p:nvSpPr>
        <p:spPr>
          <a:xfrm>
            <a:off x="385763" y="673100"/>
            <a:ext cx="3216275" cy="53022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b="1" strike="noStrike" noProof="1">
                <a:solidFill>
                  <a:srgbClr val="000066"/>
                </a:solidFill>
                <a:latin typeface="Times New Roman" panose="02020603050405020304" pitchFamily="2" charset="0"/>
                <a:ea typeface="宋体" panose="02010600030101010101" pitchFamily="2" charset="-122"/>
                <a:cs typeface="+mn-ea"/>
                <a:sym typeface="Symbol" panose="05050102010706020507" pitchFamily="2" charset="2"/>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sym typeface="Symbol" panose="05050102010706020507" pitchFamily="2" charset="2"/>
              </a:rPr>
              <a:t>缓存首部结构</a:t>
            </a:r>
            <a:endParaRPr lang="zh-CN" altLang="en-US" sz="2400" strike="noStrike" noProof="1">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29700" name="内容占位符 29699"/>
          <p:cNvGraphicFramePr/>
          <p:nvPr>
            <p:ph/>
          </p:nvPr>
        </p:nvGraphicFramePr>
        <p:xfrm>
          <a:off x="563563" y="1300480"/>
          <a:ext cx="3079750" cy="4702175"/>
        </p:xfrm>
        <a:graphic>
          <a:graphicData uri="http://schemas.openxmlformats.org/drawingml/2006/table">
            <a:tbl>
              <a:tblPr/>
              <a:tblGrid>
                <a:gridCol w="3079750"/>
              </a:tblGrid>
              <a:tr h="35941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设备号    </a:t>
                      </a:r>
                      <a:r>
                        <a:rPr lang="en-US" altLang="zh-CN" sz="1600">
                          <a:solidFill>
                            <a:schemeClr val="tx1"/>
                          </a:solidFill>
                          <a:latin typeface="Times New Roman" panose="02020603050405020304" pitchFamily="2" charset="0"/>
                          <a:ea typeface="宋体" panose="02010600030101010101" pitchFamily="2" charset="-122"/>
                        </a:rPr>
                        <a:t>dev</a:t>
                      </a:r>
                      <a:endParaRPr lang="en-US" altLang="zh-CN"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9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块号       </a:t>
                      </a:r>
                      <a:r>
                        <a:rPr lang="en-US" altLang="zh-CN" sz="1600">
                          <a:solidFill>
                            <a:schemeClr val="tx1"/>
                          </a:solidFill>
                          <a:latin typeface="Times New Roman" panose="02020603050405020304" pitchFamily="2" charset="0"/>
                          <a:ea typeface="宋体" panose="02010600030101010101" pitchFamily="2" charset="-122"/>
                        </a:rPr>
                        <a:t>blkno</a:t>
                      </a:r>
                      <a:endParaRPr lang="en-US" altLang="zh-CN"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状态       </a:t>
                      </a:r>
                      <a:r>
                        <a:rPr lang="en-US" altLang="zh-CN" sz="1600">
                          <a:solidFill>
                            <a:schemeClr val="tx1"/>
                          </a:solidFill>
                          <a:latin typeface="Times New Roman" panose="02020603050405020304" pitchFamily="2" charset="0"/>
                          <a:ea typeface="宋体" panose="02010600030101010101" pitchFamily="2" charset="-122"/>
                        </a:rPr>
                        <a:t>flag</a:t>
                      </a:r>
                      <a:endParaRPr lang="en-US" altLang="zh-CN"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指向数据区域的指针</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877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传送字节数</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03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zh-CN" altLang="en-US" sz="1600">
                          <a:solidFill>
                            <a:schemeClr val="tx1"/>
                          </a:solidFill>
                          <a:latin typeface="Times New Roman" panose="02020603050405020304" pitchFamily="2" charset="0"/>
                          <a:ea typeface="宋体" panose="02010600030101010101" pitchFamily="2" charset="-122"/>
                        </a:rPr>
                        <a:t>返回的</a:t>
                      </a:r>
                      <a:r>
                        <a:rPr lang="en-US" altLang="zh-CN" sz="1600">
                          <a:solidFill>
                            <a:schemeClr val="tx1"/>
                          </a:solidFill>
                          <a:latin typeface="Times New Roman" panose="02020603050405020304" pitchFamily="2" charset="0"/>
                          <a:ea typeface="宋体" panose="02010600030101010101" pitchFamily="2" charset="-122"/>
                        </a:rPr>
                        <a:t>I</a:t>
                      </a:r>
                      <a:r>
                        <a:rPr lang="en-US" altLang="zh-CN" sz="1600">
                          <a:solidFill>
                            <a:schemeClr val="tx1"/>
                          </a:solidFill>
                          <a:latin typeface="Lucida Console" panose="020B0609040504020204" pitchFamily="1" charset="0"/>
                          <a:ea typeface="宋体" panose="02010600030101010101" pitchFamily="2" charset="-122"/>
                        </a:rPr>
                        <a:t>/</a:t>
                      </a:r>
                      <a:r>
                        <a:rPr lang="en-US" altLang="zh-CN" sz="1600">
                          <a:solidFill>
                            <a:schemeClr val="tx1"/>
                          </a:solidFill>
                          <a:latin typeface="Times New Roman" panose="02020603050405020304" pitchFamily="2" charset="0"/>
                          <a:ea typeface="宋体" panose="02010600030101010101" pitchFamily="2" charset="-122"/>
                        </a:rPr>
                        <a:t>O</a:t>
                      </a:r>
                      <a:r>
                        <a:rPr lang="zh-CN" altLang="en-US" sz="1600">
                          <a:solidFill>
                            <a:schemeClr val="tx1"/>
                          </a:solidFill>
                          <a:latin typeface="Times New Roman" panose="02020603050405020304" pitchFamily="2" charset="0"/>
                          <a:ea typeface="宋体" panose="02010600030101010101" pitchFamily="2" charset="-122"/>
                        </a:rPr>
                        <a:t>出错信息</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86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b_forw     </a:t>
                      </a:r>
                      <a:endParaRPr lang="en-US" altLang="zh-CN" sz="1600" b="1">
                        <a:solidFill>
                          <a:schemeClr val="tx1"/>
                        </a:solidFill>
                        <a:latin typeface="Times New Roman" panose="02020603050405020304" pitchFamily="2"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设备缓冲区队列前向指针</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7062">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b_back     </a:t>
                      </a:r>
                      <a:endParaRPr lang="en-US" altLang="zh-CN" sz="1600" b="1">
                        <a:solidFill>
                          <a:schemeClr val="tx1"/>
                        </a:solidFill>
                        <a:latin typeface="Times New Roman" panose="02020603050405020304" pitchFamily="2"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设备缓冲区队列后向指针</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865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av_forw    </a:t>
                      </a:r>
                      <a:endParaRPr lang="en-US" altLang="zh-CN" sz="1600" b="1">
                        <a:solidFill>
                          <a:schemeClr val="tx1"/>
                        </a:solidFill>
                        <a:latin typeface="Times New Roman" panose="02020603050405020304" pitchFamily="2"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空闲缓冲区队列前向指针</a:t>
                      </a:r>
                      <a:r>
                        <a:rPr lang="zh-CN" altLang="en-US" sz="1600" b="1">
                          <a:solidFill>
                            <a:schemeClr val="tx1"/>
                          </a:solidFill>
                          <a:latin typeface="Times New Roman" panose="02020603050405020304" pitchFamily="2" charset="0"/>
                          <a:ea typeface="宋体" panose="02010600030101010101" pitchFamily="2" charset="-122"/>
                        </a:rPr>
                        <a:t> </a:t>
                      </a:r>
                      <a:endParaRPr lang="zh-CN" altLang="en-US" sz="1600" b="1">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27063">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buBlip>
                          <a:blip r:embed="rId1"/>
                        </a:buBlip>
                        <a:defRPr sz="2400" kern="1200">
                          <a:effectLst>
                            <a:outerShdw blurRad="38100" dist="38100" dir="2700000">
                              <a:srgbClr val="000000"/>
                            </a:outerShdw>
                          </a:effectLst>
                        </a:defRPr>
                      </a:lvl2pPr>
                      <a:lvl3pPr marL="1428750" lvl="2" indent="-398145">
                        <a:buBlip>
                          <a:blip r:embed="rId1"/>
                        </a:buBlip>
                        <a:defRPr sz="2000" kern="1200">
                          <a:effectLst>
                            <a:outerShdw blurRad="38100" dist="38100" dir="2700000">
                              <a:srgbClr val="000000"/>
                            </a:outerShdw>
                          </a:effectLst>
                        </a:defRPr>
                      </a:lvl3pPr>
                      <a:lvl4pPr marL="1752600" lvl="3" indent="-321945">
                        <a:buBlip>
                          <a:blip r:embed="rId1"/>
                        </a:buBlip>
                        <a:defRPr sz="1800" kern="1200">
                          <a:effectLst>
                            <a:outerShdw blurRad="38100" dist="38100" dir="2700000">
                              <a:srgbClr val="000000"/>
                            </a:outerShdw>
                          </a:effectLst>
                        </a:defRPr>
                      </a:lvl4pPr>
                      <a:lvl5pPr marL="2092325" lvl="4" indent="-337820">
                        <a:buBlip>
                          <a:blip r:embed="rId1"/>
                        </a:buBlip>
                        <a:defRPr sz="1800" kern="1200">
                          <a:effectLst>
                            <a:outerShdw blurRad="38100" dist="38100" dir="2700000">
                              <a:srgbClr val="000000"/>
                            </a:outerShdw>
                          </a:effectLst>
                        </a:defRPr>
                      </a:lvl5pPr>
                    </a:lstStyle>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av_back   </a:t>
                      </a:r>
                      <a:endParaRPr lang="en-US" altLang="zh-CN" sz="1600" b="1">
                        <a:solidFill>
                          <a:schemeClr val="tx1"/>
                        </a:solidFill>
                        <a:latin typeface="Times New Roman" panose="02020603050405020304" pitchFamily="2" charset="0"/>
                        <a:ea typeface="宋体" panose="02010600030101010101" pitchFamily="2" charset="-122"/>
                      </a:endParaRPr>
                    </a:p>
                    <a:p>
                      <a:pPr marL="0" lvl="0" indent="0">
                        <a:lnSpc>
                          <a:spcPct val="110000"/>
                        </a:lnSpc>
                        <a:spcBef>
                          <a:spcPct val="0"/>
                        </a:spcBef>
                        <a:buClr>
                          <a:srgbClr val="000000"/>
                        </a:buClr>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a:solidFill>
                            <a:schemeClr val="tx1"/>
                          </a:solidFill>
                          <a:latin typeface="Times New Roman" panose="02020603050405020304" pitchFamily="2" charset="0"/>
                          <a:ea typeface="宋体" panose="02010600030101010101" pitchFamily="2" charset="-122"/>
                        </a:rPr>
                        <a:t>空闲缓冲区队列后向指针</a:t>
                      </a:r>
                      <a:endParaRPr lang="zh-CN" altLang="en-US" sz="1600">
                        <a:solidFill>
                          <a:schemeClr val="tx1"/>
                        </a:solidFill>
                        <a:latin typeface="Times New Roman" panose="02020603050405020304" pitchFamily="2" charset="0"/>
                        <a:ea typeface="宋体" panose="02010600030101010101" pitchFamily="2"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724" name="矩形 29723"/>
          <p:cNvSpPr/>
          <p:nvPr/>
        </p:nvSpPr>
        <p:spPr>
          <a:xfrm>
            <a:off x="3627438" y="566420"/>
            <a:ext cx="5430838" cy="59740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latin typeface="宋体" panose="02010600030101010101" pitchFamily="2" charset="-122"/>
                <a:ea typeface="宋体" panose="02010600030101010101" pitchFamily="2" charset="-122"/>
                <a:cs typeface="+mn-ea"/>
              </a:rPr>
              <a:t> ⅰ </a:t>
            </a:r>
            <a:r>
              <a:rPr lang="zh-CN" altLang="en-US" sz="2000" b="1" strike="noStrike" noProof="1">
                <a:solidFill>
                  <a:schemeClr val="tx1"/>
                </a:solidFill>
                <a:latin typeface="Times New Roman" panose="02020603050405020304" pitchFamily="2" charset="0"/>
                <a:ea typeface="宋体" panose="02010600030101010101" pitchFamily="2" charset="-122"/>
                <a:cs typeface="+mn-ea"/>
              </a:rPr>
              <a:t>设备号</a:t>
            </a:r>
            <a:r>
              <a:rPr lang="en-US" altLang="zh-CN" sz="2000" b="1" strike="noStrike" noProof="1">
                <a:solidFill>
                  <a:schemeClr val="tx1"/>
                </a:solidFill>
                <a:latin typeface="Times New Roman" panose="02020603050405020304" pitchFamily="2" charset="0"/>
                <a:ea typeface="宋体" panose="02010600030101010101" pitchFamily="2" charset="-122"/>
                <a:cs typeface="+mn-ea"/>
              </a:rPr>
              <a:t>dev</a:t>
            </a:r>
            <a:endParaRPr lang="en-US" altLang="zh-CN" sz="2000" b="1"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缓冲区所包含的信息所属设备的设备号</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pitchFamily="2" charset="0"/>
                <a:ea typeface="宋体" panose="02010600030101010101" pitchFamily="2" charset="-122"/>
                <a:cs typeface="+mn-ea"/>
              </a:rPr>
              <a:t>  </a:t>
            </a:r>
            <a:r>
              <a:rPr lang="en-US" altLang="zh-CN" sz="2000" b="1" strike="noStrike" noProof="1">
                <a:solidFill>
                  <a:schemeClr val="tx1"/>
                </a:solidFill>
                <a:latin typeface="宋体" panose="02010600030101010101" pitchFamily="2" charset="-122"/>
                <a:ea typeface="宋体" panose="02010600030101010101" pitchFamily="2" charset="-122"/>
                <a:cs typeface="+mn-ea"/>
              </a:rPr>
              <a:t>ⅱ </a:t>
            </a:r>
            <a:r>
              <a:rPr lang="zh-CN" altLang="en-US" sz="2000" b="1" strike="noStrike" noProof="1">
                <a:solidFill>
                  <a:schemeClr val="tx1"/>
                </a:solidFill>
                <a:latin typeface="Times New Roman" panose="02020603050405020304" pitchFamily="2" charset="0"/>
                <a:ea typeface="宋体" panose="02010600030101010101" pitchFamily="2" charset="-122"/>
                <a:cs typeface="+mn-ea"/>
              </a:rPr>
              <a:t>块号</a:t>
            </a:r>
            <a:r>
              <a:rPr lang="en-US" altLang="zh-CN" sz="2000" b="1" strike="noStrike" noProof="1">
                <a:solidFill>
                  <a:schemeClr val="tx1"/>
                </a:solidFill>
                <a:latin typeface="Times New Roman" panose="02020603050405020304" pitchFamily="2" charset="0"/>
                <a:ea typeface="宋体" panose="02010600030101010101" pitchFamily="2" charset="-122"/>
                <a:cs typeface="+mn-ea"/>
              </a:rPr>
              <a:t>blkno</a:t>
            </a:r>
            <a:endParaRPr lang="en-US" altLang="zh-CN" sz="2000" b="1"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由设备号指出的设备上相对于第</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0</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块的块号</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buNone/>
            </a:pPr>
            <a:r>
              <a:rPr lang="zh-CN" altLang="en-US" sz="2000" b="1" strike="noStrike" noProof="1">
                <a:solidFill>
                  <a:schemeClr val="tx1"/>
                </a:solidFill>
                <a:latin typeface="Times New Roman" panose="02020603050405020304" pitchFamily="2" charset="0"/>
                <a:ea typeface="宋体" panose="02010600030101010101" pitchFamily="2" charset="-122"/>
                <a:cs typeface="+mn-ea"/>
              </a:rPr>
              <a:t>  </a:t>
            </a:r>
            <a:r>
              <a:rPr lang="en-US" altLang="zh-CN" sz="2000" b="1" strike="noStrike" noProof="1">
                <a:solidFill>
                  <a:schemeClr val="tx1"/>
                </a:solidFill>
                <a:latin typeface="宋体" panose="02010600030101010101" pitchFamily="2" charset="-122"/>
                <a:ea typeface="宋体" panose="02010600030101010101" pitchFamily="2" charset="-122"/>
                <a:cs typeface="+mn-ea"/>
              </a:rPr>
              <a:t>ⅲ </a:t>
            </a:r>
            <a:r>
              <a:rPr lang="zh-CN" altLang="en-US" sz="2000" b="1" strike="noStrike" noProof="1">
                <a:solidFill>
                  <a:schemeClr val="tx1"/>
                </a:solidFill>
                <a:latin typeface="Times New Roman" panose="02020603050405020304" pitchFamily="2" charset="0"/>
                <a:ea typeface="宋体" panose="02010600030101010101" pitchFamily="2" charset="-122"/>
                <a:cs typeface="+mn-ea"/>
              </a:rPr>
              <a:t>状态</a:t>
            </a:r>
            <a:r>
              <a:rPr lang="en-US" altLang="zh-CN" sz="2000" b="1" strike="noStrike" noProof="1">
                <a:solidFill>
                  <a:schemeClr val="tx1"/>
                </a:solidFill>
                <a:latin typeface="Times New Roman" panose="02020603050405020304" pitchFamily="2" charset="0"/>
                <a:ea typeface="宋体" panose="02010600030101010101" pitchFamily="2" charset="-122"/>
                <a:cs typeface="+mn-ea"/>
              </a:rPr>
              <a:t>flag——</a:t>
            </a:r>
            <a:r>
              <a:rPr lang="zh-CN" altLang="en-US" sz="2000" b="1" strike="noStrike" noProof="1">
                <a:solidFill>
                  <a:schemeClr val="tx1"/>
                </a:solidFill>
                <a:latin typeface="Times New Roman" panose="02020603050405020304" pitchFamily="2" charset="0"/>
                <a:ea typeface="宋体" panose="02010600030101010101" pitchFamily="2" charset="-122"/>
                <a:cs typeface="+mn-ea"/>
              </a:rPr>
              <a:t>描述了缓冲区当前的状态</a:t>
            </a:r>
            <a:endParaRPr lang="zh-CN" altLang="en-US" sz="2000" b="1"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rgbClr val="C00000"/>
                </a:solidFill>
                <a:latin typeface="Times New Roman" panose="02020603050405020304" pitchFamily="2" charset="0"/>
                <a:ea typeface="宋体" panose="02010600030101010101" pitchFamily="2" charset="-122"/>
                <a:cs typeface="+mn-cs"/>
              </a:rPr>
              <a:t>忙标志</a:t>
            </a:r>
            <a:r>
              <a:rPr lang="en-US" altLang="zh-CN" sz="1800" strike="noStrike" noProof="1">
                <a:solidFill>
                  <a:srgbClr val="C00000"/>
                </a:solidFill>
                <a:latin typeface="Times New Roman" panose="02020603050405020304" pitchFamily="2" charset="0"/>
                <a:ea typeface="宋体" panose="02010600030101010101" pitchFamily="2" charset="-122"/>
                <a:cs typeface="+mn-cs"/>
              </a:rPr>
              <a:t>BUSY</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：缓冲区当前正“忙” </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有效位</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AVE</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：缓冲包含的数据有效</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rgbClr val="C00000"/>
                </a:solidFill>
                <a:latin typeface="Times New Roman" panose="02020603050405020304" pitchFamily="2" charset="0"/>
                <a:ea typeface="宋体" panose="02010600030101010101" pitchFamily="2" charset="-122"/>
                <a:cs typeface="+mn-cs"/>
              </a:rPr>
              <a:t>延迟写</a:t>
            </a:r>
            <a:r>
              <a:rPr lang="en-US" altLang="zh-CN" sz="1800" strike="noStrike" noProof="1">
                <a:solidFill>
                  <a:srgbClr val="C00000"/>
                </a:solidFill>
                <a:latin typeface="Times New Roman" panose="02020603050405020304" pitchFamily="2" charset="0"/>
                <a:ea typeface="宋体" panose="02010600030101010101" pitchFamily="2" charset="-122"/>
                <a:cs typeface="+mn-cs"/>
              </a:rPr>
              <a:t>DELWR</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 </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：核心在某缓冲区重新分配出去之前必须把缓冲区内容写到磁盘上</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写标志</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WRITE</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 核心当前正把缓冲区的内容写到磁盘</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读标志</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READ</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：核心当前正从磁盘往缓冲区写信息</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pPr>
            <a:r>
              <a:rPr lang="zh-CN" altLang="en-US" sz="1800" strike="noStrike" noProof="1">
                <a:solidFill>
                  <a:schemeClr val="tx1"/>
                </a:solidFill>
                <a:latin typeface="Times New Roman" panose="02020603050405020304" pitchFamily="2" charset="0"/>
                <a:ea typeface="宋体" panose="02010600030101010101" pitchFamily="2" charset="-122"/>
                <a:cs typeface="+mn-cs"/>
              </a:rPr>
              <a:t>等待位</a:t>
            </a:r>
            <a:r>
              <a:rPr lang="zh-CN" altLang="en-US" sz="1800" strike="noStrike" noProof="1">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a:t>
            </a:r>
            <a:r>
              <a:rPr lang="en-US" altLang="zh-CN" sz="1800" strike="noStrike" noProof="1">
                <a:solidFill>
                  <a:schemeClr val="tx1"/>
                </a:solidFill>
                <a:latin typeface="Times New Roman" panose="02020603050405020304" pitchFamily="2" charset="0"/>
                <a:ea typeface="宋体" panose="02010600030101010101" pitchFamily="2" charset="-122"/>
                <a:cs typeface="+mn-cs"/>
              </a:rPr>
              <a:t>WAIT</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  一个进程当前正在等候缓冲区变为空闲</a:t>
            </a:r>
            <a:endParaRPr lang="zh-CN" altLang="en-US" sz="1800" strike="noStrike" noProof="1">
              <a:solidFill>
                <a:schemeClr val="tx1"/>
              </a:solidFill>
              <a:latin typeface="Times New Roman" panose="02020603050405020304" pitchFamily="2" charset="0"/>
              <a:ea typeface="宋体" panose="02010600030101010101" pitchFamily="2" charset="-122"/>
            </a:endParaRPr>
          </a:p>
        </p:txBody>
      </p:sp>
      <p:sp>
        <p:nvSpPr>
          <p:cNvPr id="29725" name="文本框 29724"/>
          <p:cNvSpPr txBox="1"/>
          <p:nvPr/>
        </p:nvSpPr>
        <p:spPr>
          <a:xfrm>
            <a:off x="1249363" y="6132830"/>
            <a:ext cx="1431925"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缓冲首部结构</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29726" name="矩形 2972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8"/>
                                            </p:txEl>
                                          </p:spTgt>
                                        </p:tgtEl>
                                        <p:attrNameLst>
                                          <p:attrName>style.visibility</p:attrName>
                                        </p:attrNameLst>
                                      </p:cBhvr>
                                      <p:to>
                                        <p:strVal val="visible"/>
                                      </p:to>
                                    </p:set>
                                    <p:anim calcmode="lin" valueType="num">
                                      <p:cBhvr additive="base">
                                        <p:cTn id="7" dur="1000" fill="hold"/>
                                        <p:tgtEl>
                                          <p:spTgt spid="29699">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additive="base">
                                        <p:cTn id="13" dur="500" fill="hold"/>
                                        <p:tgtEl>
                                          <p:spTgt spid="29700"/>
                                        </p:tgtEl>
                                        <p:attrNameLst>
                                          <p:attrName>ppt_x</p:attrName>
                                        </p:attrNameLst>
                                      </p:cBhvr>
                                      <p:tavLst>
                                        <p:tav tm="0">
                                          <p:val>
                                            <p:strVal val="#ppt_x"/>
                                          </p:val>
                                        </p:tav>
                                        <p:tav tm="100000">
                                          <p:val>
                                            <p:strVal val="#ppt_x"/>
                                          </p:val>
                                        </p:tav>
                                      </p:tavLst>
                                    </p:anim>
                                    <p:anim calcmode="lin" valueType="num">
                                      <p:cBhvr additive="base">
                                        <p:cTn id="14"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24">
                                            <p:txEl>
                                              <p:charRg st="0" end="10"/>
                                            </p:txEl>
                                          </p:spTgt>
                                        </p:tgtEl>
                                        <p:attrNameLst>
                                          <p:attrName>style.visibility</p:attrName>
                                        </p:attrNameLst>
                                      </p:cBhvr>
                                      <p:to>
                                        <p:strVal val="visible"/>
                                      </p:to>
                                    </p:set>
                                    <p:anim calcmode="lin" valueType="num">
                                      <p:cBhvr additive="base">
                                        <p:cTn id="23" dur="1000" fill="hold"/>
                                        <p:tgtEl>
                                          <p:spTgt spid="29724">
                                            <p:txEl>
                                              <p:charRg st="0" end="10"/>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29724">
                                            <p:txEl>
                                              <p:charRg st="0" end="10"/>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9724">
                                            <p:txEl>
                                              <p:charRg st="10" end="28"/>
                                            </p:txEl>
                                          </p:spTgt>
                                        </p:tgtEl>
                                        <p:attrNameLst>
                                          <p:attrName>style.visibility</p:attrName>
                                        </p:attrNameLst>
                                      </p:cBhvr>
                                      <p:to>
                                        <p:strVal val="visible"/>
                                      </p:to>
                                    </p:set>
                                    <p:anim calcmode="lin" valueType="num">
                                      <p:cBhvr additive="base">
                                        <p:cTn id="27" dur="1000" fill="hold"/>
                                        <p:tgtEl>
                                          <p:spTgt spid="29724">
                                            <p:txEl>
                                              <p:charRg st="10" end="28"/>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29724">
                                            <p:txEl>
                                              <p:charRg st="10" end="28"/>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9724">
                                            <p:txEl>
                                              <p:charRg st="28" end="40"/>
                                            </p:txEl>
                                          </p:spTgt>
                                        </p:tgtEl>
                                        <p:attrNameLst>
                                          <p:attrName>style.visibility</p:attrName>
                                        </p:attrNameLst>
                                      </p:cBhvr>
                                      <p:to>
                                        <p:strVal val="visible"/>
                                      </p:to>
                                    </p:set>
                                    <p:anim calcmode="lin" valueType="num">
                                      <p:cBhvr additive="base">
                                        <p:cTn id="33" dur="1000" fill="hold"/>
                                        <p:tgtEl>
                                          <p:spTgt spid="29724">
                                            <p:txEl>
                                              <p:charRg st="28" end="40"/>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29724">
                                            <p:txEl>
                                              <p:charRg st="28" end="40"/>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9724">
                                            <p:txEl>
                                              <p:charRg st="40" end="60"/>
                                            </p:txEl>
                                          </p:spTgt>
                                        </p:tgtEl>
                                        <p:attrNameLst>
                                          <p:attrName>style.visibility</p:attrName>
                                        </p:attrNameLst>
                                      </p:cBhvr>
                                      <p:to>
                                        <p:strVal val="visible"/>
                                      </p:to>
                                    </p:set>
                                    <p:anim calcmode="lin" valueType="num">
                                      <p:cBhvr additive="base">
                                        <p:cTn id="37" dur="1000" fill="hold"/>
                                        <p:tgtEl>
                                          <p:spTgt spid="29724">
                                            <p:txEl>
                                              <p:charRg st="40" end="60"/>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9724">
                                            <p:txEl>
                                              <p:charRg st="40" end="6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9724">
                                            <p:txEl>
                                              <p:charRg st="60" end="84"/>
                                            </p:txEl>
                                          </p:spTgt>
                                        </p:tgtEl>
                                        <p:attrNameLst>
                                          <p:attrName>style.visibility</p:attrName>
                                        </p:attrNameLst>
                                      </p:cBhvr>
                                      <p:to>
                                        <p:strVal val="visible"/>
                                      </p:to>
                                    </p:set>
                                    <p:anim calcmode="lin" valueType="num">
                                      <p:cBhvr additive="base">
                                        <p:cTn id="43" dur="1000" fill="hold"/>
                                        <p:tgtEl>
                                          <p:spTgt spid="29724">
                                            <p:txEl>
                                              <p:charRg st="60" end="84"/>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29724">
                                            <p:txEl>
                                              <p:charRg st="60" end="84"/>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9724">
                                            <p:txEl>
                                              <p:charRg st="84" end="103"/>
                                            </p:txEl>
                                          </p:spTgt>
                                        </p:tgtEl>
                                        <p:attrNameLst>
                                          <p:attrName>style.visibility</p:attrName>
                                        </p:attrNameLst>
                                      </p:cBhvr>
                                      <p:to>
                                        <p:strVal val="visible"/>
                                      </p:to>
                                    </p:set>
                                    <p:anim calcmode="lin" valueType="num">
                                      <p:cBhvr additive="base">
                                        <p:cTn id="47" dur="1000" fill="hold"/>
                                        <p:tgtEl>
                                          <p:spTgt spid="29724">
                                            <p:txEl>
                                              <p:charRg st="84" end="103"/>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29724">
                                            <p:txEl>
                                              <p:charRg st="84" end="103"/>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9724">
                                            <p:txEl>
                                              <p:charRg st="103" end="120"/>
                                            </p:txEl>
                                          </p:spTgt>
                                        </p:tgtEl>
                                        <p:attrNameLst>
                                          <p:attrName>style.visibility</p:attrName>
                                        </p:attrNameLst>
                                      </p:cBhvr>
                                      <p:to>
                                        <p:strVal val="visible"/>
                                      </p:to>
                                    </p:set>
                                    <p:anim calcmode="lin" valueType="num">
                                      <p:cBhvr additive="base">
                                        <p:cTn id="51" dur="1000" fill="hold"/>
                                        <p:tgtEl>
                                          <p:spTgt spid="29724">
                                            <p:txEl>
                                              <p:charRg st="103" end="120"/>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29724">
                                            <p:txEl>
                                              <p:charRg st="103" end="12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724">
                                            <p:txEl>
                                              <p:charRg st="120" end="159"/>
                                            </p:txEl>
                                          </p:spTgt>
                                        </p:tgtEl>
                                        <p:attrNameLst>
                                          <p:attrName>style.visibility</p:attrName>
                                        </p:attrNameLst>
                                      </p:cBhvr>
                                      <p:to>
                                        <p:strVal val="visible"/>
                                      </p:to>
                                    </p:set>
                                    <p:anim calcmode="lin" valueType="num">
                                      <p:cBhvr additive="base">
                                        <p:cTn id="55" dur="1000" fill="hold"/>
                                        <p:tgtEl>
                                          <p:spTgt spid="29724">
                                            <p:txEl>
                                              <p:charRg st="120" end="159"/>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29724">
                                            <p:txEl>
                                              <p:charRg st="120" end="159"/>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724">
                                            <p:txEl>
                                              <p:charRg st="159" end="186"/>
                                            </p:txEl>
                                          </p:spTgt>
                                        </p:tgtEl>
                                        <p:attrNameLst>
                                          <p:attrName>style.visibility</p:attrName>
                                        </p:attrNameLst>
                                      </p:cBhvr>
                                      <p:to>
                                        <p:strVal val="visible"/>
                                      </p:to>
                                    </p:set>
                                    <p:anim calcmode="lin" valueType="num">
                                      <p:cBhvr additive="base">
                                        <p:cTn id="59" dur="1000" fill="hold"/>
                                        <p:tgtEl>
                                          <p:spTgt spid="29724">
                                            <p:txEl>
                                              <p:charRg st="159" end="186"/>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29724">
                                            <p:txEl>
                                              <p:charRg st="159" end="186"/>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724">
                                            <p:txEl>
                                              <p:charRg st="186" end="210"/>
                                            </p:txEl>
                                          </p:spTgt>
                                        </p:tgtEl>
                                        <p:attrNameLst>
                                          <p:attrName>style.visibility</p:attrName>
                                        </p:attrNameLst>
                                      </p:cBhvr>
                                      <p:to>
                                        <p:strVal val="visible"/>
                                      </p:to>
                                    </p:set>
                                    <p:anim calcmode="lin" valueType="num">
                                      <p:cBhvr additive="base">
                                        <p:cTn id="63" dur="1000" fill="hold"/>
                                        <p:tgtEl>
                                          <p:spTgt spid="29724">
                                            <p:txEl>
                                              <p:charRg st="186" end="210"/>
                                            </p:txEl>
                                          </p:spTgt>
                                        </p:tgtEl>
                                        <p:attrNameLst>
                                          <p:attrName>ppt_x</p:attrName>
                                        </p:attrNameLst>
                                      </p:cBhvr>
                                      <p:tavLst>
                                        <p:tav tm="0">
                                          <p:val>
                                            <p:strVal val="1+#ppt_w/2"/>
                                          </p:val>
                                        </p:tav>
                                        <p:tav tm="100000">
                                          <p:val>
                                            <p:strVal val="#ppt_x"/>
                                          </p:val>
                                        </p:tav>
                                      </p:tavLst>
                                    </p:anim>
                                    <p:anim calcmode="lin" valueType="num">
                                      <p:cBhvr additive="base">
                                        <p:cTn id="64" dur="1000" fill="hold"/>
                                        <p:tgtEl>
                                          <p:spTgt spid="29724">
                                            <p:txEl>
                                              <p:charRg st="186" end="210"/>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9724">
                                            <p:txEl>
                                              <p:charRg st="210" end="239"/>
                                            </p:txEl>
                                          </p:spTgt>
                                        </p:tgtEl>
                                        <p:attrNameLst>
                                          <p:attrName>style.visibility</p:attrName>
                                        </p:attrNameLst>
                                      </p:cBhvr>
                                      <p:to>
                                        <p:strVal val="visible"/>
                                      </p:to>
                                    </p:set>
                                    <p:anim calcmode="lin" valueType="num">
                                      <p:cBhvr additive="base">
                                        <p:cTn id="67" dur="1000" fill="hold"/>
                                        <p:tgtEl>
                                          <p:spTgt spid="29724">
                                            <p:txEl>
                                              <p:charRg st="210" end="239"/>
                                            </p:txEl>
                                          </p:spTgt>
                                        </p:tgtEl>
                                        <p:attrNameLst>
                                          <p:attrName>ppt_x</p:attrName>
                                        </p:attrNameLst>
                                      </p:cBhvr>
                                      <p:tavLst>
                                        <p:tav tm="0">
                                          <p:val>
                                            <p:strVal val="1+#ppt_w/2"/>
                                          </p:val>
                                        </p:tav>
                                        <p:tav tm="100000">
                                          <p:val>
                                            <p:strVal val="#ppt_x"/>
                                          </p:val>
                                        </p:tav>
                                      </p:tavLst>
                                    </p:anim>
                                    <p:anim calcmode="lin" valueType="num">
                                      <p:cBhvr additive="base">
                                        <p:cTn id="68" dur="1000" fill="hold"/>
                                        <p:tgtEl>
                                          <p:spTgt spid="29724">
                                            <p:txEl>
                                              <p:charRg st="210" end="23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24" grpId="0" build="p"/>
      <p:bldP spid="297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23</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0723" name="矩形 30722"/>
          <p:cNvSpPr/>
          <p:nvPr/>
        </p:nvSpPr>
        <p:spPr>
          <a:xfrm>
            <a:off x="186690" y="573405"/>
            <a:ext cx="8735695" cy="34626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ea"/>
                <a:sym typeface="Symbol" panose="05050102010706020507" pitchFamily="2" charset="2"/>
              </a:rPr>
              <a:t>③ </a:t>
            </a: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缓冲区队列结构 </a:t>
            </a:r>
            <a:endParaRPr lang="zh-CN" altLang="en-US" sz="2400" b="1" strike="noStrike" noProof="1">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b="1" strike="noStrike" noProof="1">
                <a:solidFill>
                  <a:schemeClr val="tx1"/>
                </a:solidFill>
                <a:latin typeface="宋体" panose="02010600030101010101" pitchFamily="2" charset="-122"/>
                <a:ea typeface="宋体" panose="02010600030101010101" pitchFamily="2" charset="-122"/>
                <a:cs typeface="+mn-ea"/>
                <a:sym typeface="+mn-ea"/>
              </a:rPr>
              <a:t>ⅰ</a:t>
            </a:r>
            <a:r>
              <a:rPr lang="zh-CN" altLang="en-US" sz="2400" b="1" strike="noStrike" noProof="1">
                <a:solidFill>
                  <a:schemeClr val="tx1"/>
                </a:solidFill>
                <a:latin typeface="Times New Roman" panose="02020603050405020304" pitchFamily="2" charset="0"/>
                <a:ea typeface="宋体" panose="02010600030101010101" pitchFamily="2" charset="-122"/>
                <a:cs typeface="+mn-ea"/>
              </a:rPr>
              <a:t>空闲缓冲区队列  </a:t>
            </a:r>
            <a:endParaRPr lang="zh-CN" altLang="en-US" sz="2400" b="1"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cs"/>
              </a:rPr>
              <a:t>     可供重新分配使用的缓冲区组成的队列称为空闲缓冲区队列，简称av链。只有一个空闲缓冲区队列，所有空闲缓冲区的状态</a:t>
            </a:r>
            <a:r>
              <a:rPr lang="en-US" altLang="zh-CN" sz="2000" strike="noStrike" noProof="1">
                <a:solidFill>
                  <a:schemeClr val="tx1"/>
                </a:solidFill>
                <a:latin typeface="Times New Roman" panose="02020603050405020304" pitchFamily="2" charset="0"/>
                <a:ea typeface="宋体" panose="02010600030101010101" pitchFamily="2" charset="-122"/>
                <a:cs typeface="+mn-cs"/>
              </a:rPr>
              <a:t>BUSY=1</a:t>
            </a:r>
            <a:endParaRPr lang="zh-CN" altLang="en-US" sz="2000" strike="noStrike" noProof="1">
              <a:solidFill>
                <a:schemeClr val="tx1"/>
              </a:solidFill>
              <a:latin typeface="Times New Roman" panose="02020603050405020304" pitchFamily="2" charset="0"/>
              <a:ea typeface="宋体" panose="02010600030101010101" pitchFamily="2" charset="-122"/>
              <a:cs typeface="+mn-cs"/>
            </a:endParaRPr>
          </a:p>
          <a:p>
            <a:pPr marL="914400" lvl="1" indent="-457200" fontAlgn="base">
              <a:lnSpc>
                <a:spcPct val="130000"/>
              </a:lnSpc>
              <a:buNone/>
            </a:pPr>
            <a:r>
              <a:rPr lang="en-US" altLang="zh-CN" sz="2400" b="1" strike="noStrike" noProof="1">
                <a:solidFill>
                  <a:schemeClr val="tx1"/>
                </a:solidFill>
                <a:latin typeface="Times New Roman" panose="02020603050405020304" pitchFamily="2" charset="0"/>
                <a:ea typeface="宋体" panose="02010600030101010101" pitchFamily="2" charset="-122"/>
                <a:cs typeface="+mn-cs"/>
                <a:sym typeface="+mn-ea"/>
              </a:rPr>
              <a:t>   av </a:t>
            </a:r>
            <a:r>
              <a:rPr lang="zh-CN" altLang="en-US" sz="2400" b="1" strike="noStrike" noProof="1">
                <a:solidFill>
                  <a:schemeClr val="tx1"/>
                </a:solidFill>
                <a:latin typeface="Times New Roman" panose="02020603050405020304" pitchFamily="2" charset="0"/>
                <a:ea typeface="宋体" panose="02010600030101010101" pitchFamily="2" charset="-122"/>
                <a:cs typeface="+mn-cs"/>
                <a:sym typeface="+mn-ea"/>
              </a:rPr>
              <a:t>链指针  </a:t>
            </a:r>
            <a:endParaRPr lang="zh-CN" altLang="en-US" sz="2400" b="1" strike="noStrike" noProof="1">
              <a:solidFill>
                <a:schemeClr val="tx1"/>
              </a:solidFill>
              <a:latin typeface="Times New Roman" panose="02020603050405020304" pitchFamily="2"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anose="02010600030101010101" pitchFamily="2" charset="-122"/>
                <a:cs typeface="+mn-cs"/>
                <a:sym typeface="+mn-ea"/>
              </a:rPr>
              <a:t>av_forw </a:t>
            </a:r>
            <a:r>
              <a:rPr lang="zh-CN" altLang="en-US" sz="2000" strike="noStrike" noProof="1">
                <a:solidFill>
                  <a:schemeClr val="tx1"/>
                </a:solidFill>
                <a:latin typeface="Times New Roman" panose="02020603050405020304" pitchFamily="2" charset="0"/>
                <a:ea typeface="宋体" panose="02010600030101010101" pitchFamily="2" charset="-122"/>
                <a:cs typeface="+mn-cs"/>
                <a:sym typeface="+mn-ea"/>
              </a:rPr>
              <a:t>：指向空闲缓冲区队列上的下一个缓冲区的指针</a:t>
            </a:r>
            <a:endParaRPr lang="zh-CN" altLang="en-US" sz="2000" strike="noStrike" noProof="1">
              <a:solidFill>
                <a:schemeClr val="tx1"/>
              </a:solidFill>
              <a:latin typeface="Times New Roman" panose="02020603050405020304" pitchFamily="2" charset="0"/>
              <a:ea typeface="宋体" panose="02010600030101010101" pitchFamily="2" charset="-122"/>
              <a:sym typeface="+mn-ea"/>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anose="02010600030101010101" pitchFamily="2" charset="-122"/>
                <a:cs typeface="+mn-cs"/>
                <a:sym typeface="+mn-ea"/>
              </a:rPr>
              <a:t>av_back </a:t>
            </a:r>
            <a:r>
              <a:rPr lang="zh-CN" altLang="en-US" sz="2000" strike="noStrike" noProof="1">
                <a:solidFill>
                  <a:schemeClr val="tx1"/>
                </a:solidFill>
                <a:latin typeface="Times New Roman" panose="02020603050405020304" pitchFamily="2" charset="0"/>
                <a:ea typeface="宋体" panose="02010600030101010101" pitchFamily="2" charset="-122"/>
                <a:cs typeface="+mn-cs"/>
                <a:sym typeface="+mn-ea"/>
              </a:rPr>
              <a:t>： 指向空闲缓冲区队列上的上一个缓冲区的指针</a:t>
            </a:r>
            <a:endParaRPr lang="zh-CN" altLang="en-US" sz="2000" strike="noStrike" noProof="1">
              <a:solidFill>
                <a:schemeClr val="tx1"/>
              </a:solidFill>
              <a:latin typeface="Times New Roman" panose="02020603050405020304" pitchFamily="2" charset="0"/>
              <a:ea typeface="宋体" panose="02010600030101010101" pitchFamily="2" charset="-122"/>
              <a:sym typeface="+mn-ea"/>
            </a:endParaRPr>
          </a:p>
        </p:txBody>
      </p:sp>
      <p:grpSp>
        <p:nvGrpSpPr>
          <p:cNvPr id="30724" name="组合 30723"/>
          <p:cNvGrpSpPr/>
          <p:nvPr/>
        </p:nvGrpSpPr>
        <p:grpSpPr>
          <a:xfrm>
            <a:off x="546100" y="4360863"/>
            <a:ext cx="8007350" cy="1866900"/>
            <a:chOff x="0" y="0"/>
            <a:chExt cx="4322" cy="1176"/>
          </a:xfrm>
        </p:grpSpPr>
        <p:grpSp>
          <p:nvGrpSpPr>
            <p:cNvPr id="37892" name="组合 30724"/>
            <p:cNvGrpSpPr/>
            <p:nvPr/>
          </p:nvGrpSpPr>
          <p:grpSpPr>
            <a:xfrm>
              <a:off x="0" y="0"/>
              <a:ext cx="4322" cy="946"/>
              <a:chOff x="0" y="0"/>
              <a:chExt cx="8223" cy="1560"/>
            </a:xfrm>
          </p:grpSpPr>
          <p:sp>
            <p:nvSpPr>
              <p:cNvPr id="37893" name="文本框 30725"/>
              <p:cNvSpPr txBox="1"/>
              <p:nvPr/>
            </p:nvSpPr>
            <p:spPr>
              <a:xfrm>
                <a:off x="363" y="390"/>
                <a:ext cx="1440" cy="87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av_back</a:t>
                </a:r>
                <a:endParaRPr lang="en-US" altLang="zh-CN" sz="1600" b="1">
                  <a:solidFill>
                    <a:schemeClr val="tx1"/>
                  </a:solidFill>
                  <a:latin typeface="Times New Roman" panose="02020603050405020304" pitchFamily="2" charset="0"/>
                  <a:ea typeface="宋体" panose="02010600030101010101" pitchFamily="2" charset="-122"/>
                </a:endParaRPr>
              </a:p>
              <a:p>
                <a:pPr lvl="0" algn="just">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7894" name="文本框 30726"/>
              <p:cNvSpPr txBox="1"/>
              <p:nvPr/>
            </p:nvSpPr>
            <p:spPr>
              <a:xfrm>
                <a:off x="250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7895" name="文本框 30727"/>
              <p:cNvSpPr txBox="1"/>
              <p:nvPr/>
            </p:nvSpPr>
            <p:spPr>
              <a:xfrm>
                <a:off x="4353"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7896" name="文本框 30728"/>
              <p:cNvSpPr txBox="1"/>
              <p:nvPr/>
            </p:nvSpPr>
            <p:spPr>
              <a:xfrm>
                <a:off x="664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av_back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7897" name="直接连接符 30729"/>
              <p:cNvSpPr/>
              <p:nvPr/>
            </p:nvSpPr>
            <p:spPr>
              <a:xfrm>
                <a:off x="180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898" name="直接连接符 30730"/>
              <p:cNvSpPr/>
              <p:nvPr/>
            </p:nvSpPr>
            <p:spPr>
              <a:xfrm>
                <a:off x="366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899" name="直接连接符 30731"/>
              <p:cNvSpPr/>
              <p:nvPr/>
            </p:nvSpPr>
            <p:spPr>
              <a:xfrm flipH="1">
                <a:off x="1803"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0" name="直接连接符 30732"/>
              <p:cNvSpPr/>
              <p:nvPr/>
            </p:nvSpPr>
            <p:spPr>
              <a:xfrm flipH="1">
                <a:off x="3648"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1" name="直接连接符 30733"/>
              <p:cNvSpPr/>
              <p:nvPr/>
            </p:nvSpPr>
            <p:spPr>
              <a:xfrm>
                <a:off x="5508"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2" name="直接连接符 30734"/>
              <p:cNvSpPr/>
              <p:nvPr/>
            </p:nvSpPr>
            <p:spPr>
              <a:xfrm>
                <a:off x="6303"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3" name="直接连接符 30735"/>
              <p:cNvSpPr/>
              <p:nvPr/>
            </p:nvSpPr>
            <p:spPr>
              <a:xfrm flipH="1">
                <a:off x="6303"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4" name="直接连接符 30736"/>
              <p:cNvSpPr/>
              <p:nvPr/>
            </p:nvSpPr>
            <p:spPr>
              <a:xfrm flipH="1">
                <a:off x="5508"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5" name="直接连接符 30737"/>
              <p:cNvSpPr/>
              <p:nvPr/>
            </p:nvSpPr>
            <p:spPr>
              <a:xfrm>
                <a:off x="7803" y="645"/>
                <a:ext cx="3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6" name="直接连接符 30738"/>
              <p:cNvSpPr/>
              <p:nvPr/>
            </p:nvSpPr>
            <p:spPr>
              <a:xfrm flipV="1">
                <a:off x="8133" y="0"/>
                <a:ext cx="0" cy="6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7" name="直接连接符 30739"/>
              <p:cNvSpPr/>
              <p:nvPr/>
            </p:nvSpPr>
            <p:spPr>
              <a:xfrm flipH="1">
                <a:off x="3" y="0"/>
                <a:ext cx="81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8" name="直接连接符 30740"/>
              <p:cNvSpPr/>
              <p:nvPr/>
            </p:nvSpPr>
            <p:spPr>
              <a:xfrm>
                <a:off x="3" y="0"/>
                <a:ext cx="0" cy="39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09" name="直接连接符 30741"/>
              <p:cNvSpPr/>
              <p:nvPr/>
            </p:nvSpPr>
            <p:spPr>
              <a:xfrm>
                <a:off x="0" y="390"/>
                <a:ext cx="36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10" name="直接连接符 30742"/>
              <p:cNvSpPr/>
              <p:nvPr/>
            </p:nvSpPr>
            <p:spPr>
              <a:xfrm flipH="1">
                <a:off x="0" y="975"/>
                <a:ext cx="36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11" name="直接连接符 30743"/>
              <p:cNvSpPr/>
              <p:nvPr/>
            </p:nvSpPr>
            <p:spPr>
              <a:xfrm>
                <a:off x="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12" name="直接连接符 30744"/>
              <p:cNvSpPr/>
              <p:nvPr/>
            </p:nvSpPr>
            <p:spPr>
              <a:xfrm>
                <a:off x="3" y="1560"/>
                <a:ext cx="82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13" name="直接连接符 30745"/>
              <p:cNvSpPr/>
              <p:nvPr/>
            </p:nvSpPr>
            <p:spPr>
              <a:xfrm flipV="1">
                <a:off x="822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7914" name="直接连接符 30746"/>
              <p:cNvSpPr/>
              <p:nvPr/>
            </p:nvSpPr>
            <p:spPr>
              <a:xfrm flipH="1">
                <a:off x="7803" y="975"/>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7915" name="文本框 30747"/>
            <p:cNvSpPr txBox="1"/>
            <p:nvPr/>
          </p:nvSpPr>
          <p:spPr>
            <a:xfrm>
              <a:off x="1397" y="964"/>
              <a:ext cx="1484"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空闲缓冲区队列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7916" name="文本框 30748"/>
            <p:cNvSpPr txBox="1"/>
            <p:nvPr/>
          </p:nvSpPr>
          <p:spPr>
            <a:xfrm>
              <a:off x="3061" y="267"/>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7917" name="文本框 30749"/>
            <p:cNvSpPr txBox="1"/>
            <p:nvPr/>
          </p:nvSpPr>
          <p:spPr>
            <a:xfrm>
              <a:off x="3055" y="470"/>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30751" name="矩形 307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723">
                                            <p:txEl>
                                              <p:charRg st="75" end="93"/>
                                            </p:txEl>
                                          </p:spTgt>
                                        </p:tgtEl>
                                        <p:attrNameLst>
                                          <p:attrName>style.visibility</p:attrName>
                                        </p:attrNameLst>
                                      </p:cBhvr>
                                      <p:to>
                                        <p:strVal val="visible"/>
                                      </p:to>
                                    </p:set>
                                    <p:anim calcmode="lin" valueType="num">
                                      <p:cBhvr>
                                        <p:cTn id="11" dur="500" fill="hold"/>
                                        <p:tgtEl>
                                          <p:spTgt spid="30723">
                                            <p:txEl>
                                              <p:charRg st="75" end="93"/>
                                            </p:txEl>
                                          </p:spTgt>
                                        </p:tgtEl>
                                        <p:attrNameLst>
                                          <p:attrName>ppt_x</p:attrName>
                                        </p:attrNameLst>
                                      </p:cBhvr>
                                      <p:tavLst>
                                        <p:tav tm="0">
                                          <p:val>
                                            <p:strVal val="0-#ppt_w/2"/>
                                          </p:val>
                                        </p:tav>
                                        <p:tav tm="100000">
                                          <p:val>
                                            <p:strVal val="#ppt_x"/>
                                          </p:val>
                                        </p:tav>
                                      </p:tavLst>
                                    </p:anim>
                                    <p:anim calcmode="lin" valueType="num">
                                      <p:cBhvr>
                                        <p:cTn id="12" dur="500" fill="hold"/>
                                        <p:tgtEl>
                                          <p:spTgt spid="30723">
                                            <p:txEl>
                                              <p:charRg st="75" end="9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723">
                                            <p:txEl>
                                              <p:charRg st="93" end="122"/>
                                            </p:txEl>
                                          </p:spTgt>
                                        </p:tgtEl>
                                        <p:attrNameLst>
                                          <p:attrName>style.visibility</p:attrName>
                                        </p:attrNameLst>
                                      </p:cBhvr>
                                      <p:to>
                                        <p:strVal val="visible"/>
                                      </p:to>
                                    </p:set>
                                    <p:anim calcmode="lin" valueType="num">
                                      <p:cBhvr>
                                        <p:cTn id="15" dur="500" fill="hold"/>
                                        <p:tgtEl>
                                          <p:spTgt spid="30723">
                                            <p:txEl>
                                              <p:charRg st="93" end="122"/>
                                            </p:txEl>
                                          </p:spTgt>
                                        </p:tgtEl>
                                        <p:attrNameLst>
                                          <p:attrName>ppt_x</p:attrName>
                                        </p:attrNameLst>
                                      </p:cBhvr>
                                      <p:tavLst>
                                        <p:tav tm="0">
                                          <p:val>
                                            <p:strVal val="0-#ppt_w/2"/>
                                          </p:val>
                                        </p:tav>
                                        <p:tav tm="100000">
                                          <p:val>
                                            <p:strVal val="#ppt_x"/>
                                          </p:val>
                                        </p:tav>
                                      </p:tavLst>
                                    </p:anim>
                                    <p:anim calcmode="lin" valueType="num">
                                      <p:cBhvr>
                                        <p:cTn id="16" dur="500" fill="hold"/>
                                        <p:tgtEl>
                                          <p:spTgt spid="30723">
                                            <p:txEl>
                                              <p:charRg st="93" end="12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723">
                                            <p:txEl>
                                              <p:charRg st="122" end="138"/>
                                            </p:txEl>
                                          </p:spTgt>
                                        </p:tgtEl>
                                        <p:attrNameLst>
                                          <p:attrName>style.visibility</p:attrName>
                                        </p:attrNameLst>
                                      </p:cBhvr>
                                      <p:to>
                                        <p:strVal val="visible"/>
                                      </p:to>
                                    </p:set>
                                    <p:anim calcmode="lin" valueType="num">
                                      <p:cBhvr>
                                        <p:cTn id="19" dur="500" fill="hold"/>
                                        <p:tgtEl>
                                          <p:spTgt spid="30723">
                                            <p:txEl>
                                              <p:charRg st="122" end="138"/>
                                            </p:txEl>
                                          </p:spTgt>
                                        </p:tgtEl>
                                        <p:attrNameLst>
                                          <p:attrName>ppt_x</p:attrName>
                                        </p:attrNameLst>
                                      </p:cBhvr>
                                      <p:tavLst>
                                        <p:tav tm="0">
                                          <p:val>
                                            <p:strVal val="0-#ppt_w/2"/>
                                          </p:val>
                                        </p:tav>
                                        <p:tav tm="100000">
                                          <p:val>
                                            <p:strVal val="#ppt_x"/>
                                          </p:val>
                                        </p:tav>
                                      </p:tavLst>
                                    </p:anim>
                                    <p:anim calcmode="lin" valueType="num">
                                      <p:cBhvr>
                                        <p:cTn id="20" dur="500" fill="hold"/>
                                        <p:tgtEl>
                                          <p:spTgt spid="30723">
                                            <p:txEl>
                                              <p:charRg st="122" end="13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0723">
                                            <p:txEl>
                                              <p:charRg st="4" end="4"/>
                                            </p:txEl>
                                          </p:spTgt>
                                        </p:tgtEl>
                                        <p:attrNameLst>
                                          <p:attrName>style.visibility</p:attrName>
                                        </p:attrNameLst>
                                      </p:cBhvr>
                                      <p:to>
                                        <p:strVal val="visible"/>
                                      </p:to>
                                    </p:set>
                                    <p:anim calcmode="lin" valueType="num">
                                      <p:cBhvr>
                                        <p:cTn id="23" dur="500" fill="hold"/>
                                        <p:tgtEl>
                                          <p:spTgt spid="30723">
                                            <p:txEl>
                                              <p:charRg st="4" end="4"/>
                                            </p:txEl>
                                          </p:spTgt>
                                        </p:tgtEl>
                                        <p:attrNameLst>
                                          <p:attrName>ppt_x</p:attrName>
                                        </p:attrNameLst>
                                      </p:cBhvr>
                                      <p:tavLst>
                                        <p:tav tm="0">
                                          <p:val>
                                            <p:strVal val="0-#ppt_w/2"/>
                                          </p:val>
                                        </p:tav>
                                        <p:tav tm="100000">
                                          <p:val>
                                            <p:strVal val="#ppt_x"/>
                                          </p:val>
                                        </p:tav>
                                      </p:tavLst>
                                    </p:anim>
                                    <p:anim calcmode="lin" valueType="num">
                                      <p:cBhvr>
                                        <p:cTn id="24" dur="500" fill="hold"/>
                                        <p:tgtEl>
                                          <p:spTgt spid="30723">
                                            <p:txEl>
                                              <p:char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0723">
                                            <p:txEl>
                                              <p:charRg st="5" end="5"/>
                                            </p:txEl>
                                          </p:spTgt>
                                        </p:tgtEl>
                                        <p:attrNameLst>
                                          <p:attrName>style.visibility</p:attrName>
                                        </p:attrNameLst>
                                      </p:cBhvr>
                                      <p:to>
                                        <p:strVal val="visible"/>
                                      </p:to>
                                    </p:set>
                                    <p:anim calcmode="lin" valueType="num">
                                      <p:cBhvr>
                                        <p:cTn id="27" dur="500" fill="hold"/>
                                        <p:tgtEl>
                                          <p:spTgt spid="30723">
                                            <p:txEl>
                                              <p:charRg st="5" end="5"/>
                                            </p:txEl>
                                          </p:spTgt>
                                        </p:tgtEl>
                                        <p:attrNameLst>
                                          <p:attrName>ppt_x</p:attrName>
                                        </p:attrNameLst>
                                      </p:cBhvr>
                                      <p:tavLst>
                                        <p:tav tm="0">
                                          <p:val>
                                            <p:strVal val="0-#ppt_w/2"/>
                                          </p:val>
                                        </p:tav>
                                        <p:tav tm="100000">
                                          <p:val>
                                            <p:strVal val="#ppt_x"/>
                                          </p:val>
                                        </p:tav>
                                      </p:tavLst>
                                    </p:anim>
                                    <p:anim calcmode="lin" valueType="num">
                                      <p:cBhvr>
                                        <p:cTn id="28" dur="500" fill="hold"/>
                                        <p:tgtEl>
                                          <p:spTgt spid="30723">
                                            <p:txEl>
                                              <p:char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0723">
                                            <p:txEl>
                                              <p:charRg st="6" end="6"/>
                                            </p:txEl>
                                          </p:spTgt>
                                        </p:tgtEl>
                                        <p:attrNameLst>
                                          <p:attrName>style.visibility</p:attrName>
                                        </p:attrNameLst>
                                      </p:cBhvr>
                                      <p:to>
                                        <p:strVal val="visible"/>
                                      </p:to>
                                    </p:set>
                                    <p:anim calcmode="lin" valueType="num">
                                      <p:cBhvr>
                                        <p:cTn id="31" dur="500" fill="hold"/>
                                        <p:tgtEl>
                                          <p:spTgt spid="30723">
                                            <p:txEl>
                                              <p:charRg st="6" end="6"/>
                                            </p:txEl>
                                          </p:spTgt>
                                        </p:tgtEl>
                                        <p:attrNameLst>
                                          <p:attrName>ppt_x</p:attrName>
                                        </p:attrNameLst>
                                      </p:cBhvr>
                                      <p:tavLst>
                                        <p:tav tm="0">
                                          <p:val>
                                            <p:strVal val="0-#ppt_w/2"/>
                                          </p:val>
                                        </p:tav>
                                        <p:tav tm="100000">
                                          <p:val>
                                            <p:strVal val="#ppt_x"/>
                                          </p:val>
                                        </p:tav>
                                      </p:tavLst>
                                    </p:anim>
                                    <p:anim calcmode="lin" valueType="num">
                                      <p:cBhvr>
                                        <p:cTn id="32" dur="500" fill="hold"/>
                                        <p:tgtEl>
                                          <p:spTgt spid="3072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24"/>
                                        </p:tgtEl>
                                        <p:attrNameLst>
                                          <p:attrName>style.visibility</p:attrName>
                                        </p:attrNameLst>
                                      </p:cBhvr>
                                      <p:to>
                                        <p:strVal val="visible"/>
                                      </p:to>
                                    </p:set>
                                    <p:anim calcmode="lin" valueType="num">
                                      <p:cBhvr>
                                        <p:cTn id="37" dur="500" fill="hold"/>
                                        <p:tgtEl>
                                          <p:spTgt spid="30724"/>
                                        </p:tgtEl>
                                        <p:attrNameLst>
                                          <p:attrName>ppt_x</p:attrName>
                                        </p:attrNameLst>
                                      </p:cBhvr>
                                      <p:tavLst>
                                        <p:tav tm="0">
                                          <p:val>
                                            <p:strVal val="#ppt_x"/>
                                          </p:val>
                                        </p:tav>
                                        <p:tav tm="100000">
                                          <p:val>
                                            <p:strVal val="#ppt_x"/>
                                          </p:val>
                                        </p:tav>
                                      </p:tavLst>
                                    </p:anim>
                                    <p:anim calcmode="lin" valueType="num">
                                      <p:cBhvr>
                                        <p:cTn id="3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07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23</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0723" name="矩形 30722"/>
          <p:cNvSpPr/>
          <p:nvPr/>
        </p:nvSpPr>
        <p:spPr>
          <a:xfrm>
            <a:off x="375285" y="573405"/>
            <a:ext cx="8251825" cy="36461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宋体" panose="02010600030101010101" pitchFamily="2" charset="-122"/>
                <a:ea typeface="宋体" panose="02010600030101010101" pitchFamily="2" charset="-122"/>
                <a:cs typeface="+mn-ea"/>
                <a:sym typeface="Symbol" panose="05050102010706020507" pitchFamily="2" charset="2"/>
              </a:rPr>
              <a:t>③ </a:t>
            </a: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缓冲区队列结构 </a:t>
            </a:r>
            <a:endParaRPr lang="zh-CN" altLang="en-US" sz="2400" b="1" strike="noStrike" noProof="1">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b="1" strike="noStrike" noProof="1">
                <a:solidFill>
                  <a:schemeClr val="tx1"/>
                </a:solidFill>
                <a:latin typeface="宋体" panose="02010600030101010101" pitchFamily="2" charset="-122"/>
                <a:ea typeface="宋体" panose="02010600030101010101" pitchFamily="2" charset="-122"/>
                <a:cs typeface="+mn-cs"/>
                <a:sym typeface="+mn-ea"/>
              </a:rPr>
              <a:t>ⅱ</a:t>
            </a:r>
            <a:r>
              <a:rPr lang="en-US" altLang="zh-CN" sz="2400" b="1" strike="noStrike" noProof="1">
                <a:solidFill>
                  <a:schemeClr val="tx1"/>
                </a:solidFill>
                <a:latin typeface="宋体" panose="02010600030101010101" pitchFamily="2" charset="-122"/>
                <a:ea typeface="宋体" panose="02010600030101010101" pitchFamily="2" charset="-122"/>
                <a:cs typeface="+mn-ea"/>
              </a:rPr>
              <a:t> </a:t>
            </a:r>
            <a:r>
              <a:rPr lang="zh-CN" altLang="en-US" sz="2400" b="1" strike="noStrike" noProof="1">
                <a:solidFill>
                  <a:schemeClr val="tx1"/>
                </a:solidFill>
                <a:latin typeface="Times New Roman" panose="02020603050405020304" pitchFamily="2" charset="0"/>
                <a:ea typeface="宋体" panose="02010600030101010101" pitchFamily="2" charset="-122"/>
                <a:cs typeface="+mn-ea"/>
              </a:rPr>
              <a:t>设备缓冲区队列  </a:t>
            </a:r>
            <a:endParaRPr lang="zh-CN" altLang="en-US" sz="2400" b="1"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b="1" strike="noStrike" noProof="1">
                <a:solidFill>
                  <a:schemeClr val="tx1"/>
                </a:solidFill>
                <a:latin typeface="Times New Roman" panose="02020603050405020304" pitchFamily="2" charset="0"/>
                <a:ea typeface="宋体" panose="02010600030101010101" pitchFamily="2" charset="-122"/>
                <a:cs typeface="+mn-cs"/>
              </a:rPr>
              <a:t>     </a:t>
            </a:r>
            <a:r>
              <a:rPr lang="zh-CN" altLang="en-US" sz="2000" strike="noStrike" noProof="1">
                <a:solidFill>
                  <a:schemeClr val="tx1"/>
                </a:solidFill>
                <a:latin typeface="Times New Roman" panose="02020603050405020304" pitchFamily="2" charset="0"/>
                <a:ea typeface="宋体" panose="02010600030101010101" pitchFamily="2" charset="-122"/>
                <a:cs typeface="+mn-cs"/>
              </a:rPr>
              <a:t>与某类设备有关的所有缓冲区组成的队列称为设备缓冲区队列，简称</a:t>
            </a:r>
            <a:r>
              <a:rPr lang="en-US" altLang="zh-CN" sz="2000" strike="noStrike" noProof="1">
                <a:solidFill>
                  <a:schemeClr val="tx1"/>
                </a:solidFill>
                <a:latin typeface="Times New Roman" panose="02020603050405020304" pitchFamily="2" charset="0"/>
                <a:ea typeface="宋体" panose="02010600030101010101" pitchFamily="2" charset="-122"/>
                <a:cs typeface="+mn-cs"/>
              </a:rPr>
              <a:t>b</a:t>
            </a:r>
            <a:r>
              <a:rPr lang="zh-CN" altLang="en-US" sz="2000" strike="noStrike" noProof="1">
                <a:solidFill>
                  <a:schemeClr val="tx1"/>
                </a:solidFill>
                <a:latin typeface="Times New Roman" panose="02020603050405020304" pitchFamily="2" charset="0"/>
                <a:ea typeface="宋体" panose="02010600030101010101" pitchFamily="2" charset="-122"/>
                <a:cs typeface="+mn-cs"/>
              </a:rPr>
              <a:t>链。多个设备有多个设备缓冲区队列</a:t>
            </a:r>
            <a:endParaRPr lang="zh-CN" altLang="en-US" sz="2000" strike="noStrike" noProof="1">
              <a:solidFill>
                <a:schemeClr val="tx1"/>
              </a:solidFill>
              <a:latin typeface="Times New Roman" panose="02020603050405020304" pitchFamily="2" charset="0"/>
              <a:ea typeface="宋体" panose="02010600030101010101" pitchFamily="2" charset="-122"/>
              <a:cs typeface="+mn-cs"/>
            </a:endParaRPr>
          </a:p>
          <a:p>
            <a:pPr marL="533400" lvl="0" indent="-533400" fontAlgn="base">
              <a:lnSpc>
                <a:spcPct val="130000"/>
              </a:lnSpc>
              <a:buNone/>
            </a:pPr>
            <a:r>
              <a:rPr lang="x-none" altLang="en-US" sz="2400" b="1" strike="noStrike" noProof="1">
                <a:solidFill>
                  <a:schemeClr val="tx1"/>
                </a:solidFill>
                <a:latin typeface="Times New Roman" panose="02020603050405020304" pitchFamily="2" charset="0"/>
                <a:ea typeface="宋体" panose="02010600030101010101" pitchFamily="2" charset="-122"/>
                <a:cs typeface="+mn-ea"/>
                <a:sym typeface="+mn-ea"/>
              </a:rPr>
              <a:t>		</a:t>
            </a:r>
            <a:r>
              <a:rPr lang="en-US" altLang="zh-CN" sz="2400" b="1" strike="noStrike" noProof="1">
                <a:solidFill>
                  <a:schemeClr val="tx1"/>
                </a:solidFill>
                <a:latin typeface="Times New Roman" panose="02020603050405020304" pitchFamily="2" charset="0"/>
                <a:ea typeface="宋体" panose="02010600030101010101" pitchFamily="2" charset="-122"/>
                <a:cs typeface="+mn-ea"/>
                <a:sym typeface="+mn-ea"/>
              </a:rPr>
              <a:t>b </a:t>
            </a:r>
            <a:r>
              <a:rPr lang="zh-CN" altLang="en-US" sz="2400" b="1" strike="noStrike" noProof="1">
                <a:solidFill>
                  <a:schemeClr val="tx1"/>
                </a:solidFill>
                <a:latin typeface="Times New Roman" panose="02020603050405020304" pitchFamily="2" charset="0"/>
                <a:ea typeface="宋体" panose="02010600030101010101" pitchFamily="2" charset="-122"/>
                <a:cs typeface="+mn-ea"/>
                <a:sym typeface="+mn-ea"/>
              </a:rPr>
              <a:t>链指针  </a:t>
            </a:r>
            <a:endParaRPr lang="zh-CN" altLang="en-US" sz="2400" b="1" strike="noStrike" noProof="1">
              <a:solidFill>
                <a:schemeClr val="tx1"/>
              </a:solidFill>
              <a:latin typeface="Times New Roman" panose="02020603050405020304" pitchFamily="2"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anose="02010600030101010101" pitchFamily="2" charset="-122"/>
                <a:cs typeface="+mn-cs"/>
                <a:sym typeface="+mn-ea"/>
              </a:rPr>
              <a:t>b_forw </a:t>
            </a:r>
            <a:r>
              <a:rPr lang="zh-CN" altLang="en-US" sz="2000" strike="noStrike" noProof="1">
                <a:solidFill>
                  <a:schemeClr val="tx1"/>
                </a:solidFill>
                <a:latin typeface="Times New Roman" panose="02020603050405020304" pitchFamily="2" charset="0"/>
                <a:ea typeface="宋体" panose="02010600030101010101" pitchFamily="2" charset="-122"/>
                <a:cs typeface="+mn-cs"/>
                <a:sym typeface="+mn-ea"/>
              </a:rPr>
              <a:t>： 指向设备缓冲区队列上的下一个缓冲区的指针</a:t>
            </a:r>
            <a:endParaRPr lang="zh-CN" altLang="en-US" sz="2000" strike="noStrike" noProof="1">
              <a:solidFill>
                <a:schemeClr val="tx1"/>
              </a:solidFill>
              <a:latin typeface="Times New Roman" panose="02020603050405020304" pitchFamily="2" charset="0"/>
              <a:ea typeface="宋体" panose="02010600030101010101" pitchFamily="2" charset="-122"/>
            </a:endParaRPr>
          </a:p>
          <a:p>
            <a:pPr marL="1295400" lvl="2" indent="-381000" fontAlgn="base">
              <a:lnSpc>
                <a:spcPct val="130000"/>
              </a:lnSpc>
            </a:pPr>
            <a:r>
              <a:rPr lang="en-US" altLang="zh-CN" sz="2000" strike="noStrike" noProof="1">
                <a:solidFill>
                  <a:schemeClr val="tx1"/>
                </a:solidFill>
                <a:latin typeface="Times New Roman" panose="02020603050405020304" pitchFamily="2" charset="0"/>
                <a:ea typeface="宋体" panose="02010600030101010101" pitchFamily="2" charset="-122"/>
                <a:cs typeface="+mn-cs"/>
                <a:sym typeface="+mn-ea"/>
              </a:rPr>
              <a:t>b_back </a:t>
            </a:r>
            <a:r>
              <a:rPr lang="zh-CN" altLang="en-US" sz="2000" strike="noStrike" noProof="1">
                <a:solidFill>
                  <a:schemeClr val="tx1"/>
                </a:solidFill>
                <a:latin typeface="Times New Roman" panose="02020603050405020304" pitchFamily="2" charset="0"/>
                <a:ea typeface="宋体" panose="02010600030101010101" pitchFamily="2" charset="-122"/>
                <a:cs typeface="+mn-cs"/>
                <a:sym typeface="+mn-ea"/>
              </a:rPr>
              <a:t>： 指向设备缓冲区队列上的上一个缓冲区的指针</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30751" name="矩形 3075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grpSp>
        <p:nvGrpSpPr>
          <p:cNvPr id="31748" name="组合 31747"/>
          <p:cNvGrpSpPr/>
          <p:nvPr/>
        </p:nvGrpSpPr>
        <p:grpSpPr>
          <a:xfrm>
            <a:off x="376238" y="4486275"/>
            <a:ext cx="8294687" cy="1866900"/>
            <a:chOff x="0" y="0"/>
            <a:chExt cx="4322" cy="1176"/>
          </a:xfrm>
        </p:grpSpPr>
        <p:grpSp>
          <p:nvGrpSpPr>
            <p:cNvPr id="38917" name="组合 31748"/>
            <p:cNvGrpSpPr/>
            <p:nvPr/>
          </p:nvGrpSpPr>
          <p:grpSpPr>
            <a:xfrm>
              <a:off x="0" y="0"/>
              <a:ext cx="4322" cy="946"/>
              <a:chOff x="0" y="0"/>
              <a:chExt cx="8223" cy="1560"/>
            </a:xfrm>
          </p:grpSpPr>
          <p:sp>
            <p:nvSpPr>
              <p:cNvPr id="38918" name="文本框 31749"/>
              <p:cNvSpPr txBox="1"/>
              <p:nvPr/>
            </p:nvSpPr>
            <p:spPr>
              <a:xfrm>
                <a:off x="363" y="390"/>
                <a:ext cx="1440" cy="87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8919" name="文本框 31750"/>
              <p:cNvSpPr txBox="1"/>
              <p:nvPr/>
            </p:nvSpPr>
            <p:spPr>
              <a:xfrm>
                <a:off x="250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8920" name="文本框 31751"/>
              <p:cNvSpPr txBox="1"/>
              <p:nvPr/>
            </p:nvSpPr>
            <p:spPr>
              <a:xfrm>
                <a:off x="4353"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8921" name="文本框 31752"/>
              <p:cNvSpPr txBox="1"/>
              <p:nvPr/>
            </p:nvSpPr>
            <p:spPr>
              <a:xfrm>
                <a:off x="6648" y="465"/>
                <a:ext cx="1155" cy="79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b_forw</a:t>
                </a:r>
                <a:endParaRPr lang="en-US" altLang="zh-CN" sz="16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10000"/>
                  </a:spcBef>
                  <a:buClr>
                    <a:srgbClr val="000000"/>
                  </a:buClr>
                </a:pPr>
                <a:r>
                  <a:rPr lang="en-US" altLang="zh-CN" sz="1600" b="1">
                    <a:solidFill>
                      <a:schemeClr val="tx1"/>
                    </a:solidFill>
                    <a:latin typeface="Times New Roman" panose="02020603050405020304" pitchFamily="2" charset="0"/>
                    <a:ea typeface="宋体" panose="02010600030101010101" pitchFamily="2" charset="-122"/>
                  </a:rPr>
                  <a:t> b_back</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38922" name="直接连接符 31753"/>
              <p:cNvSpPr/>
              <p:nvPr/>
            </p:nvSpPr>
            <p:spPr>
              <a:xfrm>
                <a:off x="180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3" name="直接连接符 31754"/>
              <p:cNvSpPr/>
              <p:nvPr/>
            </p:nvSpPr>
            <p:spPr>
              <a:xfrm>
                <a:off x="3663" y="64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4" name="直接连接符 31755"/>
              <p:cNvSpPr/>
              <p:nvPr/>
            </p:nvSpPr>
            <p:spPr>
              <a:xfrm flipH="1">
                <a:off x="1803"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5" name="直接连接符 31756"/>
              <p:cNvSpPr/>
              <p:nvPr/>
            </p:nvSpPr>
            <p:spPr>
              <a:xfrm flipH="1">
                <a:off x="3648" y="975"/>
                <a:ext cx="70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6" name="直接连接符 31757"/>
              <p:cNvSpPr/>
              <p:nvPr/>
            </p:nvSpPr>
            <p:spPr>
              <a:xfrm>
                <a:off x="5508"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7" name="直接连接符 31758"/>
              <p:cNvSpPr/>
              <p:nvPr/>
            </p:nvSpPr>
            <p:spPr>
              <a:xfrm>
                <a:off x="6303" y="64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8" name="直接连接符 31759"/>
              <p:cNvSpPr/>
              <p:nvPr/>
            </p:nvSpPr>
            <p:spPr>
              <a:xfrm flipH="1">
                <a:off x="6303"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29" name="直接连接符 31760"/>
              <p:cNvSpPr/>
              <p:nvPr/>
            </p:nvSpPr>
            <p:spPr>
              <a:xfrm flipH="1">
                <a:off x="5508" y="975"/>
                <a:ext cx="345"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0" name="直接连接符 31761"/>
              <p:cNvSpPr/>
              <p:nvPr/>
            </p:nvSpPr>
            <p:spPr>
              <a:xfrm>
                <a:off x="7803" y="645"/>
                <a:ext cx="3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1" name="直接连接符 31762"/>
              <p:cNvSpPr/>
              <p:nvPr/>
            </p:nvSpPr>
            <p:spPr>
              <a:xfrm flipV="1">
                <a:off x="8133" y="0"/>
                <a:ext cx="0" cy="64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2" name="直接连接符 31763"/>
              <p:cNvSpPr/>
              <p:nvPr/>
            </p:nvSpPr>
            <p:spPr>
              <a:xfrm flipH="1">
                <a:off x="3" y="0"/>
                <a:ext cx="813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3" name="直接连接符 31764"/>
              <p:cNvSpPr/>
              <p:nvPr/>
            </p:nvSpPr>
            <p:spPr>
              <a:xfrm>
                <a:off x="3" y="0"/>
                <a:ext cx="0" cy="39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4" name="直接连接符 31765"/>
              <p:cNvSpPr/>
              <p:nvPr/>
            </p:nvSpPr>
            <p:spPr>
              <a:xfrm>
                <a:off x="0" y="390"/>
                <a:ext cx="36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5" name="直接连接符 31766"/>
              <p:cNvSpPr/>
              <p:nvPr/>
            </p:nvSpPr>
            <p:spPr>
              <a:xfrm flipH="1">
                <a:off x="0" y="975"/>
                <a:ext cx="363"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6" name="直接连接符 31767"/>
              <p:cNvSpPr/>
              <p:nvPr/>
            </p:nvSpPr>
            <p:spPr>
              <a:xfrm>
                <a:off x="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7" name="直接连接符 31768"/>
              <p:cNvSpPr/>
              <p:nvPr/>
            </p:nvSpPr>
            <p:spPr>
              <a:xfrm>
                <a:off x="3" y="1560"/>
                <a:ext cx="8220"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8" name="直接连接符 31769"/>
              <p:cNvSpPr/>
              <p:nvPr/>
            </p:nvSpPr>
            <p:spPr>
              <a:xfrm flipV="1">
                <a:off x="8223" y="975"/>
                <a:ext cx="0" cy="58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8939" name="直接连接符 31770"/>
              <p:cNvSpPr/>
              <p:nvPr/>
            </p:nvSpPr>
            <p:spPr>
              <a:xfrm flipH="1">
                <a:off x="7803" y="975"/>
                <a:ext cx="420" cy="0"/>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8940" name="文本框 31771"/>
            <p:cNvSpPr txBox="1"/>
            <p:nvPr/>
          </p:nvSpPr>
          <p:spPr>
            <a:xfrm>
              <a:off x="1397" y="964"/>
              <a:ext cx="1484" cy="212"/>
            </a:xfrm>
            <a:prstGeom prst="rect">
              <a:avLst/>
            </a:prstGeom>
            <a:noFill/>
            <a:ln w="9525">
              <a:noFill/>
              <a:miter/>
            </a:ln>
          </p:spPr>
          <p:txBody>
            <a:bodyPr anchor="t">
              <a:spAutoFit/>
            </a:bodyPr>
            <a:p>
              <a:pPr lvl="0">
                <a:spcBef>
                  <a:spcPct val="5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设备缓冲区队列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8941" name="文本框 31772"/>
            <p:cNvSpPr txBox="1"/>
            <p:nvPr/>
          </p:nvSpPr>
          <p:spPr>
            <a:xfrm>
              <a:off x="3061" y="267"/>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8942" name="文本框 31773"/>
            <p:cNvSpPr txBox="1"/>
            <p:nvPr/>
          </p:nvSpPr>
          <p:spPr>
            <a:xfrm>
              <a:off x="3055" y="470"/>
              <a:ext cx="288" cy="212"/>
            </a:xfrm>
            <a:prstGeom prst="rect">
              <a:avLst/>
            </a:prstGeom>
            <a:noFill/>
            <a:ln w="9525">
              <a:noFill/>
              <a:miter/>
            </a:ln>
          </p:spPr>
          <p:txBody>
            <a:bodyPr anchor="t">
              <a:spAutoFit/>
            </a:bodyPr>
            <a:p>
              <a:pPr lvl="0">
                <a:spcBef>
                  <a:spcPct val="50000"/>
                </a:spcBef>
                <a:buClr>
                  <a:srgbClr val="000000"/>
                </a:buClr>
              </a:pPr>
              <a:r>
                <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en-US" altLang="zh-CN" sz="1600" b="1">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1"/>
                                            </p:txEl>
                                          </p:spTgt>
                                        </p:tgtEl>
                                        <p:attrNameLst>
                                          <p:attrName>style.visibility</p:attrName>
                                        </p:attrNameLst>
                                      </p:cBhvr>
                                      <p:to>
                                        <p:strVal val="visible"/>
                                      </p:to>
                                    </p:set>
                                    <p:anim calcmode="lin" valueType="num">
                                      <p:cBhvr additive="base">
                                        <p:cTn id="7" dur="1000" fill="hold"/>
                                        <p:tgtEl>
                                          <p:spTgt spid="30723">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11" end="30"/>
                                            </p:txEl>
                                          </p:spTgt>
                                        </p:tgtEl>
                                        <p:attrNameLst>
                                          <p:attrName>style.visibility</p:attrName>
                                        </p:attrNameLst>
                                      </p:cBhvr>
                                      <p:to>
                                        <p:strVal val="visible"/>
                                      </p:to>
                                    </p:set>
                                    <p:anim calcmode="lin" valueType="num">
                                      <p:cBhvr additive="base">
                                        <p:cTn id="13" dur="1000" fill="hold"/>
                                        <p:tgtEl>
                                          <p:spTgt spid="30723">
                                            <p:txEl>
                                              <p:charRg st="11"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charRg st="11" end="30"/>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0723">
                                            <p:txEl>
                                              <p:charRg st="30" end="59"/>
                                            </p:txEl>
                                          </p:spTgt>
                                        </p:tgtEl>
                                        <p:attrNameLst>
                                          <p:attrName>style.visibility</p:attrName>
                                        </p:attrNameLst>
                                      </p:cBhvr>
                                      <p:to>
                                        <p:strVal val="visible"/>
                                      </p:to>
                                    </p:set>
                                    <p:anim calcmode="lin" valueType="num">
                                      <p:cBhvr additive="base">
                                        <p:cTn id="17" dur="500" fill="hold"/>
                                        <p:tgtEl>
                                          <p:spTgt spid="30723">
                                            <p:txEl>
                                              <p:charRg st="30"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23">
                                            <p:txEl>
                                              <p:charRg st="30" end="59"/>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723">
                                            <p:txEl>
                                              <p:charRg st="4" end="4"/>
                                            </p:txEl>
                                          </p:spTgt>
                                        </p:tgtEl>
                                        <p:attrNameLst>
                                          <p:attrName>style.visibility</p:attrName>
                                        </p:attrNameLst>
                                      </p:cBhvr>
                                      <p:to>
                                        <p:strVal val="visible"/>
                                      </p:to>
                                    </p:set>
                                    <p:anim calcmode="lin" valueType="num">
                                      <p:cBhvr additive="base">
                                        <p:cTn id="21" dur="500" fill="hold"/>
                                        <p:tgtEl>
                                          <p:spTgt spid="30723">
                                            <p:txEl>
                                              <p:char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723">
                                            <p:txEl>
                                              <p:char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23">
                                            <p:txEl>
                                              <p:charRg st="5" end="5"/>
                                            </p:txEl>
                                          </p:spTgt>
                                        </p:tgtEl>
                                        <p:attrNameLst>
                                          <p:attrName>style.visibility</p:attrName>
                                        </p:attrNameLst>
                                      </p:cBhvr>
                                      <p:to>
                                        <p:strVal val="visible"/>
                                      </p:to>
                                    </p:set>
                                    <p:anim calcmode="lin" valueType="num">
                                      <p:cBhvr additive="base">
                                        <p:cTn id="25" dur="500" fill="hold"/>
                                        <p:tgtEl>
                                          <p:spTgt spid="30723">
                                            <p:txEl>
                                              <p:char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char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0723">
                                            <p:txEl>
                                              <p:charRg st="6" end="6"/>
                                            </p:txEl>
                                          </p:spTgt>
                                        </p:tgtEl>
                                        <p:attrNameLst>
                                          <p:attrName>style.visibility</p:attrName>
                                        </p:attrNameLst>
                                      </p:cBhvr>
                                      <p:to>
                                        <p:strVal val="visible"/>
                                      </p:to>
                                    </p:set>
                                    <p:anim calcmode="lin" valueType="num">
                                      <p:cBhvr additive="base">
                                        <p:cTn id="29" dur="500" fill="hold"/>
                                        <p:tgtEl>
                                          <p:spTgt spid="30723">
                                            <p:txEl>
                                              <p:char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723">
                                            <p:txEl>
                                              <p:char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31748"/>
                                        </p:tgtEl>
                                        <p:attrNameLst>
                                          <p:attrName>style.visibility</p:attrName>
                                        </p:attrNameLst>
                                      </p:cBhvr>
                                      <p:to>
                                        <p:strVal val="visible"/>
                                      </p:to>
                                    </p:set>
                                    <p:anim calcmode="lin" valueType="num">
                                      <p:cBhvr>
                                        <p:cTn id="35" dur="500" fill="hold"/>
                                        <p:tgtEl>
                                          <p:spTgt spid="31748"/>
                                        </p:tgtEl>
                                        <p:attrNameLst>
                                          <p:attrName>ppt_x</p:attrName>
                                        </p:attrNameLst>
                                      </p:cBhvr>
                                      <p:tavLst>
                                        <p:tav tm="0">
                                          <p:val>
                                            <p:strVal val="#ppt_x"/>
                                          </p:val>
                                        </p:tav>
                                        <p:tav tm="100000">
                                          <p:val>
                                            <p:strVal val="#ppt_x"/>
                                          </p:val>
                                        </p:tav>
                                      </p:tavLst>
                                    </p:anim>
                                    <p:anim calcmode="lin" valueType="num">
                                      <p:cBhvr>
                                        <p:cTn id="36"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716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7171" name="矩形 7170"/>
          <p:cNvSpPr/>
          <p:nvPr/>
        </p:nvSpPr>
        <p:spPr>
          <a:xfrm>
            <a:off x="142875" y="501650"/>
            <a:ext cx="8826500" cy="606933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en-US" altLang="zh-CN" b="1">
                <a:solidFill>
                  <a:srgbClr val="990000"/>
                </a:solidFill>
                <a:latin typeface="Times New Roman" panose="02020603050405020304" pitchFamily="2" charset="0"/>
                <a:ea typeface="宋体" panose="02010600030101010101" pitchFamily="2" charset="-122"/>
              </a:rPr>
              <a:t>1.  设备分类</a:t>
            </a:r>
            <a:endParaRPr lang="zh-CN" altLang="en-US" sz="2000" b="1">
              <a:solidFill>
                <a:srgbClr val="990000"/>
              </a:solidFill>
              <a:latin typeface="Arial" panose="020B0604020202020204" pitchFamily="34" charset="0"/>
              <a:ea typeface="宋体" panose="02010600030101010101"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800" b="1">
                <a:solidFill>
                  <a:srgbClr val="A50021"/>
                </a:solidFill>
                <a:latin typeface="Times New Roman" panose="02020603050405020304" pitchFamily="2" charset="0"/>
                <a:ea typeface="宋体" panose="02010600030101010101" pitchFamily="2" charset="-122"/>
              </a:rPr>
              <a:t>(1) </a:t>
            </a:r>
            <a:r>
              <a:rPr lang="zh-CN" altLang="en-US" sz="2400" b="1">
                <a:solidFill>
                  <a:srgbClr val="A50021"/>
                </a:solidFill>
                <a:latin typeface="Times New Roman" panose="02020603050405020304" pitchFamily="2" charset="0"/>
                <a:ea typeface="宋体" panose="02010600030101010101" pitchFamily="2" charset="-122"/>
              </a:rPr>
              <a:t>存储设备</a:t>
            </a:r>
            <a:endParaRPr lang="zh-CN" altLang="en-US" sz="2400" b="1">
              <a:solidFill>
                <a:srgbClr val="A5002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1800" u="none" baseline="0">
                <a:solidFill>
                  <a:schemeClr val="tx1"/>
                </a:solidFill>
                <a:latin typeface="Times New Roman" panose="02020603050405020304" pitchFamily="2" charset="0"/>
                <a:ea typeface="宋体" panose="02010600030101010101" pitchFamily="2" charset="-122"/>
              </a:rPr>
              <a:t>存储设备是存储信息的设备，如：磁盘、</a:t>
            </a:r>
            <a:r>
              <a:rPr lang="zh-CN" altLang="zh-CN" sz="1800" u="none" baseline="0">
                <a:solidFill>
                  <a:schemeClr val="tx1"/>
                </a:solidFill>
                <a:latin typeface="Times New Roman" panose="02020603050405020304" pitchFamily="2" charset="0"/>
                <a:ea typeface="宋体" panose="02010600030101010101" pitchFamily="2" charset="-122"/>
              </a:rPr>
              <a:t>光盘</a:t>
            </a:r>
            <a:r>
              <a:rPr lang="x-none" altLang="zh-CN" sz="1800" u="none" baseline="0">
                <a:solidFill>
                  <a:schemeClr val="tx1"/>
                </a:solidFill>
                <a:latin typeface="Times New Roman" panose="02020603050405020304" pitchFamily="2" charset="0"/>
                <a:ea typeface="宋体" panose="02010600030101010101" pitchFamily="2" charset="-122"/>
              </a:rPr>
              <a:t>、U盘、ssd、磁带</a:t>
            </a:r>
            <a:r>
              <a:rPr lang="x-none" altLang="zh-CN" sz="2000" u="none" baseline="0">
                <a:solidFill>
                  <a:schemeClr val="tx1"/>
                </a:solidFill>
                <a:latin typeface="Times New Roman" panose="02020603050405020304" pitchFamily="2" charset="0"/>
                <a:ea typeface="宋体" panose="02010600030101010101" pitchFamily="2" charset="-122"/>
              </a:rPr>
              <a:t>。</a:t>
            </a:r>
            <a:endParaRPr lang="x-none" altLang="zh-CN" sz="2000" u="none" baseline="0">
              <a:solidFill>
                <a:schemeClr val="tx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en-US" altLang="zh-CN" sz="2000" u="none" baseline="0">
                <a:solidFill>
                  <a:schemeClr val="tx1"/>
                </a:solidFill>
                <a:latin typeface="Times New Roman" panose="02020603050405020304" pitchFamily="2" charset="0"/>
                <a:ea typeface="宋体" panose="02010600030101010101" pitchFamily="2" charset="-122"/>
              </a:rPr>
              <a:t>(</a:t>
            </a:r>
            <a:r>
              <a:rPr lang="x-none" altLang="en-US" sz="2000" u="none" baseline="0">
                <a:solidFill>
                  <a:schemeClr val="tx1"/>
                </a:solidFill>
                <a:latin typeface="Times New Roman" panose="02020603050405020304" pitchFamily="2" charset="0"/>
                <a:ea typeface="宋体" panose="02010600030101010101" pitchFamily="2" charset="-122"/>
              </a:rPr>
              <a:t>一般</a:t>
            </a:r>
            <a:r>
              <a:rPr lang="zh-CN" altLang="en-US" sz="2000" u="none" baseline="0">
                <a:solidFill>
                  <a:schemeClr val="tx1"/>
                </a:solidFill>
                <a:latin typeface="Times New Roman" panose="02020603050405020304" pitchFamily="2" charset="0"/>
                <a:ea typeface="宋体" panose="02010600030101010101" pitchFamily="2" charset="-122"/>
              </a:rPr>
              <a:t>以块为单位传输信息</a:t>
            </a:r>
            <a:r>
              <a:rPr lang="x-none" altLang="zh-CN" sz="2000" u="none" baseline="0">
                <a:solidFill>
                  <a:schemeClr val="tx1"/>
                </a:solidFill>
                <a:latin typeface="Times New Roman" panose="02020603050405020304" pitchFamily="2" charset="0"/>
                <a:ea typeface="宋体" panose="02010600030101010101" pitchFamily="2" charset="-122"/>
              </a:rPr>
              <a:t>，</a:t>
            </a:r>
            <a:r>
              <a:rPr lang="zh-CN" altLang="en-US" sz="2000">
                <a:solidFill>
                  <a:schemeClr val="tx1"/>
                </a:solidFill>
                <a:latin typeface="Times New Roman" panose="02020603050405020304" pitchFamily="2" charset="0"/>
                <a:sym typeface="+mn-ea"/>
              </a:rPr>
              <a:t>又称</a:t>
            </a:r>
            <a:r>
              <a:rPr lang="zh-CN" altLang="en-US" sz="2000">
                <a:solidFill>
                  <a:srgbClr val="FF0000"/>
                </a:solidFill>
                <a:latin typeface="Times New Roman" panose="02020603050405020304" pitchFamily="2" charset="0"/>
                <a:sym typeface="+mn-ea"/>
              </a:rPr>
              <a:t>块设备</a:t>
            </a:r>
            <a:r>
              <a:rPr lang="en-US" altLang="zh-CN" sz="2000" u="none" baseline="0">
                <a:solidFill>
                  <a:schemeClr val="tx1"/>
                </a:solidFill>
                <a:latin typeface="Times New Roman" panose="02020603050405020304" pitchFamily="2" charset="0"/>
                <a:ea typeface="宋体" panose="02010600030101010101" pitchFamily="2" charset="-122"/>
              </a:rPr>
              <a:t>) </a:t>
            </a:r>
            <a:endParaRPr lang="zh-CN" altLang="en-US" sz="1800" u="none" baseline="0">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400" b="1">
                <a:solidFill>
                  <a:srgbClr val="A50021"/>
                </a:solidFill>
                <a:latin typeface="Times New Roman" panose="02020603050405020304" pitchFamily="2" charset="0"/>
                <a:ea typeface="宋体" panose="02010600030101010101" pitchFamily="2" charset="-122"/>
              </a:rPr>
              <a:t>(2) 输入/输出设备</a:t>
            </a:r>
            <a:endParaRPr lang="zh-CN" altLang="en-US" sz="2400" b="1">
              <a:solidFill>
                <a:srgbClr val="A5002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u="none" baseline="0">
                <a:solidFill>
                  <a:schemeClr val="tx1"/>
                </a:solidFill>
                <a:latin typeface="Times New Roman" panose="02020603050405020304" pitchFamily="2" charset="0"/>
                <a:ea typeface="宋体" panose="02010600030101010101" pitchFamily="2" charset="-122"/>
              </a:rPr>
              <a:t>输入</a:t>
            </a:r>
            <a:r>
              <a:rPr lang="zh-CN" altLang="zh-CN" sz="2000" u="none" baseline="0">
                <a:solidFill>
                  <a:schemeClr val="tx1"/>
                </a:solidFill>
                <a:latin typeface="Times New Roman" panose="02020603050405020304" pitchFamily="2" charset="0"/>
                <a:ea typeface="宋体" panose="02010600030101010101" pitchFamily="2" charset="-122"/>
              </a:rPr>
              <a:t>/</a:t>
            </a:r>
            <a:r>
              <a:rPr lang="zh-CN" altLang="en-US" sz="2000" u="none" baseline="0">
                <a:solidFill>
                  <a:schemeClr val="tx1"/>
                </a:solidFill>
                <a:latin typeface="Times New Roman" panose="02020603050405020304" pitchFamily="2" charset="0"/>
                <a:ea typeface="宋体" panose="02010600030101010101" pitchFamily="2" charset="-122"/>
              </a:rPr>
              <a:t>输出设备能将信息从计算机外部输入到内</a:t>
            </a:r>
            <a:r>
              <a:rPr lang="zh-CN" altLang="zh-CN" sz="2000" u="none" baseline="0">
                <a:solidFill>
                  <a:schemeClr val="tx1"/>
                </a:solidFill>
                <a:latin typeface="Times New Roman" panose="02020603050405020304" pitchFamily="2" charset="0"/>
                <a:ea typeface="宋体" panose="02010600030101010101" pitchFamily="2" charset="-122"/>
              </a:rPr>
              <a:t>部</a:t>
            </a:r>
            <a:r>
              <a:rPr lang="zh-CN" altLang="en-US" sz="2000" u="none" baseline="0">
                <a:solidFill>
                  <a:schemeClr val="tx1"/>
                </a:solidFill>
                <a:latin typeface="Times New Roman" panose="02020603050405020304" pitchFamily="2" charset="0"/>
                <a:ea typeface="宋体" panose="02010600030101010101" pitchFamily="2" charset="-122"/>
              </a:rPr>
              <a:t>，或</a:t>
            </a:r>
            <a:r>
              <a:rPr lang="zh-CN" altLang="zh-CN" sz="2000" u="none" baseline="0">
                <a:solidFill>
                  <a:schemeClr val="tx1"/>
                </a:solidFill>
                <a:latin typeface="Times New Roman" panose="02020603050405020304" pitchFamily="2" charset="0"/>
                <a:ea typeface="宋体" panose="02010600030101010101" pitchFamily="2" charset="-122"/>
              </a:rPr>
              <a:t>输出到外部。</a:t>
            </a:r>
            <a:endParaRPr lang="zh-CN" altLang="zh-CN" sz="2000" u="none" baseline="0">
              <a:solidFill>
                <a:schemeClr val="tx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zh-CN" sz="2000">
                <a:solidFill>
                  <a:schemeClr val="tx1"/>
                </a:solidFill>
                <a:latin typeface="Times New Roman" panose="02020603050405020304" pitchFamily="2" charset="0"/>
                <a:sym typeface="+mn-ea"/>
              </a:rPr>
              <a:t>（</a:t>
            </a:r>
            <a:r>
              <a:rPr lang="x-none" altLang="zh-CN" sz="2000">
                <a:solidFill>
                  <a:schemeClr val="tx1"/>
                </a:solidFill>
                <a:latin typeface="Times New Roman" panose="02020603050405020304" pitchFamily="2" charset="0"/>
                <a:sym typeface="+mn-ea"/>
              </a:rPr>
              <a:t>一般</a:t>
            </a:r>
            <a:r>
              <a:rPr lang="zh-CN" altLang="en-US" sz="2000">
                <a:solidFill>
                  <a:schemeClr val="tx1"/>
                </a:solidFill>
                <a:latin typeface="Times New Roman" panose="02020603050405020304" pitchFamily="2" charset="0"/>
                <a:sym typeface="方正书宋_GBK" panose="02000000000000000000" charset="-122"/>
              </a:rPr>
              <a:t>以字符为单位传输信息</a:t>
            </a:r>
            <a:r>
              <a:rPr lang="x-none" altLang="zh-CN" sz="2000">
                <a:solidFill>
                  <a:schemeClr val="tx1"/>
                </a:solidFill>
                <a:latin typeface="Times New Roman" panose="02020603050405020304" pitchFamily="2" charset="0"/>
                <a:sym typeface="方正书宋_GBK" panose="02000000000000000000" charset="-122"/>
              </a:rPr>
              <a:t>，</a:t>
            </a:r>
            <a:r>
              <a:rPr lang="zh-CN" altLang="en-US" sz="2000">
                <a:solidFill>
                  <a:schemeClr val="tx1"/>
                </a:solidFill>
                <a:latin typeface="Times New Roman" panose="02020603050405020304" pitchFamily="2" charset="0"/>
                <a:sym typeface="+mn-ea"/>
              </a:rPr>
              <a:t>又称</a:t>
            </a:r>
            <a:r>
              <a:rPr lang="zh-CN" altLang="en-US" sz="2000">
                <a:solidFill>
                  <a:srgbClr val="FF0000"/>
                </a:solidFill>
                <a:latin typeface="Times New Roman" panose="02020603050405020304" pitchFamily="2" charset="0"/>
                <a:sym typeface="+mn-ea"/>
              </a:rPr>
              <a:t>字符设备</a:t>
            </a:r>
            <a:r>
              <a:rPr lang="zh-CN" altLang="zh-CN" sz="2000">
                <a:solidFill>
                  <a:schemeClr val="tx1"/>
                </a:solidFill>
                <a:latin typeface="Times New Roman" panose="02020603050405020304" pitchFamily="2" charset="0"/>
                <a:sym typeface="+mn-ea"/>
              </a:rPr>
              <a:t>）</a:t>
            </a:r>
            <a:endParaRPr lang="zh-CN" altLang="zh-CN" sz="2000" u="none" baseline="0">
              <a:solidFill>
                <a:schemeClr val="tx1"/>
              </a:solidFill>
              <a:latin typeface="Times New Roman" panose="02020603050405020304" pitchFamily="2" charset="0"/>
              <a:ea typeface="宋体" panose="02010600030101010101" pitchFamily="2" charset="-122"/>
            </a:endParaRPr>
          </a:p>
          <a:p>
            <a:pPr marL="1371600" lvl="2"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1800" u="none" baseline="0">
                <a:solidFill>
                  <a:schemeClr val="tx1"/>
                </a:solidFill>
                <a:latin typeface="Times New Roman" panose="02020603050405020304" pitchFamily="2" charset="0"/>
                <a:ea typeface="宋体" panose="02010600030101010101" pitchFamily="2" charset="-122"/>
                <a:sym typeface="方正书宋_GBK" panose="02000000000000000000" charset="-122"/>
              </a:rPr>
              <a:t>输入设备：计算机用来感知外部世界的设备，例如键盘，鼠标，麦克风，各种传感器。</a:t>
            </a:r>
            <a:endParaRPr lang="zh-CN" altLang="en-US" sz="1800" u="none" baseline="0">
              <a:solidFill>
                <a:schemeClr val="tx1"/>
              </a:solidFill>
              <a:latin typeface="Times New Roman" panose="02020603050405020304" pitchFamily="2" charset="0"/>
              <a:ea typeface="宋体" panose="02010600030101010101" pitchFamily="2" charset="-122"/>
              <a:sym typeface="方正书宋_GBK" panose="02000000000000000000" charset="-122"/>
            </a:endParaRPr>
          </a:p>
          <a:p>
            <a:pPr marL="1371600" lvl="2"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u="none" baseline="0">
                <a:solidFill>
                  <a:schemeClr val="tx1"/>
                </a:solidFill>
                <a:latin typeface="Times New Roman" panose="02020603050405020304" pitchFamily="2" charset="0"/>
                <a:ea typeface="宋体" panose="02010600030101010101" pitchFamily="2" charset="-122"/>
                <a:sym typeface="方正书宋_GBK" panose="02000000000000000000" charset="-122"/>
              </a:rPr>
              <a:t>输出设备：计算机用来影响外部世界的设备，例如打印机，显示器，绘图仪。</a:t>
            </a:r>
            <a:endParaRPr lang="zh-CN" altLang="en-US" sz="2400" u="none" baseline="0">
              <a:solidFill>
                <a:schemeClr val="tx1"/>
              </a:solidFill>
              <a:latin typeface="Times New Roman" panose="02020603050405020304" pitchFamily="2" charset="0"/>
              <a:ea typeface="宋体" panose="02010600030101010101" pitchFamily="2" charset="-122"/>
              <a:sym typeface="方正书宋_GBK" panose="02000000000000000000"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800" b="1">
                <a:solidFill>
                  <a:srgbClr val="A50021"/>
                </a:solidFill>
                <a:latin typeface="Times New Roman" panose="02020603050405020304" pitchFamily="2" charset="0"/>
                <a:ea typeface="宋体" panose="02010600030101010101" pitchFamily="2" charset="-122"/>
              </a:rPr>
              <a:t>(3) </a:t>
            </a:r>
            <a:r>
              <a:rPr lang="zh-CN" altLang="en-US" sz="2400" b="1">
                <a:solidFill>
                  <a:srgbClr val="A50021"/>
                </a:solidFill>
                <a:latin typeface="Times New Roman" panose="02020603050405020304" pitchFamily="2" charset="0"/>
                <a:ea typeface="宋体" panose="02010600030101010101" pitchFamily="2" charset="-122"/>
              </a:rPr>
              <a:t>通信设备</a:t>
            </a:r>
            <a:endParaRPr lang="zh-CN" altLang="en-US" sz="2400" b="1">
              <a:solidFill>
                <a:srgbClr val="A50021"/>
              </a:solidFill>
              <a:latin typeface="Times New Roman" panose="02020603050405020304" pitchFamily="2" charset="0"/>
              <a:ea typeface="宋体" panose="02010600030101010101" pitchFamily="2" charset="-122"/>
            </a:endParaRPr>
          </a:p>
          <a:p>
            <a:pPr marL="914400" lvl="1" indent="-457200" algn="l"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lang="zh-CN" altLang="en-US" sz="2000" b="1" u="none" baseline="0">
                <a:solidFill>
                  <a:schemeClr val="tx1"/>
                </a:solidFill>
                <a:latin typeface="Times New Roman" panose="02020603050405020304" pitchFamily="2" charset="0"/>
                <a:ea typeface="宋体" panose="02010600030101010101" pitchFamily="2" charset="-122"/>
              </a:rPr>
              <a:t>      </a:t>
            </a:r>
            <a:r>
              <a:rPr lang="zh-CN" altLang="en-US" sz="1800" u="none" baseline="0">
                <a:solidFill>
                  <a:schemeClr val="tx1"/>
                </a:solidFill>
                <a:latin typeface="Times New Roman" panose="02020603050405020304" pitchFamily="2" charset="0"/>
                <a:ea typeface="宋体" panose="02010600030101010101" pitchFamily="2" charset="-122"/>
              </a:rPr>
              <a:t>通信设备负责计算机之间的信息传输，如调制解调器、网卡等。</a:t>
            </a:r>
            <a:endParaRPr lang="zh-CN" altLang="en-US" sz="1800" u="none" baseline="0">
              <a:solidFill>
                <a:schemeClr val="tx1"/>
              </a:solidFill>
              <a:latin typeface="Times New Roman" panose="02020603050405020304" pitchFamily="2" charset="0"/>
              <a:ea typeface="宋体" panose="02010600030101010101" pitchFamily="2" charset="-122"/>
            </a:endParaRPr>
          </a:p>
        </p:txBody>
      </p:sp>
      <p:sp>
        <p:nvSpPr>
          <p:cNvPr id="7172" name="矩形 71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9"/>
                                            </p:txEl>
                                          </p:spTgt>
                                        </p:tgtEl>
                                        <p:attrNameLst>
                                          <p:attrName>style.visibility</p:attrName>
                                        </p:attrNameLst>
                                      </p:cBhvr>
                                      <p:to>
                                        <p:strVal val="visible"/>
                                      </p:to>
                                    </p:set>
                                    <p:anim calcmode="lin" valueType="num">
                                      <p:cBhvr additive="base">
                                        <p:cTn id="7" dur="1000" fill="hold"/>
                                        <p:tgtEl>
                                          <p:spTgt spid="71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71">
                                            <p:txEl>
                                              <p:charRg st="9" end="24"/>
                                            </p:txEl>
                                          </p:spTgt>
                                        </p:tgtEl>
                                        <p:attrNameLst>
                                          <p:attrName>style.visibility</p:attrName>
                                        </p:attrNameLst>
                                      </p:cBhvr>
                                      <p:to>
                                        <p:strVal val="visible"/>
                                      </p:to>
                                    </p:set>
                                    <p:anim calcmode="lin" valueType="num">
                                      <p:cBhvr additive="base">
                                        <p:cTn id="13" dur="500" fill="hold"/>
                                        <p:tgtEl>
                                          <p:spTgt spid="7171">
                                            <p:txEl>
                                              <p:charRg st="9"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charRg st="9"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charRg st="24" end="55"/>
                                            </p:txEl>
                                          </p:spTgt>
                                        </p:tgtEl>
                                        <p:attrNameLst>
                                          <p:attrName>style.visibility</p:attrName>
                                        </p:attrNameLst>
                                      </p:cBhvr>
                                      <p:to>
                                        <p:strVal val="visible"/>
                                      </p:to>
                                    </p:set>
                                    <p:anim calcmode="lin" valueType="num">
                                      <p:cBhvr additive="base">
                                        <p:cTn id="19" dur="500" fill="hold"/>
                                        <p:tgtEl>
                                          <p:spTgt spid="7171">
                                            <p:txEl>
                                              <p:charRg st="24"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charRg st="24"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charRg st="3" end="3"/>
                                            </p:txEl>
                                          </p:spTgt>
                                        </p:tgtEl>
                                        <p:attrNameLst>
                                          <p:attrName>style.visibility</p:attrName>
                                        </p:attrNameLst>
                                      </p:cBhvr>
                                      <p:to>
                                        <p:strVal val="visible"/>
                                      </p:to>
                                    </p:set>
                                    <p:anim calcmode="lin" valueType="num">
                                      <p:cBhvr additive="base">
                                        <p:cTn id="25" dur="500" fill="hold"/>
                                        <p:tgtEl>
                                          <p:spTgt spid="7171">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71">
                                            <p:txEl>
                                              <p:charRg st="78" end="95"/>
                                            </p:txEl>
                                          </p:spTgt>
                                        </p:tgtEl>
                                        <p:attrNameLst>
                                          <p:attrName>style.visibility</p:attrName>
                                        </p:attrNameLst>
                                      </p:cBhvr>
                                      <p:to>
                                        <p:strVal val="visible"/>
                                      </p:to>
                                    </p:set>
                                    <p:anim calcmode="lin" valueType="num">
                                      <p:cBhvr additive="base">
                                        <p:cTn id="31" dur="500" fill="hold"/>
                                        <p:tgtEl>
                                          <p:spTgt spid="7171">
                                            <p:txEl>
                                              <p:charRg st="78" end="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charRg st="78" end="9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charRg st="95" end="126"/>
                                            </p:txEl>
                                          </p:spTgt>
                                        </p:tgtEl>
                                        <p:attrNameLst>
                                          <p:attrName>style.visibility</p:attrName>
                                        </p:attrNameLst>
                                      </p:cBhvr>
                                      <p:to>
                                        <p:strVal val="visible"/>
                                      </p:to>
                                    </p:set>
                                    <p:anim calcmode="lin" valueType="num">
                                      <p:cBhvr additive="base">
                                        <p:cTn id="37" dur="500" fill="hold"/>
                                        <p:tgtEl>
                                          <p:spTgt spid="7171">
                                            <p:txEl>
                                              <p:charRg st="95" end="12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charRg st="95" end="12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1">
                                            <p:txEl>
                                              <p:charRg st="6" end="6"/>
                                            </p:txEl>
                                          </p:spTgt>
                                        </p:tgtEl>
                                        <p:attrNameLst>
                                          <p:attrName>style.visibility</p:attrName>
                                        </p:attrNameLst>
                                      </p:cBhvr>
                                      <p:to>
                                        <p:strVal val="visible"/>
                                      </p:to>
                                    </p:set>
                                    <p:anim calcmode="lin" valueType="num">
                                      <p:cBhvr additive="base">
                                        <p:cTn id="43" dur="500" fill="hold"/>
                                        <p:tgtEl>
                                          <p:spTgt spid="7171">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char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171">
                                            <p:txEl>
                                              <p:charRg st="7" end="7"/>
                                            </p:txEl>
                                          </p:spTgt>
                                        </p:tgtEl>
                                        <p:attrNameLst>
                                          <p:attrName>style.visibility</p:attrName>
                                        </p:attrNameLst>
                                      </p:cBhvr>
                                      <p:to>
                                        <p:strVal val="visible"/>
                                      </p:to>
                                    </p:set>
                                    <p:anim calcmode="lin" valueType="num">
                                      <p:cBhvr additive="base">
                                        <p:cTn id="47" dur="500" fill="hold"/>
                                        <p:tgtEl>
                                          <p:spTgt spid="7171">
                                            <p:txEl>
                                              <p:char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71">
                                            <p:txEl>
                                              <p:char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71">
                                            <p:txEl>
                                              <p:charRg st="8" end="8"/>
                                            </p:txEl>
                                          </p:spTgt>
                                        </p:tgtEl>
                                        <p:attrNameLst>
                                          <p:attrName>style.visibility</p:attrName>
                                        </p:attrNameLst>
                                      </p:cBhvr>
                                      <p:to>
                                        <p:strVal val="visible"/>
                                      </p:to>
                                    </p:set>
                                    <p:anim calcmode="lin" valueType="num">
                                      <p:cBhvr additive="base">
                                        <p:cTn id="51" dur="500" fill="hold"/>
                                        <p:tgtEl>
                                          <p:spTgt spid="7171">
                                            <p:txEl>
                                              <p:char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1">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7171">
                                            <p:txEl>
                                              <p:charRg st="176" end="191"/>
                                            </p:txEl>
                                          </p:spTgt>
                                        </p:tgtEl>
                                        <p:attrNameLst>
                                          <p:attrName>style.visibility</p:attrName>
                                        </p:attrNameLst>
                                      </p:cBhvr>
                                      <p:to>
                                        <p:strVal val="visible"/>
                                      </p:to>
                                    </p:set>
                                    <p:anim calcmode="lin" valueType="num">
                                      <p:cBhvr additive="base">
                                        <p:cTn id="57" dur="500" fill="hold"/>
                                        <p:tgtEl>
                                          <p:spTgt spid="7171">
                                            <p:txEl>
                                              <p:charRg st="176" end="19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171">
                                            <p:txEl>
                                              <p:charRg st="176" end="19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171">
                                            <p:txEl>
                                              <p:charRg st="191" end="222"/>
                                            </p:txEl>
                                          </p:spTgt>
                                        </p:tgtEl>
                                        <p:attrNameLst>
                                          <p:attrName>style.visibility</p:attrName>
                                        </p:attrNameLst>
                                      </p:cBhvr>
                                      <p:to>
                                        <p:strVal val="visible"/>
                                      </p:to>
                                    </p:set>
                                    <p:anim calcmode="lin" valueType="num">
                                      <p:cBhvr additive="base">
                                        <p:cTn id="63" dur="500" fill="hold"/>
                                        <p:tgtEl>
                                          <p:spTgt spid="7171">
                                            <p:txEl>
                                              <p:charRg st="191" end="22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171">
                                            <p:txEl>
                                              <p:charRg st="191" end="2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121285" y="567690"/>
            <a:ext cx="8884920" cy="56972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sym typeface="Symbol" panose="05050102010706020507" pitchFamily="2" charset="2"/>
              </a:rPr>
              <a:t>缓冲管理算法</a:t>
            </a:r>
            <a:endParaRPr lang="zh-CN" altLang="en-US" sz="2400" b="1" strike="noStrike" noProof="1">
              <a:solidFill>
                <a:srgbClr val="000099"/>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fontAlgn="base">
              <a:lnSpc>
                <a:spcPct val="110000"/>
              </a:lnSpc>
              <a:buNone/>
            </a:pPr>
            <a:r>
              <a:rPr lang="en-US" altLang="zh-CN" sz="2400" b="1" strike="noStrike" noProof="1">
                <a:solidFill>
                  <a:schemeClr val="tx1"/>
                </a:solidFill>
                <a:effectLst/>
                <a:latin typeface="宋体" panose="02010600030101010101" pitchFamily="2" charset="-122"/>
                <a:ea typeface="宋体" panose="02010600030101010101" pitchFamily="2" charset="-122"/>
                <a:cs typeface="+mn-ea"/>
              </a:rPr>
              <a:t>ⅰ </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一个</a:t>
            </a:r>
            <a:r>
              <a:rPr lang="en-US" altLang="zh-CN" sz="2400" b="1" strike="noStrike" noProof="1">
                <a:solidFill>
                  <a:schemeClr val="tx1"/>
                </a:solidFill>
                <a:effectLst/>
                <a:latin typeface="Times New Roman" panose="02020603050405020304" pitchFamily="2" charset="0"/>
                <a:ea typeface="宋体" panose="02010600030101010101" pitchFamily="2" charset="-122"/>
                <a:cs typeface="+mn-ea"/>
              </a:rPr>
              <a:t>buf</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被分配用于读</a:t>
            </a:r>
            <a:r>
              <a:rPr lang="en-US" altLang="zh-CN" sz="2400" b="1"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b="1" strike="noStrike" noProof="1">
                <a:solidFill>
                  <a:schemeClr val="tx1"/>
                </a:solidFill>
                <a:effectLst/>
                <a:latin typeface="Times New Roman" panose="02020603050405020304" pitchFamily="2" charset="0"/>
                <a:ea typeface="宋体" panose="02010600030101010101" pitchFamily="2" charset="-122"/>
                <a:cs typeface="+mn-ea"/>
              </a:rPr>
              <a:t>写某设备上的块时</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0000"/>
              </a:lnSpc>
              <a:buNone/>
            </a:pP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置</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BUSY=1</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进入该设备的缓冲区队列（</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b</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链</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，不在</a:t>
            </a:r>
            <a:r>
              <a:rPr lang="x-none" altLang="en-US" sz="2400">
                <a:solidFill>
                  <a:schemeClr val="tx1"/>
                </a:solidFill>
                <a:effectLst/>
                <a:latin typeface="Times New Roman" panose="02020603050405020304" pitchFamily="2" charset="0"/>
                <a:cs typeface="+mn-ea"/>
                <a:sym typeface="+mn-ea"/>
              </a:rPr>
              <a:t>空闲缓冲区队列（</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av</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链</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10000"/>
              </a:lnSpc>
              <a:buNone/>
            </a:pPr>
            <a:r>
              <a:rPr lang="x-none" altLang="zh-CN" sz="2400" strike="noStrike" noProof="1">
                <a:solidFill>
                  <a:schemeClr val="tx1"/>
                </a:solidFill>
                <a:effectLst/>
                <a:latin typeface="Times New Roman" panose="02020603050405020304" pitchFamily="2" charset="0"/>
                <a:ea typeface="宋体" panose="02010600030101010101" pitchFamily="2" charset="-122"/>
              </a:rPr>
              <a:t>	用户读/写缓冲区</a:t>
            </a:r>
            <a:r>
              <a:rPr lang="zh-CN" altLang="en-US" sz="2400">
                <a:solidFill>
                  <a:schemeClr val="tx1"/>
                </a:solidFill>
                <a:effectLst/>
                <a:latin typeface="Times New Roman" panose="02020603050405020304" pitchFamily="2" charset="0"/>
                <a:cs typeface="+mn-ea"/>
                <a:sym typeface="+mn-ea"/>
              </a:rPr>
              <a:t>结束时</a:t>
            </a:r>
            <a:r>
              <a:rPr lang="x-none" altLang="zh-CN" sz="2400" strike="noStrike" noProof="1">
                <a:solidFill>
                  <a:schemeClr val="tx1"/>
                </a:solidFill>
                <a:effectLst/>
                <a:latin typeface="Times New Roman" panose="02020603050405020304" pitchFamily="2" charset="0"/>
                <a:ea typeface="宋体" panose="02010600030101010101" pitchFamily="2" charset="-122"/>
              </a:rPr>
              <a:t>，置</a:t>
            </a:r>
            <a:r>
              <a:rPr lang="en-US" altLang="zh-CN" sz="2400">
                <a:solidFill>
                  <a:schemeClr val="tx1"/>
                </a:solidFill>
                <a:effectLst/>
                <a:latin typeface="Times New Roman" panose="02020603050405020304" pitchFamily="2" charset="0"/>
                <a:cs typeface="+mn-ea"/>
                <a:sym typeface="+mn-ea"/>
              </a:rPr>
              <a:t>BUSY=</a:t>
            </a:r>
            <a:r>
              <a:rPr lang="x-none" altLang="en-US" sz="2400">
                <a:solidFill>
                  <a:schemeClr val="tx1"/>
                </a:solidFill>
                <a:effectLst/>
                <a:latin typeface="Times New Roman" panose="02020603050405020304" pitchFamily="2" charset="0"/>
                <a:cs typeface="+mn-ea"/>
                <a:sym typeface="+mn-ea"/>
              </a:rPr>
              <a:t>0,且送入空闲缓冲区队尾，（写缓冲区会设置</a:t>
            </a:r>
            <a:r>
              <a:rPr lang="x-none" altLang="zh-CN" sz="2400">
                <a:solidFill>
                  <a:schemeClr val="tx1"/>
                </a:solidFill>
                <a:effectLst/>
                <a:latin typeface="Times New Roman" panose="02020603050405020304" pitchFamily="2" charset="0"/>
                <a:cs typeface="+mn-ea"/>
                <a:sym typeface="+mn-ea"/>
              </a:rPr>
              <a:t>DELWR=1</a:t>
            </a:r>
            <a:r>
              <a:rPr lang="x-none" altLang="en-US" sz="2400">
                <a:solidFill>
                  <a:schemeClr val="tx1"/>
                </a:solidFill>
                <a:effectLst/>
                <a:latin typeface="Times New Roman" panose="02020603050405020304" pitchFamily="2" charset="0"/>
                <a:cs typeface="+mn-ea"/>
                <a:sym typeface="+mn-ea"/>
              </a:rPr>
              <a:t>）。</a:t>
            </a:r>
            <a:endParaRPr lang="x-none" altLang="en-US" sz="2400">
              <a:solidFill>
                <a:schemeClr val="tx1"/>
              </a:solidFill>
              <a:effectLst/>
              <a:latin typeface="Times New Roman" panose="02020603050405020304" pitchFamily="2"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pitchFamily="2" charset="0"/>
                <a:cs typeface="+mn-ea"/>
                <a:sym typeface="+mn-ea"/>
              </a:rPr>
              <a:t>	这时缓冲区仍留在b链上，该缓冲区在两个队列同时存在，使得缓冲区能充分得到利用：</a:t>
            </a:r>
            <a:endParaRPr lang="x-none" altLang="en-US" sz="2400">
              <a:solidFill>
                <a:schemeClr val="tx1"/>
              </a:solidFill>
              <a:effectLst/>
              <a:latin typeface="Times New Roman" panose="02020603050405020304" pitchFamily="2"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pitchFamily="2" charset="0"/>
                <a:cs typeface="+mn-ea"/>
                <a:sym typeface="+mn-ea"/>
              </a:rPr>
              <a:t>		a 空闲缓冲区队列中的缓冲只要没有重新分配就保持其内容不变。</a:t>
            </a:r>
            <a:endParaRPr lang="x-none" altLang="en-US" sz="2400">
              <a:solidFill>
                <a:schemeClr val="tx1"/>
              </a:solidFill>
              <a:effectLst/>
              <a:latin typeface="Times New Roman" panose="02020603050405020304" pitchFamily="2" charset="0"/>
              <a:cs typeface="+mn-ea"/>
              <a:sym typeface="+mn-ea"/>
            </a:endParaRPr>
          </a:p>
          <a:p>
            <a:pPr marL="533400" lvl="0" indent="-533400" fontAlgn="base">
              <a:lnSpc>
                <a:spcPct val="110000"/>
              </a:lnSpc>
              <a:buNone/>
            </a:pPr>
            <a:r>
              <a:rPr lang="x-none" altLang="en-US" sz="2400">
                <a:solidFill>
                  <a:schemeClr val="tx1"/>
                </a:solidFill>
                <a:effectLst/>
                <a:latin typeface="Times New Roman" panose="02020603050405020304" pitchFamily="2" charset="0"/>
                <a:cs typeface="+mn-ea"/>
                <a:sym typeface="+mn-ea"/>
              </a:rPr>
              <a:t>		b 重新分配空闲缓冲区需要从两个队列中同时移出</a:t>
            </a:r>
            <a:r>
              <a:rPr lang="zh-CN" altLang="x-none" sz="2400">
                <a:solidFill>
                  <a:schemeClr val="tx1"/>
                </a:solidFill>
                <a:effectLst/>
                <a:latin typeface="Times New Roman" panose="02020603050405020304" pitchFamily="2" charset="0"/>
                <a:cs typeface="+mn-ea"/>
                <a:sym typeface="+mn-ea"/>
              </a:rPr>
              <a:t>，送入新的设备缓冲区队列中，实现多进程对有限缓冲的共享利用。</a:t>
            </a:r>
            <a:endParaRPr lang="x-none" altLang="zh-CN" sz="2400" strike="noStrike" noProof="1">
              <a:solidFill>
                <a:schemeClr val="tx1"/>
              </a:solidFill>
              <a:latin typeface="Times New Roman" panose="02020603050405020304" pitchFamily="2"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42" end="80"/>
                                            </p:txEl>
                                          </p:spTgt>
                                        </p:tgtEl>
                                        <p:attrNameLst>
                                          <p:attrName>style.visibility</p:attrName>
                                        </p:attrNameLst>
                                      </p:cBhvr>
                                      <p:to>
                                        <p:strVal val="visible"/>
                                      </p:to>
                                    </p:set>
                                    <p:anim calcmode="lin" valueType="num">
                                      <p:cBhvr additive="base">
                                        <p:cTn id="17" dur="500" fill="hold"/>
                                        <p:tgtEl>
                                          <p:spTgt spid="33795">
                                            <p:txEl>
                                              <p:charRg st="42"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42"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3" end="3"/>
                                            </p:txEl>
                                          </p:spTgt>
                                        </p:tgtEl>
                                        <p:attrNameLst>
                                          <p:attrName>style.visibility</p:attrName>
                                        </p:attrNameLst>
                                      </p:cBhvr>
                                      <p:to>
                                        <p:strVal val="visible"/>
                                      </p:to>
                                    </p:set>
                                    <p:anim calcmode="lin" valueType="num">
                                      <p:cBhvr additive="base">
                                        <p:cTn id="21" dur="500" fill="hold"/>
                                        <p:tgtEl>
                                          <p:spTgt spid="337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95">
                                            <p:txEl>
                                              <p:charRg st="4" end="4"/>
                                            </p:txEl>
                                          </p:spTgt>
                                        </p:tgtEl>
                                        <p:attrNameLst>
                                          <p:attrName>style.visibility</p:attrName>
                                        </p:attrNameLst>
                                      </p:cBhvr>
                                      <p:to>
                                        <p:strVal val="visible"/>
                                      </p:to>
                                    </p:set>
                                    <p:anim calcmode="lin" valueType="num">
                                      <p:cBhvr additive="base">
                                        <p:cTn id="25" dur="500" fill="hold"/>
                                        <p:tgtEl>
                                          <p:spTgt spid="33795">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795">
                                            <p:txEl>
                                              <p:charRg st="5" end="5"/>
                                            </p:txEl>
                                          </p:spTgt>
                                        </p:tgtEl>
                                        <p:attrNameLst>
                                          <p:attrName>style.visibility</p:attrName>
                                        </p:attrNameLst>
                                      </p:cBhvr>
                                      <p:to>
                                        <p:strVal val="visible"/>
                                      </p:to>
                                    </p:set>
                                    <p:anim calcmode="lin" valueType="num">
                                      <p:cBhvr additive="base">
                                        <p:cTn id="29" dur="500" fill="hold"/>
                                        <p:tgtEl>
                                          <p:spTgt spid="33795">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6" end="6"/>
                                            </p:txEl>
                                          </p:spTgt>
                                        </p:tgtEl>
                                        <p:attrNameLst>
                                          <p:attrName>style.visibility</p:attrName>
                                        </p:attrNameLst>
                                      </p:cBhvr>
                                      <p:to>
                                        <p:strVal val="visible"/>
                                      </p:to>
                                    </p:set>
                                    <p:anim calcmode="lin" valueType="num">
                                      <p:cBhvr additive="base">
                                        <p:cTn id="33" dur="500" fill="hold"/>
                                        <p:tgtEl>
                                          <p:spTgt spid="33795">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3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4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26</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3795" name="矩形 33794"/>
          <p:cNvSpPr/>
          <p:nvPr/>
        </p:nvSpPr>
        <p:spPr>
          <a:xfrm>
            <a:off x="204470" y="567690"/>
            <a:ext cx="8709660" cy="58623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sym typeface="Symbol" panose="05050102010706020507" pitchFamily="2" charset="2"/>
              </a:rPr>
              <a:t>缓冲管理算法</a:t>
            </a:r>
            <a:endParaRPr lang="zh-CN" altLang="en-US" sz="2400" b="1" strike="noStrike" noProof="1">
              <a:solidFill>
                <a:srgbClr val="000099"/>
              </a:solidFill>
              <a:effectLst/>
              <a:latin typeface="Times New Roman" panose="02020603050405020304" pitchFamily="2" charset="0"/>
              <a:ea typeface="宋体" panose="02010600030101010101" pitchFamily="2" charset="-122"/>
              <a:sym typeface="Symbol" panose="05050102010706020507" pitchFamily="2" charset="2"/>
            </a:endParaRPr>
          </a:p>
          <a:p>
            <a:pPr marL="533400" lvl="0" indent="-533400" fontAlgn="base">
              <a:lnSpc>
                <a:spcPct val="130000"/>
              </a:lnSpc>
              <a:buNone/>
            </a:pPr>
            <a:r>
              <a:rPr lang="en-US" altLang="zh-CN" sz="2400" b="1">
                <a:solidFill>
                  <a:schemeClr val="tx1"/>
                </a:solidFill>
                <a:effectLst/>
                <a:latin typeface="Times New Roman" panose="02020603050405020304" pitchFamily="2" charset="0"/>
                <a:cs typeface="+mn-ea"/>
                <a:sym typeface="+mn-ea"/>
              </a:rPr>
              <a:t>ⅱ</a:t>
            </a:r>
            <a:r>
              <a:rPr lang="en-US" altLang="zh-CN" sz="2400" b="1" strike="noStrike" noProof="1">
                <a:solidFill>
                  <a:schemeClr val="tx1"/>
                </a:solidFill>
                <a:effectLst/>
                <a:latin typeface="宋体" panose="02010600030101010101" pitchFamily="2" charset="-122"/>
                <a:ea typeface="宋体" panose="02010600030101010101" pitchFamily="2" charset="-122"/>
                <a:cs typeface="+mn-ea"/>
              </a:rPr>
              <a:t> </a:t>
            </a:r>
            <a:r>
              <a:rPr lang="x-none" altLang="en-US" sz="2400" b="1" strike="noStrike" noProof="1">
                <a:solidFill>
                  <a:schemeClr val="tx1"/>
                </a:solidFill>
                <a:effectLst/>
                <a:latin typeface="宋体" panose="02010600030101010101" pitchFamily="2" charset="-122"/>
                <a:ea typeface="宋体" panose="02010600030101010101" pitchFamily="2" charset="-122"/>
                <a:cs typeface="+mn-ea"/>
              </a:rPr>
              <a:t>当需要一个空闲缓冲区时</a:t>
            </a:r>
            <a:endParaRPr lang="x-none" altLang="en-US" sz="2400" b="1" strike="noStrike" noProof="1">
              <a:solidFill>
                <a:schemeClr val="tx1"/>
              </a:solidFill>
              <a:effectLst/>
              <a:latin typeface="宋体" panose="02010600030101010101" pitchFamily="2" charset="-122"/>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	取空闲缓冲区的首元素，而一个被使用过的缓冲区释放时放在队尾，一个装有有效数据的缓冲区会向空闲缓区队列的头部移动，所以空闲缓冲区队列的首元素时最久未使用的。</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anose="02010600030101010101" pitchFamily="2" charset="-122"/>
              </a:rPr>
              <a:t>	</a:t>
            </a:r>
            <a:r>
              <a:rPr lang="zh-CN" altLang="en-US" sz="2400" b="1" dirty="0">
                <a:solidFill>
                  <a:srgbClr val="CC0000"/>
                </a:solidFill>
                <a:effectLst/>
                <a:latin typeface="Times New Roman" panose="02020603050405020304" pitchFamily="2" charset="0"/>
                <a:cs typeface="+mn-ea"/>
                <a:sym typeface="+mn-ea"/>
              </a:rPr>
              <a:t>实现了精确的最久未使用淘汰算法 (LRU算法)</a:t>
            </a:r>
            <a:endParaRPr lang="zh-CN" altLang="en-US" sz="2400" b="1" strike="noStrike" noProof="1" dirty="0">
              <a:solidFill>
                <a:srgbClr val="CC0000"/>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a:solidFill>
                  <a:schemeClr val="tx1"/>
                </a:solidFill>
                <a:effectLst/>
                <a:latin typeface="Times New Roman" panose="02020603050405020304" pitchFamily="2" charset="0"/>
                <a:cs typeface="+mn-ea"/>
                <a:sym typeface="+mn-ea"/>
              </a:rPr>
              <a:t> </a:t>
            </a:r>
            <a:r>
              <a:rPr lang="en-US" altLang="zh-CN" sz="2400" b="1">
                <a:solidFill>
                  <a:schemeClr val="tx1"/>
                </a:solidFill>
                <a:effectLst/>
                <a:latin typeface="宋体" panose="02010600030101010101" pitchFamily="2" charset="-122"/>
                <a:cs typeface="+mn-ea"/>
                <a:sym typeface="+mn-ea"/>
              </a:rPr>
              <a:t>ⅲ </a:t>
            </a:r>
            <a:r>
              <a:rPr lang="x-none" altLang="en-US" sz="2400" b="1">
                <a:solidFill>
                  <a:schemeClr val="tx1"/>
                </a:solidFill>
                <a:effectLst/>
                <a:latin typeface="宋体" panose="02010600030101010101" pitchFamily="2" charset="-122"/>
                <a:cs typeface="+mn-ea"/>
                <a:sym typeface="+mn-ea"/>
              </a:rPr>
              <a:t>当一个标有延迟写的缓冲区移到空闲队列头时</a:t>
            </a:r>
            <a:endParaRPr lang="x-none" altLang="en-US" sz="2400" b="1">
              <a:solidFill>
                <a:schemeClr val="tx1"/>
              </a:solidFill>
              <a:effectLst/>
              <a:latin typeface="宋体" panose="02010600030101010101" pitchFamily="2" charset="-122"/>
              <a:cs typeface="+mn-ea"/>
              <a:sym typeface="+mn-ea"/>
            </a:endParaRPr>
          </a:p>
          <a:p>
            <a:pPr marL="533400" lvl="0" indent="-533400" fontAlgn="base">
              <a:lnSpc>
                <a:spcPct val="130000"/>
              </a:lnSpc>
              <a:buNone/>
            </a:pPr>
            <a:r>
              <a:rPr lang="x-none" altLang="en-US" sz="2400">
                <a:solidFill>
                  <a:schemeClr val="tx1"/>
                </a:solidFill>
                <a:effectLst/>
                <a:latin typeface="宋体" panose="02010600030101010101" pitchFamily="2" charset="-122"/>
                <a:cs typeface="+mn-ea"/>
                <a:sym typeface="+mn-ea"/>
              </a:rPr>
              <a:t>	不能立即对它重新分配，而是提出I/O请求，将内容写到对应设备的指定磁盘块上。它将从空闲队列中移出，但留在设备缓冲区队列，写操作完成后再进入空闲队列头，并仍留在设备缓冲区队列。</a:t>
            </a:r>
            <a:endParaRPr lang="x-none" altLang="zh-CN"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42" end="80"/>
                                            </p:txEl>
                                          </p:spTgt>
                                        </p:tgtEl>
                                        <p:attrNameLst>
                                          <p:attrName>style.visibility</p:attrName>
                                        </p:attrNameLst>
                                      </p:cBhvr>
                                      <p:to>
                                        <p:strVal val="visible"/>
                                      </p:to>
                                    </p:set>
                                    <p:anim calcmode="lin" valueType="num">
                                      <p:cBhvr additive="base">
                                        <p:cTn id="17" dur="500" fill="hold"/>
                                        <p:tgtEl>
                                          <p:spTgt spid="33795">
                                            <p:txEl>
                                              <p:charRg st="42"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42"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3" end="3"/>
                                            </p:txEl>
                                          </p:spTgt>
                                        </p:tgtEl>
                                        <p:attrNameLst>
                                          <p:attrName>style.visibility</p:attrName>
                                        </p:attrNameLst>
                                      </p:cBhvr>
                                      <p:to>
                                        <p:strVal val="visible"/>
                                      </p:to>
                                    </p:set>
                                    <p:anim calcmode="lin" valueType="num">
                                      <p:cBhvr additive="base">
                                        <p:cTn id="21" dur="500" fill="hold"/>
                                        <p:tgtEl>
                                          <p:spTgt spid="337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95">
                                            <p:txEl>
                                              <p:charRg st="4" end="4"/>
                                            </p:txEl>
                                          </p:spTgt>
                                        </p:tgtEl>
                                        <p:attrNameLst>
                                          <p:attrName>style.visibility</p:attrName>
                                        </p:attrNameLst>
                                      </p:cBhvr>
                                      <p:to>
                                        <p:strVal val="visible"/>
                                      </p:to>
                                    </p:set>
                                    <p:anim calcmode="lin" valueType="num">
                                      <p:cBhvr additive="base">
                                        <p:cTn id="25" dur="500" fill="hold"/>
                                        <p:tgtEl>
                                          <p:spTgt spid="33795">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795">
                                            <p:txEl>
                                              <p:charRg st="5" end="5"/>
                                            </p:txEl>
                                          </p:spTgt>
                                        </p:tgtEl>
                                        <p:attrNameLst>
                                          <p:attrName>style.visibility</p:attrName>
                                        </p:attrNameLst>
                                      </p:cBhvr>
                                      <p:to>
                                        <p:strVal val="visible"/>
                                      </p:to>
                                    </p:set>
                                    <p:anim calcmode="lin" valueType="num">
                                      <p:cBhvr additive="base">
                                        <p:cTn id="29" dur="500" fill="hold"/>
                                        <p:tgtEl>
                                          <p:spTgt spid="33795">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5">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95">
                                            <p:txEl>
                                              <p:charRg st="6" end="6"/>
                                            </p:txEl>
                                          </p:spTgt>
                                        </p:tgtEl>
                                        <p:attrNameLst>
                                          <p:attrName>style.visibility</p:attrName>
                                        </p:attrNameLst>
                                      </p:cBhvr>
                                      <p:to>
                                        <p:strVal val="visible"/>
                                      </p:to>
                                    </p:set>
                                    <p:anim calcmode="lin" valueType="num">
                                      <p:cBhvr additive="base">
                                        <p:cTn id="33" dur="500" fill="hold"/>
                                        <p:tgtEl>
                                          <p:spTgt spid="33795">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3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4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337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26</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3795" name="矩形 33794"/>
          <p:cNvSpPr/>
          <p:nvPr/>
        </p:nvSpPr>
        <p:spPr>
          <a:xfrm>
            <a:off x="313373" y="658813"/>
            <a:ext cx="8426450" cy="34874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UNIX</a:t>
            </a:r>
            <a:r>
              <a:rPr lang="zh-CN" altLang="en-US"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缓冲</a:t>
            </a:r>
            <a:r>
              <a:rPr lang="x-none" altLang="zh-CN"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rPr>
              <a:t>操作</a:t>
            </a:r>
            <a:endParaRPr lang="x-none" altLang="zh-CN" sz="2400" b="1" strike="noStrike" noProof="1">
              <a:solidFill>
                <a:srgbClr val="000099"/>
              </a:solidFill>
              <a:latin typeface="Times New Roman" panose="02020603050405020304" pitchFamily="2" charset="0"/>
              <a:ea typeface="宋体" panose="02010600030101010101" pitchFamily="2" charset="-122"/>
              <a:cs typeface="+mn-ea"/>
              <a:sym typeface="Symbol" panose="05050102010706020507" pitchFamily="2" charset="2"/>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rPr>
              <a:t>初始情况：</a:t>
            </a:r>
            <a:endPar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rPr>
              <a:t>缓冲区检索:</a:t>
            </a:r>
            <a:endParaRPr lang="x-none" altLang="zh-CN" sz="2400" b="1"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缓冲区 * getblk(设备号，块号)</a:t>
            </a:r>
            <a:endParaRPr lang="x-none" altLang="zh-CN"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x-none" altLang="zh-CN" sz="2400" b="1" strike="noStrike" noProof="1">
                <a:solidFill>
                  <a:schemeClr val="tx1"/>
                </a:solidFill>
                <a:effectLst/>
                <a:latin typeface="Times New Roman" panose="02020603050405020304" pitchFamily="2" charset="0"/>
                <a:ea typeface="宋体" panose="02010600030101010101" pitchFamily="2" charset="-122"/>
              </a:rPr>
              <a:t>释放缓冲:</a:t>
            </a:r>
            <a:endParaRPr lang="x-none" altLang="zh-CN" sz="24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30000"/>
              </a:lnSpc>
              <a:buNone/>
            </a:pPr>
            <a:r>
              <a:rPr lang="x-none" altLang="zh-CN" sz="2400" strike="noStrike" noProof="1">
                <a:solidFill>
                  <a:schemeClr val="tx1"/>
                </a:solidFill>
                <a:effectLst/>
                <a:latin typeface="Times New Roman" panose="02020603050405020304" pitchFamily="2" charset="0"/>
                <a:ea typeface="宋体" panose="02010600030101010101" pitchFamily="2" charset="-122"/>
              </a:rPr>
              <a:t>      </a:t>
            </a:r>
            <a:endParaRPr lang="x-none" altLang="zh-CN"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33796" name="矩形 337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3"/>
                                            </p:txEl>
                                          </p:spTgt>
                                        </p:tgtEl>
                                        <p:attrNameLst>
                                          <p:attrName>style.visibility</p:attrName>
                                        </p:attrNameLst>
                                      </p:cBhvr>
                                      <p:to>
                                        <p:strVal val="visible"/>
                                      </p:to>
                                    </p:set>
                                    <p:anim calcmode="lin" valueType="num">
                                      <p:cBhvr additive="base">
                                        <p:cTn id="7" dur="1000" fill="hold"/>
                                        <p:tgtEl>
                                          <p:spTgt spid="337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13" end="42"/>
                                            </p:txEl>
                                          </p:spTgt>
                                        </p:tgtEl>
                                        <p:attrNameLst>
                                          <p:attrName>style.visibility</p:attrName>
                                        </p:attrNameLst>
                                      </p:cBhvr>
                                      <p:to>
                                        <p:strVal val="visible"/>
                                      </p:to>
                                    </p:set>
                                    <p:anim calcmode="lin" valueType="num">
                                      <p:cBhvr additive="base">
                                        <p:cTn id="13" dur="500" fill="hold"/>
                                        <p:tgtEl>
                                          <p:spTgt spid="33795">
                                            <p:txEl>
                                              <p:charRg st="13"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13"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95">
                                            <p:txEl>
                                              <p:charRg st="159" end="182"/>
                                            </p:txEl>
                                          </p:spTgt>
                                        </p:tgtEl>
                                        <p:attrNameLst>
                                          <p:attrName>style.visibility</p:attrName>
                                        </p:attrNameLst>
                                      </p:cBhvr>
                                      <p:to>
                                        <p:strVal val="visible"/>
                                      </p:to>
                                    </p:set>
                                    <p:anim calcmode="lin" valueType="num">
                                      <p:cBhvr additive="base">
                                        <p:cTn id="17" dur="500" fill="hold"/>
                                        <p:tgtEl>
                                          <p:spTgt spid="33795">
                                            <p:txEl>
                                              <p:charRg st="159" end="1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159" end="18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95">
                                            <p:txEl>
                                              <p:charRg st="182" end="224"/>
                                            </p:txEl>
                                          </p:spTgt>
                                        </p:tgtEl>
                                        <p:attrNameLst>
                                          <p:attrName>style.visibility</p:attrName>
                                        </p:attrNameLst>
                                      </p:cBhvr>
                                      <p:to>
                                        <p:strVal val="visible"/>
                                      </p:to>
                                    </p:set>
                                    <p:anim calcmode="lin" valueType="num">
                                      <p:cBhvr additive="base">
                                        <p:cTn id="21" dur="500" fill="hold"/>
                                        <p:tgtEl>
                                          <p:spTgt spid="33795">
                                            <p:txEl>
                                              <p:charRg st="182" end="22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charRg st="182"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4819" name="矩形 34818"/>
          <p:cNvSpPr/>
          <p:nvPr/>
        </p:nvSpPr>
        <p:spPr>
          <a:xfrm>
            <a:off x="71438" y="461645"/>
            <a:ext cx="8832850" cy="57023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a:solidFill>
                  <a:schemeClr val="tx1"/>
                </a:solidFill>
                <a:latin typeface="Times New Roman" panose="02020603050405020304" pitchFamily="2" charset="0"/>
                <a:cs typeface="+mn-ea"/>
                <a:sym typeface="+mn-ea"/>
              </a:rPr>
              <a:t>缓冲区 * getblk(设备号，块号)：</a:t>
            </a:r>
            <a:endParaRPr lang="x-none" altLang="zh-CN" sz="2400">
              <a:solidFill>
                <a:schemeClr val="tx1"/>
              </a:solidFill>
              <a:latin typeface="Times New Roman" panose="02020603050405020304" pitchFamily="2" charset="0"/>
              <a:cs typeface="+mn-ea"/>
              <a:sym typeface="+mn-ea"/>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while(没找到缓冲区)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if(块在设备缓冲区队列上){</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if(块忙) {     /*  2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sleep(事件：等待缓冲区变空闲)；continue；</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缓冲区标识为忙；   /*  1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从空闲队列上摘下此缓冲区；</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return 缓冲区</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 /*else 块不在设备缓冲区队列上*/</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矩形 34818"/>
          <p:cNvSpPr/>
          <p:nvPr/>
        </p:nvSpPr>
        <p:spPr>
          <a:xfrm>
            <a:off x="145733" y="593725"/>
            <a:ext cx="8832850" cy="577278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if(空闲缓冲区队列为空) {        /*   5   */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sleep(事件：等待缓冲区有空闲)；continue；</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从空闲缓冲区队列摘下第一个缓冲区；</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if(缓冲区有标记“延迟写”) {   /*  4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把缓冲异步写到磁盘; continue;</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从原设备缓冲区队列摘下该缓冲区；/*   3   */</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把此缓冲区加入到新设备缓冲区队列；</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return 缓冲区；</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 //end of while</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a:p>
            <a:pPr marL="533400" lvl="0" indent="-533400" fontAlgn="base">
              <a:lnSpc>
                <a:spcPct val="110000"/>
              </a:lnSpc>
              <a:spcBef>
                <a:spcPct val="20000"/>
              </a:spcBef>
              <a:buNone/>
            </a:pPr>
            <a:r>
              <a:rPr lang="x-none" altLang="zh-CN" sz="2400" strike="noStrike" noProof="1" dirty="0">
                <a:solidFill>
                  <a:schemeClr val="tx1"/>
                </a:solidFill>
                <a:latin typeface="Times New Roman" panose="02020603050405020304" pitchFamily="2" charset="0"/>
                <a:ea typeface="宋体" panose="02010600030101010101" pitchFamily="2" charset="-122"/>
              </a:rPr>
              <a:t>} //end of getblk()</a:t>
            </a:r>
            <a:endParaRPr lang="x-none" altLang="zh-CN" sz="2400" strike="noStrike" noProof="1" dirty="0">
              <a:solidFill>
                <a:schemeClr val="tx1"/>
              </a:solidFill>
              <a:latin typeface="Times New Roman" panose="02020603050405020304" pitchFamily="2"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3" end="3"/>
                                            </p:txEl>
                                          </p:spTgt>
                                        </p:tgtEl>
                                        <p:attrNameLst>
                                          <p:attrName>style.visibility</p:attrName>
                                        </p:attrNameLst>
                                      </p:cBhvr>
                                      <p:to>
                                        <p:strVal val="visible"/>
                                      </p:to>
                                    </p:set>
                                    <p:anim calcmode="lin" valueType="num">
                                      <p:cBhvr additive="base">
                                        <p:cTn id="25"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1"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3"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7" end="7"/>
                                            </p:txEl>
                                          </p:spTgt>
                                        </p:tgtEl>
                                        <p:attrNameLst>
                                          <p:attrName>style.visibility</p:attrName>
                                        </p:attrNameLst>
                                      </p:cBhvr>
                                      <p:to>
                                        <p:strVal val="visible"/>
                                      </p:to>
                                    </p:set>
                                    <p:anim calcmode="lin" valueType="num">
                                      <p:cBhvr additive="base">
                                        <p:cTn id="49"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8" end="8"/>
                                            </p:txEl>
                                          </p:spTgt>
                                        </p:tgtEl>
                                        <p:attrNameLst>
                                          <p:attrName>style.visibility</p:attrName>
                                        </p:attrNameLst>
                                      </p:cBhvr>
                                      <p:to>
                                        <p:strVal val="visible"/>
                                      </p:to>
                                    </p:set>
                                    <p:anim calcmode="lin" valueType="num">
                                      <p:cBhvr additive="base">
                                        <p:cTn id="55"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9" end="9"/>
                                            </p:txEl>
                                          </p:spTgt>
                                        </p:tgtEl>
                                        <p:attrNameLst>
                                          <p:attrName>style.visibility</p:attrName>
                                        </p:attrNameLst>
                                      </p:cBhvr>
                                      <p:to>
                                        <p:strVal val="visible"/>
                                      </p:to>
                                    </p:set>
                                    <p:anim calcmode="lin" valueType="num">
                                      <p:cBhvr additive="base">
                                        <p:cTn id="67" dur="500" fill="hold"/>
                                        <p:tgtEl>
                                          <p:spTgt spid="34819">
                                            <p:txEl>
                                              <p:char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4819" name="矩形 34818"/>
          <p:cNvSpPr/>
          <p:nvPr/>
        </p:nvSpPr>
        <p:spPr>
          <a:xfrm>
            <a:off x="230505" y="560705"/>
            <a:ext cx="8674100" cy="5340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a:solidFill>
                  <a:schemeClr val="tx1"/>
                </a:solidFill>
                <a:latin typeface="Times New Roman" panose="02020603050405020304" pitchFamily="2" charset="0"/>
                <a:cs typeface="+mn-ea"/>
                <a:sym typeface="+mn-ea"/>
              </a:rPr>
              <a:t>释放缓冲区：</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
        <p:nvSpPr>
          <p:cNvPr id="2" name="文本框 1"/>
          <p:cNvSpPr txBox="1"/>
          <p:nvPr/>
        </p:nvSpPr>
        <p:spPr>
          <a:xfrm>
            <a:off x="648970" y="1094740"/>
            <a:ext cx="7701915" cy="4276725"/>
          </a:xfrm>
          <a:prstGeom prst="rect">
            <a:avLst/>
          </a:prstGeom>
          <a:noFill/>
        </p:spPr>
        <p:txBody>
          <a:bodyPr wrap="square" rtlCol="0" anchor="t">
            <a:spAutoFit/>
          </a:bodyPr>
          <a:p>
            <a:pPr algn="l"/>
            <a:r>
              <a:rPr lang="x-none" altLang="zh-CN" sz="2400" dirty="0">
                <a:solidFill>
                  <a:schemeClr val="tx1"/>
                </a:solidFill>
                <a:effectLst/>
                <a:latin typeface="Times New Roman" panose="02020603050405020304" pitchFamily="2" charset="0"/>
                <a:cs typeface="+mn-ea"/>
                <a:sym typeface="+mn-ea"/>
              </a:rPr>
              <a:t>brelse（</a:t>
            </a:r>
            <a:r>
              <a:rPr lang="zh-CN" altLang="x-none" sz="2400" dirty="0">
                <a:solidFill>
                  <a:schemeClr val="tx1"/>
                </a:solidFill>
                <a:effectLst/>
                <a:latin typeface="Times New Roman" panose="02020603050405020304" pitchFamily="2" charset="0"/>
                <a:cs typeface="+mn-ea"/>
                <a:sym typeface="+mn-ea"/>
              </a:rPr>
              <a:t>一个</a:t>
            </a:r>
            <a:r>
              <a:rPr lang="x-none" altLang="zh-CN" sz="2400" dirty="0">
                <a:solidFill>
                  <a:schemeClr val="tx1"/>
                </a:solidFill>
                <a:effectLst/>
                <a:latin typeface="Times New Roman" panose="02020603050405020304" pitchFamily="2" charset="0"/>
                <a:cs typeface="+mn-ea"/>
                <a:sym typeface="+mn-ea"/>
              </a:rPr>
              <a:t>忙的缓冲区）</a:t>
            </a:r>
            <a:endParaRPr lang="x-none" altLang="zh-CN" sz="2400" dirty="0">
              <a:solidFill>
                <a:schemeClr val="tx1"/>
              </a:solidFill>
              <a:effectLst/>
              <a:latin typeface="Times New Roman" panose="02020603050405020304" pitchFamily="2" charset="0"/>
              <a:cs typeface="+mn-ea"/>
              <a:sym typeface="+mn-ea"/>
            </a:endParaRPr>
          </a:p>
          <a:p>
            <a:pPr algn="l"/>
            <a:r>
              <a:rPr lang="x-none" altLang="zh-CN" sz="2400" dirty="0">
                <a:solidFill>
                  <a:schemeClr val="tx1"/>
                </a:solidFill>
                <a:effectLst/>
                <a:latin typeface="Times New Roman" panose="02020603050405020304" pitchFamily="2" charset="0"/>
                <a:cs typeface="+mn-ea"/>
              </a:rPr>
              <a:t>{</a:t>
            </a:r>
            <a:endParaRPr lang="x-none" altLang="zh-CN" sz="2400" dirty="0">
              <a:solidFill>
                <a:schemeClr val="tx1"/>
              </a:solidFill>
              <a:effectLst/>
              <a:latin typeface="Times New Roman" panose="02020603050405020304" pitchFamily="2" charset="0"/>
              <a:cs typeface="+mn-ea"/>
            </a:endParaRPr>
          </a:p>
          <a:p>
            <a:pPr algn="l"/>
            <a:r>
              <a:rPr lang="en-US" altLang="x-none" sz="2400" dirty="0">
                <a:solidFill>
                  <a:schemeClr val="tx1"/>
                </a:solidFill>
                <a:effectLst/>
                <a:latin typeface="Times New Roman" panose="02020603050405020304" pitchFamily="2" charset="0"/>
                <a:sym typeface="+mn-ea"/>
              </a:rPr>
              <a:t>	</a:t>
            </a:r>
            <a:r>
              <a:rPr lang="x-none" altLang="zh-CN" sz="2400" dirty="0">
                <a:solidFill>
                  <a:schemeClr val="tx1"/>
                </a:solidFill>
                <a:effectLst/>
                <a:latin typeface="Times New Roman" panose="02020603050405020304" pitchFamily="2" charset="0"/>
                <a:sym typeface="+mn-ea"/>
              </a:rPr>
              <a:t>唤醒哪些由于空闲缓冲区为空的sleep进程</a:t>
            </a:r>
            <a:endParaRPr lang="x-none" altLang="zh-CN" sz="2400" dirty="0">
              <a:solidFill>
                <a:schemeClr val="tx1"/>
              </a:solidFill>
              <a:effectLst/>
              <a:latin typeface="Times New Roman" panose="02020603050405020304" pitchFamily="2" charset="0"/>
              <a:cs typeface="+mn-ea"/>
            </a:endParaRPr>
          </a:p>
          <a:p>
            <a:pPr algn="l"/>
            <a:r>
              <a:rPr lang="en-US" altLang="x-none" sz="2400" dirty="0">
                <a:solidFill>
                  <a:schemeClr val="tx1"/>
                </a:solidFill>
                <a:effectLst/>
                <a:latin typeface="Times New Roman" panose="02020603050405020304" pitchFamily="2" charset="0"/>
                <a:sym typeface="+mn-ea"/>
              </a:rPr>
              <a:t>	</a:t>
            </a:r>
            <a:r>
              <a:rPr lang="x-none" altLang="zh-CN" sz="2400" dirty="0">
                <a:solidFill>
                  <a:schemeClr val="tx1"/>
                </a:solidFill>
                <a:effectLst/>
                <a:latin typeface="Times New Roman" panose="02020603050405020304" pitchFamily="2" charset="0"/>
                <a:sym typeface="+mn-ea"/>
              </a:rPr>
              <a:t>唤醒哪些</a:t>
            </a:r>
            <a:r>
              <a:rPr lang="zh-CN" altLang="x-none" sz="2400" dirty="0">
                <a:solidFill>
                  <a:schemeClr val="tx1"/>
                </a:solidFill>
                <a:effectLst/>
                <a:latin typeface="Times New Roman" panose="02020603050405020304" pitchFamily="2" charset="0"/>
                <a:sym typeface="+mn-ea"/>
              </a:rPr>
              <a:t>等待</a:t>
            </a:r>
            <a:r>
              <a:rPr lang="x-none" altLang="zh-CN" sz="2400" dirty="0">
                <a:solidFill>
                  <a:schemeClr val="tx1"/>
                </a:solidFill>
                <a:effectLst/>
                <a:latin typeface="Times New Roman" panose="02020603050405020304" pitchFamily="2" charset="0"/>
                <a:sym typeface="+mn-ea"/>
              </a:rPr>
              <a:t>该缓冲区</a:t>
            </a:r>
            <a:r>
              <a:rPr lang="zh-CN" altLang="x-none" sz="2400" dirty="0">
                <a:solidFill>
                  <a:schemeClr val="tx1"/>
                </a:solidFill>
                <a:effectLst/>
                <a:latin typeface="Times New Roman" panose="02020603050405020304" pitchFamily="2" charset="0"/>
                <a:sym typeface="+mn-ea"/>
              </a:rPr>
              <a:t>空闲</a:t>
            </a:r>
            <a:r>
              <a:rPr lang="x-none" altLang="zh-CN" sz="2400" dirty="0">
                <a:solidFill>
                  <a:schemeClr val="tx1"/>
                </a:solidFill>
                <a:effectLst/>
                <a:latin typeface="Times New Roman" panose="02020603050405020304" pitchFamily="2" charset="0"/>
                <a:sym typeface="+mn-ea"/>
              </a:rPr>
              <a:t>而sleep的进程</a:t>
            </a:r>
            <a:endParaRPr lang="x-none" altLang="zh-CN" sz="2400" dirty="0">
              <a:solidFill>
                <a:schemeClr val="tx1"/>
              </a:solidFill>
              <a:effectLst/>
              <a:latin typeface="Times New Roman" panose="02020603050405020304" pitchFamily="2" charset="0"/>
              <a:sym typeface="+mn-ea"/>
            </a:endParaRPr>
          </a:p>
          <a:p>
            <a:pPr algn="l"/>
            <a:r>
              <a:rPr lang="en-US" altLang="x-none" sz="2400" dirty="0">
                <a:solidFill>
                  <a:schemeClr val="tx1"/>
                </a:solidFill>
                <a:effectLst/>
                <a:latin typeface="Times New Roman" panose="02020603050405020304" pitchFamily="2" charset="0"/>
                <a:cs typeface="+mn-ea"/>
              </a:rPr>
              <a:t>	if(</a:t>
            </a:r>
            <a:r>
              <a:rPr lang="zh-CN" altLang="en-US" sz="2400" dirty="0">
                <a:solidFill>
                  <a:schemeClr val="tx1"/>
                </a:solidFill>
                <a:effectLst/>
                <a:latin typeface="Times New Roman" panose="02020603050405020304" pitchFamily="2" charset="0"/>
                <a:cs typeface="+mn-ea"/>
              </a:rPr>
              <a:t>缓冲区内容有效</a:t>
            </a:r>
            <a:r>
              <a:rPr lang="en-US" altLang="x-none" sz="2400" dirty="0">
                <a:solidFill>
                  <a:schemeClr val="tx1"/>
                </a:solidFill>
                <a:effectLst/>
                <a:latin typeface="Times New Roman" panose="02020603050405020304" pitchFamily="2" charset="0"/>
                <a:cs typeface="+mn-ea"/>
              </a:rPr>
              <a:t>)</a:t>
            </a:r>
            <a:endParaRPr lang="en-US" altLang="x-none" sz="2400" dirty="0">
              <a:solidFill>
                <a:schemeClr val="tx1"/>
              </a:solidFill>
              <a:effectLst/>
              <a:latin typeface="Times New Roman" panose="02020603050405020304" pitchFamily="2" charset="0"/>
              <a:cs typeface="+mn-ea"/>
            </a:endParaRPr>
          </a:p>
          <a:p>
            <a:pPr algn="l"/>
            <a:r>
              <a:rPr lang="en-US" altLang="x-none" sz="2400" dirty="0">
                <a:solidFill>
                  <a:schemeClr val="tx1"/>
                </a:solidFill>
                <a:effectLst/>
                <a:latin typeface="Times New Roman" panose="02020603050405020304" pitchFamily="2" charset="0"/>
                <a:cs typeface="+mn-ea"/>
              </a:rPr>
              <a:t>		</a:t>
            </a:r>
            <a:r>
              <a:rPr lang="zh-CN" altLang="en-US" sz="2400" dirty="0">
                <a:solidFill>
                  <a:schemeClr val="tx1"/>
                </a:solidFill>
                <a:effectLst/>
                <a:latin typeface="Times New Roman" panose="02020603050405020304" pitchFamily="2" charset="0"/>
                <a:cs typeface="+mn-ea"/>
              </a:rPr>
              <a:t>将缓冲区加入空闲缓冲区队列尾部；</a:t>
            </a:r>
            <a:endParaRPr lang="zh-CN" altLang="en-US" sz="2400" dirty="0">
              <a:solidFill>
                <a:schemeClr val="tx1"/>
              </a:solidFill>
              <a:effectLst/>
              <a:latin typeface="Times New Roman" panose="02020603050405020304" pitchFamily="2" charset="0"/>
              <a:cs typeface="+mn-ea"/>
            </a:endParaRPr>
          </a:p>
          <a:p>
            <a:pPr algn="l"/>
            <a:r>
              <a:rPr lang="en-US" altLang="zh-CN" sz="2400" dirty="0">
                <a:solidFill>
                  <a:schemeClr val="tx1"/>
                </a:solidFill>
                <a:effectLst/>
                <a:latin typeface="Times New Roman" panose="02020603050405020304" pitchFamily="2" charset="0"/>
                <a:cs typeface="+mn-ea"/>
              </a:rPr>
              <a:t>	else</a:t>
            </a:r>
            <a:endParaRPr lang="en-US" altLang="zh-CN" sz="2400" dirty="0">
              <a:solidFill>
                <a:schemeClr val="tx1"/>
              </a:solidFill>
              <a:effectLst/>
              <a:latin typeface="Times New Roman" panose="02020603050405020304" pitchFamily="2" charset="0"/>
              <a:cs typeface="+mn-ea"/>
            </a:endParaRPr>
          </a:p>
          <a:p>
            <a:pPr algn="l"/>
            <a:r>
              <a:rPr lang="en-US" altLang="zh-CN" sz="2400" dirty="0">
                <a:solidFill>
                  <a:schemeClr val="tx1"/>
                </a:solidFill>
                <a:effectLst/>
                <a:latin typeface="Times New Roman" panose="02020603050405020304" pitchFamily="2" charset="0"/>
                <a:cs typeface="+mn-ea"/>
              </a:rPr>
              <a:t>		</a:t>
            </a:r>
            <a:r>
              <a:rPr lang="zh-CN" altLang="en-US" sz="2400" dirty="0">
                <a:solidFill>
                  <a:schemeClr val="tx1"/>
                </a:solidFill>
                <a:effectLst/>
                <a:latin typeface="Times New Roman" panose="02020603050405020304" pitchFamily="2" charset="0"/>
                <a:cs typeface="+mn-ea"/>
                <a:sym typeface="+mn-ea"/>
              </a:rPr>
              <a:t>将缓冲区加入空闲缓冲区队列头部；</a:t>
            </a:r>
            <a:endParaRPr lang="zh-CN" altLang="en-US" sz="2400" dirty="0">
              <a:solidFill>
                <a:schemeClr val="tx1"/>
              </a:solidFill>
              <a:effectLst/>
              <a:latin typeface="Times New Roman" panose="02020603050405020304" pitchFamily="2" charset="0"/>
              <a:cs typeface="+mn-ea"/>
              <a:sym typeface="+mn-ea"/>
            </a:endParaRPr>
          </a:p>
          <a:p>
            <a:pPr algn="l"/>
            <a:r>
              <a:rPr lang="en-US" altLang="zh-CN" sz="2400" dirty="0">
                <a:solidFill>
                  <a:schemeClr val="tx1"/>
                </a:solidFill>
                <a:effectLst/>
                <a:latin typeface="Times New Roman" panose="02020603050405020304" pitchFamily="2" charset="0"/>
                <a:cs typeface="+mn-ea"/>
                <a:sym typeface="+mn-ea"/>
              </a:rPr>
              <a:t>	</a:t>
            </a:r>
            <a:r>
              <a:rPr lang="zh-CN" altLang="en-US" sz="2400" dirty="0">
                <a:solidFill>
                  <a:schemeClr val="tx1"/>
                </a:solidFill>
                <a:effectLst/>
                <a:latin typeface="Times New Roman" panose="02020603050405020304" pitchFamily="2" charset="0"/>
                <a:cs typeface="+mn-ea"/>
                <a:sym typeface="+mn-ea"/>
              </a:rPr>
              <a:t>缓冲区设置为不忙；</a:t>
            </a:r>
            <a:endParaRPr lang="x-none" altLang="zh-CN" sz="2400" dirty="0">
              <a:solidFill>
                <a:schemeClr val="tx1"/>
              </a:solidFill>
              <a:effectLst/>
              <a:latin typeface="Times New Roman" panose="02020603050405020304" pitchFamily="2" charset="0"/>
              <a:cs typeface="+mn-ea"/>
            </a:endParaRPr>
          </a:p>
          <a:p>
            <a:pPr algn="l"/>
            <a:r>
              <a:rPr lang="x-none" altLang="zh-CN" sz="2400" dirty="0">
                <a:solidFill>
                  <a:schemeClr val="tx1"/>
                </a:solidFill>
                <a:effectLst/>
                <a:latin typeface="Times New Roman" panose="02020603050405020304" pitchFamily="2" charset="0"/>
                <a:cs typeface="+mn-ea"/>
              </a:rPr>
              <a:t>}</a:t>
            </a:r>
            <a:endParaRPr lang="zh-CN" altLang="en-US"/>
          </a:p>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4819" name="矩形 34818"/>
          <p:cNvSpPr/>
          <p:nvPr/>
        </p:nvSpPr>
        <p:spPr>
          <a:xfrm>
            <a:off x="381000" y="958215"/>
            <a:ext cx="8334375" cy="356171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利用</a:t>
            </a:r>
            <a:r>
              <a:rPr lang="zh-CN" altLang="x-none" sz="2400" strike="noStrike" noProof="1" dirty="0">
                <a:solidFill>
                  <a:schemeClr val="tx1"/>
                </a:solidFill>
                <a:effectLst/>
                <a:latin typeface="Times New Roman" panose="02020603050405020304" pitchFamily="2" charset="0"/>
                <a:ea typeface="宋体" panose="02010600030101010101" pitchFamily="2" charset="-122"/>
              </a:rPr>
              <a:t>上述</a:t>
            </a:r>
            <a:r>
              <a:rPr lang="x-none" altLang="zh-CN" sz="2400" strike="noStrike" noProof="1" dirty="0">
                <a:solidFill>
                  <a:schemeClr val="tx1"/>
                </a:solidFill>
                <a:effectLst/>
                <a:latin typeface="Times New Roman" panose="02020603050405020304" pitchFamily="2" charset="0"/>
                <a:ea typeface="宋体" panose="02010600030101010101" pitchFamily="2" charset="-122"/>
              </a:rPr>
              <a:t>缓冲区的操作，就可以实现文件系统需要的读/写磁盘块的操作：</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文件系统：文件数据位置 --&gt; 磁盘物理块  --&gt; 读/写磁盘</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读磁盘 bread(设备，块号)</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写磁盘 bwrite(设备，块号)</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48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27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34819" name="矩形 34818"/>
          <p:cNvSpPr/>
          <p:nvPr/>
        </p:nvSpPr>
        <p:spPr>
          <a:xfrm>
            <a:off x="735330" y="920115"/>
            <a:ext cx="7555865" cy="462470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高速缓冲的优点：</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	1 提供了统一的磁盘读取方法；</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	2 减少磁盘访问次数；</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	3 确保文件系统完整性；</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	4 简化用户程序；</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缺点：</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dirty="0">
                <a:solidFill>
                  <a:schemeClr val="tx1"/>
                </a:solidFill>
                <a:effectLst/>
                <a:latin typeface="Times New Roman" panose="02020603050405020304" pitchFamily="2" charset="0"/>
                <a:ea typeface="宋体" panose="02010600030101010101" pitchFamily="2" charset="-122"/>
              </a:rPr>
              <a:t>	1 延迟写</a:t>
            </a: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endParaRPr lang="x-none" altLang="zh-CN" sz="2400" strike="noStrike" noProof="1" dirty="0">
              <a:solidFill>
                <a:schemeClr val="tx1"/>
              </a:solidFill>
              <a:effectLst/>
              <a:latin typeface="Times New Roman" panose="02020603050405020304" pitchFamily="2" charset="0"/>
              <a:ea typeface="宋体" panose="02010600030101010101" pitchFamily="2" charset="-122"/>
            </a:endParaRPr>
          </a:p>
        </p:txBody>
      </p:sp>
      <p:sp>
        <p:nvSpPr>
          <p:cNvPr id="34820" name="矩形 348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缓冲技术</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additive="base">
                                        <p:cTn id="7" dur="500" fill="hold"/>
                                        <p:tgtEl>
                                          <p:spTgt spid="34819">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1" end="1"/>
                                            </p:txEl>
                                          </p:spTgt>
                                        </p:tgtEl>
                                        <p:attrNameLst>
                                          <p:attrName>style.visibility</p:attrName>
                                        </p:attrNameLst>
                                      </p:cBhvr>
                                      <p:to>
                                        <p:strVal val="visible"/>
                                      </p:to>
                                    </p:set>
                                    <p:anim calcmode="lin" valueType="num">
                                      <p:cBhvr additive="base">
                                        <p:cTn id="13" dur="500" fill="hold"/>
                                        <p:tgtEl>
                                          <p:spTgt spid="34819">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2" end="2"/>
                                            </p:txEl>
                                          </p:spTgt>
                                        </p:tgtEl>
                                        <p:attrNameLst>
                                          <p:attrName>style.visibility</p:attrName>
                                        </p:attrNameLst>
                                      </p:cBhvr>
                                      <p:to>
                                        <p:strVal val="visible"/>
                                      </p:to>
                                    </p:set>
                                    <p:anim calcmode="lin" valueType="num">
                                      <p:cBhvr additive="base">
                                        <p:cTn id="19"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2" end="2"/>
                                            </p:txEl>
                                          </p:spTgt>
                                        </p:tgtEl>
                                        <p:attrNameLst>
                                          <p:attrName>style.visibility</p:attrName>
                                        </p:attrNameLst>
                                      </p:cBhvr>
                                      <p:to>
                                        <p:strVal val="visible"/>
                                      </p:to>
                                    </p:set>
                                    <p:anim calcmode="lin" valueType="num">
                                      <p:cBhvr additive="base">
                                        <p:cTn id="25" dur="500" fill="hold"/>
                                        <p:tgtEl>
                                          <p:spTgt spid="34819">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3" end="3"/>
                                            </p:txEl>
                                          </p:spTgt>
                                        </p:tgtEl>
                                        <p:attrNameLst>
                                          <p:attrName>style.visibility</p:attrName>
                                        </p:attrNameLst>
                                      </p:cBhvr>
                                      <p:to>
                                        <p:strVal val="visible"/>
                                      </p:to>
                                    </p:set>
                                    <p:anim calcmode="lin" valueType="num">
                                      <p:cBhvr additive="base">
                                        <p:cTn id="31"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4" end="4"/>
                                            </p:txEl>
                                          </p:spTgt>
                                        </p:tgtEl>
                                        <p:attrNameLst>
                                          <p:attrName>style.visibility</p:attrName>
                                        </p:attrNameLst>
                                      </p:cBhvr>
                                      <p:to>
                                        <p:strVal val="visible"/>
                                      </p:to>
                                    </p:set>
                                    <p:anim calcmode="lin" valueType="num">
                                      <p:cBhvr additive="base">
                                        <p:cTn id="37"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4" end="4"/>
                                            </p:txEl>
                                          </p:spTgt>
                                        </p:tgtEl>
                                        <p:attrNameLst>
                                          <p:attrName>style.visibility</p:attrName>
                                        </p:attrNameLst>
                                      </p:cBhvr>
                                      <p:to>
                                        <p:strVal val="visible"/>
                                      </p:to>
                                    </p:set>
                                    <p:anim calcmode="lin" valueType="num">
                                      <p:cBhvr additive="base">
                                        <p:cTn id="43" dur="500" fill="hold"/>
                                        <p:tgtEl>
                                          <p:spTgt spid="34819">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4819">
                                            <p:txEl>
                                              <p:charRg st="6" end="6"/>
                                            </p:txEl>
                                          </p:spTgt>
                                        </p:tgtEl>
                                        <p:attrNameLst>
                                          <p:attrName>style.visibility</p:attrName>
                                        </p:attrNameLst>
                                      </p:cBhvr>
                                      <p:to>
                                        <p:strVal val="visible"/>
                                      </p:to>
                                    </p:set>
                                    <p:anim calcmode="lin" valueType="num">
                                      <p:cBhvr additive="base">
                                        <p:cTn id="49" dur="500" fill="hold"/>
                                        <p:tgtEl>
                                          <p:spTgt spid="34819">
                                            <p:txEl>
                                              <p:char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19">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819">
                                            <p:txEl>
                                              <p:charRg st="7" end="7"/>
                                            </p:txEl>
                                          </p:spTgt>
                                        </p:tgtEl>
                                        <p:attrNameLst>
                                          <p:attrName>style.visibility</p:attrName>
                                        </p:attrNameLst>
                                      </p:cBhvr>
                                      <p:to>
                                        <p:strVal val="visible"/>
                                      </p:to>
                                    </p:set>
                                    <p:anim calcmode="lin" valueType="num">
                                      <p:cBhvr additive="base">
                                        <p:cTn id="55" dur="500" fill="hold"/>
                                        <p:tgtEl>
                                          <p:spTgt spid="34819">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char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819">
                                            <p:txEl>
                                              <p:charRg st="8" end="8"/>
                                            </p:txEl>
                                          </p:spTgt>
                                        </p:tgtEl>
                                        <p:attrNameLst>
                                          <p:attrName>style.visibility</p:attrName>
                                        </p:attrNameLst>
                                      </p:cBhvr>
                                      <p:to>
                                        <p:strVal val="visible"/>
                                      </p:to>
                                    </p:set>
                                    <p:anim calcmode="lin" valueType="num">
                                      <p:cBhvr additive="base">
                                        <p:cTn id="61" dur="500" fill="hold"/>
                                        <p:tgtEl>
                                          <p:spTgt spid="34819">
                                            <p:txEl>
                                              <p:char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19">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4819">
                                            <p:txEl>
                                              <p:charRg st="3" end="3"/>
                                            </p:txEl>
                                          </p:spTgt>
                                        </p:tgtEl>
                                        <p:attrNameLst>
                                          <p:attrName>style.visibility</p:attrName>
                                        </p:attrNameLst>
                                      </p:cBhvr>
                                      <p:to>
                                        <p:strVal val="visible"/>
                                      </p:to>
                                    </p:set>
                                    <p:anim calcmode="lin" valueType="num">
                                      <p:cBhvr additive="base">
                                        <p:cTn id="67" dur="500" fill="hold"/>
                                        <p:tgtEl>
                                          <p:spTgt spid="34819">
                                            <p:txEl>
                                              <p:char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4819">
                                            <p:txEl>
                                              <p:charRg st="140" end="178"/>
                                            </p:txEl>
                                          </p:spTgt>
                                        </p:tgtEl>
                                        <p:attrNameLst>
                                          <p:attrName>style.visibility</p:attrName>
                                        </p:attrNameLst>
                                      </p:cBhvr>
                                      <p:to>
                                        <p:strVal val="visible"/>
                                      </p:to>
                                    </p:set>
                                    <p:anim calcmode="lin" valueType="num">
                                      <p:cBhvr additive="base">
                                        <p:cTn id="73" dur="500" fill="hold"/>
                                        <p:tgtEl>
                                          <p:spTgt spid="34819">
                                            <p:txEl>
                                              <p:charRg st="140" end="17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9">
                                            <p:txEl>
                                              <p:charRg st="140" end="178"/>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4819">
                                            <p:txEl>
                                              <p:charRg st="178" end="188"/>
                                            </p:txEl>
                                          </p:spTgt>
                                        </p:tgtEl>
                                        <p:attrNameLst>
                                          <p:attrName>style.visibility</p:attrName>
                                        </p:attrNameLst>
                                      </p:cBhvr>
                                      <p:to>
                                        <p:strVal val="visible"/>
                                      </p:to>
                                    </p:set>
                                    <p:anim calcmode="lin" valueType="num">
                                      <p:cBhvr additive="base">
                                        <p:cTn id="79" dur="500" fill="hold"/>
                                        <p:tgtEl>
                                          <p:spTgt spid="34819">
                                            <p:txEl>
                                              <p:charRg st="178" end="18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819">
                                            <p:txEl>
                                              <p:charRg st="178" end="18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4819">
                                            <p:txEl>
                                              <p:charRg st="188" end="234"/>
                                            </p:txEl>
                                          </p:spTgt>
                                        </p:tgtEl>
                                        <p:attrNameLst>
                                          <p:attrName>style.visibility</p:attrName>
                                        </p:attrNameLst>
                                      </p:cBhvr>
                                      <p:to>
                                        <p:strVal val="visible"/>
                                      </p:to>
                                    </p:set>
                                    <p:anim calcmode="lin" valueType="num">
                                      <p:cBhvr additive="base">
                                        <p:cTn id="83" dur="500" fill="hold"/>
                                        <p:tgtEl>
                                          <p:spTgt spid="34819">
                                            <p:txEl>
                                              <p:charRg st="188" end="23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4819">
                                            <p:txEl>
                                              <p:charRg st="188" end="2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3584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anose="02010600030101010101" pitchFamily="2" charset="-122"/>
                <a:cs typeface="+mn-ea"/>
              </a:rPr>
              <a:t>设备分配</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43010" name="内容占位符 358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35844" name="矩形 358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xEl>
                                              <p:charRg st="1" end="6"/>
                                            </p:txEl>
                                          </p:spTgt>
                                        </p:tgtEl>
                                        <p:attrNameLst>
                                          <p:attrName>style.visibility</p:attrName>
                                        </p:attrNameLst>
                                      </p:cBhvr>
                                      <p:to>
                                        <p:strVal val="visible"/>
                                      </p:to>
                                    </p:set>
                                    <p:anim calcmode="lin" valueType="num">
                                      <p:cBhvr additive="base">
                                        <p:cTn id="7" dur="1000" fill="hold"/>
                                        <p:tgtEl>
                                          <p:spTgt spid="35842">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2">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矩形 36866"/>
          <p:cNvSpPr/>
          <p:nvPr/>
        </p:nvSpPr>
        <p:spPr>
          <a:xfrm>
            <a:off x="171450" y="546100"/>
            <a:ext cx="8816975" cy="51396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effectLst/>
                <a:latin typeface="Arial" panose="020B0604020202020204" pitchFamily="34" charset="0"/>
                <a:ea typeface="宋体" panose="02010600030101010101" pitchFamily="2" charset="-122"/>
                <a:cs typeface="+mn-ea"/>
                <a:sym typeface="+mn-ea"/>
              </a:rPr>
              <a:t>常用的设备分配技术：独享分配、共享分配和虚拟分配</a:t>
            </a:r>
            <a:endParaRPr lang="zh-CN" altLang="en-US" sz="2400" b="1" strike="noStrike" noProof="1">
              <a:solidFill>
                <a:schemeClr val="tx1"/>
              </a:solidFill>
              <a:effectLst/>
              <a:latin typeface="Times New Roman" panose="02020603050405020304" pitchFamily="2" charset="0"/>
              <a:ea typeface="宋体" panose="02010600030101010101" pitchFamily="2" charset="-122"/>
              <a:cs typeface="+mn-ea"/>
              <a:sym typeface="+mn-ea"/>
            </a:endParaRPr>
          </a:p>
          <a:p>
            <a:pPr marL="533400" lvl="0" indent="-533400" fontAlgn="base">
              <a:lnSpc>
                <a:spcPct val="90000"/>
              </a:lnSpc>
              <a:buNone/>
            </a:pPr>
            <a:r>
              <a:rPr lang="en-US" altLang="zh-CN" sz="2800" b="1" strike="noStrike" noProof="1">
                <a:solidFill>
                  <a:srgbClr val="990000"/>
                </a:solidFill>
                <a:latin typeface="Times New Roman" panose="02020603050405020304" pitchFamily="2" charset="0"/>
                <a:ea typeface="宋体" panose="02010600030101010101" pitchFamily="2" charset="-122"/>
                <a:cs typeface="+mn-ea"/>
              </a:rPr>
              <a:t>1.  </a:t>
            </a:r>
            <a:r>
              <a:rPr lang="zh-CN" altLang="en-US" sz="2800" b="1" strike="noStrike" noProof="1">
                <a:solidFill>
                  <a:srgbClr val="990000"/>
                </a:solidFill>
                <a:latin typeface="Arial" panose="020B0604020202020204" pitchFamily="34" charset="0"/>
                <a:ea typeface="宋体" panose="02010600030101010101" pitchFamily="2" charset="-122"/>
                <a:cs typeface="+mn-ea"/>
              </a:rPr>
              <a:t>独享分配</a:t>
            </a:r>
            <a:r>
              <a:rPr lang="x-none" altLang="zh-CN" sz="2800" b="1" strike="noStrike" noProof="1">
                <a:solidFill>
                  <a:srgbClr val="990000"/>
                </a:solidFill>
                <a:latin typeface="Arial" panose="020B0604020202020204" pitchFamily="34" charset="0"/>
                <a:ea typeface="宋体" panose="02010600030101010101" pitchFamily="2" charset="-122"/>
                <a:cs typeface="+mn-ea"/>
              </a:rPr>
              <a:t>（静态分配）</a:t>
            </a:r>
            <a:endParaRPr lang="x-none" altLang="zh-CN" sz="2800" b="1" strike="noStrike" noProof="1">
              <a:solidFill>
                <a:srgbClr val="990000"/>
              </a:solidFill>
              <a:latin typeface="Arial" panose="020B0604020202020204" pitchFamily="34" charset="0"/>
              <a:ea typeface="宋体" panose="02010600030101010101" pitchFamily="2" charset="-122"/>
              <a:cs typeface="+mn-ea"/>
            </a:endParaRPr>
          </a:p>
          <a:p>
            <a:pPr marL="533400" lvl="0" indent="-533400" fontAlgn="base">
              <a:lnSpc>
                <a:spcPct val="90000"/>
              </a:lnSpc>
              <a:buNone/>
            </a:pPr>
            <a:r>
              <a:rPr lang="zh-CN" altLang="en-US" sz="2400" b="1" strike="noStrike" noProof="1">
                <a:solidFill>
                  <a:schemeClr val="tx1"/>
                </a:solidFill>
                <a:latin typeface="Arial" panose="020B0604020202020204" pitchFamily="34" charset="0"/>
                <a:ea typeface="宋体" panose="02010600030101010101" pitchFamily="2" charset="-122"/>
                <a:cs typeface="+mn-ea"/>
              </a:rPr>
              <a:t>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4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独享设备</a:t>
            </a:r>
            <a:endParaRPr lang="zh-CN" altLang="en-US" sz="24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9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只适用一个程序独占</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使用的设备</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sym typeface="+mn-ea"/>
              </a:rPr>
              <a:t>比如输入磁带机，打印机</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特点</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a:t>
            </a:r>
            <a:endPar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endParaRPr>
          </a:p>
          <a:p>
            <a:pPr marL="914400" lvl="1" indent="-457200" fontAlgn="base">
              <a:lnSpc>
                <a:spcPct val="90000"/>
              </a:lnSpc>
              <a:spcBef>
                <a:spcPct val="20000"/>
              </a:spcBef>
              <a:buNone/>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    </a:t>
            </a:r>
            <a:r>
              <a:rPr lang="en-US" altLang="zh-CN" sz="2400" strike="noStrike" noProof="1">
                <a:solidFill>
                  <a:schemeClr val="tx1"/>
                </a:solidFill>
                <a:effectLst/>
                <a:latin typeface="宋体" panose="02010600030101010101" pitchFamily="2" charset="-122"/>
                <a:ea typeface="宋体" panose="02010600030101010101" pitchFamily="2" charset="-122"/>
                <a:cs typeface="+mn-cs"/>
              </a:rPr>
              <a:t>ⅰ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sym typeface="+mn-ea"/>
              </a:rPr>
              <a:t>费时的</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sym typeface="+mn-ea"/>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sym typeface="+mn-ea"/>
              </a:rPr>
              <a:t>操作或需人工干预</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9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ⅱ  </a:t>
            </a:r>
            <a:r>
              <a:rPr lang="x-none" altLang="en-US" sz="2400" strike="noStrike" noProof="1">
                <a:solidFill>
                  <a:schemeClr val="tx1"/>
                </a:solidFill>
                <a:effectLst/>
                <a:latin typeface="Times New Roman" panose="02020603050405020304" pitchFamily="2" charset="0"/>
                <a:ea typeface="宋体" panose="02010600030101010101" pitchFamily="2" charset="-122"/>
                <a:cs typeface="+mn-cs"/>
              </a:rPr>
              <a:t>多人同时使用会混乱</a:t>
            </a:r>
            <a:endParaRPr lang="x-none" altLang="en-US" sz="2400" b="1" strike="noStrike" noProof="1">
              <a:solidFill>
                <a:schemeClr val="tx1"/>
              </a:solidFill>
              <a:latin typeface="Times New Roman" panose="02020603050405020304" pitchFamily="2" charset="0"/>
              <a:ea typeface="宋体" panose="02010600030101010101" pitchFamily="2" charset="-122"/>
              <a:cs typeface="+mn-cs"/>
            </a:endParaRPr>
          </a:p>
          <a:p>
            <a:pPr marL="533400" lvl="0" indent="-533400" fontAlgn="base">
              <a:lnSpc>
                <a:spcPct val="9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4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独享分配</a:t>
            </a:r>
            <a:r>
              <a:rPr lang="x-none" altLang="zh-CN" sz="2400" b="1" strike="noStrike" noProof="1">
                <a:solidFill>
                  <a:srgbClr val="A50021"/>
                </a:solidFill>
                <a:latin typeface="Times New Roman" panose="02020603050405020304" pitchFamily="2" charset="0"/>
                <a:ea typeface="宋体" panose="02010600030101010101" pitchFamily="2" charset="-122"/>
                <a:cs typeface="+mn-ea"/>
              </a:rPr>
              <a:t>（静态分配）</a:t>
            </a:r>
            <a:endParaRPr lang="x-none" altLang="zh-CN" sz="2400" b="1" strike="noStrike" noProof="1">
              <a:solidFill>
                <a:srgbClr val="A50021"/>
              </a:solidFill>
              <a:latin typeface="Times New Roman" panose="02020603050405020304" pitchFamily="2" charset="0"/>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对独享设备一般采用静态分配，</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在一个作业执行前，将它所要使用的设备分配给它；当它结束撤离时，将分配给它的这类设备收回。</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36868" name="矩形 368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9"/>
                                            </p:txEl>
                                          </p:spTgt>
                                        </p:tgtEl>
                                        <p:attrNameLst>
                                          <p:attrName>style.visibility</p:attrName>
                                        </p:attrNameLst>
                                      </p:cBhvr>
                                      <p:to>
                                        <p:strVal val="visible"/>
                                      </p:to>
                                    </p:set>
                                    <p:anim calcmode="lin" valueType="num">
                                      <p:cBhvr additive="base">
                                        <p:cTn id="7" dur="1000" fill="hold"/>
                                        <p:tgtEl>
                                          <p:spTgt spid="3686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charRg st="9" end="41"/>
                                            </p:txEl>
                                          </p:spTgt>
                                        </p:tgtEl>
                                        <p:attrNameLst>
                                          <p:attrName>style.visibility</p:attrName>
                                        </p:attrNameLst>
                                      </p:cBhvr>
                                      <p:to>
                                        <p:strVal val="visible"/>
                                      </p:to>
                                    </p:set>
                                    <p:anim calcmode="lin" valueType="num">
                                      <p:cBhvr additive="base">
                                        <p:cTn id="13" dur="1000" fill="hold"/>
                                        <p:tgtEl>
                                          <p:spTgt spid="36867">
                                            <p:txEl>
                                              <p:charRg st="9" end="4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charRg st="9"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charRg st="96" end="108"/>
                                            </p:txEl>
                                          </p:spTgt>
                                        </p:tgtEl>
                                        <p:attrNameLst>
                                          <p:attrName>style.visibility</p:attrName>
                                        </p:attrNameLst>
                                      </p:cBhvr>
                                      <p:to>
                                        <p:strVal val="visible"/>
                                      </p:to>
                                    </p:set>
                                    <p:anim calcmode="lin" valueType="num">
                                      <p:cBhvr additive="base">
                                        <p:cTn id="19" dur="500" fill="hold"/>
                                        <p:tgtEl>
                                          <p:spTgt spid="36867">
                                            <p:txEl>
                                              <p:charRg st="96" end="10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charRg st="96" end="10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867">
                                            <p:txEl>
                                              <p:charRg st="108" end="140"/>
                                            </p:txEl>
                                          </p:spTgt>
                                        </p:tgtEl>
                                        <p:attrNameLst>
                                          <p:attrName>style.visibility</p:attrName>
                                        </p:attrNameLst>
                                      </p:cBhvr>
                                      <p:to>
                                        <p:strVal val="visible"/>
                                      </p:to>
                                    </p:set>
                                    <p:anim calcmode="lin" valueType="num">
                                      <p:cBhvr additive="base">
                                        <p:cTn id="23" dur="500" fill="hold"/>
                                        <p:tgtEl>
                                          <p:spTgt spid="36867">
                                            <p:txEl>
                                              <p:charRg st="108" end="14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867">
                                            <p:txEl>
                                              <p:charRg st="108" end="14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6867">
                                            <p:txEl>
                                              <p:charRg st="140" end="155"/>
                                            </p:txEl>
                                          </p:spTgt>
                                        </p:tgtEl>
                                        <p:attrNameLst>
                                          <p:attrName>style.visibility</p:attrName>
                                        </p:attrNameLst>
                                      </p:cBhvr>
                                      <p:to>
                                        <p:strVal val="visible"/>
                                      </p:to>
                                    </p:set>
                                    <p:anim calcmode="lin" valueType="num">
                                      <p:cBhvr additive="base">
                                        <p:cTn id="29" dur="500" fill="hold"/>
                                        <p:tgtEl>
                                          <p:spTgt spid="36867">
                                            <p:txEl>
                                              <p:charRg st="140" end="15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charRg st="140" end="15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6867">
                                            <p:txEl>
                                              <p:charRg st="155" end="193"/>
                                            </p:txEl>
                                          </p:spTgt>
                                        </p:tgtEl>
                                        <p:attrNameLst>
                                          <p:attrName>style.visibility</p:attrName>
                                        </p:attrNameLst>
                                      </p:cBhvr>
                                      <p:to>
                                        <p:strVal val="visible"/>
                                      </p:to>
                                    </p:set>
                                    <p:anim calcmode="lin" valueType="num">
                                      <p:cBhvr additive="base">
                                        <p:cTn id="33" dur="500" fill="hold"/>
                                        <p:tgtEl>
                                          <p:spTgt spid="36867">
                                            <p:txEl>
                                              <p:charRg st="155" end="19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charRg st="155" end="1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a:xfrm>
            <a:off x="827088" y="842963"/>
            <a:ext cx="5688013" cy="679450"/>
          </a:xfrm>
        </p:spPr>
        <p:txBody>
          <a:bodyPr anchor="b">
            <a:spAutoFit/>
          </a:bodyPr>
          <a:p>
            <a:pPr fontAlgn="base"/>
            <a:r>
              <a:rPr lang="zh-CN" altLang="en-US" sz="4000" strike="noStrike" noProof="1">
                <a:latin typeface="宋体" panose="02010600030101010101" pitchFamily="2" charset="-122"/>
              </a:rPr>
              <a:t>计算机外部设备特性</a:t>
            </a:r>
            <a:endParaRPr lang="zh-CN" altLang="en-US" sz="4000" strike="noStrike" noProof="1">
              <a:latin typeface="宋体" panose="02010600030101010101" pitchFamily="2" charset="-122"/>
            </a:endParaRPr>
          </a:p>
        </p:txBody>
      </p:sp>
      <p:sp>
        <p:nvSpPr>
          <p:cNvPr id="6147" name="内容占位符 6146"/>
          <p:cNvSpPr>
            <a:spLocks noGrp="1"/>
          </p:cNvSpPr>
          <p:nvPr>
            <p:ph idx="1"/>
          </p:nvPr>
        </p:nvSpPr>
        <p:spPr>
          <a:xfrm>
            <a:off x="900113" y="1844675"/>
            <a:ext cx="8001000" cy="4248150"/>
          </a:xfrm>
        </p:spPr>
        <p:txBody>
          <a:bodyPr anchor="t">
            <a:spAutoFit/>
          </a:bodyPr>
          <a:p>
            <a:pPr fontAlgn="base">
              <a:lnSpc>
                <a:spcPct val="95000"/>
              </a:lnSpc>
              <a:spcBef>
                <a:spcPct val="10000"/>
              </a:spcBef>
              <a:buNone/>
            </a:pPr>
            <a:r>
              <a:rPr lang="en-US" altLang="zh-CN" strike="noStrike" noProof="1">
                <a:solidFill>
                  <a:schemeClr val="tx1"/>
                </a:solidFill>
                <a:effectLst/>
                <a:latin typeface="Times New Roman" panose="02020603050405020304" pitchFamily="2" charset="0"/>
              </a:rPr>
              <a:t>1. </a:t>
            </a:r>
            <a:r>
              <a:rPr lang="zh-CN" altLang="en-US" strike="noStrike" noProof="1">
                <a:solidFill>
                  <a:schemeClr val="tx1"/>
                </a:solidFill>
                <a:effectLst/>
                <a:latin typeface="Times New Roman" panose="02020603050405020304" pitchFamily="2" charset="0"/>
              </a:rPr>
              <a:t>速度</a:t>
            </a:r>
            <a:endParaRPr lang="zh-CN" altLang="en-US" strike="noStrike" noProof="1">
              <a:solidFill>
                <a:schemeClr val="tx1"/>
              </a:solidFill>
              <a:effectLst/>
              <a:latin typeface="Times New Roman" panose="02020603050405020304" pitchFamily="2" charset="0"/>
            </a:endParaRPr>
          </a:p>
          <a:p>
            <a:pPr fontAlgn="base">
              <a:lnSpc>
                <a:spcPct val="95000"/>
              </a:lnSpc>
              <a:spcBef>
                <a:spcPct val="10000"/>
              </a:spcBef>
              <a:buNone/>
            </a:pPr>
            <a:r>
              <a:rPr lang="zh-CN" altLang="en-US" sz="2800" strike="noStrike" noProof="1">
                <a:solidFill>
                  <a:schemeClr val="tx1"/>
                </a:solidFill>
                <a:effectLst/>
                <a:latin typeface="Times New Roman" panose="02020603050405020304" pitchFamily="2" charset="0"/>
              </a:rPr>
              <a:t>	不同的外部设备的传输速度的差别相当大，如键盘的传输速度不过几十、上百个字符</a:t>
            </a:r>
            <a:r>
              <a:rPr lang="en-US" altLang="zh-CN" sz="2800" strike="noStrike" noProof="1">
                <a:solidFill>
                  <a:schemeClr val="tx1"/>
                </a:solidFill>
                <a:effectLst/>
                <a:latin typeface="Times New Roman" panose="02020603050405020304" pitchFamily="2" charset="0"/>
              </a:rPr>
              <a:t>/</a:t>
            </a:r>
            <a:r>
              <a:rPr lang="zh-CN" altLang="en-US" sz="2800" strike="noStrike" noProof="1">
                <a:solidFill>
                  <a:schemeClr val="tx1"/>
                </a:solidFill>
                <a:effectLst/>
                <a:latin typeface="Times New Roman" panose="02020603050405020304" pitchFamily="2" charset="0"/>
              </a:rPr>
              <a:t>每分，而磁盘的传输速度则是百万字节</a:t>
            </a:r>
            <a:r>
              <a:rPr lang="en-US" altLang="zh-CN" sz="2800" strike="noStrike" noProof="1">
                <a:solidFill>
                  <a:schemeClr val="tx1"/>
                </a:solidFill>
                <a:effectLst/>
                <a:latin typeface="Times New Roman" panose="02020603050405020304" pitchFamily="2" charset="0"/>
              </a:rPr>
              <a:t>/</a:t>
            </a:r>
            <a:r>
              <a:rPr lang="zh-CN" altLang="en-US" sz="2800" strike="noStrike" noProof="1">
                <a:solidFill>
                  <a:schemeClr val="tx1"/>
                </a:solidFill>
                <a:effectLst/>
                <a:latin typeface="Times New Roman" panose="02020603050405020304" pitchFamily="2" charset="0"/>
              </a:rPr>
              <a:t>每秒。</a:t>
            </a:r>
            <a:endParaRPr lang="zh-CN" altLang="en-US" sz="2800" strike="noStrike" noProof="1">
              <a:solidFill>
                <a:schemeClr val="tx1"/>
              </a:solidFill>
              <a:effectLst/>
              <a:latin typeface="Times New Roman" panose="02020603050405020304" pitchFamily="2" charset="0"/>
            </a:endParaRPr>
          </a:p>
          <a:p>
            <a:pPr fontAlgn="base">
              <a:lnSpc>
                <a:spcPct val="95000"/>
              </a:lnSpc>
              <a:spcBef>
                <a:spcPct val="10000"/>
              </a:spcBef>
              <a:buNone/>
            </a:pPr>
            <a:r>
              <a:rPr lang="en-US" altLang="zh-CN" strike="noStrike" noProof="1">
                <a:solidFill>
                  <a:schemeClr val="tx1"/>
                </a:solidFill>
                <a:effectLst/>
                <a:latin typeface="Times New Roman" panose="02020603050405020304" pitchFamily="2" charset="0"/>
              </a:rPr>
              <a:t>2. </a:t>
            </a:r>
            <a:r>
              <a:rPr lang="zh-CN" altLang="en-US" strike="noStrike" noProof="1">
                <a:solidFill>
                  <a:schemeClr val="tx1"/>
                </a:solidFill>
                <a:effectLst/>
                <a:latin typeface="Times New Roman" panose="02020603050405020304" pitchFamily="2" charset="0"/>
              </a:rPr>
              <a:t>传输单位</a:t>
            </a:r>
            <a:endParaRPr lang="zh-CN" altLang="en-US" strike="noStrike" noProof="1">
              <a:solidFill>
                <a:schemeClr val="tx1"/>
              </a:solidFill>
              <a:effectLst/>
              <a:latin typeface="Times New Roman" panose="02020603050405020304" pitchFamily="2" charset="0"/>
            </a:endParaRPr>
          </a:p>
          <a:p>
            <a:pPr lvl="1" fontAlgn="base">
              <a:lnSpc>
                <a:spcPct val="95000"/>
              </a:lnSpc>
              <a:spcBef>
                <a:spcPct val="10000"/>
              </a:spcBef>
            </a:pPr>
            <a:r>
              <a:rPr lang="zh-CN" altLang="en-US" strike="noStrike" noProof="1">
                <a:solidFill>
                  <a:schemeClr val="tx1"/>
                </a:solidFill>
                <a:effectLst/>
                <a:latin typeface="Times New Roman" panose="02020603050405020304" pitchFamily="2" charset="0"/>
              </a:rPr>
              <a:t>有的设备的传输单位是字节，如键盘、打印机、显示器等；</a:t>
            </a:r>
            <a:endParaRPr lang="zh-CN" altLang="en-US" strike="noStrike" noProof="1">
              <a:solidFill>
                <a:schemeClr val="tx1"/>
              </a:solidFill>
              <a:effectLst/>
              <a:latin typeface="Times New Roman" panose="02020603050405020304" pitchFamily="2" charset="0"/>
            </a:endParaRPr>
          </a:p>
          <a:p>
            <a:pPr lvl="1" fontAlgn="base">
              <a:lnSpc>
                <a:spcPct val="95000"/>
              </a:lnSpc>
              <a:spcBef>
                <a:spcPct val="10000"/>
              </a:spcBef>
            </a:pPr>
            <a:r>
              <a:rPr lang="zh-CN" altLang="en-US" strike="noStrike" noProof="1">
                <a:solidFill>
                  <a:schemeClr val="tx1"/>
                </a:solidFill>
                <a:effectLst/>
                <a:latin typeface="Times New Roman" panose="02020603050405020304" pitchFamily="2" charset="0"/>
              </a:rPr>
              <a:t>有的传输单位是字符块，如软盘、硬盘、磁带等，块的大小也不同；</a:t>
            </a:r>
            <a:endParaRPr lang="zh-CN" altLang="en-US" strike="noStrike" noProof="1">
              <a:solidFill>
                <a:schemeClr val="tx1"/>
              </a:solidFill>
              <a:effectLst/>
              <a:latin typeface="Times New Roman" panose="02020603050405020304" pitchFamily="2" charset="0"/>
            </a:endParaRPr>
          </a:p>
        </p:txBody>
      </p:sp>
      <p:sp>
        <p:nvSpPr>
          <p:cNvPr id="8195" name="灯片编号占位符 1"/>
          <p:cNvSpPr/>
          <p:nvPr>
            <p:ph type="sldNum" sz="quarter"/>
          </p:nvPr>
        </p:nvSpPr>
        <p:spPr>
          <a:xfrm>
            <a:off x="84138" y="6345238"/>
            <a:ext cx="587375" cy="487362"/>
          </a:xfrm>
          <a:prstGeom prst="rect">
            <a:avLst/>
          </a:prstGeom>
          <a:noFill/>
          <a:ln w="9525">
            <a:noFill/>
            <a:miter/>
          </a:ln>
        </p:spPr>
        <p:txBody>
          <a:bodyPr anchor="t"/>
          <a:p>
            <a:pPr lvl="0"/>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charRg st="0" end="6"/>
                                            </p:txEl>
                                          </p:spTgt>
                                        </p:tgtEl>
                                        <p:attrNameLst>
                                          <p:attrName>style.visibility</p:attrName>
                                        </p:attrNameLst>
                                      </p:cBhvr>
                                      <p:to>
                                        <p:strVal val="visible"/>
                                      </p:to>
                                    </p:set>
                                    <p:anim calcmode="lin" valueType="num">
                                      <p:cBhvr>
                                        <p:cTn id="7" dur="500" fill="hold"/>
                                        <p:tgtEl>
                                          <p:spTgt spid="6147">
                                            <p:txEl>
                                              <p:charRg st="0" end="6"/>
                                            </p:txEl>
                                          </p:spTgt>
                                        </p:tgtEl>
                                        <p:attrNameLst>
                                          <p:attrName>ppt_x</p:attrName>
                                        </p:attrNameLst>
                                      </p:cBhvr>
                                      <p:tavLst>
                                        <p:tav tm="0">
                                          <p:val>
                                            <p:strVal val="0-#ppt_w/2"/>
                                          </p:val>
                                        </p:tav>
                                        <p:tav tm="100000">
                                          <p:val>
                                            <p:strVal val="#ppt_x"/>
                                          </p:val>
                                        </p:tav>
                                      </p:tavLst>
                                    </p:anim>
                                    <p:anim calcmode="lin" valueType="num">
                                      <p:cBhvr>
                                        <p:cTn id="8" dur="500" fill="hold"/>
                                        <p:tgtEl>
                                          <p:spTgt spid="6147">
                                            <p:txEl>
                                              <p:charRg st="0"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charRg st="6" end="67"/>
                                            </p:txEl>
                                          </p:spTgt>
                                        </p:tgtEl>
                                        <p:attrNameLst>
                                          <p:attrName>style.visibility</p:attrName>
                                        </p:attrNameLst>
                                      </p:cBhvr>
                                      <p:to>
                                        <p:strVal val="visible"/>
                                      </p:to>
                                    </p:set>
                                    <p:anim calcmode="lin" valueType="num">
                                      <p:cBhvr>
                                        <p:cTn id="13" dur="500" fill="hold"/>
                                        <p:tgtEl>
                                          <p:spTgt spid="6147">
                                            <p:txEl>
                                              <p:charRg st="6" end="67"/>
                                            </p:txEl>
                                          </p:spTgt>
                                        </p:tgtEl>
                                        <p:attrNameLst>
                                          <p:attrName>ppt_x</p:attrName>
                                        </p:attrNameLst>
                                      </p:cBhvr>
                                      <p:tavLst>
                                        <p:tav tm="0">
                                          <p:val>
                                            <p:strVal val="0-#ppt_w/2"/>
                                          </p:val>
                                        </p:tav>
                                        <p:tav tm="100000">
                                          <p:val>
                                            <p:strVal val="#ppt_x"/>
                                          </p:val>
                                        </p:tav>
                                      </p:tavLst>
                                    </p:anim>
                                    <p:anim calcmode="lin" valueType="num">
                                      <p:cBhvr>
                                        <p:cTn id="14" dur="500" fill="hold"/>
                                        <p:tgtEl>
                                          <p:spTgt spid="6147">
                                            <p:txEl>
                                              <p:charRg st="6" end="6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charRg st="67" end="75"/>
                                            </p:txEl>
                                          </p:spTgt>
                                        </p:tgtEl>
                                        <p:attrNameLst>
                                          <p:attrName>style.visibility</p:attrName>
                                        </p:attrNameLst>
                                      </p:cBhvr>
                                      <p:to>
                                        <p:strVal val="visible"/>
                                      </p:to>
                                    </p:set>
                                    <p:anim calcmode="lin" valueType="num">
                                      <p:cBhvr>
                                        <p:cTn id="19" dur="500" fill="hold"/>
                                        <p:tgtEl>
                                          <p:spTgt spid="6147">
                                            <p:txEl>
                                              <p:charRg st="67" end="75"/>
                                            </p:txEl>
                                          </p:spTgt>
                                        </p:tgtEl>
                                        <p:attrNameLst>
                                          <p:attrName>ppt_x</p:attrName>
                                        </p:attrNameLst>
                                      </p:cBhvr>
                                      <p:tavLst>
                                        <p:tav tm="0">
                                          <p:val>
                                            <p:strVal val="0-#ppt_w/2"/>
                                          </p:val>
                                        </p:tav>
                                        <p:tav tm="100000">
                                          <p:val>
                                            <p:strVal val="#ppt_x"/>
                                          </p:val>
                                        </p:tav>
                                      </p:tavLst>
                                    </p:anim>
                                    <p:anim calcmode="lin" valueType="num">
                                      <p:cBhvr>
                                        <p:cTn id="20" dur="500" fill="hold"/>
                                        <p:tgtEl>
                                          <p:spTgt spid="6147">
                                            <p:txEl>
                                              <p:charRg st="67"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charRg st="75" end="102"/>
                                            </p:txEl>
                                          </p:spTgt>
                                        </p:tgtEl>
                                        <p:attrNameLst>
                                          <p:attrName>style.visibility</p:attrName>
                                        </p:attrNameLst>
                                      </p:cBhvr>
                                      <p:to>
                                        <p:strVal val="visible"/>
                                      </p:to>
                                    </p:set>
                                    <p:anim calcmode="lin" valueType="num">
                                      <p:cBhvr>
                                        <p:cTn id="25" dur="500" fill="hold"/>
                                        <p:tgtEl>
                                          <p:spTgt spid="6147">
                                            <p:txEl>
                                              <p:charRg st="75" end="102"/>
                                            </p:txEl>
                                          </p:spTgt>
                                        </p:tgtEl>
                                        <p:attrNameLst>
                                          <p:attrName>ppt_x</p:attrName>
                                        </p:attrNameLst>
                                      </p:cBhvr>
                                      <p:tavLst>
                                        <p:tav tm="0">
                                          <p:val>
                                            <p:strVal val="0-#ppt_w/2"/>
                                          </p:val>
                                        </p:tav>
                                        <p:tav tm="100000">
                                          <p:val>
                                            <p:strVal val="#ppt_x"/>
                                          </p:val>
                                        </p:tav>
                                      </p:tavLst>
                                    </p:anim>
                                    <p:anim calcmode="lin" valueType="num">
                                      <p:cBhvr>
                                        <p:cTn id="26" dur="500" fill="hold"/>
                                        <p:tgtEl>
                                          <p:spTgt spid="6147">
                                            <p:txEl>
                                              <p:charRg st="75" end="10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charRg st="102" end="133"/>
                                            </p:txEl>
                                          </p:spTgt>
                                        </p:tgtEl>
                                        <p:attrNameLst>
                                          <p:attrName>style.visibility</p:attrName>
                                        </p:attrNameLst>
                                      </p:cBhvr>
                                      <p:to>
                                        <p:strVal val="visible"/>
                                      </p:to>
                                    </p:set>
                                    <p:anim calcmode="lin" valueType="num">
                                      <p:cBhvr>
                                        <p:cTn id="31" dur="500" fill="hold"/>
                                        <p:tgtEl>
                                          <p:spTgt spid="6147">
                                            <p:txEl>
                                              <p:charRg st="102" end="133"/>
                                            </p:txEl>
                                          </p:spTgt>
                                        </p:tgtEl>
                                        <p:attrNameLst>
                                          <p:attrName>ppt_x</p:attrName>
                                        </p:attrNameLst>
                                      </p:cBhvr>
                                      <p:tavLst>
                                        <p:tav tm="0">
                                          <p:val>
                                            <p:strVal val="0-#ppt_w/2"/>
                                          </p:val>
                                        </p:tav>
                                        <p:tav tm="100000">
                                          <p:val>
                                            <p:strVal val="#ppt_x"/>
                                          </p:val>
                                        </p:tav>
                                      </p:tavLst>
                                    </p:anim>
                                    <p:anim calcmode="lin" valueType="num">
                                      <p:cBhvr>
                                        <p:cTn id="32" dur="500" fill="hold"/>
                                        <p:tgtEl>
                                          <p:spTgt spid="6147">
                                            <p:txEl>
                                              <p:charRg st="102" end="1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2"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矩形 37890"/>
          <p:cNvSpPr/>
          <p:nvPr/>
        </p:nvSpPr>
        <p:spPr>
          <a:xfrm>
            <a:off x="171450" y="566420"/>
            <a:ext cx="8774113" cy="549656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2" charset="0"/>
                <a:ea typeface="宋体" panose="02010600030101010101" pitchFamily="2" charset="-122"/>
                <a:cs typeface="+mn-ea"/>
              </a:rPr>
              <a:t>2.  </a:t>
            </a:r>
            <a:r>
              <a:rPr lang="zh-CN" altLang="en-US" b="1" strike="noStrike" noProof="1">
                <a:solidFill>
                  <a:srgbClr val="990000"/>
                </a:solidFill>
                <a:latin typeface="Times New Roman" panose="02020603050405020304" pitchFamily="2" charset="0"/>
                <a:ea typeface="宋体" panose="02010600030101010101" pitchFamily="2" charset="-122"/>
                <a:cs typeface="+mn-ea"/>
              </a:rPr>
              <a:t>共享分配     </a:t>
            </a:r>
            <a:endParaRPr lang="zh-CN" altLang="en-US" b="1" strike="noStrike" noProof="1">
              <a:solidFill>
                <a:srgbClr val="990000"/>
              </a:solidFill>
              <a:latin typeface="Times New Roman" panose="02020603050405020304" pitchFamily="2" charset="0"/>
              <a:ea typeface="宋体" panose="02010600030101010101" pitchFamily="2" charset="-122"/>
            </a:endParaRPr>
          </a:p>
          <a:p>
            <a:pPr marL="533400" lvl="0" indent="-533400" fontAlgn="base">
              <a:lnSpc>
                <a:spcPct val="8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共享设备</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914400" lvl="1" indent="-457200" fontAlgn="base">
              <a:lnSpc>
                <a:spcPct val="90000"/>
              </a:lnSpc>
              <a:buNone/>
            </a:pP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能</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由多个作业、进程共同使用的设备称为共享设备</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rPr>
              <a:t>（比如磁盘设备）。</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特点</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rPr>
              <a:t>：</a:t>
            </a:r>
            <a:endPar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endParaRPr>
          </a:p>
          <a:p>
            <a:pPr marL="1295400" lvl="2" indent="-381000" fontAlgn="base">
              <a:lnSpc>
                <a:spcPct val="90000"/>
              </a:lnSpc>
              <a:buNone/>
            </a:pPr>
            <a:r>
              <a:rPr lang="en-US" altLang="zh-CN" strike="noStrike" noProof="1">
                <a:solidFill>
                  <a:schemeClr val="tx1"/>
                </a:solidFill>
                <a:effectLst/>
                <a:latin typeface="宋体" panose="02010600030101010101" pitchFamily="2" charset="-122"/>
                <a:ea typeface="宋体" panose="02010600030101010101" pitchFamily="2" charset="-122"/>
                <a:cs typeface="+mn-cs"/>
              </a:rPr>
              <a:t>ⅰ </a:t>
            </a:r>
            <a:r>
              <a:rPr lang="zh-CN" altLang="en-US" strike="noStrike" noProof="1">
                <a:solidFill>
                  <a:schemeClr val="tx1"/>
                </a:solidFill>
                <a:effectLst/>
                <a:latin typeface="Times New Roman" panose="02020603050405020304" pitchFamily="2" charset="0"/>
                <a:ea typeface="宋体" panose="02010600030101010101" pitchFamily="2" charset="-122"/>
                <a:cs typeface="+mn-cs"/>
              </a:rPr>
              <a:t>可直接或随机访问</a:t>
            </a:r>
            <a:endParaRPr lang="zh-CN" altLang="en-US" strike="noStrike" noProof="1">
              <a:solidFill>
                <a:schemeClr val="tx1"/>
              </a:solidFill>
              <a:effectLst/>
              <a:latin typeface="Times New Roman" panose="02020603050405020304" pitchFamily="2" charset="0"/>
              <a:ea typeface="宋体" panose="02010600030101010101" pitchFamily="2" charset="-122"/>
            </a:endParaRPr>
          </a:p>
          <a:p>
            <a:pPr marL="1295400" lvl="2" indent="-381000" fontAlgn="base">
              <a:lnSpc>
                <a:spcPct val="90000"/>
              </a:lnSpc>
              <a:buNone/>
            </a:pPr>
            <a:r>
              <a:rPr lang="en-US" altLang="zh-CN"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strike="noStrike" noProof="1">
                <a:solidFill>
                  <a:schemeClr val="tx1"/>
                </a:solidFill>
                <a:effectLst/>
                <a:latin typeface="宋体" panose="02010600030101010101" pitchFamily="2" charset="-122"/>
                <a:ea typeface="宋体" panose="02010600030101010101" pitchFamily="2" charset="-122"/>
                <a:cs typeface="+mn-cs"/>
              </a:rPr>
              <a:t>能够快速存取</a:t>
            </a:r>
            <a:endParaRPr lang="zh-CN" altLang="en-US"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0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a:t>
            </a:r>
            <a:r>
              <a:rPr lang="x-none" altLang="en-US" sz="2800" b="1" strike="noStrike" noProof="1">
                <a:solidFill>
                  <a:srgbClr val="A50021"/>
                </a:solidFill>
                <a:latin typeface="Times New Roman" panose="02020603050405020304" pitchFamily="2" charset="0"/>
                <a:ea typeface="宋体" panose="02010600030101010101" pitchFamily="2" charset="-122"/>
                <a:cs typeface="+mn-ea"/>
              </a:rPr>
              <a:t>共享</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分配</a:t>
            </a:r>
            <a:r>
              <a:rPr lang="x-none" altLang="zh-CN" sz="2800" b="1" strike="noStrike" noProof="1">
                <a:solidFill>
                  <a:srgbClr val="A50021"/>
                </a:solidFill>
                <a:latin typeface="Times New Roman" panose="02020603050405020304" pitchFamily="2" charset="0"/>
                <a:ea typeface="宋体" panose="02010600030101010101" pitchFamily="2" charset="-122"/>
                <a:cs typeface="+mn-ea"/>
              </a:rPr>
              <a:t>（动态分配）</a:t>
            </a:r>
            <a:endParaRPr lang="x-none" altLang="zh-CN" sz="2800" b="1" strike="noStrike" noProof="1">
              <a:solidFill>
                <a:srgbClr val="A50021"/>
              </a:solidFill>
              <a:latin typeface="Times New Roman" panose="02020603050405020304" pitchFamily="2" charset="0"/>
              <a:ea typeface="宋体" panose="02010600030101010101"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对共享设备一般采用动态分配，当进程提出资源申请时，由设备模块进行分配，进程使用完毕后立即归还</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a:t>
            </a:r>
            <a:endParaRPr lang="x-none" altLang="zh-CN" sz="20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algn="l" fontAlgn="base">
              <a:lnSpc>
                <a:spcPct val="100000"/>
              </a:lnSpc>
              <a:spcBef>
                <a:spcPct val="30000"/>
              </a:spcBef>
              <a:buNone/>
            </a:pPr>
            <a:r>
              <a:rPr lang="en-US" altLang="zh-CN" sz="2000" b="1">
                <a:solidFill>
                  <a:srgbClr val="A50021"/>
                </a:solidFill>
                <a:latin typeface="Times New Roman" panose="02020603050405020304" pitchFamily="2" charset="0"/>
                <a:cs typeface="+mn-ea"/>
                <a:sym typeface="+mn-ea"/>
              </a:rPr>
              <a:t>	</a:t>
            </a:r>
            <a:r>
              <a:rPr lang="x-none" altLang="en-US" sz="2800" b="1">
                <a:solidFill>
                  <a:srgbClr val="A50021"/>
                </a:solidFill>
                <a:latin typeface="Times New Roman" panose="02020603050405020304" pitchFamily="2" charset="0"/>
                <a:cs typeface="+mn-ea"/>
                <a:sym typeface="+mn-ea"/>
              </a:rPr>
              <a:t>(2) 分配</a:t>
            </a:r>
            <a:r>
              <a:rPr lang="zh-CN" altLang="x-none" sz="2800" b="1">
                <a:solidFill>
                  <a:srgbClr val="A50021"/>
                </a:solidFill>
                <a:latin typeface="Times New Roman" panose="02020603050405020304" pitchFamily="2" charset="0"/>
                <a:cs typeface="+mn-ea"/>
                <a:sym typeface="+mn-ea"/>
              </a:rPr>
              <a:t>算法</a:t>
            </a:r>
            <a:endParaRPr lang="zh-CN" altLang="x-none" sz="2800" b="1">
              <a:solidFill>
                <a:srgbClr val="A50021"/>
              </a:solidFill>
              <a:latin typeface="Times New Roman" panose="02020603050405020304" pitchFamily="2" charset="0"/>
              <a:cs typeface="+mn-ea"/>
              <a:sym typeface="+mn-ea"/>
            </a:endParaRPr>
          </a:p>
          <a:p>
            <a:pPr marL="533400" lvl="0" indent="-533400" algn="l" fontAlgn="base">
              <a:lnSpc>
                <a:spcPct val="120000"/>
              </a:lnSpc>
              <a:spcBef>
                <a:spcPct val="20000"/>
              </a:spcBef>
              <a:buNone/>
            </a:pPr>
            <a:r>
              <a:rPr lang="en-US" altLang="x-none"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x-none" altLang="zh-CN" sz="2400" strike="noStrike" noProof="1">
                <a:solidFill>
                  <a:schemeClr val="tx1"/>
                </a:solidFill>
                <a:effectLst/>
                <a:latin typeface="Times New Roman" panose="02020603050405020304" pitchFamily="2" charset="0"/>
                <a:ea typeface="宋体" panose="02010600030101010101" pitchFamily="2" charset="-122"/>
                <a:cs typeface="+mn-ea"/>
              </a:rPr>
              <a:t>先请求先服务</a:t>
            </a:r>
            <a:r>
              <a:rPr lang="zh-CN" altLang="x-none" sz="2400" strike="noStrike" noProof="1">
                <a:solidFill>
                  <a:schemeClr val="tx1"/>
                </a:solidFill>
                <a:effectLst/>
                <a:latin typeface="Times New Roman" panose="02020603050405020304" pitchFamily="2" charset="0"/>
                <a:ea typeface="宋体" panose="02010600030101010101" pitchFamily="2" charset="-122"/>
                <a:cs typeface="+mn-ea"/>
              </a:rPr>
              <a:t>，按优先级高低</a:t>
            </a:r>
            <a:endParaRPr lang="zh-CN" altLang="x-none" sz="2400" strike="noStrike" noProof="1">
              <a:solidFill>
                <a:schemeClr val="tx1"/>
              </a:solidFill>
              <a:effectLst/>
              <a:latin typeface="Times New Roman" panose="02020603050405020304" pitchFamily="2" charset="0"/>
              <a:ea typeface="宋体" panose="02010600030101010101" pitchFamily="2" charset="-122"/>
              <a:cs typeface="+mn-ea"/>
            </a:endParaRPr>
          </a:p>
        </p:txBody>
      </p:sp>
      <p:sp>
        <p:nvSpPr>
          <p:cNvPr id="37892" name="矩形 378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4"/>
                                            </p:txEl>
                                          </p:spTgt>
                                        </p:tgtEl>
                                        <p:attrNameLst>
                                          <p:attrName>style.visibility</p:attrName>
                                        </p:attrNameLst>
                                      </p:cBhvr>
                                      <p:to>
                                        <p:strVal val="visible"/>
                                      </p:to>
                                    </p:set>
                                    <p:anim calcmode="lin" valueType="num">
                                      <p:cBhvr additive="base">
                                        <p:cTn id="7" dur="1000" fill="hold"/>
                                        <p:tgtEl>
                                          <p:spTgt spid="378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14" end="29"/>
                                            </p:txEl>
                                          </p:spTgt>
                                        </p:tgtEl>
                                        <p:attrNameLst>
                                          <p:attrName>style.visibility</p:attrName>
                                        </p:attrNameLst>
                                      </p:cBhvr>
                                      <p:to>
                                        <p:strVal val="visible"/>
                                      </p:to>
                                    </p:set>
                                    <p:anim calcmode="lin" valueType="num">
                                      <p:cBhvr additive="base">
                                        <p:cTn id="13" dur="1000" fill="hold"/>
                                        <p:tgtEl>
                                          <p:spTgt spid="37891">
                                            <p:txEl>
                                              <p:charRg st="14"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14" end="29"/>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7891">
                                            <p:txEl>
                                              <p:charRg st="29" end="54"/>
                                            </p:txEl>
                                          </p:spTgt>
                                        </p:tgtEl>
                                        <p:attrNameLst>
                                          <p:attrName>style.visibility</p:attrName>
                                        </p:attrNameLst>
                                      </p:cBhvr>
                                      <p:to>
                                        <p:strVal val="visible"/>
                                      </p:to>
                                    </p:set>
                                    <p:anim calcmode="lin" valueType="num">
                                      <p:cBhvr additive="base">
                                        <p:cTn id="17" dur="1000" fill="hold"/>
                                        <p:tgtEl>
                                          <p:spTgt spid="37891">
                                            <p:txEl>
                                              <p:charRg st="29" end="5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7891">
                                            <p:txEl>
                                              <p:charRg st="29" end="54"/>
                                            </p:txEl>
                                          </p:spTgt>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91">
                                            <p:txEl>
                                              <p:charRg st="59" end="75"/>
                                            </p:txEl>
                                          </p:spTgt>
                                        </p:tgtEl>
                                        <p:attrNameLst>
                                          <p:attrName>style.visibility</p:attrName>
                                        </p:attrNameLst>
                                      </p:cBhvr>
                                      <p:to>
                                        <p:strVal val="visible"/>
                                      </p:to>
                                    </p:set>
                                    <p:anim calcmode="lin" valueType="num">
                                      <p:cBhvr additive="base">
                                        <p:cTn id="21" dur="500" fill="hold"/>
                                        <p:tgtEl>
                                          <p:spTgt spid="37891">
                                            <p:txEl>
                                              <p:charRg st="59"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charRg st="59"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1">
                                            <p:txEl>
                                              <p:charRg st="75" end="92"/>
                                            </p:txEl>
                                          </p:spTgt>
                                        </p:tgtEl>
                                        <p:attrNameLst>
                                          <p:attrName>style.visibility</p:attrName>
                                        </p:attrNameLst>
                                      </p:cBhvr>
                                      <p:to>
                                        <p:strVal val="visible"/>
                                      </p:to>
                                    </p:set>
                                    <p:anim calcmode="lin" valueType="num">
                                      <p:cBhvr additive="base">
                                        <p:cTn id="25" dur="500" fill="hold"/>
                                        <p:tgtEl>
                                          <p:spTgt spid="37891">
                                            <p:txEl>
                                              <p:charRg st="75"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charRg st="75" end="9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1">
                                            <p:txEl>
                                              <p:charRg st="92" end="107"/>
                                            </p:txEl>
                                          </p:spTgt>
                                        </p:tgtEl>
                                        <p:attrNameLst>
                                          <p:attrName>style.visibility</p:attrName>
                                        </p:attrNameLst>
                                      </p:cBhvr>
                                      <p:to>
                                        <p:strVal val="visible"/>
                                      </p:to>
                                    </p:set>
                                    <p:anim calcmode="lin" valueType="num">
                                      <p:cBhvr additive="base">
                                        <p:cTn id="31" dur="500" fill="hold"/>
                                        <p:tgtEl>
                                          <p:spTgt spid="37891">
                                            <p:txEl>
                                              <p:charRg st="92" end="10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92" end="10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891">
                                            <p:txEl>
                                              <p:charRg st="107" end="145"/>
                                            </p:txEl>
                                          </p:spTgt>
                                        </p:tgtEl>
                                        <p:attrNameLst>
                                          <p:attrName>style.visibility</p:attrName>
                                        </p:attrNameLst>
                                      </p:cBhvr>
                                      <p:to>
                                        <p:strVal val="visible"/>
                                      </p:to>
                                    </p:set>
                                    <p:anim calcmode="lin" valueType="num">
                                      <p:cBhvr additive="base">
                                        <p:cTn id="35" dur="500" fill="hold"/>
                                        <p:tgtEl>
                                          <p:spTgt spid="37891">
                                            <p:txEl>
                                              <p:charRg st="107" end="14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1">
                                            <p:txEl>
                                              <p:charRg st="107"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矩形 38914"/>
          <p:cNvSpPr/>
          <p:nvPr/>
        </p:nvSpPr>
        <p:spPr>
          <a:xfrm>
            <a:off x="171450" y="538798"/>
            <a:ext cx="8789988" cy="60610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990000"/>
                </a:solidFill>
                <a:latin typeface="Times New Roman" panose="02020603050405020304" pitchFamily="2" charset="0"/>
                <a:ea typeface="宋体" panose="02010600030101010101" pitchFamily="2" charset="-122"/>
                <a:cs typeface="+mn-ea"/>
              </a:rPr>
              <a:t>3.  </a:t>
            </a:r>
            <a:r>
              <a:rPr lang="zh-CN" altLang="en-US" sz="2800" b="1" strike="noStrike" noProof="1">
                <a:solidFill>
                  <a:srgbClr val="990000"/>
                </a:solidFill>
                <a:latin typeface="Times New Roman" panose="02020603050405020304" pitchFamily="2" charset="0"/>
                <a:ea typeface="宋体" panose="02010600030101010101" pitchFamily="2" charset="-122"/>
                <a:cs typeface="+mn-ea"/>
              </a:rPr>
              <a:t>虚拟分配</a:t>
            </a:r>
            <a:endParaRPr lang="zh-CN" altLang="en-US" sz="2800" b="1" strike="noStrike" noProof="1">
              <a:solidFill>
                <a:srgbClr val="990000"/>
              </a:solidFill>
              <a:latin typeface="Times New Roman" panose="02020603050405020304" pitchFamily="2" charset="0"/>
              <a:ea typeface="宋体" panose="02010600030101010101" pitchFamily="2" charset="-122"/>
              <a:cs typeface="+mn-ea"/>
            </a:endParaRPr>
          </a:p>
          <a:p>
            <a:pPr marL="533400" lvl="0" indent="-533400" algn="l" fontAlgn="base">
              <a:lnSpc>
                <a:spcPct val="100000"/>
              </a:lnSpc>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独占设备只能静态分配，不利于与提高系统效率；</a:t>
            </a:r>
            <a:endParaRPr lang="x-none" altLang="zh-CN" sz="20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l" fontAlgn="base">
              <a:lnSpc>
                <a:spcPct val="100000"/>
              </a:lnSpc>
              <a:buNone/>
            </a:pP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		慢速设备传输数据延长了程序的处理时间；</a:t>
            </a:r>
            <a:endParaRPr lang="x-none" altLang="zh-CN" sz="20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00000"/>
              </a:lnSpc>
              <a:buNone/>
            </a:pP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4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虚拟技术</a:t>
            </a:r>
            <a:endParaRPr lang="zh-CN" altLang="en-US" sz="24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buNone/>
            </a:pPr>
            <a:r>
              <a:rPr lang="zh-CN" altLang="en-US" sz="1800" strike="noStrike" noProof="1">
                <a:solidFill>
                  <a:schemeClr val="tx1"/>
                </a:solidFill>
                <a:effectLst/>
                <a:latin typeface="Times New Roman" panose="02020603050405020304" pitchFamily="2" charset="0"/>
                <a:ea typeface="宋体" panose="02010600030101010101" pitchFamily="2" charset="-122"/>
                <a:cs typeface="+mn-ea"/>
              </a:rPr>
              <a:t>      </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       利用系统中便于共享的、快速的存储设备来替代不适合共享的、慢速的字符设备，采用</a:t>
            </a:r>
            <a:r>
              <a:rPr lang="x-none" altLang="zh-CN" sz="2000" strike="noStrike" noProof="1">
                <a:solidFill>
                  <a:srgbClr val="FF0000"/>
                </a:solidFill>
                <a:effectLst/>
                <a:latin typeface="Times New Roman" panose="02020603050405020304" pitchFamily="2" charset="0"/>
                <a:ea typeface="宋体" panose="02010600030101010101" pitchFamily="2" charset="-122"/>
                <a:cs typeface="+mn-ea"/>
              </a:rPr>
              <a:t>预先收存</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a:t>
            </a:r>
            <a:r>
              <a:rPr lang="x-none" altLang="zh-CN" sz="2000" strike="noStrike" noProof="1">
                <a:solidFill>
                  <a:srgbClr val="FF0000"/>
                </a:solidFill>
                <a:effectLst/>
                <a:latin typeface="Times New Roman" panose="02020603050405020304" pitchFamily="2" charset="0"/>
                <a:ea typeface="宋体" panose="02010600030101010101" pitchFamily="2" charset="-122"/>
                <a:cs typeface="+mn-ea"/>
              </a:rPr>
              <a:t>延迟发送</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的方式把慢速</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独占设备转化为</a:t>
            </a: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快速</a:t>
            </a:r>
            <a:r>
              <a:rPr lang="zh-CN" altLang="x-none" sz="2000" strike="noStrike" noProof="1">
                <a:solidFill>
                  <a:schemeClr val="tx1"/>
                </a:solidFill>
                <a:effectLst/>
                <a:latin typeface="Times New Roman" panose="02020603050405020304" pitchFamily="2" charset="0"/>
                <a:ea typeface="宋体" panose="02010600030101010101" pitchFamily="2" charset="-122"/>
                <a:cs typeface="+mn-ea"/>
              </a:rPr>
              <a:t>可</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共享设备的技术。</a:t>
            </a:r>
            <a:endParaRPr lang="zh-CN" altLang="en-US" sz="20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20000"/>
              </a:lnSpc>
              <a:buNone/>
            </a:pPr>
            <a:r>
              <a:rPr lang="zh-CN" altLang="en-US" sz="2000" strike="noStrike" noProof="1">
                <a:solidFill>
                  <a:schemeClr val="tx1"/>
                </a:solidFill>
                <a:latin typeface="Times New Roman" panose="02020603050405020304" pitchFamily="2" charset="0"/>
                <a:ea typeface="宋体" panose="02010600030101010101" pitchFamily="2" charset="-122"/>
              </a:rPr>
              <a:t>预先收存：系统先将从独占设备输入的信息复制到辅存，当进程需要从输入设备读入信息时，从辅助中读入。</a:t>
            </a:r>
            <a:endParaRPr lang="zh-CN" altLang="en-US" sz="20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buNone/>
            </a:pPr>
            <a:r>
              <a:rPr lang="zh-CN" altLang="en-US" sz="2000" strike="noStrike" noProof="1">
                <a:solidFill>
                  <a:schemeClr val="tx1"/>
                </a:solidFill>
                <a:latin typeface="Times New Roman" panose="02020603050405020304" pitchFamily="2" charset="0"/>
                <a:ea typeface="宋体" panose="02010600030101010101" pitchFamily="2" charset="-122"/>
              </a:rPr>
              <a:t>延迟发送：输出时，先将要输出的信息存入辅存，在适当的时候</a:t>
            </a:r>
            <a:r>
              <a:rPr lang="en-US" altLang="zh-CN" sz="2000" strike="noStrike" noProof="1">
                <a:solidFill>
                  <a:schemeClr val="tx1"/>
                </a:solidFill>
                <a:latin typeface="Times New Roman" panose="02020603050405020304" pitchFamily="2" charset="0"/>
                <a:ea typeface="宋体" panose="02010600030101010101" pitchFamily="2" charset="-122"/>
              </a:rPr>
              <a:t>(</a:t>
            </a:r>
            <a:r>
              <a:rPr lang="zh-CN" altLang="en-US" sz="2000" strike="noStrike" noProof="1">
                <a:solidFill>
                  <a:schemeClr val="tx1"/>
                </a:solidFill>
                <a:latin typeface="Times New Roman" panose="02020603050405020304" pitchFamily="2" charset="0"/>
                <a:ea typeface="宋体" panose="02010600030101010101" pitchFamily="2" charset="-122"/>
              </a:rPr>
              <a:t>上一次操作执行完毕或信息完整时</a:t>
            </a:r>
            <a:r>
              <a:rPr lang="en-US" altLang="zh-CN" sz="2000" strike="noStrike" noProof="1">
                <a:solidFill>
                  <a:schemeClr val="tx1"/>
                </a:solidFill>
                <a:latin typeface="Times New Roman" panose="02020603050405020304" pitchFamily="2" charset="0"/>
                <a:ea typeface="宋体" panose="02010600030101010101" pitchFamily="2" charset="-122"/>
              </a:rPr>
              <a:t>)</a:t>
            </a:r>
            <a:r>
              <a:rPr lang="zh-CN" altLang="en-US" sz="2000" strike="noStrike" noProof="1">
                <a:solidFill>
                  <a:schemeClr val="tx1"/>
                </a:solidFill>
                <a:latin typeface="Times New Roman" panose="02020603050405020304" pitchFamily="2" charset="0"/>
                <a:ea typeface="宋体" panose="02010600030101010101" pitchFamily="2" charset="-122"/>
              </a:rPr>
              <a:t>，再发送给输出设备。</a:t>
            </a:r>
            <a:endParaRPr lang="zh-CN" altLang="en-US" sz="20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00000"/>
              </a:lnSpc>
              <a:buNone/>
            </a:pP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4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400" b="1" strike="noStrike" noProof="1">
                <a:solidFill>
                  <a:srgbClr val="A50021"/>
                </a:solidFill>
                <a:latin typeface="Times New Roman" panose="02020603050405020304" pitchFamily="2" charset="0"/>
                <a:ea typeface="宋体" panose="02010600030101010101" pitchFamily="2" charset="-122"/>
                <a:cs typeface="+mn-ea"/>
              </a:rPr>
              <a:t>虚拟设备</a:t>
            </a:r>
            <a:endParaRPr lang="zh-CN" altLang="en-US" sz="24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buNone/>
            </a:pPr>
            <a:r>
              <a:rPr lang="x-none" altLang="zh-CN" sz="20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通常把用来代替独占型设备的那部分辅存空间 </a:t>
            </a:r>
            <a:r>
              <a:rPr lang="en-US" altLang="zh-CN" sz="20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包括有关的控制表格</a:t>
            </a:r>
            <a:r>
              <a:rPr lang="en-US" altLang="zh-CN" sz="2000"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称为虚拟设备。（或者是内存中的链表等数据结构）</a:t>
            </a:r>
            <a:endParaRPr lang="zh-CN" altLang="en-US" sz="2000" strike="noStrike" noProof="1">
              <a:solidFill>
                <a:schemeClr val="tx1"/>
              </a:solidFill>
              <a:effectLst/>
              <a:latin typeface="Times New Roman" panose="02020603050405020304" pitchFamily="2" charset="0"/>
              <a:ea typeface="宋体" panose="02010600030101010101" pitchFamily="2" charset="-122"/>
              <a:cs typeface="+mn-ea"/>
            </a:endParaRPr>
          </a:p>
        </p:txBody>
      </p:sp>
      <p:sp>
        <p:nvSpPr>
          <p:cNvPr id="38916" name="矩形 3891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9"/>
                                            </p:txEl>
                                          </p:spTgt>
                                        </p:tgtEl>
                                        <p:attrNameLst>
                                          <p:attrName>style.visibility</p:attrName>
                                        </p:attrNameLst>
                                      </p:cBhvr>
                                      <p:to>
                                        <p:strVal val="visible"/>
                                      </p:to>
                                    </p:set>
                                    <p:anim calcmode="lin" valueType="num">
                                      <p:cBhvr additive="base">
                                        <p:cTn id="7" dur="1000" fill="hold"/>
                                        <p:tgtEl>
                                          <p:spTgt spid="389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915">
                                            <p:txEl>
                                              <p:charRg st="9" end="24"/>
                                            </p:txEl>
                                          </p:spTgt>
                                        </p:tgtEl>
                                        <p:attrNameLst>
                                          <p:attrName>style.visibility</p:attrName>
                                        </p:attrNameLst>
                                      </p:cBhvr>
                                      <p:to>
                                        <p:strVal val="visible"/>
                                      </p:to>
                                    </p:set>
                                    <p:anim calcmode="lin" valueType="num">
                                      <p:cBhvr additive="base">
                                        <p:cTn id="13" dur="500" fill="hold"/>
                                        <p:tgtEl>
                                          <p:spTgt spid="38915">
                                            <p:txEl>
                                              <p:charRg st="9"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charRg st="9" end="2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8915">
                                            <p:txEl>
                                              <p:charRg st="24" end="65"/>
                                            </p:txEl>
                                          </p:spTgt>
                                        </p:tgtEl>
                                        <p:attrNameLst>
                                          <p:attrName>style.visibility</p:attrName>
                                        </p:attrNameLst>
                                      </p:cBhvr>
                                      <p:to>
                                        <p:strVal val="visible"/>
                                      </p:to>
                                    </p:set>
                                    <p:anim calcmode="lin" valueType="num">
                                      <p:cBhvr additive="base">
                                        <p:cTn id="17" dur="500" fill="hold"/>
                                        <p:tgtEl>
                                          <p:spTgt spid="38915">
                                            <p:txEl>
                                              <p:charRg st="24" end="6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15">
                                            <p:txEl>
                                              <p:charRg st="24" end="6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8915">
                                            <p:txEl>
                                              <p:charRg st="102" end="117"/>
                                            </p:txEl>
                                          </p:spTgt>
                                        </p:tgtEl>
                                        <p:attrNameLst>
                                          <p:attrName>style.visibility</p:attrName>
                                        </p:attrNameLst>
                                      </p:cBhvr>
                                      <p:to>
                                        <p:strVal val="visible"/>
                                      </p:to>
                                    </p:set>
                                    <p:anim calcmode="lin" valueType="num">
                                      <p:cBhvr additive="base">
                                        <p:cTn id="23" dur="500" fill="hold"/>
                                        <p:tgtEl>
                                          <p:spTgt spid="38915">
                                            <p:txEl>
                                              <p:charRg st="102" end="11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8915">
                                            <p:txEl>
                                              <p:charRg st="102" end="11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915">
                                            <p:txEl>
                                              <p:charRg st="117" end="159"/>
                                            </p:txEl>
                                          </p:spTgt>
                                        </p:tgtEl>
                                        <p:attrNameLst>
                                          <p:attrName>style.visibility</p:attrName>
                                        </p:attrNameLst>
                                      </p:cBhvr>
                                      <p:to>
                                        <p:strVal val="visible"/>
                                      </p:to>
                                    </p:set>
                                    <p:anim calcmode="lin" valueType="num">
                                      <p:cBhvr additive="base">
                                        <p:cTn id="27" dur="500" fill="hold"/>
                                        <p:tgtEl>
                                          <p:spTgt spid="38915">
                                            <p:txEl>
                                              <p:charRg st="117" end="15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8915">
                                            <p:txEl>
                                              <p:charRg st="117" end="15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82868" y="556895"/>
            <a:ext cx="8972550" cy="592264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pitchFamily="2" charset="0"/>
                <a:ea typeface="宋体" panose="02010600030101010101" pitchFamily="2" charset="-122"/>
                <a:cs typeface="+mn-ea"/>
              </a:rPr>
              <a:t>   SPOOLING</a:t>
            </a:r>
            <a:r>
              <a:rPr lang="zh-CN" altLang="en-US" b="1" strike="noStrike" noProof="1">
                <a:solidFill>
                  <a:srgbClr val="990000"/>
                </a:solidFill>
                <a:effectLst/>
                <a:latin typeface="Times New Roman" panose="02020603050405020304" pitchFamily="2" charset="0"/>
                <a:ea typeface="宋体" panose="02010600030101010101" pitchFamily="2" charset="-122"/>
                <a:cs typeface="+mn-ea"/>
              </a:rPr>
              <a:t>（假脱机系统）</a:t>
            </a:r>
            <a:endParaRPr lang="zh-CN" altLang="en-US" b="1" strike="noStrike" noProof="1">
              <a:solidFill>
                <a:srgbClr val="990000"/>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SPOOLING</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系统提供外围设备同时联机操作的功能。</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设计思想</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①</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预输入</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在应用程序需要数据前，</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OS</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已将所需数据预先输入到辅存输入井存放。当应用程序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或进程</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需要数据时，可直接从辅存中读入主存。</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②</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缓输出</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在应用程序执行时，将输出数据写入辅存输出井中。当应用程序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或进程</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执行完毕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或需要数据时</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，由操作系统将数据输出。</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40964" name="矩形 409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5"/>
                                            </p:txEl>
                                          </p:spTgt>
                                        </p:tgtEl>
                                        <p:attrNameLst>
                                          <p:attrName>style.visibility</p:attrName>
                                        </p:attrNameLst>
                                      </p:cBhvr>
                                      <p:to>
                                        <p:strVal val="visible"/>
                                      </p:to>
                                    </p:set>
                                    <p:anim calcmode="lin" valueType="num">
                                      <p:cBhvr additive="base">
                                        <p:cTn id="7" dur="1000" fill="hold"/>
                                        <p:tgtEl>
                                          <p:spTgt spid="40963">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5" end="50"/>
                                            </p:txEl>
                                          </p:spTgt>
                                        </p:tgtEl>
                                        <p:attrNameLst>
                                          <p:attrName>style.visibility</p:attrName>
                                        </p:attrNameLst>
                                      </p:cBhvr>
                                      <p:to>
                                        <p:strVal val="visible"/>
                                      </p:to>
                                    </p:set>
                                    <p:anim calcmode="lin" valueType="num">
                                      <p:cBhvr additive="base">
                                        <p:cTn id="13" dur="1000" fill="hold"/>
                                        <p:tgtEl>
                                          <p:spTgt spid="40963">
                                            <p:txEl>
                                              <p:charRg st="15" end="5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5"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charRg st="50" end="65"/>
                                            </p:txEl>
                                          </p:spTgt>
                                        </p:tgtEl>
                                        <p:attrNameLst>
                                          <p:attrName>style.visibility</p:attrName>
                                        </p:attrNameLst>
                                      </p:cBhvr>
                                      <p:to>
                                        <p:strVal val="visible"/>
                                      </p:to>
                                    </p:set>
                                    <p:anim calcmode="lin" valueType="num">
                                      <p:cBhvr additive="base">
                                        <p:cTn id="19" dur="1000" fill="hold"/>
                                        <p:tgtEl>
                                          <p:spTgt spid="40963">
                                            <p:txEl>
                                              <p:charRg st="50" end="6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963">
                                            <p:txEl>
                                              <p:charRg st="50" end="6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charRg st="65" end="71"/>
                                            </p:txEl>
                                          </p:spTgt>
                                        </p:tgtEl>
                                        <p:attrNameLst>
                                          <p:attrName>style.visibility</p:attrName>
                                        </p:attrNameLst>
                                      </p:cBhvr>
                                      <p:to>
                                        <p:strVal val="visible"/>
                                      </p:to>
                                    </p:set>
                                    <p:anim calcmode="lin" valueType="num">
                                      <p:cBhvr additive="base">
                                        <p:cTn id="25" dur="500" fill="hold"/>
                                        <p:tgtEl>
                                          <p:spTgt spid="40963">
                                            <p:txEl>
                                              <p:charRg st="65" end="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charRg st="65" end="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63">
                                            <p:txEl>
                                              <p:charRg st="71" end="112"/>
                                            </p:txEl>
                                          </p:spTgt>
                                        </p:tgtEl>
                                        <p:attrNameLst>
                                          <p:attrName>style.visibility</p:attrName>
                                        </p:attrNameLst>
                                      </p:cBhvr>
                                      <p:to>
                                        <p:strVal val="visible"/>
                                      </p:to>
                                    </p:set>
                                    <p:anim calcmode="lin" valueType="num">
                                      <p:cBhvr additive="base">
                                        <p:cTn id="29" dur="500" fill="hold"/>
                                        <p:tgtEl>
                                          <p:spTgt spid="40963">
                                            <p:txEl>
                                              <p:charRg st="71" end="1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charRg st="71" end="11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63">
                                            <p:txEl>
                                              <p:charRg st="174" end="180"/>
                                            </p:txEl>
                                          </p:spTgt>
                                        </p:tgtEl>
                                        <p:attrNameLst>
                                          <p:attrName>style.visibility</p:attrName>
                                        </p:attrNameLst>
                                      </p:cBhvr>
                                      <p:to>
                                        <p:strVal val="visible"/>
                                      </p:to>
                                    </p:set>
                                    <p:anim calcmode="lin" valueType="num">
                                      <p:cBhvr additive="base">
                                        <p:cTn id="35" dur="500" fill="hold"/>
                                        <p:tgtEl>
                                          <p:spTgt spid="40963">
                                            <p:txEl>
                                              <p:charRg st="174" end="18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charRg st="174" end="18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charRg st="180" end="220"/>
                                            </p:txEl>
                                          </p:spTgt>
                                        </p:tgtEl>
                                        <p:attrNameLst>
                                          <p:attrName>style.visibility</p:attrName>
                                        </p:attrNameLst>
                                      </p:cBhvr>
                                      <p:to>
                                        <p:strVal val="visible"/>
                                      </p:to>
                                    </p:set>
                                    <p:anim calcmode="lin" valueType="num">
                                      <p:cBhvr additive="base">
                                        <p:cTn id="39" dur="500" fill="hold"/>
                                        <p:tgtEl>
                                          <p:spTgt spid="40963">
                                            <p:txEl>
                                              <p:charRg st="180" end="2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charRg st="180" end="2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4198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33</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41987" name="矩形 41986"/>
          <p:cNvSpPr/>
          <p:nvPr/>
        </p:nvSpPr>
        <p:spPr>
          <a:xfrm>
            <a:off x="332423" y="673100"/>
            <a:ext cx="8426450" cy="52149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  (2)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什么是</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SPOOLING</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系统</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利用通道和中断技术，在主机控制之下，由通道完成输入输出工作。系统提供一个软件系统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包括预输入程序、缓输出程序、井管理程序、预输入表、缓输出表</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。它提供输入收存和输出发送的功能，使外部设备可以并行操作。这一软件系统称为</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SPOOLING</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系统</a:t>
            </a:r>
            <a:r>
              <a:rPr lang="zh-CN" altLang="en-US" sz="2400" strike="noStrike" noProof="1">
                <a:latin typeface="Times New Roman" panose="02020603050405020304" pitchFamily="2" charset="0"/>
                <a:ea typeface="宋体" panose="02010600030101010101" pitchFamily="2" charset="-122"/>
                <a:cs typeface="+mn-ea"/>
              </a:rPr>
              <a:t>。</a:t>
            </a:r>
            <a:endParaRPr lang="zh-CN" altLang="en-US" sz="2400" strike="noStrike" noProof="1">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(3) SPOOLING</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系统的优点</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ea"/>
              </a:rPr>
              <a:t>①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提供虚拟设备</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外围设备同时联机操作</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  </a:t>
            </a:r>
            <a:r>
              <a:rPr lang="en-US" altLang="zh-CN" sz="2400" b="1" strike="noStrike" noProof="1">
                <a:solidFill>
                  <a:srgbClr val="000099"/>
                </a:solidFill>
                <a:effectLst/>
                <a:latin typeface="宋体" panose="02010600030101010101" pitchFamily="2" charset="-122"/>
                <a:ea typeface="宋体" panose="02010600030101010101" pitchFamily="2" charset="-122"/>
                <a:cs typeface="+mn-ea"/>
              </a:rPr>
              <a:t>③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ea"/>
              </a:rPr>
              <a:t>加快作业处理速度</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endParaRPr lang="zh-CN" altLang="en-US" sz="2000" strike="noStrike" noProof="1">
              <a:solidFill>
                <a:schemeClr val="tx1"/>
              </a:solidFill>
              <a:latin typeface="Times New Roman" panose="02020603050405020304" pitchFamily="2" charset="0"/>
              <a:ea typeface="宋体" panose="02010600030101010101" pitchFamily="2" charset="-122"/>
            </a:endParaRPr>
          </a:p>
        </p:txBody>
      </p:sp>
      <p:sp>
        <p:nvSpPr>
          <p:cNvPr id="41988" name="矩形 419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charRg st="0" end="20"/>
                                            </p:txEl>
                                          </p:spTgt>
                                        </p:tgtEl>
                                        <p:attrNameLst>
                                          <p:attrName>style.visibility</p:attrName>
                                        </p:attrNameLst>
                                      </p:cBhvr>
                                      <p:to>
                                        <p:strVal val="visible"/>
                                      </p:to>
                                    </p:set>
                                    <p:anim calcmode="lin" valueType="num">
                                      <p:cBhvr additive="base">
                                        <p:cTn id="7" dur="1000" fill="hold"/>
                                        <p:tgtEl>
                                          <p:spTgt spid="41987">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987">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charRg st="20" end="48"/>
                                            </p:txEl>
                                          </p:spTgt>
                                        </p:tgtEl>
                                        <p:attrNameLst>
                                          <p:attrName>style.visibility</p:attrName>
                                        </p:attrNameLst>
                                      </p:cBhvr>
                                      <p:to>
                                        <p:strVal val="visible"/>
                                      </p:to>
                                    </p:set>
                                    <p:anim calcmode="lin" valueType="num">
                                      <p:cBhvr additive="base">
                                        <p:cTn id="13" dur="500" fill="hold"/>
                                        <p:tgtEl>
                                          <p:spTgt spid="41987">
                                            <p:txEl>
                                              <p:charRg st="20"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20"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1987">
                                            <p:txEl>
                                              <p:charRg st="179" end="199"/>
                                            </p:txEl>
                                          </p:spTgt>
                                        </p:tgtEl>
                                        <p:attrNameLst>
                                          <p:attrName>style.visibility</p:attrName>
                                        </p:attrNameLst>
                                      </p:cBhvr>
                                      <p:to>
                                        <p:strVal val="visible"/>
                                      </p:to>
                                    </p:set>
                                    <p:anim calcmode="lin" valueType="num">
                                      <p:cBhvr additive="base">
                                        <p:cTn id="19" dur="500" fill="hold"/>
                                        <p:tgtEl>
                                          <p:spTgt spid="41987">
                                            <p:txEl>
                                              <p:charRg st="179" end="19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7">
                                            <p:txEl>
                                              <p:charRg st="179" end="19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7">
                                            <p:txEl>
                                              <p:charRg st="199" end="210"/>
                                            </p:txEl>
                                          </p:spTgt>
                                        </p:tgtEl>
                                        <p:attrNameLst>
                                          <p:attrName>style.visibility</p:attrName>
                                        </p:attrNameLst>
                                      </p:cBhvr>
                                      <p:to>
                                        <p:strVal val="visible"/>
                                      </p:to>
                                    </p:set>
                                    <p:anim calcmode="lin" valueType="num">
                                      <p:cBhvr additive="base">
                                        <p:cTn id="25" dur="500" fill="hold"/>
                                        <p:tgtEl>
                                          <p:spTgt spid="41987">
                                            <p:txEl>
                                              <p:charRg st="199" end="2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charRg st="199" end="2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charRg st="210" end="225"/>
                                            </p:txEl>
                                          </p:spTgt>
                                        </p:tgtEl>
                                        <p:attrNameLst>
                                          <p:attrName>style.visibility</p:attrName>
                                        </p:attrNameLst>
                                      </p:cBhvr>
                                      <p:to>
                                        <p:strVal val="visible"/>
                                      </p:to>
                                    </p:set>
                                    <p:anim calcmode="lin" valueType="num">
                                      <p:cBhvr additive="base">
                                        <p:cTn id="29" dur="500" fill="hold"/>
                                        <p:tgtEl>
                                          <p:spTgt spid="41987">
                                            <p:txEl>
                                              <p:charRg st="210" end="2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charRg st="210" end="2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charRg st="225" end="266"/>
                                            </p:txEl>
                                          </p:spTgt>
                                        </p:tgtEl>
                                        <p:attrNameLst>
                                          <p:attrName>style.visibility</p:attrName>
                                        </p:attrNameLst>
                                      </p:cBhvr>
                                      <p:to>
                                        <p:strVal val="visible"/>
                                      </p:to>
                                    </p:set>
                                    <p:anim calcmode="lin" valueType="num">
                                      <p:cBhvr additive="base">
                                        <p:cTn id="33" dur="500" fill="hold"/>
                                        <p:tgtEl>
                                          <p:spTgt spid="41987">
                                            <p:txEl>
                                              <p:charRg st="225" end="26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charRg st="225" end="2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40" name="组合 39939"/>
          <p:cNvGrpSpPr/>
          <p:nvPr/>
        </p:nvGrpSpPr>
        <p:grpSpPr>
          <a:xfrm>
            <a:off x="1247775" y="1124903"/>
            <a:ext cx="6988175" cy="3659187"/>
            <a:chOff x="0" y="0"/>
            <a:chExt cx="4402" cy="2305"/>
          </a:xfrm>
        </p:grpSpPr>
        <p:sp>
          <p:nvSpPr>
            <p:cNvPr id="47108" name="直接连接符 39940"/>
            <p:cNvSpPr/>
            <p:nvPr/>
          </p:nvSpPr>
          <p:spPr>
            <a:xfrm flipH="1">
              <a:off x="3343" y="2119"/>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09" name="直接连接符 39941"/>
            <p:cNvSpPr/>
            <p:nvPr/>
          </p:nvSpPr>
          <p:spPr>
            <a:xfrm flipH="1">
              <a:off x="3343" y="1554"/>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10" name="直接连接符 39942"/>
            <p:cNvSpPr/>
            <p:nvPr/>
          </p:nvSpPr>
          <p:spPr>
            <a:xfrm>
              <a:off x="3231" y="909"/>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39944" name="流程图: 磁盘 39943"/>
            <p:cNvSpPr/>
            <p:nvPr/>
          </p:nvSpPr>
          <p:spPr>
            <a:xfrm>
              <a:off x="945" y="199"/>
              <a:ext cx="1072" cy="1746"/>
            </a:xfrm>
            <a:prstGeom prst="flowChartMagneticDisk">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5" name="任意多边形 39944"/>
            <p:cNvSpPr/>
            <p:nvPr/>
          </p:nvSpPr>
          <p:spPr>
            <a:xfrm rot="9069931">
              <a:off x="1025" y="808"/>
              <a:ext cx="885" cy="662"/>
            </a:xfrm>
            <a:custGeom>
              <a:avLst/>
              <a:gdLst>
                <a:gd name="txL" fmla="*/ 0 w 27506"/>
                <a:gd name="txT" fmla="*/ 0 h 21600"/>
                <a:gd name="txR" fmla="*/ 27506 w 27506"/>
                <a:gd name="txB" fmla="*/ 21600 h 21600"/>
              </a:gdLst>
              <a:ahLst/>
              <a:cxnLst>
                <a:cxn ang="180">
                  <a:pos x="0" y="864"/>
                </a:cxn>
                <a:cxn ang="0">
                  <a:pos x="27506" y="19112"/>
                </a:cxn>
                <a:cxn ang="90">
                  <a:pos x="6050" y="21600"/>
                </a:cxn>
              </a:cxnLst>
              <a:rect l="txL" t="txT" r="txR" b="txB"/>
              <a:pathLst>
                <a:path w="27506" h="21600" fill="none">
                  <a:moveTo>
                    <a:pt x="0" y="864"/>
                  </a:moveTo>
                  <a:arcTo wR="21600" hR="21600" stAng="-6375918" swAng="5979055"/>
                </a:path>
                <a:path w="27506" h="21600" stroke="0">
                  <a:moveTo>
                    <a:pt x="27506" y="19112"/>
                  </a:moveTo>
                  <a:arcTo wR="-13825" hR="-21168" stAng="-722888" swAng="13735138"/>
                  <a:lnTo>
                    <a:pt x="0" y="864"/>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6" name="任意多边形 39945"/>
            <p:cNvSpPr/>
            <p:nvPr/>
          </p:nvSpPr>
          <p:spPr>
            <a:xfrm rot="-528702" flipV="1">
              <a:off x="1533" y="1395"/>
              <a:ext cx="492" cy="17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7" name="任意多边形 39946"/>
            <p:cNvSpPr/>
            <p:nvPr/>
          </p:nvSpPr>
          <p:spPr>
            <a:xfrm rot="-528702" flipV="1">
              <a:off x="1534" y="1593"/>
              <a:ext cx="494" cy="193"/>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21600" y="21600"/>
                  </a:moveTo>
                  <a:arcTo wR="-10800" hR="-21600" stAng="0" swAng="12821404"/>
                  <a:lnTo>
                    <a:pt x="0" y="0"/>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8" name="任意多边形 39947"/>
            <p:cNvSpPr/>
            <p:nvPr/>
          </p:nvSpPr>
          <p:spPr>
            <a:xfrm rot="-528702" flipV="1">
              <a:off x="1491" y="942"/>
              <a:ext cx="519" cy="194"/>
            </a:xfrm>
            <a:custGeom>
              <a:avLst/>
              <a:gdLst>
                <a:gd name="txL" fmla="*/ 0 w 22743"/>
                <a:gd name="txT" fmla="*/ 0 h 21600"/>
                <a:gd name="txR" fmla="*/ 22743 w 22743"/>
                <a:gd name="txB" fmla="*/ 21600 h 21600"/>
              </a:gdLst>
              <a:ahLst/>
              <a:cxnLst>
                <a:cxn ang="180">
                  <a:pos x="0" y="174"/>
                </a:cxn>
                <a:cxn ang="0">
                  <a:pos x="22743" y="13452"/>
                </a:cxn>
                <a:cxn ang="90">
                  <a:pos x="2739" y="21600"/>
                </a:cxn>
              </a:cxnLst>
              <a:rect l="txL" t="txT" r="txR" b="txB"/>
              <a:pathLst>
                <a:path w="22743" h="21600" fill="none">
                  <a:moveTo>
                    <a:pt x="0" y="174"/>
                  </a:moveTo>
                  <a:arcTo wR="21600" hR="21600" stAng="-5837095" swAng="4507376"/>
                </a:path>
                <a:path w="22743" h="21600" stroke="0">
                  <a:moveTo>
                    <a:pt x="22743" y="13452"/>
                  </a:moveTo>
                  <a:arcTo wR="-12169" hR="-21513" stAng="-2274681" swAng="15171673"/>
                  <a:lnTo>
                    <a:pt x="0" y="174"/>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39949" name="任意多边形 39948"/>
            <p:cNvSpPr/>
            <p:nvPr/>
          </p:nvSpPr>
          <p:spPr>
            <a:xfrm rot="-528702" flipV="1">
              <a:off x="1473" y="748"/>
              <a:ext cx="565" cy="193"/>
            </a:xfrm>
            <a:custGeom>
              <a:avLst/>
              <a:gdLst>
                <a:gd name="txL" fmla="*/ 0 w 24730"/>
                <a:gd name="txT" fmla="*/ 0 h 21600"/>
                <a:gd name="txR" fmla="*/ 24730 w 24730"/>
                <a:gd name="txB" fmla="*/ 21600 h 21600"/>
              </a:gdLst>
              <a:ahLst/>
              <a:cxnLst>
                <a:cxn ang="180">
                  <a:pos x="0" y="228"/>
                </a:cxn>
                <a:cxn ang="0">
                  <a:pos x="24730" y="21600"/>
                </a:cxn>
                <a:cxn ang="90">
                  <a:pos x="3130" y="21600"/>
                </a:cxn>
              </a:cxnLst>
              <a:rect l="txL" t="txT" r="txR" b="txB"/>
              <a:pathLst>
                <a:path w="24730" h="21600" fill="none">
                  <a:moveTo>
                    <a:pt x="0" y="228"/>
                  </a:moveTo>
                  <a:arcTo wR="21600" hR="21600" stAng="-5899915" swAng="5899915"/>
                </a:path>
                <a:path w="24730" h="21600" stroke="0">
                  <a:moveTo>
                    <a:pt x="24730" y="21600"/>
                  </a:moveTo>
                  <a:arcTo wR="-12365" hR="-21486" stAng="-31694" swAng="12940886"/>
                  <a:lnTo>
                    <a:pt x="0" y="228"/>
                  </a:lnTo>
                  <a:close/>
                </a:path>
              </a:pathLst>
            </a:custGeom>
            <a:solidFill>
              <a:srgbClr val="FFCCFF"/>
            </a:solidFill>
            <a:ln w="9525" cap="flat" cmpd="sng">
              <a:solidFill>
                <a:srgbClr val="000000"/>
              </a:solidFill>
              <a:prstDash val="solid"/>
              <a:headEnd type="none" w="med" len="med"/>
              <a:tailEnd type="none" w="med" len="med"/>
            </a:ln>
          </p:spPr>
          <p:txBody>
            <a:bodyPr rot="10800000"/>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47117" name="直接连接符 39949"/>
            <p:cNvSpPr/>
            <p:nvPr/>
          </p:nvSpPr>
          <p:spPr>
            <a:xfrm>
              <a:off x="1507" y="748"/>
              <a:ext cx="0" cy="227"/>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18" name="直接连接符 39950"/>
            <p:cNvSpPr/>
            <p:nvPr/>
          </p:nvSpPr>
          <p:spPr>
            <a:xfrm>
              <a:off x="1516" y="1169"/>
              <a:ext cx="0" cy="228"/>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19" name="文本框 39951"/>
            <p:cNvSpPr txBox="1"/>
            <p:nvPr/>
          </p:nvSpPr>
          <p:spPr>
            <a:xfrm>
              <a:off x="2629" y="1363"/>
              <a:ext cx="703"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50000"/>
                </a:lnSpc>
                <a:spcBef>
                  <a:spcPct val="3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虚宽行</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47120" name="文本框 39952"/>
            <p:cNvSpPr txBox="1"/>
            <p:nvPr/>
          </p:nvSpPr>
          <p:spPr>
            <a:xfrm>
              <a:off x="2629" y="1942"/>
              <a:ext cx="703"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50000"/>
                </a:lnSpc>
                <a:spcBef>
                  <a:spcPct val="3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虚宽行</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47121" name="文本框 39953"/>
            <p:cNvSpPr txBox="1"/>
            <p:nvPr/>
          </p:nvSpPr>
          <p:spPr>
            <a:xfrm>
              <a:off x="3765" y="55"/>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r>
                <a:rPr lang="en-US" altLang="zh-CN" sz="1600" b="1">
                  <a:solidFill>
                    <a:schemeClr val="tx1"/>
                  </a:solidFill>
                  <a:latin typeface="Times New Roman" panose="02020603050405020304" pitchFamily="2" charset="0"/>
                  <a:ea typeface="宋体" panose="02010600030101010101" pitchFamily="2" charset="-122"/>
                </a:rPr>
                <a:t>A</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7122" name="文本框 39954"/>
            <p:cNvSpPr txBox="1"/>
            <p:nvPr/>
          </p:nvSpPr>
          <p:spPr>
            <a:xfrm>
              <a:off x="3765" y="741"/>
              <a:ext cx="637" cy="32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r>
                <a:rPr lang="en-US" altLang="zh-CN" sz="1600" b="1">
                  <a:solidFill>
                    <a:schemeClr val="tx1"/>
                  </a:solidFill>
                  <a:latin typeface="Times New Roman" panose="02020603050405020304" pitchFamily="2" charset="0"/>
                  <a:ea typeface="宋体" panose="02010600030101010101" pitchFamily="2" charset="-122"/>
                </a:rPr>
                <a:t>B</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7123" name="文本框 39955"/>
            <p:cNvSpPr txBox="1"/>
            <p:nvPr/>
          </p:nvSpPr>
          <p:spPr>
            <a:xfrm>
              <a:off x="3765" y="1387"/>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r>
                <a:rPr lang="en-US" altLang="zh-CN" sz="1600" b="1">
                  <a:solidFill>
                    <a:schemeClr val="tx1"/>
                  </a:solidFill>
                  <a:latin typeface="Times New Roman" panose="02020603050405020304" pitchFamily="2" charset="0"/>
                  <a:ea typeface="宋体" panose="02010600030101010101" pitchFamily="2" charset="-122"/>
                </a:rPr>
                <a:t>C</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7124" name="文本框 39956"/>
            <p:cNvSpPr txBox="1"/>
            <p:nvPr/>
          </p:nvSpPr>
          <p:spPr>
            <a:xfrm>
              <a:off x="3765" y="1957"/>
              <a:ext cx="637" cy="321"/>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进程</a:t>
              </a:r>
              <a:r>
                <a:rPr lang="en-US" altLang="zh-CN" sz="1600" b="1">
                  <a:solidFill>
                    <a:schemeClr val="tx1"/>
                  </a:solidFill>
                  <a:latin typeface="Times New Roman" panose="02020603050405020304" pitchFamily="2" charset="0"/>
                  <a:ea typeface="宋体" panose="02010600030101010101" pitchFamily="2" charset="-122"/>
                </a:rPr>
                <a:t>D</a:t>
              </a: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7125" name="文本框 39957"/>
            <p:cNvSpPr txBox="1"/>
            <p:nvPr/>
          </p:nvSpPr>
          <p:spPr>
            <a:xfrm>
              <a:off x="985" y="850"/>
              <a:ext cx="573" cy="267"/>
            </a:xfrm>
            <a:prstGeom prst="rect">
              <a:avLst/>
            </a:prstGeom>
            <a:noFill/>
            <a:ln w="9525">
              <a:noFill/>
              <a:miter/>
            </a:ln>
          </p:spPr>
          <p:txBody>
            <a:bodyPr anchor="t"/>
            <a:p>
              <a:pPr lvl="0" algn="jus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输入井</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47126" name="文本框 39958"/>
            <p:cNvSpPr txBox="1"/>
            <p:nvPr/>
          </p:nvSpPr>
          <p:spPr>
            <a:xfrm>
              <a:off x="968" y="1468"/>
              <a:ext cx="550" cy="320"/>
            </a:xfrm>
            <a:prstGeom prst="rect">
              <a:avLst/>
            </a:prstGeom>
            <a:noFill/>
            <a:ln w="9525">
              <a:noFill/>
              <a:miter/>
            </a:ln>
          </p:spPr>
          <p:txBody>
            <a:bodyPr anchor="t"/>
            <a:p>
              <a:pPr lvl="0" algn="just">
                <a:buClr>
                  <a:srgbClr val="000000"/>
                </a:buClr>
              </a:pPr>
              <a:r>
                <a:rPr lang="zh-CN" altLang="en-US" sz="1600" b="1">
                  <a:solidFill>
                    <a:schemeClr val="tx1"/>
                  </a:solidFill>
                  <a:latin typeface="Times New Roman" panose="02020603050405020304" pitchFamily="2" charset="0"/>
                  <a:ea typeface="宋体" panose="02010600030101010101" pitchFamily="2" charset="-122"/>
                </a:rPr>
                <a:t>输出井</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47127" name="文本框 39959"/>
            <p:cNvSpPr txBox="1"/>
            <p:nvPr/>
          </p:nvSpPr>
          <p:spPr>
            <a:xfrm>
              <a:off x="0" y="566"/>
              <a:ext cx="589"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输入机</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47128" name="文本框 39960"/>
            <p:cNvSpPr txBox="1"/>
            <p:nvPr/>
          </p:nvSpPr>
          <p:spPr>
            <a:xfrm>
              <a:off x="20" y="1261"/>
              <a:ext cx="589" cy="3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buClr>
                  <a:srgbClr val="000000"/>
                </a:buClr>
              </a:pPr>
              <a:r>
                <a:rPr lang="zh-CN" altLang="en-US" sz="1600" b="1">
                  <a:solidFill>
                    <a:schemeClr val="tx1"/>
                  </a:solidFill>
                  <a:latin typeface="Times New Roman" panose="02020603050405020304" pitchFamily="2" charset="0"/>
                  <a:ea typeface="宋体" panose="02010600030101010101" pitchFamily="2" charset="-122"/>
                </a:rPr>
                <a:t>打印机</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47129" name="直接连接符 39961"/>
            <p:cNvSpPr/>
            <p:nvPr/>
          </p:nvSpPr>
          <p:spPr>
            <a:xfrm>
              <a:off x="598" y="750"/>
              <a:ext cx="503"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0" name="直接连接符 39962"/>
            <p:cNvSpPr/>
            <p:nvPr/>
          </p:nvSpPr>
          <p:spPr>
            <a:xfrm flipH="1">
              <a:off x="616" y="1422"/>
              <a:ext cx="406"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1" name="直接连接符 39963"/>
            <p:cNvSpPr/>
            <p:nvPr/>
          </p:nvSpPr>
          <p:spPr>
            <a:xfrm flipV="1">
              <a:off x="1941" y="200"/>
              <a:ext cx="675" cy="489"/>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2" name="直接连接符 39964"/>
            <p:cNvSpPr/>
            <p:nvPr/>
          </p:nvSpPr>
          <p:spPr>
            <a:xfrm flipV="1">
              <a:off x="1952" y="898"/>
              <a:ext cx="646" cy="21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3" name="直接连接符 39965"/>
            <p:cNvSpPr/>
            <p:nvPr/>
          </p:nvSpPr>
          <p:spPr>
            <a:xfrm flipH="1">
              <a:off x="1913" y="1486"/>
              <a:ext cx="705" cy="87"/>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4" name="直接连接符 39966"/>
            <p:cNvSpPr/>
            <p:nvPr/>
          </p:nvSpPr>
          <p:spPr>
            <a:xfrm flipH="1" flipV="1">
              <a:off x="1878" y="1786"/>
              <a:ext cx="757" cy="32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5" name="直接连接符 39967"/>
            <p:cNvSpPr/>
            <p:nvPr/>
          </p:nvSpPr>
          <p:spPr>
            <a:xfrm>
              <a:off x="3224" y="221"/>
              <a:ext cx="541" cy="0"/>
            </a:xfrm>
            <a:prstGeom prst="line">
              <a:avLst/>
            </a:prstGeom>
            <a:ln w="2540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7136" name="文本框 39968"/>
            <p:cNvSpPr txBox="1"/>
            <p:nvPr/>
          </p:nvSpPr>
          <p:spPr>
            <a:xfrm>
              <a:off x="2607" y="0"/>
              <a:ext cx="703" cy="45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70000"/>
                </a:lnSpc>
                <a:spcBef>
                  <a:spcPct val="3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虚输入机</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47137" name="文本框 39969"/>
            <p:cNvSpPr txBox="1"/>
            <p:nvPr/>
          </p:nvSpPr>
          <p:spPr>
            <a:xfrm>
              <a:off x="2607" y="677"/>
              <a:ext cx="703" cy="45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70000"/>
                </a:lnSpc>
                <a:spcBef>
                  <a:spcPct val="30000"/>
                </a:spcBef>
                <a:buClr>
                  <a:schemeClr val="tx2"/>
                </a:buClr>
                <a:buSzPct val="95000"/>
                <a:buFont typeface="Wingdings" panose="05000000000000000000" pitchFamily="2" charset="2"/>
                <a:buNone/>
              </a:pPr>
              <a:r>
                <a:rPr lang="zh-CN" altLang="en-US" sz="1600" b="1">
                  <a:solidFill>
                    <a:schemeClr val="tx1"/>
                  </a:solidFill>
                  <a:latin typeface="Times New Roman" panose="02020603050405020304" pitchFamily="2" charset="0"/>
                  <a:ea typeface="宋体" panose="02010600030101010101" pitchFamily="2" charset="-122"/>
                </a:rPr>
                <a:t>虚输入机</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47138" name="直接连接符 39970"/>
            <p:cNvSpPr/>
            <p:nvPr/>
          </p:nvSpPr>
          <p:spPr>
            <a:xfrm>
              <a:off x="1554" y="1602"/>
              <a:ext cx="0" cy="331"/>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grpSp>
      <p:sp>
        <p:nvSpPr>
          <p:cNvPr id="39972" name="文本框 39971"/>
          <p:cNvSpPr txBox="1"/>
          <p:nvPr/>
        </p:nvSpPr>
        <p:spPr>
          <a:xfrm>
            <a:off x="2911475" y="4953000"/>
            <a:ext cx="1809750" cy="337185"/>
          </a:xfrm>
          <a:prstGeom prst="rect">
            <a:avLst/>
          </a:prstGeom>
          <a:noFill/>
          <a:ln w="9525">
            <a:noFill/>
            <a:miter/>
          </a:ln>
        </p:spPr>
        <p:txBody>
          <a:bodyPr anchor="t">
            <a:spAutoFit/>
          </a:bodyPr>
          <a:p>
            <a:pPr lvl="0" algn="ctr">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虚拟设备</a:t>
            </a:r>
            <a:endParaRPr lang="zh-CN" altLang="en-US" sz="160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300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34</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43011" name="矩形 43010"/>
          <p:cNvSpPr/>
          <p:nvPr/>
        </p:nvSpPr>
        <p:spPr>
          <a:xfrm>
            <a:off x="257175" y="897255"/>
            <a:ext cx="8688388" cy="41948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(4)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实现</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SPOOLING</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系统的基础</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①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大容量的辅存空间</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在辅存上需开辟两个较大的输入井和输出井，用以存放大量应用程序的输入信息和输出信息。</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②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硬件基础</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通道装置、中断系统</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宋体" panose="02010600030101010101" pitchFamily="2" charset="-122"/>
                <a:ea typeface="宋体" panose="02010600030101010101" pitchFamily="2" charset="-122"/>
                <a:cs typeface="+mn-ea"/>
              </a:rPr>
              <a:t>③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数据结构</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x-none" altLang="zh-CN" sz="24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预输入表、缓输出表</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43012" name="矩形 4301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20"/>
                                            </p:txEl>
                                          </p:spTgt>
                                        </p:tgtEl>
                                        <p:attrNameLst>
                                          <p:attrName>style.visibility</p:attrName>
                                        </p:attrNameLst>
                                      </p:cBhvr>
                                      <p:to>
                                        <p:strVal val="visible"/>
                                      </p:to>
                                    </p:set>
                                    <p:anim calcmode="lin" valueType="num">
                                      <p:cBhvr additive="base">
                                        <p:cTn id="7" dur="1000" fill="hold"/>
                                        <p:tgtEl>
                                          <p:spTgt spid="4301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20" end="31"/>
                                            </p:txEl>
                                          </p:spTgt>
                                        </p:tgtEl>
                                        <p:attrNameLst>
                                          <p:attrName>style.visibility</p:attrName>
                                        </p:attrNameLst>
                                      </p:cBhvr>
                                      <p:to>
                                        <p:strVal val="visible"/>
                                      </p:to>
                                    </p:set>
                                    <p:anim calcmode="lin" valueType="num">
                                      <p:cBhvr additive="base">
                                        <p:cTn id="13" dur="500" fill="hold"/>
                                        <p:tgtEl>
                                          <p:spTgt spid="43011">
                                            <p:txEl>
                                              <p:charRg st="20"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20" end="3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011">
                                            <p:txEl>
                                              <p:charRg st="31" end="81"/>
                                            </p:txEl>
                                          </p:spTgt>
                                        </p:tgtEl>
                                        <p:attrNameLst>
                                          <p:attrName>style.visibility</p:attrName>
                                        </p:attrNameLst>
                                      </p:cBhvr>
                                      <p:to>
                                        <p:strVal val="visible"/>
                                      </p:to>
                                    </p:set>
                                    <p:anim calcmode="lin" valueType="num">
                                      <p:cBhvr additive="base">
                                        <p:cTn id="17" dur="500" fill="hold"/>
                                        <p:tgtEl>
                                          <p:spTgt spid="43011">
                                            <p:txEl>
                                              <p:charRg st="31" end="8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charRg st="31" end="8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1">
                                            <p:txEl>
                                              <p:charRg st="81" end="88"/>
                                            </p:txEl>
                                          </p:spTgt>
                                        </p:tgtEl>
                                        <p:attrNameLst>
                                          <p:attrName>style.visibility</p:attrName>
                                        </p:attrNameLst>
                                      </p:cBhvr>
                                      <p:to>
                                        <p:strVal val="visible"/>
                                      </p:to>
                                    </p:set>
                                    <p:anim calcmode="lin" valueType="num">
                                      <p:cBhvr additive="base">
                                        <p:cTn id="21" dur="500" fill="hold"/>
                                        <p:tgtEl>
                                          <p:spTgt spid="43011">
                                            <p:txEl>
                                              <p:charRg st="81"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charRg st="81"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1">
                                            <p:txEl>
                                              <p:charRg st="88" end="106"/>
                                            </p:txEl>
                                          </p:spTgt>
                                        </p:tgtEl>
                                        <p:attrNameLst>
                                          <p:attrName>style.visibility</p:attrName>
                                        </p:attrNameLst>
                                      </p:cBhvr>
                                      <p:to>
                                        <p:strVal val="visible"/>
                                      </p:to>
                                    </p:set>
                                    <p:anim calcmode="lin" valueType="num">
                                      <p:cBhvr additive="base">
                                        <p:cTn id="25" dur="500" fill="hold"/>
                                        <p:tgtEl>
                                          <p:spTgt spid="43011">
                                            <p:txEl>
                                              <p:charRg st="88"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88" end="10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3011">
                                            <p:txEl>
                                              <p:charRg st="106" end="113"/>
                                            </p:txEl>
                                          </p:spTgt>
                                        </p:tgtEl>
                                        <p:attrNameLst>
                                          <p:attrName>style.visibility</p:attrName>
                                        </p:attrNameLst>
                                      </p:cBhvr>
                                      <p:to>
                                        <p:strVal val="visible"/>
                                      </p:to>
                                    </p:set>
                                    <p:anim calcmode="lin" valueType="num">
                                      <p:cBhvr additive="base">
                                        <p:cTn id="29" dur="500" fill="hold"/>
                                        <p:tgtEl>
                                          <p:spTgt spid="43011">
                                            <p:txEl>
                                              <p:charRg st="106" end="1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011">
                                            <p:txEl>
                                              <p:charRg st="106" end="1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011">
                                            <p:txEl>
                                              <p:charRg st="113" end="148"/>
                                            </p:txEl>
                                          </p:spTgt>
                                        </p:tgtEl>
                                        <p:attrNameLst>
                                          <p:attrName>style.visibility</p:attrName>
                                        </p:attrNameLst>
                                      </p:cBhvr>
                                      <p:to>
                                        <p:strVal val="visible"/>
                                      </p:to>
                                    </p:set>
                                    <p:anim calcmode="lin" valueType="num">
                                      <p:cBhvr additive="base">
                                        <p:cTn id="33" dur="500" fill="hold"/>
                                        <p:tgtEl>
                                          <p:spTgt spid="43011">
                                            <p:txEl>
                                              <p:charRg st="113" end="14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011">
                                            <p:txEl>
                                              <p:charRg st="113"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440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35</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44035" name="矩形 44034"/>
          <p:cNvSpPr/>
          <p:nvPr/>
        </p:nvSpPr>
        <p:spPr>
          <a:xfrm>
            <a:off x="128588" y="830263"/>
            <a:ext cx="9015413" cy="208470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cs"/>
              </a:rPr>
              <a:t>④</a:t>
            </a:r>
            <a:r>
              <a:rPr lang="en-US" altLang="zh-CN" sz="2400" b="1" strike="noStrike" noProof="1">
                <a:solidFill>
                  <a:srgbClr val="000099"/>
                </a:solidFill>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cs"/>
              </a:rPr>
              <a:t>所需的软件程序</a:t>
            </a:r>
            <a:r>
              <a:rPr lang="zh-CN" altLang="en-US" sz="1800" strike="noStrike" noProof="1">
                <a:solidFill>
                  <a:schemeClr val="tx1"/>
                </a:solidFill>
                <a:latin typeface="Times New Roman" panose="02020603050405020304" pitchFamily="2" charset="0"/>
                <a:ea typeface="宋体" panose="02010600030101010101" pitchFamily="2" charset="-122"/>
                <a:cs typeface="+mn-cs"/>
              </a:rPr>
              <a:t>              </a:t>
            </a:r>
            <a:endParaRPr lang="zh-CN" altLang="en-US" sz="1800" strike="noStrike" noProof="1">
              <a:solidFill>
                <a:schemeClr val="tx1"/>
              </a:solidFill>
              <a:latin typeface="Times New Roman" panose="02020603050405020304" pitchFamily="2"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ⅰ</a:t>
            </a:r>
            <a:r>
              <a:rPr lang="zh-CN" altLang="en-US" b="1" strike="noStrike" noProof="1">
                <a:solidFill>
                  <a:schemeClr val="tx1"/>
                </a:solidFill>
                <a:effectLst/>
                <a:latin typeface="Times New Roman" panose="02020603050405020304" pitchFamily="2" charset="0"/>
                <a:ea typeface="宋体" panose="02010600030101010101" pitchFamily="2" charset="-122"/>
                <a:cs typeface="+mn-cs"/>
              </a:rPr>
              <a:t> </a:t>
            </a:r>
            <a:r>
              <a:rPr lang="zh-CN" altLang="en-US" b="1">
                <a:solidFill>
                  <a:schemeClr val="tx1"/>
                </a:solidFill>
                <a:effectLst/>
                <a:latin typeface="Times New Roman" panose="02020603050405020304" pitchFamily="2" charset="0"/>
                <a:ea typeface="宋体" panose="02010600030101010101" pitchFamily="2" charset="-122"/>
                <a:sym typeface="+mn-ea"/>
              </a:rPr>
              <a:t>预</a:t>
            </a:r>
            <a:r>
              <a:rPr lang="zh-CN" altLang="en-US" b="1" strike="noStrike" noProof="1">
                <a:solidFill>
                  <a:schemeClr val="tx1"/>
                </a:solidFill>
                <a:effectLst/>
                <a:latin typeface="Times New Roman" panose="02020603050405020304" pitchFamily="2" charset="0"/>
                <a:ea typeface="宋体" panose="02010600030101010101" pitchFamily="2" charset="-122"/>
                <a:cs typeface="+mn-cs"/>
              </a:rPr>
              <a:t>输入程序</a:t>
            </a:r>
            <a:r>
              <a:rPr lang="zh-CN" altLang="en-US" strike="noStrike" noProof="1">
                <a:solidFill>
                  <a:schemeClr val="tx1"/>
                </a:solidFill>
                <a:effectLst/>
                <a:latin typeface="Times New Roman" panose="02020603050405020304" pitchFamily="2" charset="0"/>
                <a:ea typeface="宋体" panose="02010600030101010101" pitchFamily="2" charset="-122"/>
                <a:cs typeface="+mn-cs"/>
              </a:rPr>
              <a:t>     控制信息从独占设备输入到辅存</a:t>
            </a:r>
            <a:endParaRPr lang="zh-CN" altLang="en-US" strike="noStrike" noProof="1">
              <a:solidFill>
                <a:schemeClr val="tx1"/>
              </a:solidFill>
              <a:effectLst/>
              <a:latin typeface="Times New Roman" panose="02020603050405020304" pitchFamily="2"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ⅱ </a:t>
            </a:r>
            <a:r>
              <a:rPr lang="zh-CN" altLang="en-US" b="1" strike="noStrike" noProof="1">
                <a:solidFill>
                  <a:schemeClr val="tx1"/>
                </a:solidFill>
                <a:effectLst/>
                <a:latin typeface="Times New Roman" panose="02020603050405020304" pitchFamily="2" charset="0"/>
                <a:ea typeface="宋体" panose="02010600030101010101" pitchFamily="2" charset="-122"/>
                <a:cs typeface="+mn-cs"/>
              </a:rPr>
              <a:t>缓输出程序 </a:t>
            </a:r>
            <a:r>
              <a:rPr lang="zh-CN" altLang="en-US" strike="noStrike" noProof="1">
                <a:solidFill>
                  <a:schemeClr val="tx1"/>
                </a:solidFill>
                <a:effectLst/>
                <a:latin typeface="Times New Roman" panose="02020603050405020304" pitchFamily="2" charset="0"/>
                <a:ea typeface="宋体" panose="02010600030101010101" pitchFamily="2" charset="-122"/>
                <a:cs typeface="+mn-cs"/>
              </a:rPr>
              <a:t>    控制信息从辅存输出到独占设备</a:t>
            </a:r>
            <a:endParaRPr lang="zh-CN" altLang="en-US" strike="noStrike" noProof="1">
              <a:solidFill>
                <a:schemeClr val="tx1"/>
              </a:solidFill>
              <a:effectLst/>
              <a:latin typeface="Times New Roman" panose="02020603050405020304" pitchFamily="2" charset="0"/>
              <a:ea typeface="宋体" panose="02010600030101010101" pitchFamily="2" charset="-122"/>
            </a:endParaRPr>
          </a:p>
          <a:p>
            <a:pPr marL="1295400" lvl="2" indent="-381000" fontAlgn="base">
              <a:lnSpc>
                <a:spcPct val="120000"/>
              </a:lnSpc>
              <a:spcBef>
                <a:spcPct val="20000"/>
              </a:spcBef>
              <a:buNone/>
            </a:pPr>
            <a:r>
              <a:rPr lang="en-US" altLang="zh-CN" b="1" strike="noStrike" noProof="1">
                <a:solidFill>
                  <a:schemeClr val="tx1"/>
                </a:solidFill>
                <a:effectLst/>
                <a:latin typeface="宋体" panose="02010600030101010101" pitchFamily="2" charset="-122"/>
                <a:ea typeface="宋体" panose="02010600030101010101" pitchFamily="2" charset="-122"/>
                <a:cs typeface="+mn-cs"/>
              </a:rPr>
              <a:t>ⅲ </a:t>
            </a:r>
            <a:r>
              <a:rPr lang="zh-CN" altLang="en-US" b="1" strike="noStrike" noProof="1">
                <a:solidFill>
                  <a:schemeClr val="tx1"/>
                </a:solidFill>
                <a:effectLst/>
                <a:latin typeface="Times New Roman" panose="02020603050405020304" pitchFamily="2" charset="0"/>
                <a:ea typeface="宋体" panose="02010600030101010101" pitchFamily="2" charset="-122"/>
                <a:cs typeface="+mn-cs"/>
              </a:rPr>
              <a:t>井管理程序    </a:t>
            </a:r>
            <a:r>
              <a:rPr lang="zh-CN" altLang="en-US" strike="noStrike" noProof="1">
                <a:solidFill>
                  <a:schemeClr val="tx1"/>
                </a:solidFill>
                <a:effectLst/>
                <a:latin typeface="Times New Roman" panose="02020603050405020304" pitchFamily="2" charset="0"/>
                <a:ea typeface="宋体" panose="02010600030101010101" pitchFamily="2" charset="-122"/>
                <a:cs typeface="+mn-cs"/>
              </a:rPr>
              <a:t>控制用户程序和辅存之间的信息交换</a:t>
            </a:r>
            <a:endParaRPr lang="zh-CN" altLang="en-US" strike="noStrike" noProof="1">
              <a:solidFill>
                <a:schemeClr val="tx1"/>
              </a:solidFill>
              <a:effectLst/>
              <a:latin typeface="Times New Roman" panose="02020603050405020304" pitchFamily="2" charset="0"/>
              <a:ea typeface="宋体" panose="02010600030101010101" pitchFamily="2" charset="-122"/>
            </a:endParaRPr>
          </a:p>
        </p:txBody>
      </p:sp>
      <p:grpSp>
        <p:nvGrpSpPr>
          <p:cNvPr id="44036" name="组合 44035"/>
          <p:cNvGrpSpPr/>
          <p:nvPr/>
        </p:nvGrpSpPr>
        <p:grpSpPr>
          <a:xfrm>
            <a:off x="1320800" y="3262313"/>
            <a:ext cx="7064375" cy="2030412"/>
            <a:chOff x="0" y="0"/>
            <a:chExt cx="4450" cy="1279"/>
          </a:xfrm>
        </p:grpSpPr>
        <p:sp>
          <p:nvSpPr>
            <p:cNvPr id="51204" name="直接连接符 44036"/>
            <p:cNvSpPr/>
            <p:nvPr/>
          </p:nvSpPr>
          <p:spPr>
            <a:xfrm>
              <a:off x="1431" y="150"/>
              <a:ext cx="386" cy="612"/>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44038" name="矩形 44037"/>
            <p:cNvSpPr/>
            <p:nvPr/>
          </p:nvSpPr>
          <p:spPr>
            <a:xfrm>
              <a:off x="936" y="564"/>
              <a:ext cx="227" cy="317"/>
            </a:xfrm>
            <a:prstGeom prst="rect">
              <a:avLst/>
            </a:prstGeom>
            <a:solidFill>
              <a:srgbClr val="FFCCFF"/>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None/>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51206" name="文本框 44038"/>
            <p:cNvSpPr txBox="1"/>
            <p:nvPr/>
          </p:nvSpPr>
          <p:spPr>
            <a:xfrm>
              <a:off x="0" y="110"/>
              <a:ext cx="653" cy="218"/>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3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输入机</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51207" name="文本框 44039"/>
            <p:cNvSpPr txBox="1"/>
            <p:nvPr/>
          </p:nvSpPr>
          <p:spPr>
            <a:xfrm>
              <a:off x="4" y="613"/>
              <a:ext cx="644" cy="218"/>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3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输入机</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44041" name="矩形 44040"/>
            <p:cNvSpPr/>
            <p:nvPr/>
          </p:nvSpPr>
          <p:spPr>
            <a:xfrm>
              <a:off x="937" y="60"/>
              <a:ext cx="227" cy="317"/>
            </a:xfrm>
            <a:prstGeom prst="rect">
              <a:avLst/>
            </a:prstGeom>
            <a:solidFill>
              <a:srgbClr val="FFCCFF"/>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None/>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44042" name="矩形 44041"/>
            <p:cNvSpPr/>
            <p:nvPr/>
          </p:nvSpPr>
          <p:spPr>
            <a:xfrm>
              <a:off x="1254" y="60"/>
              <a:ext cx="202" cy="317"/>
            </a:xfrm>
            <a:prstGeom prst="rect">
              <a:avLst/>
            </a:prstGeom>
            <a:solidFill>
              <a:schemeClr val="bg2"/>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51210" name="文本框 44042"/>
            <p:cNvSpPr txBox="1"/>
            <p:nvPr/>
          </p:nvSpPr>
          <p:spPr>
            <a:xfrm>
              <a:off x="2774" y="13"/>
              <a:ext cx="736"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4044" name="矩形 44043"/>
            <p:cNvSpPr/>
            <p:nvPr/>
          </p:nvSpPr>
          <p:spPr>
            <a:xfrm>
              <a:off x="2856" y="125"/>
              <a:ext cx="204" cy="432"/>
            </a:xfrm>
            <a:prstGeom prst="rect">
              <a:avLst/>
            </a:prstGeom>
            <a:solidFill>
              <a:srgbClr val="33CCCC"/>
            </a:solid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44045" name="矩形 44044"/>
            <p:cNvSpPr/>
            <p:nvPr/>
          </p:nvSpPr>
          <p:spPr>
            <a:xfrm>
              <a:off x="3182" y="434"/>
              <a:ext cx="246" cy="432"/>
            </a:xfrm>
            <a:prstGeom prst="rect">
              <a:avLst/>
            </a:prstGeom>
            <a:solidFill>
              <a:srgbClr val="FFCC00"/>
            </a:solid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sp>
          <p:nvSpPr>
            <p:cNvPr id="51213" name="文本框 44045"/>
            <p:cNvSpPr txBox="1"/>
            <p:nvPr/>
          </p:nvSpPr>
          <p:spPr>
            <a:xfrm>
              <a:off x="1822" y="0"/>
              <a:ext cx="779" cy="1024"/>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51214" name="直接连接符 44046"/>
            <p:cNvSpPr/>
            <p:nvPr/>
          </p:nvSpPr>
          <p:spPr>
            <a:xfrm>
              <a:off x="1814" y="379"/>
              <a:ext cx="77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15" name="直接连接符 44047"/>
            <p:cNvSpPr/>
            <p:nvPr/>
          </p:nvSpPr>
          <p:spPr>
            <a:xfrm>
              <a:off x="1817" y="629"/>
              <a:ext cx="777"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16" name="直接连接符 44048"/>
            <p:cNvSpPr/>
            <p:nvPr/>
          </p:nvSpPr>
          <p:spPr>
            <a:xfrm>
              <a:off x="1819" y="839"/>
              <a:ext cx="776"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17" name="文本框 44049"/>
            <p:cNvSpPr txBox="1"/>
            <p:nvPr/>
          </p:nvSpPr>
          <p:spPr>
            <a:xfrm>
              <a:off x="1958" y="372"/>
              <a:ext cx="489"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程序</a:t>
              </a:r>
              <a:r>
                <a:rPr lang="en-US" altLang="zh-CN" sz="1600" b="1" baseline="-25000">
                  <a:solidFill>
                    <a:schemeClr val="tx1"/>
                  </a:solidFill>
                  <a:latin typeface="Times New Roman" panose="02020603050405020304" pitchFamily="2" charset="0"/>
                  <a:ea typeface="宋体" panose="02010600030101010101" pitchFamily="2" charset="-122"/>
                </a:rPr>
                <a:t>1</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51218" name="文本框 44050"/>
            <p:cNvSpPr txBox="1"/>
            <p:nvPr/>
          </p:nvSpPr>
          <p:spPr>
            <a:xfrm>
              <a:off x="1955" y="625"/>
              <a:ext cx="490"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程序</a:t>
              </a:r>
              <a:r>
                <a:rPr lang="en-US" altLang="zh-CN" sz="1600" b="1" baseline="-25000">
                  <a:solidFill>
                    <a:schemeClr val="tx1"/>
                  </a:solidFill>
                  <a:latin typeface="Times New Roman" panose="02020603050405020304" pitchFamily="2" charset="0"/>
                  <a:ea typeface="宋体" panose="02010600030101010101" pitchFamily="2" charset="-122"/>
                </a:rPr>
                <a:t>2</a:t>
              </a:r>
              <a:endParaRPr lang="en-US" altLang="zh-CN" sz="1600" b="1" baseline="-25000">
                <a:solidFill>
                  <a:schemeClr val="tx1"/>
                </a:solidFill>
                <a:latin typeface="Times New Roman" panose="02020603050405020304" pitchFamily="2" charset="0"/>
                <a:ea typeface="宋体" panose="02010600030101010101" pitchFamily="2" charset="-122"/>
              </a:endParaRPr>
            </a:p>
          </p:txBody>
        </p:sp>
        <p:sp>
          <p:nvSpPr>
            <p:cNvPr id="51219" name="直接连接符 44051"/>
            <p:cNvSpPr/>
            <p:nvPr/>
          </p:nvSpPr>
          <p:spPr>
            <a:xfrm>
              <a:off x="653" y="219"/>
              <a:ext cx="29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20" name="直接连接符 44052"/>
            <p:cNvSpPr/>
            <p:nvPr/>
          </p:nvSpPr>
          <p:spPr>
            <a:xfrm>
              <a:off x="644" y="722"/>
              <a:ext cx="29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21" name="直接连接符 44053"/>
            <p:cNvSpPr/>
            <p:nvPr/>
          </p:nvSpPr>
          <p:spPr>
            <a:xfrm flipV="1">
              <a:off x="2570" y="266"/>
              <a:ext cx="286" cy="205"/>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22" name="文本框 44054"/>
            <p:cNvSpPr txBox="1"/>
            <p:nvPr/>
          </p:nvSpPr>
          <p:spPr>
            <a:xfrm>
              <a:off x="3756" y="109"/>
              <a:ext cx="652" cy="403"/>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lgn="ctr">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51223" name="文本框 44055"/>
            <p:cNvSpPr txBox="1"/>
            <p:nvPr/>
          </p:nvSpPr>
          <p:spPr>
            <a:xfrm>
              <a:off x="3837" y="213"/>
              <a:ext cx="613"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打印机</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51224" name="直接连接符 44056"/>
            <p:cNvSpPr/>
            <p:nvPr/>
          </p:nvSpPr>
          <p:spPr>
            <a:xfrm flipV="1">
              <a:off x="3429" y="266"/>
              <a:ext cx="318" cy="413"/>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51225" name="文本框 44057"/>
            <p:cNvSpPr txBox="1"/>
            <p:nvPr/>
          </p:nvSpPr>
          <p:spPr>
            <a:xfrm>
              <a:off x="834" y="1066"/>
              <a:ext cx="815"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磁盘输入井</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51226" name="文本框 44058"/>
            <p:cNvSpPr txBox="1"/>
            <p:nvPr/>
          </p:nvSpPr>
          <p:spPr>
            <a:xfrm>
              <a:off x="2751" y="1066"/>
              <a:ext cx="834" cy="212"/>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磁盘输出井</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51227" name="文本框 44059"/>
            <p:cNvSpPr txBox="1"/>
            <p:nvPr/>
          </p:nvSpPr>
          <p:spPr>
            <a:xfrm>
              <a:off x="2021" y="1066"/>
              <a:ext cx="449" cy="213"/>
            </a:xfrm>
            <a:prstGeom prst="rect">
              <a:avLst/>
            </a:prstGeom>
            <a:noFill/>
            <a:ln w="9525">
              <a:noFill/>
              <a:miter/>
            </a:ln>
          </p:spPr>
          <p:txBody>
            <a:bodyPr anchor="t">
              <a:spAutoFit/>
            </a:bodyPr>
            <a:p>
              <a:pPr lvl="0">
                <a:spcBef>
                  <a:spcPct val="50000"/>
                </a:spcBef>
                <a:buClr>
                  <a:srgbClr val="000000"/>
                </a:buClr>
              </a:pPr>
              <a:r>
                <a:rPr lang="zh-CN" altLang="en-US" sz="1600" b="1">
                  <a:solidFill>
                    <a:schemeClr val="tx1"/>
                  </a:solidFill>
                  <a:latin typeface="Times New Roman" panose="02020603050405020304" pitchFamily="2" charset="0"/>
                  <a:ea typeface="宋体" panose="02010600030101010101" pitchFamily="2" charset="-122"/>
                </a:rPr>
                <a:t>主存</a:t>
              </a:r>
              <a:endParaRPr lang="zh-CN" altLang="en-US" sz="1600" b="1">
                <a:solidFill>
                  <a:schemeClr val="tx1"/>
                </a:solidFill>
                <a:latin typeface="Times New Roman" panose="02020603050405020304" pitchFamily="2" charset="0"/>
                <a:ea typeface="宋体" panose="02010600030101010101" pitchFamily="2" charset="-122"/>
              </a:endParaRPr>
            </a:p>
          </p:txBody>
        </p:sp>
        <p:sp>
          <p:nvSpPr>
            <p:cNvPr id="51228" name="文本框 44060"/>
            <p:cNvSpPr txBox="1"/>
            <p:nvPr/>
          </p:nvSpPr>
          <p:spPr>
            <a:xfrm>
              <a:off x="826" y="13"/>
              <a:ext cx="736" cy="911"/>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a:p>
              <a:pPr lvl="0">
                <a:spcBef>
                  <a:spcPct val="50000"/>
                </a:spcBef>
                <a:buClr>
                  <a:srgbClr val="000000"/>
                </a:buClr>
              </a:pPr>
              <a:endParaRPr lang="en-US" altLang="zh-CN" sz="1600" b="1">
                <a:solidFill>
                  <a:schemeClr val="tx1"/>
                </a:solidFill>
                <a:latin typeface="Times New Roman" panose="02020603050405020304" pitchFamily="2" charset="0"/>
                <a:ea typeface="宋体" panose="02010600030101010101" pitchFamily="2" charset="-122"/>
              </a:endParaRPr>
            </a:p>
          </p:txBody>
        </p:sp>
        <p:sp>
          <p:nvSpPr>
            <p:cNvPr id="44062" name="矩形 44061"/>
            <p:cNvSpPr/>
            <p:nvPr/>
          </p:nvSpPr>
          <p:spPr>
            <a:xfrm>
              <a:off x="1254" y="563"/>
              <a:ext cx="202" cy="317"/>
            </a:xfrm>
            <a:prstGeom prst="rect">
              <a:avLst/>
            </a:prstGeom>
            <a:solidFill>
              <a:schemeClr val="bg2"/>
            </a:solidFill>
            <a:ln w="9525" cap="flat" cmpd="sng">
              <a:solidFill>
                <a:schemeClr val="tx1"/>
              </a:solidFill>
              <a:prstDash val="solid"/>
              <a:miter/>
              <a:headEnd type="none" w="med" len="med"/>
              <a:tailEnd type="none" w="med" len="med"/>
            </a:ln>
          </p:spPr>
          <p:txBody>
            <a:bodyPr anchor="ctr"/>
            <a:p>
              <a:pPr marL="914400" lvl="0" indent="-340995" algn="ctr" fontAlgn="base">
                <a:lnSpc>
                  <a:spcPct val="120000"/>
                </a:lnSpc>
                <a:buClr>
                  <a:schemeClr val="tx2"/>
                </a:buClr>
                <a:buSzPct val="95000"/>
                <a:buFont typeface="Wingdings" panose="05000000000000000000" pitchFamily="2" charset="2"/>
                <a:buBlip>
                  <a:blip r:embed="rId1"/>
                </a:buBlip>
              </a:pPr>
              <a:endParaRPr sz="3200" b="1" strike="noStrike" noProof="1">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endParaRPr>
            </a:p>
          </p:txBody>
        </p:sp>
      </p:grpSp>
      <p:sp>
        <p:nvSpPr>
          <p:cNvPr id="44063" name="文本框 44062"/>
          <p:cNvSpPr txBox="1"/>
          <p:nvPr/>
        </p:nvSpPr>
        <p:spPr>
          <a:xfrm>
            <a:off x="2997200" y="5672138"/>
            <a:ext cx="3000375" cy="336550"/>
          </a:xfrm>
          <a:prstGeom prst="rect">
            <a:avLst/>
          </a:prstGeom>
          <a:noFill/>
          <a:ln w="9525">
            <a:noFill/>
            <a:miter/>
          </a:ln>
        </p:spPr>
        <p:txBody>
          <a:bodyPr anchor="t">
            <a:spAutoFit/>
          </a:bodyPr>
          <a:p>
            <a:pPr lvl="0">
              <a:spcBef>
                <a:spcPct val="30000"/>
              </a:spcBef>
              <a:buClr>
                <a:srgbClr val="000000"/>
              </a:buClr>
            </a:pPr>
            <a:r>
              <a:rPr lang="en-US" altLang="zh-CN" sz="1600">
                <a:solidFill>
                  <a:schemeClr val="tx1"/>
                </a:solidFill>
                <a:latin typeface="Times New Roman" panose="02020603050405020304" pitchFamily="2" charset="0"/>
                <a:ea typeface="宋体" panose="02010600030101010101" pitchFamily="2" charset="-122"/>
              </a:rPr>
              <a:t>SPOOLING</a:t>
            </a:r>
            <a:r>
              <a:rPr lang="zh-CN" altLang="en-US" sz="1600">
                <a:solidFill>
                  <a:schemeClr val="tx1"/>
                </a:solidFill>
                <a:latin typeface="Times New Roman" panose="02020603050405020304" pitchFamily="2" charset="0"/>
                <a:ea typeface="宋体" panose="02010600030101010101" pitchFamily="2" charset="-122"/>
              </a:rPr>
              <a:t>系统工作示意图</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4064" name="矩形 4406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设备分配</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24"/>
                                            </p:txEl>
                                          </p:spTgt>
                                        </p:tgtEl>
                                        <p:attrNameLst>
                                          <p:attrName>style.visibility</p:attrName>
                                        </p:attrNameLst>
                                      </p:cBhvr>
                                      <p:to>
                                        <p:strVal val="visible"/>
                                      </p:to>
                                    </p:set>
                                    <p:anim calcmode="lin" valueType="num">
                                      <p:cBhvr additive="base">
                                        <p:cTn id="7" dur="1000" fill="hold"/>
                                        <p:tgtEl>
                                          <p:spTgt spid="44035">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035">
                                            <p:txEl>
                                              <p:charRg st="24" end="54"/>
                                            </p:txEl>
                                          </p:spTgt>
                                        </p:tgtEl>
                                        <p:attrNameLst>
                                          <p:attrName>style.visibility</p:attrName>
                                        </p:attrNameLst>
                                      </p:cBhvr>
                                      <p:to>
                                        <p:strVal val="visible"/>
                                      </p:to>
                                    </p:set>
                                    <p:anim calcmode="lin" valueType="num">
                                      <p:cBhvr additive="base">
                                        <p:cTn id="13" dur="500" fill="hold"/>
                                        <p:tgtEl>
                                          <p:spTgt spid="44035">
                                            <p:txEl>
                                              <p:charRg st="2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charRg st="2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035">
                                            <p:txEl>
                                              <p:charRg st="54" end="81"/>
                                            </p:txEl>
                                          </p:spTgt>
                                        </p:tgtEl>
                                        <p:attrNameLst>
                                          <p:attrName>style.visibility</p:attrName>
                                        </p:attrNameLst>
                                      </p:cBhvr>
                                      <p:to>
                                        <p:strVal val="visible"/>
                                      </p:to>
                                    </p:set>
                                    <p:anim calcmode="lin" valueType="num">
                                      <p:cBhvr additive="base">
                                        <p:cTn id="19" dur="500" fill="hold"/>
                                        <p:tgtEl>
                                          <p:spTgt spid="44035">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4035">
                                            <p:txEl>
                                              <p:charRg st="81" end="110"/>
                                            </p:txEl>
                                          </p:spTgt>
                                        </p:tgtEl>
                                        <p:attrNameLst>
                                          <p:attrName>style.visibility</p:attrName>
                                        </p:attrNameLst>
                                      </p:cBhvr>
                                      <p:to>
                                        <p:strVal val="visible"/>
                                      </p:to>
                                    </p:set>
                                    <p:anim calcmode="lin" valueType="num">
                                      <p:cBhvr additive="base">
                                        <p:cTn id="25" dur="500" fill="hold"/>
                                        <p:tgtEl>
                                          <p:spTgt spid="44035">
                                            <p:txEl>
                                              <p:charRg st="81" end="11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charRg st="81" end="11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additive="base">
                                        <p:cTn id="31" dur="500" fill="hold"/>
                                        <p:tgtEl>
                                          <p:spTgt spid="44036"/>
                                        </p:tgtEl>
                                        <p:attrNameLst>
                                          <p:attrName>ppt_x</p:attrName>
                                        </p:attrNameLst>
                                      </p:cBhvr>
                                      <p:tavLst>
                                        <p:tav tm="0">
                                          <p:val>
                                            <p:strVal val="#ppt_x"/>
                                          </p:val>
                                        </p:tav>
                                        <p:tav tm="100000">
                                          <p:val>
                                            <p:strVal val="#ppt_x"/>
                                          </p:val>
                                        </p:tav>
                                      </p:tavLst>
                                    </p:anim>
                                    <p:anim calcmode="lin" valueType="num">
                                      <p:cBhvr additive="base">
                                        <p:cTn id="32"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P spid="440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53249"/>
          <p:cNvSpPr/>
          <p:nvPr/>
        </p:nvSpPr>
        <p:spPr>
          <a:xfrm>
            <a:off x="1006475" y="1562100"/>
            <a:ext cx="7129463" cy="206629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a:solidFill>
                  <a:srgbClr val="663300"/>
                </a:solidFill>
                <a:cs typeface="+mn-ea"/>
                <a:sym typeface="+mn-ea"/>
              </a:rPr>
              <a:t>输入/输出</a:t>
            </a:r>
            <a:r>
              <a:rPr lang="zh-CN" altLang="en-US" sz="4000" b="1" strike="noStrike" noProof="1">
                <a:solidFill>
                  <a:srgbClr val="663300"/>
                </a:solidFill>
                <a:latin typeface="Arial" panose="020B0604020202020204" pitchFamily="34" charset="0"/>
                <a:ea typeface="宋体" panose="02010600030101010101" pitchFamily="2" charset="-122"/>
                <a:cs typeface="+mn-ea"/>
              </a:rPr>
              <a:t>控制</a:t>
            </a:r>
            <a:endParaRPr lang="zh-CN" altLang="en-US" sz="4000" b="1" strike="noStrike" noProof="1">
              <a:solidFill>
                <a:srgbClr val="6633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anose="02010600030101010101" pitchFamily="2" charset="-122"/>
            </a:endParaRPr>
          </a:p>
        </p:txBody>
      </p:sp>
      <p:graphicFrame>
        <p:nvGraphicFramePr>
          <p:cNvPr id="59394" name="内容占位符 53250"/>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53252" name="矩形 532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xEl>
                                              <p:charRg st="1" end="6"/>
                                            </p:txEl>
                                          </p:spTgt>
                                        </p:tgtEl>
                                        <p:attrNameLst>
                                          <p:attrName>style.visibility</p:attrName>
                                        </p:attrNameLst>
                                      </p:cBhvr>
                                      <p:to>
                                        <p:strVal val="visible"/>
                                      </p:to>
                                    </p:set>
                                    <p:anim calcmode="lin" valueType="num">
                                      <p:cBhvr additive="base">
                                        <p:cTn id="7" dur="1000" fill="hold"/>
                                        <p:tgtEl>
                                          <p:spTgt spid="5325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0">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969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(四) 设备输入/输出控制</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29699" name="内容占位符 29698"/>
          <p:cNvSpPr>
            <a:spLocks noGrp="1"/>
          </p:cNvSpPr>
          <p:nvPr>
            <p:ph idx="1"/>
          </p:nvPr>
        </p:nvSpPr>
        <p:spPr>
          <a:xfrm>
            <a:off x="755650" y="1844675"/>
            <a:ext cx="7851775" cy="3600450"/>
          </a:xfrm>
        </p:spPr>
        <p:txBody>
          <a:bodyPr anchor="t">
            <a:spAutoFit/>
          </a:bodyPr>
          <a:p>
            <a:pPr fontAlgn="base">
              <a:buNone/>
            </a:pPr>
            <a:r>
              <a:rPr lang="en-US" altLang="zh-CN" sz="3600" strike="noStrike" noProof="1">
                <a:solidFill>
                  <a:schemeClr val="tx1"/>
                </a:solidFill>
                <a:latin typeface="Times New Roman" panose="02020603050405020304" pitchFamily="2" charset="0"/>
                <a:sym typeface="Arial" panose="020B0604020202020204" pitchFamily="34" charset="0"/>
              </a:rPr>
              <a:t>1</a:t>
            </a:r>
            <a:r>
              <a:rPr lang="zh-CN" altLang="en-US" sz="3600" strike="noStrike" noProof="1">
                <a:solidFill>
                  <a:schemeClr val="tx1"/>
                </a:solidFill>
                <a:latin typeface="Times New Roman" panose="02020603050405020304" pitchFamily="2" charset="0"/>
                <a:sym typeface="Arial" panose="020B0604020202020204" pitchFamily="34" charset="0"/>
              </a:rPr>
              <a:t>、</a:t>
            </a:r>
            <a:r>
              <a:rPr lang="en-US" altLang="zh-CN" sz="3600" strike="noStrike" noProof="1">
                <a:solidFill>
                  <a:schemeClr val="tx1"/>
                </a:solidFill>
                <a:latin typeface="Times New Roman" panose="02020603050405020304" pitchFamily="2" charset="0"/>
                <a:sym typeface="Arial" panose="020B0604020202020204" pitchFamily="34" charset="0"/>
              </a:rPr>
              <a:t>CPU</a:t>
            </a:r>
            <a:r>
              <a:rPr lang="zh-CN" altLang="en-US" sz="3600" strike="noStrike" noProof="1">
                <a:solidFill>
                  <a:schemeClr val="tx1"/>
                </a:solidFill>
                <a:latin typeface="Times New Roman" panose="02020603050405020304" pitchFamily="2" charset="0"/>
                <a:sym typeface="Arial" panose="020B0604020202020204" pitchFamily="34" charset="0"/>
              </a:rPr>
              <a:t>和设备通信的几个概念</a:t>
            </a:r>
            <a:endParaRPr lang="zh-CN" altLang="en-US" sz="3600" strike="noStrike" noProof="1">
              <a:solidFill>
                <a:schemeClr val="tx1"/>
              </a:solidFill>
              <a:latin typeface="Times New Roman" panose="02020603050405020304" pitchFamily="2" charset="0"/>
              <a:sym typeface="Arial" panose="020B0604020202020204" pitchFamily="34" charset="0"/>
            </a:endParaRPr>
          </a:p>
          <a:p>
            <a:pPr fontAlgn="base">
              <a:buNone/>
            </a:pPr>
            <a:r>
              <a:rPr lang="en-US" altLang="zh-CN" sz="3600" strike="noStrike" noProof="1">
                <a:solidFill>
                  <a:schemeClr val="tx1"/>
                </a:solidFill>
                <a:latin typeface="Times New Roman" panose="02020603050405020304" pitchFamily="2" charset="0"/>
                <a:sym typeface="Arial" panose="020B0604020202020204" pitchFamily="34" charset="0"/>
              </a:rPr>
              <a:t>2</a:t>
            </a:r>
            <a:r>
              <a:rPr lang="zh-CN" altLang="en-US" sz="3600" strike="noStrike" noProof="1">
                <a:solidFill>
                  <a:schemeClr val="tx1"/>
                </a:solidFill>
                <a:latin typeface="Times New Roman" panose="02020603050405020304" pitchFamily="2" charset="0"/>
                <a:sym typeface="Arial" panose="020B0604020202020204" pitchFamily="34" charset="0"/>
              </a:rPr>
              <a:t>、</a:t>
            </a:r>
            <a:r>
              <a:rPr lang="en-US" altLang="zh-CN" sz="3600" strike="noStrike" noProof="1">
                <a:solidFill>
                  <a:schemeClr val="tx1"/>
                </a:solidFill>
                <a:latin typeface="Times New Roman" panose="02020603050405020304" pitchFamily="2" charset="0"/>
                <a:sym typeface="Arial" panose="020B0604020202020204" pitchFamily="34" charset="0"/>
              </a:rPr>
              <a:t>CPU</a:t>
            </a:r>
            <a:r>
              <a:rPr lang="zh-CN" altLang="en-US" sz="3600" strike="noStrike" noProof="1">
                <a:solidFill>
                  <a:schemeClr val="tx1"/>
                </a:solidFill>
                <a:latin typeface="Times New Roman" panose="02020603050405020304" pitchFamily="2" charset="0"/>
                <a:sym typeface="Arial" panose="020B0604020202020204" pitchFamily="34" charset="0"/>
              </a:rPr>
              <a:t>访问设备的方式和发展</a:t>
            </a:r>
            <a:endParaRPr lang="zh-CN" altLang="en-US" sz="3600" strike="noStrike" noProof="1">
              <a:solidFill>
                <a:schemeClr val="tx1"/>
              </a:solidFill>
              <a:latin typeface="Times New Roman" panose="02020603050405020304" pitchFamily="2" charset="0"/>
              <a:sym typeface="Arial" panose="020B0604020202020204" pitchFamily="34" charset="0"/>
            </a:endParaRPr>
          </a:p>
          <a:p>
            <a:pPr fontAlgn="base">
              <a:buNone/>
            </a:pPr>
            <a:r>
              <a:rPr lang="en-US" altLang="zh-CN" sz="3600" strike="noStrike" noProof="1">
                <a:solidFill>
                  <a:schemeClr val="tx1"/>
                </a:solidFill>
                <a:latin typeface="Times New Roman" panose="02020603050405020304" pitchFamily="2" charset="0"/>
                <a:sym typeface="Arial" panose="020B0604020202020204" pitchFamily="34" charset="0"/>
              </a:rPr>
              <a:t>3</a:t>
            </a:r>
            <a:r>
              <a:rPr lang="zh-CN" altLang="en-US" sz="3600" strike="noStrike" noProof="1">
                <a:solidFill>
                  <a:schemeClr val="tx1"/>
                </a:solidFill>
                <a:latin typeface="Times New Roman" panose="02020603050405020304" pitchFamily="2" charset="0"/>
                <a:sym typeface="Arial" panose="020B0604020202020204" pitchFamily="34" charset="0"/>
              </a:rPr>
              <a:t>、输入</a:t>
            </a:r>
            <a:r>
              <a:rPr lang="en-US" altLang="zh-CN" sz="3600" strike="noStrike" noProof="1">
                <a:solidFill>
                  <a:schemeClr val="tx1"/>
                </a:solidFill>
                <a:latin typeface="Times New Roman" panose="02020603050405020304" pitchFamily="2" charset="0"/>
                <a:sym typeface="Arial" panose="020B0604020202020204" pitchFamily="34" charset="0"/>
              </a:rPr>
              <a:t>/</a:t>
            </a:r>
            <a:r>
              <a:rPr lang="zh-CN" altLang="en-US" sz="3600" strike="noStrike" noProof="1">
                <a:solidFill>
                  <a:schemeClr val="tx1"/>
                </a:solidFill>
                <a:latin typeface="Times New Roman" panose="02020603050405020304" pitchFamily="2" charset="0"/>
                <a:sym typeface="Arial" panose="020B0604020202020204" pitchFamily="34" charset="0"/>
              </a:rPr>
              <a:t>输出控制方式</a:t>
            </a:r>
            <a:endParaRPr lang="zh-CN" altLang="en-US" sz="3600" strike="noStrike" noProof="1">
              <a:solidFill>
                <a:schemeClr val="tx1"/>
              </a:solidFill>
              <a:latin typeface="Times New Roman" panose="02020603050405020304" pitchFamily="2" charset="0"/>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16"/>
                                            </p:txEl>
                                          </p:spTgt>
                                        </p:tgtEl>
                                        <p:attrNameLst>
                                          <p:attrName>style.visibility</p:attrName>
                                        </p:attrNameLst>
                                      </p:cBhvr>
                                      <p:to>
                                        <p:strVal val="visible"/>
                                      </p:to>
                                    </p:set>
                                    <p:anim calcmode="lin" valueType="num">
                                      <p:cBhvr>
                                        <p:cTn id="7" dur="500" fill="hold"/>
                                        <p:tgtEl>
                                          <p:spTgt spid="29699">
                                            <p:txEl>
                                              <p:charRg st="0" end="16"/>
                                            </p:txEl>
                                          </p:spTgt>
                                        </p:tgtEl>
                                        <p:attrNameLst>
                                          <p:attrName>ppt_x</p:attrName>
                                        </p:attrNameLst>
                                      </p:cBhvr>
                                      <p:tavLst>
                                        <p:tav tm="0">
                                          <p:val>
                                            <p:strVal val="0-#ppt_w/2"/>
                                          </p:val>
                                        </p:tav>
                                        <p:tav tm="100000">
                                          <p:val>
                                            <p:strVal val="#ppt_x"/>
                                          </p:val>
                                        </p:tav>
                                      </p:tavLst>
                                    </p:anim>
                                    <p:anim calcmode="lin" valueType="num">
                                      <p:cBhvr>
                                        <p:cTn id="8" dur="500" fill="hold"/>
                                        <p:tgtEl>
                                          <p:spTgt spid="29699">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16" end="32"/>
                                            </p:txEl>
                                          </p:spTgt>
                                        </p:tgtEl>
                                        <p:attrNameLst>
                                          <p:attrName>style.visibility</p:attrName>
                                        </p:attrNameLst>
                                      </p:cBhvr>
                                      <p:to>
                                        <p:strVal val="visible"/>
                                      </p:to>
                                    </p:set>
                                    <p:anim calcmode="lin" valueType="num">
                                      <p:cBhvr>
                                        <p:cTn id="13" dur="500" fill="hold"/>
                                        <p:tgtEl>
                                          <p:spTgt spid="29699">
                                            <p:txEl>
                                              <p:charRg st="16" end="32"/>
                                            </p:txEl>
                                          </p:spTgt>
                                        </p:tgtEl>
                                        <p:attrNameLst>
                                          <p:attrName>ppt_x</p:attrName>
                                        </p:attrNameLst>
                                      </p:cBhvr>
                                      <p:tavLst>
                                        <p:tav tm="0">
                                          <p:val>
                                            <p:strVal val="0-#ppt_w/2"/>
                                          </p:val>
                                        </p:tav>
                                        <p:tav tm="100000">
                                          <p:val>
                                            <p:strVal val="#ppt_x"/>
                                          </p:val>
                                        </p:tav>
                                      </p:tavLst>
                                    </p:anim>
                                    <p:anim calcmode="lin" valueType="num">
                                      <p:cBhvr>
                                        <p:cTn id="14" dur="500" fill="hold"/>
                                        <p:tgtEl>
                                          <p:spTgt spid="29699">
                                            <p:txEl>
                                              <p:charRg st="16"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charRg st="32" end="44"/>
                                            </p:txEl>
                                          </p:spTgt>
                                        </p:tgtEl>
                                        <p:attrNameLst>
                                          <p:attrName>style.visibility</p:attrName>
                                        </p:attrNameLst>
                                      </p:cBhvr>
                                      <p:to>
                                        <p:strVal val="visible"/>
                                      </p:to>
                                    </p:set>
                                    <p:anim calcmode="lin" valueType="num">
                                      <p:cBhvr>
                                        <p:cTn id="19" dur="500" fill="hold"/>
                                        <p:tgtEl>
                                          <p:spTgt spid="29699">
                                            <p:txEl>
                                              <p:charRg st="32" end="44"/>
                                            </p:txEl>
                                          </p:spTgt>
                                        </p:tgtEl>
                                        <p:attrNameLst>
                                          <p:attrName>ppt_x</p:attrName>
                                        </p:attrNameLst>
                                      </p:cBhvr>
                                      <p:tavLst>
                                        <p:tav tm="0">
                                          <p:val>
                                            <p:strVal val="0-#ppt_w/2"/>
                                          </p:val>
                                        </p:tav>
                                        <p:tav tm="100000">
                                          <p:val>
                                            <p:strVal val="#ppt_x"/>
                                          </p:val>
                                        </p:tav>
                                      </p:tavLst>
                                    </p:anim>
                                    <p:anim calcmode="lin" valueType="num">
                                      <p:cBhvr>
                                        <p:cTn id="20" dur="500" fill="hold"/>
                                        <p:tgtEl>
                                          <p:spTgt spid="29699">
                                            <p:txEl>
                                              <p:charRg st="32" end="4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0721"/>
          <p:cNvSpPr>
            <a:spLocks noGrp="1"/>
          </p:cNvSpPr>
          <p:nvPr>
            <p:ph type="title"/>
          </p:nvPr>
        </p:nvSpPr>
        <p:spPr>
          <a:xfrm>
            <a:off x="363538" y="785813"/>
            <a:ext cx="8393113" cy="558800"/>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一、端口、总线、控制器</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30722" name="文本占位符 30722"/>
          <p:cNvSpPr>
            <a:spLocks noGrp="1"/>
          </p:cNvSpPr>
          <p:nvPr>
            <p:ph idx="1"/>
          </p:nvPr>
        </p:nvSpPr>
        <p:spPr>
          <a:xfrm>
            <a:off x="465773" y="1442720"/>
            <a:ext cx="8159750" cy="4613910"/>
          </a:xfrm>
        </p:spPr>
        <p:txBody>
          <a:bodyPr anchor="t">
            <a:spAutoFit/>
          </a:bodyPr>
          <a:p>
            <a:pPr fontAlgn="base">
              <a:lnSpc>
                <a:spcPct val="110000"/>
              </a:lnSpc>
            </a:pPr>
            <a:r>
              <a:rPr lang="zh-CN" altLang="en-US" sz="2800" strike="noStrike" noProof="1">
                <a:solidFill>
                  <a:schemeClr val="tx1"/>
                </a:solidFill>
                <a:effectLst/>
                <a:sym typeface="Arial" panose="020B0604020202020204" pitchFamily="34" charset="0"/>
              </a:rPr>
              <a:t>接口：设备与计算机通信的连接点</a:t>
            </a:r>
            <a:r>
              <a:rPr lang="en-US" altLang="zh-CN" sz="2800">
                <a:solidFill>
                  <a:schemeClr val="tx1"/>
                </a:solidFill>
                <a:effectLst/>
                <a:sym typeface="Arial" panose="020B0604020202020204" pitchFamily="34" charset="0"/>
              </a:rPr>
              <a:t>;</a:t>
            </a:r>
            <a:br>
              <a:rPr lang="en-US" altLang="zh-CN" sz="2800">
                <a:solidFill>
                  <a:schemeClr val="tx1"/>
                </a:solidFill>
                <a:effectLst/>
                <a:sym typeface="Arial" panose="020B0604020202020204" pitchFamily="34" charset="0"/>
              </a:rPr>
            </a:br>
            <a:r>
              <a:rPr lang="zh-CN" altLang="en-US" sz="2800" strike="noStrike" noProof="1">
                <a:solidFill>
                  <a:schemeClr val="tx1"/>
                </a:solidFill>
                <a:effectLst/>
                <a:sym typeface="Arial" panose="020B0604020202020204" pitchFamily="34" charset="0"/>
              </a:rPr>
              <a:t>端口：外设中可以被计算机读写的寄存器</a:t>
            </a:r>
            <a:r>
              <a:rPr lang="en-US" altLang="zh-CN" sz="2800" strike="noStrike" noProof="1">
                <a:solidFill>
                  <a:schemeClr val="tx1"/>
                </a:solidFill>
                <a:effectLst/>
                <a:sym typeface="Arial" panose="020B0604020202020204" pitchFamily="34" charset="0"/>
              </a:rPr>
              <a:t>;</a:t>
            </a:r>
            <a:endParaRPr lang="en-US" altLang="zh-CN" sz="2800" strike="noStrike" noProof="1">
              <a:solidFill>
                <a:schemeClr val="tx1"/>
              </a:solidFill>
              <a:effectLst/>
              <a:sym typeface="Arial" panose="020B0604020202020204" pitchFamily="34" charset="0"/>
            </a:endParaRPr>
          </a:p>
          <a:p>
            <a:pPr fontAlgn="base">
              <a:lnSpc>
                <a:spcPct val="110000"/>
              </a:lnSpc>
            </a:pPr>
            <a:r>
              <a:rPr lang="zh-CN" altLang="en-US" sz="2800" strike="noStrike" noProof="1">
                <a:solidFill>
                  <a:schemeClr val="tx1"/>
                </a:solidFill>
                <a:effectLst/>
                <a:sym typeface="Arial" panose="020B0604020202020204" pitchFamily="34" charset="0"/>
              </a:rPr>
              <a:t>总线：一组线和严格定义在线上传输信号的协议，总线上可以连接一个或多个设备。并行总线一般包括数据总线、地址总线和控制总线；串行总线只有一个数据通道。</a:t>
            </a:r>
            <a:endParaRPr lang="zh-CN" altLang="en-US" sz="2800" strike="noStrike" noProof="1">
              <a:solidFill>
                <a:schemeClr val="tx1"/>
              </a:solidFill>
              <a:effectLst/>
              <a:sym typeface="Arial" panose="020B0604020202020204" pitchFamily="34" charset="0"/>
            </a:endParaRPr>
          </a:p>
          <a:p>
            <a:pPr fontAlgn="base">
              <a:lnSpc>
                <a:spcPct val="110000"/>
              </a:lnSpc>
            </a:pPr>
            <a:r>
              <a:rPr lang="zh-CN" altLang="en-US" sz="2800" strike="noStrike" noProof="1">
                <a:solidFill>
                  <a:schemeClr val="tx1"/>
                </a:solidFill>
                <a:effectLst/>
                <a:sym typeface="Arial" panose="020B0604020202020204" pitchFamily="34" charset="0"/>
              </a:rPr>
              <a:t>控制器：用于操作端口、总线或设备的一组电子器件。一般有状态、命令、数据输入、数据输出等寄存器（端口）。</a:t>
            </a:r>
            <a:endParaRPr lang="zh-CN" altLang="en-US" sz="2800" strike="noStrike" noProof="1">
              <a:solidFill>
                <a:schemeClr val="tx1"/>
              </a:solidFill>
              <a:effectLst/>
              <a:sym typeface="Arial" panose="020B060402020202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a:xfrm>
            <a:off x="363538" y="665163"/>
            <a:ext cx="8393113" cy="679450"/>
          </a:xfrm>
        </p:spPr>
        <p:txBody>
          <a:bodyPr anchor="b">
            <a:spAutoFit/>
          </a:bodyPr>
          <a:p>
            <a:pPr fontAlgn="base"/>
            <a:r>
              <a:rPr lang="zh-CN" altLang="en-US" sz="4000" strike="noStrike" noProof="1">
                <a:latin typeface="Times New Roman" panose="02020603050405020304" pitchFamily="2" charset="0"/>
              </a:rPr>
              <a:t>计算机外部设备特性（续）</a:t>
            </a:r>
            <a:endParaRPr lang="zh-CN" altLang="en-US" sz="4000" strike="noStrike" noProof="1">
              <a:latin typeface="Times New Roman" panose="02020603050405020304" pitchFamily="2" charset="0"/>
            </a:endParaRPr>
          </a:p>
        </p:txBody>
      </p:sp>
      <p:sp>
        <p:nvSpPr>
          <p:cNvPr id="7171" name="内容占位符 7170"/>
          <p:cNvSpPr>
            <a:spLocks noGrp="1"/>
          </p:cNvSpPr>
          <p:nvPr>
            <p:ph idx="1"/>
          </p:nvPr>
        </p:nvSpPr>
        <p:spPr>
          <a:xfrm>
            <a:off x="381000" y="1514475"/>
            <a:ext cx="8388350" cy="2209800"/>
          </a:xfrm>
        </p:spPr>
        <p:txBody>
          <a:bodyPr anchor="t">
            <a:spAutoFit/>
          </a:bodyPr>
          <a:p>
            <a:pPr fontAlgn="base">
              <a:buNone/>
            </a:pPr>
            <a:r>
              <a:rPr lang="en-US" altLang="x-none" strike="noStrike" noProof="1" dirty="0">
                <a:solidFill>
                  <a:schemeClr val="tx1"/>
                </a:solidFill>
                <a:effectLst/>
                <a:latin typeface="Times New Roman" panose="02020603050405020304" pitchFamily="2" charset="0"/>
              </a:rPr>
              <a:t>3. </a:t>
            </a:r>
            <a:r>
              <a:rPr lang="zh-CN" altLang="en-US" strike="noStrike" noProof="1" dirty="0">
                <a:solidFill>
                  <a:schemeClr val="tx1"/>
                </a:solidFill>
                <a:effectLst/>
                <a:latin typeface="Times New Roman" panose="02020603050405020304" pitchFamily="2" charset="0"/>
              </a:rPr>
              <a:t>容许的操作（操作特性）</a:t>
            </a:r>
            <a:endParaRPr lang="zh-CN" altLang="en-US" strike="noStrike" noProof="1" dirty="0">
              <a:solidFill>
                <a:schemeClr val="tx1"/>
              </a:solidFill>
              <a:effectLst/>
              <a:latin typeface="Times New Roman" panose="02020603050405020304" pitchFamily="2" charset="0"/>
            </a:endParaRPr>
          </a:p>
          <a:p>
            <a:pPr fontAlgn="base">
              <a:buNone/>
            </a:pPr>
            <a:r>
              <a:rPr lang="zh-CN" altLang="en-US" strike="noStrike" noProof="1" dirty="0">
                <a:solidFill>
                  <a:schemeClr val="tx1"/>
                </a:solidFill>
                <a:effectLst/>
                <a:latin typeface="Times New Roman" panose="02020603050405020304" pitchFamily="2" charset="0"/>
              </a:rPr>
              <a:t>		</a:t>
            </a:r>
            <a:r>
              <a:rPr lang="zh-CN" altLang="en-US" sz="2800" strike="noStrike" noProof="1" dirty="0">
                <a:solidFill>
                  <a:schemeClr val="tx1"/>
                </a:solidFill>
                <a:effectLst/>
                <a:latin typeface="Times New Roman" panose="02020603050405020304" pitchFamily="2" charset="0"/>
              </a:rPr>
              <a:t>设备完成的操作种类各不相同，如打印机只允许写操作，键盘只能做读操作，而磁盘既可读，也可写。</a:t>
            </a:r>
            <a:endParaRPr lang="zh-CN" altLang="en-US" sz="2800" strike="noStrike" noProof="1" dirty="0">
              <a:solidFill>
                <a:schemeClr val="tx1"/>
              </a:solidFill>
              <a:effectLst/>
              <a:latin typeface="Times New Roman" panose="02020603050405020304" pitchFamily="2" charset="0"/>
            </a:endParaRPr>
          </a:p>
          <a:p>
            <a:pPr fontAlgn="base">
              <a:buNone/>
            </a:pPr>
            <a:r>
              <a:rPr lang="zh-CN" altLang="en-US" sz="2800" strike="noStrike" noProof="1" dirty="0">
                <a:solidFill>
                  <a:schemeClr val="tx1"/>
                </a:solidFill>
                <a:effectLst/>
                <a:latin typeface="Times New Roman" panose="02020603050405020304" pitchFamily="2" charset="0"/>
              </a:rPr>
              <a:t>		只能顺序访问或可以随机访问</a:t>
            </a:r>
            <a:r>
              <a:rPr lang="en-US" altLang="x-none" sz="2800" strike="noStrike" noProof="1" dirty="0">
                <a:solidFill>
                  <a:schemeClr val="tx1"/>
                </a:solidFill>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指定位置</a:t>
            </a:r>
            <a:r>
              <a:rPr lang="en-US" altLang="x-none" sz="2800" strike="noStrike" noProof="1" dirty="0">
                <a:solidFill>
                  <a:schemeClr val="tx1"/>
                </a:solidFill>
                <a:effectLst/>
                <a:latin typeface="Times New Roman" panose="02020603050405020304" pitchFamily="2" charset="0"/>
              </a:rPr>
              <a:t>)</a:t>
            </a:r>
            <a:endParaRPr lang="en-US" altLang="x-none" sz="2800"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4. </a:t>
            </a:r>
            <a:r>
              <a:rPr lang="zh-CN" altLang="en-US" strike="noStrike" noProof="1" dirty="0">
                <a:solidFill>
                  <a:schemeClr val="tx1"/>
                </a:solidFill>
                <a:effectLst/>
                <a:latin typeface="Times New Roman" panose="02020603050405020304" pitchFamily="2" charset="0"/>
              </a:rPr>
              <a:t>出错条件</a:t>
            </a:r>
            <a:endParaRPr lang="zh-CN" altLang="en-US" strike="noStrike" noProof="1" dirty="0">
              <a:solidFill>
                <a:schemeClr val="tx1"/>
              </a:solidFill>
              <a:effectLst/>
              <a:latin typeface="Times New Roman" panose="02020603050405020304" pitchFamily="2" charset="0"/>
            </a:endParaRPr>
          </a:p>
          <a:p>
            <a:pPr fontAlgn="base">
              <a:buNone/>
            </a:pPr>
            <a:r>
              <a:rPr lang="zh-CN" altLang="en-US" strike="noStrike" noProof="1" dirty="0">
                <a:solidFill>
                  <a:schemeClr val="tx1"/>
                </a:solidFill>
                <a:effectLst/>
                <a:latin typeface="Times New Roman" panose="02020603050405020304" pitchFamily="2" charset="0"/>
              </a:rPr>
              <a:t>	</a:t>
            </a:r>
            <a:r>
              <a:rPr lang="zh-CN" altLang="en-US" sz="2800" strike="noStrike" noProof="1" dirty="0">
                <a:solidFill>
                  <a:schemeClr val="tx1"/>
                </a:solidFill>
                <a:effectLst/>
                <a:latin typeface="Times New Roman" panose="02020603050405020304" pitchFamily="2" charset="0"/>
              </a:rPr>
              <a:t>不同的设备，其出错条件也不相同，即数据传输失败的原因各种各样，如打印机有缺纸错，磁盘</a:t>
            </a: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有奇偶校验错等。</a:t>
            </a:r>
            <a:endParaRPr lang="zh-CN" altLang="en-US" sz="2800" strike="noStrike" noProof="1" dirty="0">
              <a:solidFill>
                <a:schemeClr val="tx1"/>
              </a:solidFill>
              <a:effectLst/>
              <a:latin typeface="Times New Roman" panose="02020603050405020304" pitchFamily="2" charset="0"/>
            </a:endParaRPr>
          </a:p>
        </p:txBody>
      </p:sp>
      <p:sp>
        <p:nvSpPr>
          <p:cNvPr id="9219" name="灯片编号占位符 1"/>
          <p:cNvSpPr/>
          <p:nvPr>
            <p:ph type="sldNum" sz="quarter"/>
          </p:nvPr>
        </p:nvSpPr>
        <p:spPr>
          <a:xfrm>
            <a:off x="84138" y="6345238"/>
            <a:ext cx="587375" cy="487362"/>
          </a:xfrm>
          <a:prstGeom prst="rect">
            <a:avLst/>
          </a:prstGeom>
          <a:noFill/>
          <a:ln w="9525">
            <a:noFill/>
            <a:miter/>
          </a:ln>
        </p:spPr>
        <p:txBody>
          <a:bodyPr anchor="t"/>
          <a:p>
            <a:pPr lvl="0"/>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charRg st="0" end="15"/>
                                            </p:txEl>
                                          </p:spTgt>
                                        </p:tgtEl>
                                        <p:attrNameLst>
                                          <p:attrName>style.visibility</p:attrName>
                                        </p:attrNameLst>
                                      </p:cBhvr>
                                      <p:to>
                                        <p:strVal val="visible"/>
                                      </p:to>
                                    </p:set>
                                    <p:anim calcmode="lin" valueType="num">
                                      <p:cBhvr>
                                        <p:cTn id="7" dur="500" fill="hold"/>
                                        <p:tgtEl>
                                          <p:spTgt spid="7171">
                                            <p:txEl>
                                              <p:charRg st="0" end="15"/>
                                            </p:txEl>
                                          </p:spTgt>
                                        </p:tgtEl>
                                        <p:attrNameLst>
                                          <p:attrName>ppt_x</p:attrName>
                                        </p:attrNameLst>
                                      </p:cBhvr>
                                      <p:tavLst>
                                        <p:tav tm="0">
                                          <p:val>
                                            <p:strVal val="0-#ppt_w/2"/>
                                          </p:val>
                                        </p:tav>
                                        <p:tav tm="100000">
                                          <p:val>
                                            <p:strVal val="#ppt_x"/>
                                          </p:val>
                                        </p:tav>
                                      </p:tavLst>
                                    </p:anim>
                                    <p:anim calcmode="lin" valueType="num">
                                      <p:cBhvr>
                                        <p:cTn id="8" dur="500" fill="hold"/>
                                        <p:tgtEl>
                                          <p:spTgt spid="717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charRg st="15" end="63"/>
                                            </p:txEl>
                                          </p:spTgt>
                                        </p:tgtEl>
                                        <p:attrNameLst>
                                          <p:attrName>style.visibility</p:attrName>
                                        </p:attrNameLst>
                                      </p:cBhvr>
                                      <p:to>
                                        <p:strVal val="visible"/>
                                      </p:to>
                                    </p:set>
                                    <p:anim calcmode="lin" valueType="num">
                                      <p:cBhvr>
                                        <p:cTn id="13" dur="500" fill="hold"/>
                                        <p:tgtEl>
                                          <p:spTgt spid="7171">
                                            <p:txEl>
                                              <p:charRg st="15" end="63"/>
                                            </p:txEl>
                                          </p:spTgt>
                                        </p:tgtEl>
                                        <p:attrNameLst>
                                          <p:attrName>ppt_x</p:attrName>
                                        </p:attrNameLst>
                                      </p:cBhvr>
                                      <p:tavLst>
                                        <p:tav tm="0">
                                          <p:val>
                                            <p:strVal val="0-#ppt_w/2"/>
                                          </p:val>
                                        </p:tav>
                                        <p:tav tm="100000">
                                          <p:val>
                                            <p:strVal val="#ppt_x"/>
                                          </p:val>
                                        </p:tav>
                                      </p:tavLst>
                                    </p:anim>
                                    <p:anim calcmode="lin" valueType="num">
                                      <p:cBhvr>
                                        <p:cTn id="14" dur="500" fill="hold"/>
                                        <p:tgtEl>
                                          <p:spTgt spid="7171">
                                            <p:txEl>
                                              <p:charRg st="15" end="6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charRg st="63" end="85"/>
                                            </p:txEl>
                                          </p:spTgt>
                                        </p:tgtEl>
                                        <p:attrNameLst>
                                          <p:attrName>style.visibility</p:attrName>
                                        </p:attrNameLst>
                                      </p:cBhvr>
                                      <p:to>
                                        <p:strVal val="visible"/>
                                      </p:to>
                                    </p:set>
                                    <p:anim calcmode="lin" valueType="num">
                                      <p:cBhvr>
                                        <p:cTn id="19" dur="500" fill="hold"/>
                                        <p:tgtEl>
                                          <p:spTgt spid="7171">
                                            <p:txEl>
                                              <p:charRg st="63" end="85"/>
                                            </p:txEl>
                                          </p:spTgt>
                                        </p:tgtEl>
                                        <p:attrNameLst>
                                          <p:attrName>ppt_x</p:attrName>
                                        </p:attrNameLst>
                                      </p:cBhvr>
                                      <p:tavLst>
                                        <p:tav tm="0">
                                          <p:val>
                                            <p:strVal val="0-#ppt_w/2"/>
                                          </p:val>
                                        </p:tav>
                                        <p:tav tm="100000">
                                          <p:val>
                                            <p:strVal val="#ppt_x"/>
                                          </p:val>
                                        </p:tav>
                                      </p:tavLst>
                                    </p:anim>
                                    <p:anim calcmode="lin" valueType="num">
                                      <p:cBhvr>
                                        <p:cTn id="20" dur="500" fill="hold"/>
                                        <p:tgtEl>
                                          <p:spTgt spid="7171">
                                            <p:txEl>
                                              <p:charRg st="63" end="8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charRg st="85" end="93"/>
                                            </p:txEl>
                                          </p:spTgt>
                                        </p:tgtEl>
                                        <p:attrNameLst>
                                          <p:attrName>style.visibility</p:attrName>
                                        </p:attrNameLst>
                                      </p:cBhvr>
                                      <p:to>
                                        <p:strVal val="visible"/>
                                      </p:to>
                                    </p:set>
                                    <p:anim calcmode="lin" valueType="num">
                                      <p:cBhvr>
                                        <p:cTn id="25" dur="500" fill="hold"/>
                                        <p:tgtEl>
                                          <p:spTgt spid="7171">
                                            <p:txEl>
                                              <p:charRg st="85" end="93"/>
                                            </p:txEl>
                                          </p:spTgt>
                                        </p:tgtEl>
                                        <p:attrNameLst>
                                          <p:attrName>ppt_x</p:attrName>
                                        </p:attrNameLst>
                                      </p:cBhvr>
                                      <p:tavLst>
                                        <p:tav tm="0">
                                          <p:val>
                                            <p:strVal val="0-#ppt_w/2"/>
                                          </p:val>
                                        </p:tav>
                                        <p:tav tm="100000">
                                          <p:val>
                                            <p:strVal val="#ppt_x"/>
                                          </p:val>
                                        </p:tav>
                                      </p:tavLst>
                                    </p:anim>
                                    <p:anim calcmode="lin" valueType="num">
                                      <p:cBhvr>
                                        <p:cTn id="26" dur="500" fill="hold"/>
                                        <p:tgtEl>
                                          <p:spTgt spid="7171">
                                            <p:txEl>
                                              <p:charRg st="85" end="9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charRg st="93" end="148"/>
                                            </p:txEl>
                                          </p:spTgt>
                                        </p:tgtEl>
                                        <p:attrNameLst>
                                          <p:attrName>style.visibility</p:attrName>
                                        </p:attrNameLst>
                                      </p:cBhvr>
                                      <p:to>
                                        <p:strVal val="visible"/>
                                      </p:to>
                                    </p:set>
                                    <p:anim calcmode="lin" valueType="num">
                                      <p:cBhvr>
                                        <p:cTn id="31" dur="500" fill="hold"/>
                                        <p:tgtEl>
                                          <p:spTgt spid="7171">
                                            <p:txEl>
                                              <p:charRg st="93" end="148"/>
                                            </p:txEl>
                                          </p:spTgt>
                                        </p:tgtEl>
                                        <p:attrNameLst>
                                          <p:attrName>ppt_x</p:attrName>
                                        </p:attrNameLst>
                                      </p:cBhvr>
                                      <p:tavLst>
                                        <p:tav tm="0">
                                          <p:val>
                                            <p:strVal val="0-#ppt_w/2"/>
                                          </p:val>
                                        </p:tav>
                                        <p:tav tm="100000">
                                          <p:val>
                                            <p:strVal val="#ppt_x"/>
                                          </p:val>
                                        </p:tav>
                                      </p:tavLst>
                                    </p:anim>
                                    <p:anim calcmode="lin" valueType="num">
                                      <p:cBhvr>
                                        <p:cTn id="32" dur="500" fill="hold"/>
                                        <p:tgtEl>
                                          <p:spTgt spid="7171">
                                            <p:txEl>
                                              <p:charRg st="93" end="1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图片 32769" descr="IMG_0065"/>
          <p:cNvPicPr>
            <a:picLocks noChangeAspect="1"/>
          </p:cNvPicPr>
          <p:nvPr/>
        </p:nvPicPr>
        <p:blipFill>
          <a:blip r:embed="rId1"/>
          <a:stretch>
            <a:fillRect/>
          </a:stretch>
        </p:blipFill>
        <p:spPr>
          <a:xfrm>
            <a:off x="395288" y="549275"/>
            <a:ext cx="8280400" cy="5684838"/>
          </a:xfrm>
          <a:prstGeom prst="rect">
            <a:avLst/>
          </a:prstGeom>
          <a:noFill/>
          <a:ln w="9525">
            <a:noFill/>
            <a:miter/>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34817"/>
          <p:cNvSpPr>
            <a:spLocks noGrp="1"/>
          </p:cNvSpPr>
          <p:nvPr>
            <p:ph type="title"/>
          </p:nvPr>
        </p:nvSpPr>
        <p:spPr>
          <a:xfrm>
            <a:off x="363538" y="810578"/>
            <a:ext cx="8393113" cy="534035"/>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输入/输出控制方式</a:t>
            </a:r>
            <a:endParaRPr lang="zh-CN" altLang="en-US" sz="3200">
              <a:solidFill>
                <a:srgbClr val="990000"/>
              </a:solidFill>
              <a:latin typeface="Times New Roman" panose="02020603050405020304" pitchFamily="2" charset="0"/>
              <a:ea typeface="宋体" panose="02010600030101010101" pitchFamily="2" charset="-122"/>
            </a:endParaRPr>
          </a:p>
        </p:txBody>
      </p:sp>
      <p:sp>
        <p:nvSpPr>
          <p:cNvPr id="34819" name="内容占位符 34818"/>
          <p:cNvSpPr>
            <a:spLocks noGrp="1"/>
          </p:cNvSpPr>
          <p:nvPr>
            <p:ph idx="1"/>
          </p:nvPr>
        </p:nvSpPr>
        <p:spPr>
          <a:xfrm>
            <a:off x="381000" y="1495425"/>
            <a:ext cx="8331200" cy="4653280"/>
          </a:xfrm>
        </p:spPr>
        <p:txBody>
          <a:bodyPr wrap="square" anchor="t">
            <a:spAutoFit/>
          </a:bodyPr>
          <a:p>
            <a:pPr algn="l" fontAlgn="base">
              <a:lnSpc>
                <a:spcPct val="110000"/>
              </a:lnSpc>
              <a:spcBef>
                <a:spcPct val="30000"/>
              </a:spcBef>
              <a:buNone/>
            </a:pPr>
            <a:r>
              <a:rPr lang="zh-CN" altLang="en-US" sz="2400" strike="noStrike" noProof="1" dirty="0">
                <a:solidFill>
                  <a:schemeClr val="tx1"/>
                </a:solidFill>
                <a:effectLst/>
                <a:latin typeface="Times New Roman" panose="02020603050405020304" pitchFamily="2" charset="0"/>
              </a:rPr>
              <a:t>外部设备在CPU的控制之下完成信息的传输，CPU通过控制器与设备打交道。</a:t>
            </a:r>
            <a:endParaRPr lang="zh-CN" altLang="en-US" sz="2400" strike="noStrike" noProof="1" dirty="0">
              <a:solidFill>
                <a:schemeClr val="tx1"/>
              </a:solidFill>
              <a:effectLst/>
              <a:latin typeface="Times New Roman" panose="02020603050405020304" pitchFamily="2" charset="0"/>
            </a:endParaRPr>
          </a:p>
          <a:p>
            <a:pPr algn="l" fontAlgn="base">
              <a:lnSpc>
                <a:spcPct val="110000"/>
              </a:lnSpc>
              <a:spcBef>
                <a:spcPct val="30000"/>
              </a:spcBef>
              <a:buNone/>
            </a:pPr>
            <a:r>
              <a:rPr lang="en-US" altLang="zh-CN" sz="3200" b="1" strike="noStrike" noProof="1">
                <a:solidFill>
                  <a:srgbClr val="990000"/>
                </a:solidFill>
                <a:effectLst/>
                <a:latin typeface="Times New Roman" panose="02020603050405020304" pitchFamily="2" charset="0"/>
                <a:ea typeface="宋体" panose="02010600030101010101" pitchFamily="2" charset="-122"/>
                <a:cs typeface="+mj-cs"/>
              </a:rPr>
              <a:t>1. 循环测试I/O方式</a:t>
            </a:r>
            <a:r>
              <a:rPr lang="zh-CN" altLang="en-US" sz="2400" strike="noStrike" noProof="1" dirty="0">
                <a:solidFill>
                  <a:schemeClr val="tx1"/>
                </a:solidFill>
                <a:effectLst/>
                <a:latin typeface="Times New Roman" panose="02020603050405020304" pitchFamily="2" charset="0"/>
              </a:rPr>
              <a:t>（在早期的计算机中使用）</a:t>
            </a:r>
            <a:endParaRPr lang="zh-CN" altLang="en-US" sz="2400" strike="noStrike" noProof="1" dirty="0">
              <a:solidFill>
                <a:schemeClr val="tx1"/>
              </a:solidFill>
              <a:effectLst/>
              <a:latin typeface="Times New Roman" panose="02020603050405020304" pitchFamily="2" charset="0"/>
            </a:endParaRPr>
          </a:p>
          <a:p>
            <a:pPr algn="l" fontAlgn="base">
              <a:lnSpc>
                <a:spcPct val="110000"/>
              </a:lnSpc>
              <a:spcBef>
                <a:spcPct val="30000"/>
              </a:spcBef>
              <a:buNone/>
            </a:pPr>
            <a:r>
              <a:rPr lang="zh-CN" altLang="en-US" sz="2400" dirty="0">
                <a:solidFill>
                  <a:schemeClr val="tx1"/>
                </a:solidFill>
                <a:effectLst/>
                <a:latin typeface="Times New Roman" panose="02020603050405020304" pitchFamily="2" charset="0"/>
                <a:sym typeface="+mn-ea"/>
              </a:rPr>
              <a:t>设备控制器中有数据寄存器和控制寄存器，CPU通过设置控制器寄存中的启动位来启动设备进行实际的操作，然后反复检测控制器的完成位，判断操作是否完成。若完成则从数据寄存器中读入数据。</a:t>
            </a:r>
            <a:endParaRPr lang="zh-CN" altLang="en-US" sz="2400" strike="noStrike" noProof="1" dirty="0">
              <a:solidFill>
                <a:schemeClr val="tx1"/>
              </a:solidFill>
              <a:effectLst/>
              <a:latin typeface="Times New Roman" panose="02020603050405020304" pitchFamily="2" charset="0"/>
            </a:endParaRPr>
          </a:p>
          <a:p>
            <a:pPr algn="l" fontAlgn="base">
              <a:lnSpc>
                <a:spcPct val="110000"/>
              </a:lnSpc>
              <a:spcBef>
                <a:spcPct val="30000"/>
              </a:spcBef>
              <a:buNone/>
            </a:pPr>
            <a:r>
              <a:rPr lang="zh-CN" altLang="en-US" sz="2400" strike="noStrike" noProof="1" dirty="0">
                <a:solidFill>
                  <a:schemeClr val="tx1"/>
                </a:solidFill>
                <a:effectLst/>
                <a:latin typeface="Times New Roman" panose="02020603050405020304" pitchFamily="2" charset="0"/>
              </a:rPr>
              <a:t>工作方式简单，但是CPU的利用率很低，因为CPU的速度高出I/O设备几个数量级，所以在循环测试中浪费了CPU的大量时间。</a:t>
            </a:r>
            <a:endParaRPr lang="zh-CN" altLang="en-US" sz="24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0"/>
                                            </p:txEl>
                                          </p:spTgt>
                                        </p:tgtEl>
                                        <p:attrNameLst>
                                          <p:attrName>style.visibility</p:attrName>
                                        </p:attrNameLst>
                                      </p:cBhvr>
                                      <p:to>
                                        <p:strVal val="visible"/>
                                      </p:to>
                                    </p:set>
                                    <p:anim calcmode="lin" valueType="num">
                                      <p:cBhvr>
                                        <p:cTn id="7" dur="500" fill="hold"/>
                                        <p:tgtEl>
                                          <p:spTgt spid="34819">
                                            <p:txEl>
                                              <p:char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34819">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charRg st="0" end="13"/>
                                            </p:txEl>
                                          </p:spTgt>
                                        </p:tgtEl>
                                        <p:attrNameLst>
                                          <p:attrName>style.visibility</p:attrName>
                                        </p:attrNameLst>
                                      </p:cBhvr>
                                      <p:to>
                                        <p:strVal val="visible"/>
                                      </p:to>
                                    </p:set>
                                    <p:anim calcmode="lin" valueType="num">
                                      <p:cBhvr>
                                        <p:cTn id="13" dur="500" fill="hold"/>
                                        <p:tgtEl>
                                          <p:spTgt spid="34819">
                                            <p:txEl>
                                              <p:charRg st="0" end="13"/>
                                            </p:txEl>
                                          </p:spTgt>
                                        </p:tgtEl>
                                        <p:attrNameLst>
                                          <p:attrName>ppt_x</p:attrName>
                                        </p:attrNameLst>
                                      </p:cBhvr>
                                      <p:tavLst>
                                        <p:tav tm="0">
                                          <p:val>
                                            <p:strVal val="0-#ppt_w/2"/>
                                          </p:val>
                                        </p:tav>
                                        <p:tav tm="100000">
                                          <p:val>
                                            <p:strVal val="#ppt_x"/>
                                          </p:val>
                                        </p:tav>
                                      </p:tavLst>
                                    </p:anim>
                                    <p:anim calcmode="lin" valueType="num">
                                      <p:cBhvr>
                                        <p:cTn id="14" dur="500" fill="hold"/>
                                        <p:tgtEl>
                                          <p:spTgt spid="3481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charRg st="3" end="3"/>
                                            </p:txEl>
                                          </p:spTgt>
                                        </p:tgtEl>
                                        <p:attrNameLst>
                                          <p:attrName>style.visibility</p:attrName>
                                        </p:attrNameLst>
                                      </p:cBhvr>
                                      <p:to>
                                        <p:strVal val="visible"/>
                                      </p:to>
                                    </p:set>
                                    <p:anim calcmode="lin" valueType="num">
                                      <p:cBhvr>
                                        <p:cTn id="19" dur="500" fill="hold"/>
                                        <p:tgtEl>
                                          <p:spTgt spid="34819">
                                            <p:txEl>
                                              <p:charRg st="3" end="3"/>
                                            </p:txEl>
                                          </p:spTgt>
                                        </p:tgtEl>
                                        <p:attrNameLst>
                                          <p:attrName>ppt_x</p:attrName>
                                        </p:attrNameLst>
                                      </p:cBhvr>
                                      <p:tavLst>
                                        <p:tav tm="0">
                                          <p:val>
                                            <p:strVal val="0-#ppt_w/2"/>
                                          </p:val>
                                        </p:tav>
                                        <p:tav tm="100000">
                                          <p:val>
                                            <p:strVal val="#ppt_x"/>
                                          </p:val>
                                        </p:tav>
                                      </p:tavLst>
                                    </p:anim>
                                    <p:anim calcmode="lin" valueType="num">
                                      <p:cBhvr>
                                        <p:cTn id="20" dur="500" fill="hold"/>
                                        <p:tgtEl>
                                          <p:spTgt spid="34819">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9">
                                            <p:txEl>
                                              <p:charRg st="4" end="4"/>
                                            </p:txEl>
                                          </p:spTgt>
                                        </p:tgtEl>
                                        <p:attrNameLst>
                                          <p:attrName>style.visibility</p:attrName>
                                        </p:attrNameLst>
                                      </p:cBhvr>
                                      <p:to>
                                        <p:strVal val="visible"/>
                                      </p:to>
                                    </p:set>
                                    <p:anim calcmode="lin" valueType="num">
                                      <p:cBhvr>
                                        <p:cTn id="25" dur="500" fill="hold"/>
                                        <p:tgtEl>
                                          <p:spTgt spid="34819">
                                            <p:txEl>
                                              <p:charRg st="4" end="4"/>
                                            </p:txEl>
                                          </p:spTgt>
                                        </p:tgtEl>
                                        <p:attrNameLst>
                                          <p:attrName>ppt_x</p:attrName>
                                        </p:attrNameLst>
                                      </p:cBhvr>
                                      <p:tavLst>
                                        <p:tav tm="0">
                                          <p:val>
                                            <p:strVal val="0-#ppt_w/2"/>
                                          </p:val>
                                        </p:tav>
                                        <p:tav tm="100000">
                                          <p:val>
                                            <p:strVal val="#ppt_x"/>
                                          </p:val>
                                        </p:tav>
                                      </p:tavLst>
                                    </p:anim>
                                    <p:anim calcmode="lin" valueType="num">
                                      <p:cBhvr>
                                        <p:cTn id="26" dur="500" fill="hold"/>
                                        <p:tgtEl>
                                          <p:spTgt spid="34819">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内容占位符 34818"/>
          <p:cNvSpPr>
            <a:spLocks noGrp="1"/>
          </p:cNvSpPr>
          <p:nvPr>
            <p:ph idx="1"/>
          </p:nvPr>
        </p:nvSpPr>
        <p:spPr>
          <a:xfrm>
            <a:off x="406400" y="595630"/>
            <a:ext cx="8331200" cy="1960245"/>
          </a:xfrm>
        </p:spPr>
        <p:txBody>
          <a:bodyPr wrap="square" anchor="t">
            <a:spAutoFit/>
          </a:bodyPr>
          <a:p>
            <a:pPr fontAlgn="base">
              <a:lnSpc>
                <a:spcPct val="110000"/>
              </a:lnSpc>
              <a:spcBef>
                <a:spcPct val="30000"/>
              </a:spcBef>
              <a:buNone/>
            </a:pPr>
            <a:r>
              <a:rPr lang="en-US" altLang="zh-CN" sz="3200" b="1" strike="noStrike" noProof="1">
                <a:solidFill>
                  <a:srgbClr val="990000"/>
                </a:solidFill>
                <a:effectLst/>
                <a:latin typeface="Times New Roman" panose="02020603050405020304" pitchFamily="2" charset="0"/>
                <a:ea typeface="宋体" panose="02010600030101010101" pitchFamily="2" charset="-122"/>
                <a:cs typeface="+mj-cs"/>
              </a:rPr>
              <a:t>2. I/O中断方式</a:t>
            </a:r>
            <a:endParaRPr lang="zh-CN" altLang="en-US" sz="3600" strike="noStrike" noProof="1" dirty="0">
              <a:solidFill>
                <a:schemeClr val="tx1"/>
              </a:solidFill>
              <a:effectLst/>
              <a:latin typeface="Times New Roman" panose="02020603050405020304" pitchFamily="2" charset="0"/>
            </a:endParaRPr>
          </a:p>
          <a:p>
            <a:pPr fontAlgn="base">
              <a:lnSpc>
                <a:spcPct val="110000"/>
              </a:lnSpc>
              <a:spcBef>
                <a:spcPct val="30000"/>
              </a:spcBef>
              <a:buNone/>
            </a:pPr>
            <a:r>
              <a:rPr lang="zh-CN" altLang="en-US" sz="2400" strike="noStrike" noProof="1" dirty="0">
                <a:solidFill>
                  <a:schemeClr val="tx1"/>
                </a:solidFill>
                <a:effectLst/>
                <a:latin typeface="Times New Roman" panose="02020603050405020304" pitchFamily="2" charset="0"/>
              </a:rPr>
              <a:t>	为了提高</a:t>
            </a:r>
            <a:r>
              <a:rPr lang="en-US" altLang="x-none" sz="2400" strike="noStrike" noProof="1" dirty="0">
                <a:solidFill>
                  <a:schemeClr val="tx1"/>
                </a:solidFill>
                <a:effectLst/>
                <a:latin typeface="Times New Roman" panose="02020603050405020304" pitchFamily="2" charset="0"/>
              </a:rPr>
              <a:t>CPU</a:t>
            </a:r>
            <a:r>
              <a:rPr lang="zh-CN" altLang="en-US" sz="2400" strike="noStrike" noProof="1" dirty="0">
                <a:solidFill>
                  <a:schemeClr val="tx1"/>
                </a:solidFill>
                <a:effectLst/>
                <a:latin typeface="Times New Roman" panose="02020603050405020304" pitchFamily="2" charset="0"/>
              </a:rPr>
              <a:t>和设备的利用率，就应使</a:t>
            </a:r>
            <a:r>
              <a:rPr lang="en-US" altLang="x-none" sz="2400" strike="noStrike" noProof="1" dirty="0">
                <a:solidFill>
                  <a:schemeClr val="tx1"/>
                </a:solidFill>
                <a:effectLst/>
                <a:latin typeface="Times New Roman" panose="02020603050405020304" pitchFamily="2" charset="0"/>
              </a:rPr>
              <a:t>CPU</a:t>
            </a:r>
            <a:r>
              <a:rPr lang="zh-CN" altLang="en-US" sz="2400" strike="noStrike" noProof="1" dirty="0">
                <a:solidFill>
                  <a:schemeClr val="tx1"/>
                </a:solidFill>
                <a:effectLst/>
                <a:latin typeface="Times New Roman" panose="02020603050405020304" pitchFamily="2" charset="0"/>
              </a:rPr>
              <a:t>与设备并行工作，采用</a:t>
            </a:r>
            <a:r>
              <a:rPr lang="en-US" altLang="x-none" sz="2400" strike="noStrike" noProof="1" dirty="0">
                <a:solidFill>
                  <a:schemeClr val="tx1"/>
                </a:solidFill>
                <a:effectLst/>
                <a:latin typeface="Times New Roman" panose="02020603050405020304" pitchFamily="2" charset="0"/>
              </a:rPr>
              <a:t>I/O</a:t>
            </a:r>
            <a:r>
              <a:rPr lang="zh-CN" altLang="en-US" sz="2400" strike="noStrike" noProof="1" dirty="0">
                <a:solidFill>
                  <a:schemeClr val="tx1"/>
                </a:solidFill>
                <a:effectLst/>
                <a:latin typeface="Times New Roman" panose="02020603050405020304" pitchFamily="2" charset="0"/>
              </a:rPr>
              <a:t>中断方式。采用这种方式要求控制寄存器中有一个中断位。</a:t>
            </a:r>
            <a:endParaRPr lang="zh-CN" altLang="en-US" sz="2400" strike="noStrike" noProof="1" dirty="0">
              <a:solidFill>
                <a:schemeClr val="tx1"/>
              </a:solidFill>
              <a:effectLst/>
              <a:latin typeface="Times New Roman" panose="02020603050405020304" pitchFamily="2" charset="0"/>
            </a:endParaRPr>
          </a:p>
        </p:txBody>
      </p:sp>
      <p:sp>
        <p:nvSpPr>
          <p:cNvPr id="35843" name="内容占位符 35842"/>
          <p:cNvSpPr>
            <a:spLocks noGrp="1"/>
          </p:cNvSpPr>
          <p:nvPr/>
        </p:nvSpPr>
        <p:spPr>
          <a:xfrm>
            <a:off x="189548" y="2622550"/>
            <a:ext cx="8205788" cy="3531235"/>
          </a:xfrm>
          <a:prstGeom prst="rect">
            <a:avLst/>
          </a:prstGeom>
          <a:noFill/>
          <a:ln w="9525">
            <a:noFill/>
            <a:miter/>
          </a:ln>
        </p:spPr>
        <p:txBody>
          <a:bodyPr wrap="square" anchor="t">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9pPr>
          </a:lstStyle>
          <a:p>
            <a:pPr marL="0" indent="0" fontAlgn="base">
              <a:lnSpc>
                <a:spcPct val="105000"/>
              </a:lnSpc>
              <a:spcBef>
                <a:spcPct val="25000"/>
              </a:spcBef>
              <a:buNone/>
            </a:pP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中断方式下，数据输入</a:t>
            </a:r>
            <a:r>
              <a:rPr lang="en-US" altLang="x-none" sz="2800" strike="noStrike" noProof="1" dirty="0">
                <a:solidFill>
                  <a:schemeClr val="tx1"/>
                </a:solidFill>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输出步骤：</a:t>
            </a:r>
            <a:endParaRPr lang="zh-CN" altLang="en-US" sz="2800" strike="noStrike" noProof="1" dirty="0">
              <a:solidFill>
                <a:schemeClr val="tx1"/>
              </a:solidFill>
              <a:effectLst/>
              <a:latin typeface="Times New Roman" panose="02020603050405020304" pitchFamily="2"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pitchFamily="2" charset="0"/>
              </a:rPr>
              <a:t>1) </a:t>
            </a:r>
            <a:r>
              <a:rPr lang="zh-CN" altLang="en-US" sz="2400" strike="noStrike" noProof="1" dirty="0">
                <a:solidFill>
                  <a:schemeClr val="tx1"/>
                </a:solidFill>
                <a:effectLst/>
                <a:latin typeface="Times New Roman" panose="02020603050405020304" pitchFamily="2" charset="0"/>
              </a:rPr>
              <a:t>要求输入数据的进程把一个启动命令和允许中断位“</a:t>
            </a:r>
            <a:r>
              <a:rPr lang="en-US" altLang="x-none" sz="2400" strike="noStrike" noProof="1" dirty="0">
                <a:solidFill>
                  <a:schemeClr val="tx1"/>
                </a:solidFill>
                <a:effectLst/>
                <a:latin typeface="Times New Roman" panose="02020603050405020304" pitchFamily="2" charset="0"/>
              </a:rPr>
              <a:t>1”</a:t>
            </a:r>
            <a:r>
              <a:rPr lang="zh-CN" altLang="en-US" sz="2400" strike="noStrike" noProof="1" dirty="0">
                <a:solidFill>
                  <a:schemeClr val="tx1"/>
                </a:solidFill>
                <a:effectLst/>
                <a:latin typeface="Times New Roman" panose="02020603050405020304" pitchFamily="2" charset="0"/>
              </a:rPr>
              <a:t>写入相应设备的控制状态寄存器中，从而启动了该设备；</a:t>
            </a:r>
            <a:endParaRPr lang="zh-CN" altLang="en-US" sz="2400" strike="noStrike" noProof="1" dirty="0">
              <a:solidFill>
                <a:schemeClr val="tx1"/>
              </a:solidFill>
              <a:effectLst/>
              <a:latin typeface="Times New Roman" panose="02020603050405020304" pitchFamily="2"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pitchFamily="2" charset="0"/>
              </a:rPr>
              <a:t>2) </a:t>
            </a:r>
            <a:r>
              <a:rPr lang="zh-CN" altLang="en-US" sz="2400" strike="noStrike" noProof="1" dirty="0">
                <a:solidFill>
                  <a:schemeClr val="tx1"/>
                </a:solidFill>
                <a:effectLst/>
                <a:latin typeface="Times New Roman" panose="02020603050405020304" pitchFamily="2" charset="0"/>
              </a:rPr>
              <a:t>该进程因等待输入的完成进入睡眠状态</a:t>
            </a:r>
            <a:r>
              <a:rPr lang="en-US" altLang="x-none" sz="2400" strike="noStrike" noProof="1" dirty="0">
                <a:solidFill>
                  <a:schemeClr val="tx1"/>
                </a:solidFill>
                <a:effectLst/>
                <a:latin typeface="Times New Roman" panose="02020603050405020304" pitchFamily="2" charset="0"/>
              </a:rPr>
              <a:t>(CPU</a:t>
            </a:r>
            <a:r>
              <a:rPr lang="zh-CN" altLang="en-US" sz="2400" strike="noStrike" noProof="1" dirty="0">
                <a:solidFill>
                  <a:schemeClr val="tx1"/>
                </a:solidFill>
                <a:effectLst/>
                <a:latin typeface="Times New Roman" panose="02020603050405020304" pitchFamily="2" charset="0"/>
              </a:rPr>
              <a:t>执行其它任务</a:t>
            </a:r>
            <a:r>
              <a:rPr lang="en-US" altLang="x-none" sz="2400" strike="noStrike" noProof="1" dirty="0">
                <a:solidFill>
                  <a:schemeClr val="tx1"/>
                </a:solidFill>
                <a:effectLst/>
                <a:latin typeface="Times New Roman" panose="02020603050405020304" pitchFamily="2" charset="0"/>
              </a:rPr>
              <a:t>)</a:t>
            </a:r>
            <a:r>
              <a:rPr lang="zh-CN" altLang="en-US" sz="2400" strike="noStrike" noProof="1" dirty="0">
                <a:solidFill>
                  <a:schemeClr val="tx1"/>
                </a:solidFill>
                <a:effectLst/>
                <a:latin typeface="Times New Roman" panose="02020603050405020304" pitchFamily="2" charset="0"/>
              </a:rPr>
              <a:t>；</a:t>
            </a:r>
            <a:endParaRPr lang="zh-CN" altLang="en-US" sz="2400" strike="noStrike" noProof="1" dirty="0">
              <a:solidFill>
                <a:schemeClr val="tx1"/>
              </a:solidFill>
              <a:effectLst/>
              <a:latin typeface="Times New Roman" panose="02020603050405020304" pitchFamily="2" charset="0"/>
            </a:endParaRPr>
          </a:p>
          <a:p>
            <a:pPr marL="765175" lvl="1" fontAlgn="base">
              <a:lnSpc>
                <a:spcPct val="105000"/>
              </a:lnSpc>
              <a:spcBef>
                <a:spcPct val="25000"/>
              </a:spcBef>
            </a:pPr>
            <a:r>
              <a:rPr lang="en-US" altLang="x-none" sz="2400" strike="noStrike" noProof="1" dirty="0">
                <a:solidFill>
                  <a:schemeClr val="tx1"/>
                </a:solidFill>
                <a:effectLst/>
                <a:latin typeface="Times New Roman" panose="02020603050405020304" pitchFamily="2" charset="0"/>
              </a:rPr>
              <a:t>3) </a:t>
            </a:r>
            <a:r>
              <a:rPr lang="zh-CN" altLang="en-US" sz="2400" strike="noStrike" noProof="1" dirty="0">
                <a:solidFill>
                  <a:schemeClr val="tx1"/>
                </a:solidFill>
                <a:effectLst/>
                <a:latin typeface="Times New Roman" panose="02020603050405020304" pitchFamily="2" charset="0"/>
              </a:rPr>
              <a:t>当输入完成后，输入设备向</a:t>
            </a:r>
            <a:r>
              <a:rPr lang="en-US" altLang="x-none" sz="2400" strike="noStrike" noProof="1" dirty="0">
                <a:solidFill>
                  <a:schemeClr val="tx1"/>
                </a:solidFill>
                <a:effectLst/>
                <a:latin typeface="Times New Roman" panose="02020603050405020304" pitchFamily="2" charset="0"/>
              </a:rPr>
              <a:t>CPU</a:t>
            </a:r>
            <a:r>
              <a:rPr lang="zh-CN" altLang="en-US" sz="2400" strike="noStrike" noProof="1" dirty="0">
                <a:solidFill>
                  <a:schemeClr val="tx1"/>
                </a:solidFill>
                <a:effectLst/>
                <a:latin typeface="Times New Roman" panose="02020603050405020304" pitchFamily="2" charset="0"/>
              </a:rPr>
              <a:t>发出完成中断请求信号</a:t>
            </a:r>
            <a:r>
              <a:rPr lang="zh-CN" altLang="en-US" sz="2400" strike="noStrike" noProof="1" dirty="0">
                <a:effectLst/>
                <a:latin typeface="Times New Roman" panose="02020603050405020304" pitchFamily="2" charset="0"/>
              </a:rPr>
              <a:t>。</a:t>
            </a:r>
            <a:endParaRPr lang="zh-CN" altLang="en-US" sz="2400" strike="noStrike" noProof="1" dirty="0">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27" end="38"/>
                                            </p:txEl>
                                          </p:spTgt>
                                        </p:tgtEl>
                                        <p:attrNameLst>
                                          <p:attrName>style.visibility</p:attrName>
                                        </p:attrNameLst>
                                      </p:cBhvr>
                                      <p:to>
                                        <p:strVal val="visible"/>
                                      </p:to>
                                    </p:set>
                                    <p:anim calcmode="lin" valueType="num">
                                      <p:cBhvr>
                                        <p:cTn id="7" dur="500" fill="hold"/>
                                        <p:tgtEl>
                                          <p:spTgt spid="34819">
                                            <p:txEl>
                                              <p:charRg st="27" end="38"/>
                                            </p:txEl>
                                          </p:spTgt>
                                        </p:tgtEl>
                                        <p:attrNameLst>
                                          <p:attrName>ppt_x</p:attrName>
                                        </p:attrNameLst>
                                      </p:cBhvr>
                                      <p:tavLst>
                                        <p:tav tm="0">
                                          <p:val>
                                            <p:strVal val="0-#ppt_w/2"/>
                                          </p:val>
                                        </p:tav>
                                        <p:tav tm="100000">
                                          <p:val>
                                            <p:strVal val="#ppt_x"/>
                                          </p:val>
                                        </p:tav>
                                      </p:tavLst>
                                    </p:anim>
                                    <p:anim calcmode="lin" valueType="num">
                                      <p:cBhvr>
                                        <p:cTn id="8" dur="500" fill="hold"/>
                                        <p:tgtEl>
                                          <p:spTgt spid="34819">
                                            <p:txEl>
                                              <p:charRg st="27"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charRg st="38" end="100"/>
                                            </p:txEl>
                                          </p:spTgt>
                                        </p:tgtEl>
                                        <p:attrNameLst>
                                          <p:attrName>style.visibility</p:attrName>
                                        </p:attrNameLst>
                                      </p:cBhvr>
                                      <p:to>
                                        <p:strVal val="visible"/>
                                      </p:to>
                                    </p:set>
                                    <p:anim calcmode="lin" valueType="num">
                                      <p:cBhvr>
                                        <p:cTn id="13" dur="500" fill="hold"/>
                                        <p:tgtEl>
                                          <p:spTgt spid="34819">
                                            <p:txEl>
                                              <p:charRg st="38" end="100"/>
                                            </p:txEl>
                                          </p:spTgt>
                                        </p:tgtEl>
                                        <p:attrNameLst>
                                          <p:attrName>ppt_x</p:attrName>
                                        </p:attrNameLst>
                                      </p:cBhvr>
                                      <p:tavLst>
                                        <p:tav tm="0">
                                          <p:val>
                                            <p:strVal val="0-#ppt_w/2"/>
                                          </p:val>
                                        </p:tav>
                                        <p:tav tm="100000">
                                          <p:val>
                                            <p:strVal val="#ppt_x"/>
                                          </p:val>
                                        </p:tav>
                                      </p:tavLst>
                                    </p:anim>
                                    <p:anim calcmode="lin" valueType="num">
                                      <p:cBhvr>
                                        <p:cTn id="14" dur="500" fill="hold"/>
                                        <p:tgtEl>
                                          <p:spTgt spid="34819">
                                            <p:txEl>
                                              <p:charRg st="38" end="10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charRg st="0" end="20"/>
                                            </p:txEl>
                                          </p:spTgt>
                                        </p:tgtEl>
                                        <p:attrNameLst>
                                          <p:attrName>style.visibility</p:attrName>
                                        </p:attrNameLst>
                                      </p:cBhvr>
                                      <p:to>
                                        <p:strVal val="visible"/>
                                      </p:to>
                                    </p:set>
                                    <p:anim calcmode="lin" valueType="num">
                                      <p:cBhvr>
                                        <p:cTn id="19" dur="500" fill="hold"/>
                                        <p:tgtEl>
                                          <p:spTgt spid="35843">
                                            <p:txEl>
                                              <p:charRg st="0" end="20"/>
                                            </p:txEl>
                                          </p:spTgt>
                                        </p:tgtEl>
                                        <p:attrNameLst>
                                          <p:attrName>ppt_x</p:attrName>
                                        </p:attrNameLst>
                                      </p:cBhvr>
                                      <p:tavLst>
                                        <p:tav tm="0">
                                          <p:val>
                                            <p:strVal val="0-#ppt_w/2"/>
                                          </p:val>
                                        </p:tav>
                                        <p:tav tm="100000">
                                          <p:val>
                                            <p:strVal val="#ppt_x"/>
                                          </p:val>
                                        </p:tav>
                                      </p:tavLst>
                                    </p:anim>
                                    <p:anim calcmode="lin" valueType="num">
                                      <p:cBhvr>
                                        <p:cTn id="20" dur="500" fill="hold"/>
                                        <p:tgtEl>
                                          <p:spTgt spid="35843">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charRg st="20" end="74"/>
                                            </p:txEl>
                                          </p:spTgt>
                                        </p:tgtEl>
                                        <p:attrNameLst>
                                          <p:attrName>style.visibility</p:attrName>
                                        </p:attrNameLst>
                                      </p:cBhvr>
                                      <p:to>
                                        <p:strVal val="visible"/>
                                      </p:to>
                                    </p:set>
                                    <p:anim calcmode="lin" valueType="num">
                                      <p:cBhvr>
                                        <p:cTn id="25" dur="500" fill="hold"/>
                                        <p:tgtEl>
                                          <p:spTgt spid="35843">
                                            <p:txEl>
                                              <p:charRg st="20" end="74"/>
                                            </p:txEl>
                                          </p:spTgt>
                                        </p:tgtEl>
                                        <p:attrNameLst>
                                          <p:attrName>ppt_x</p:attrName>
                                        </p:attrNameLst>
                                      </p:cBhvr>
                                      <p:tavLst>
                                        <p:tav tm="0">
                                          <p:val>
                                            <p:strVal val="0-#ppt_w/2"/>
                                          </p:val>
                                        </p:tav>
                                        <p:tav tm="100000">
                                          <p:val>
                                            <p:strVal val="#ppt_x"/>
                                          </p:val>
                                        </p:tav>
                                      </p:tavLst>
                                    </p:anim>
                                    <p:anim calcmode="lin" valueType="num">
                                      <p:cBhvr>
                                        <p:cTn id="26" dur="500" fill="hold"/>
                                        <p:tgtEl>
                                          <p:spTgt spid="35843">
                                            <p:txEl>
                                              <p:charRg st="20" end="7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43">
                                            <p:txEl>
                                              <p:charRg st="74" end="107"/>
                                            </p:txEl>
                                          </p:spTgt>
                                        </p:tgtEl>
                                        <p:attrNameLst>
                                          <p:attrName>style.visibility</p:attrName>
                                        </p:attrNameLst>
                                      </p:cBhvr>
                                      <p:to>
                                        <p:strVal val="visible"/>
                                      </p:to>
                                    </p:set>
                                    <p:anim calcmode="lin" valueType="num">
                                      <p:cBhvr>
                                        <p:cTn id="31" dur="500" fill="hold"/>
                                        <p:tgtEl>
                                          <p:spTgt spid="35843">
                                            <p:txEl>
                                              <p:charRg st="74" end="107"/>
                                            </p:txEl>
                                          </p:spTgt>
                                        </p:tgtEl>
                                        <p:attrNameLst>
                                          <p:attrName>ppt_x</p:attrName>
                                        </p:attrNameLst>
                                      </p:cBhvr>
                                      <p:tavLst>
                                        <p:tav tm="0">
                                          <p:val>
                                            <p:strVal val="0-#ppt_w/2"/>
                                          </p:val>
                                        </p:tav>
                                        <p:tav tm="100000">
                                          <p:val>
                                            <p:strVal val="#ppt_x"/>
                                          </p:val>
                                        </p:tav>
                                      </p:tavLst>
                                    </p:anim>
                                    <p:anim calcmode="lin" valueType="num">
                                      <p:cBhvr>
                                        <p:cTn id="32" dur="500" fill="hold"/>
                                        <p:tgtEl>
                                          <p:spTgt spid="35843">
                                            <p:txEl>
                                              <p:charRg st="74" end="10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3">
                                            <p:txEl>
                                              <p:charRg st="107" end="137"/>
                                            </p:txEl>
                                          </p:spTgt>
                                        </p:tgtEl>
                                        <p:attrNameLst>
                                          <p:attrName>style.visibility</p:attrName>
                                        </p:attrNameLst>
                                      </p:cBhvr>
                                      <p:to>
                                        <p:strVal val="visible"/>
                                      </p:to>
                                    </p:set>
                                    <p:anim calcmode="lin" valueType="num">
                                      <p:cBhvr>
                                        <p:cTn id="37" dur="500" fill="hold"/>
                                        <p:tgtEl>
                                          <p:spTgt spid="35843">
                                            <p:txEl>
                                              <p:charRg st="107" end="137"/>
                                            </p:txEl>
                                          </p:spTgt>
                                        </p:tgtEl>
                                        <p:attrNameLst>
                                          <p:attrName>ppt_x</p:attrName>
                                        </p:attrNameLst>
                                      </p:cBhvr>
                                      <p:tavLst>
                                        <p:tav tm="0">
                                          <p:val>
                                            <p:strVal val="0-#ppt_w/2"/>
                                          </p:val>
                                        </p:tav>
                                        <p:tav tm="100000">
                                          <p:val>
                                            <p:strVal val="#ppt_x"/>
                                          </p:val>
                                        </p:tav>
                                      </p:tavLst>
                                    </p:anim>
                                    <p:anim calcmode="lin" valueType="num">
                                      <p:cBhvr>
                                        <p:cTn id="38" dur="500" fill="hold"/>
                                        <p:tgtEl>
                                          <p:spTgt spid="35843">
                                            <p:txEl>
                                              <p:charRg st="107" end="13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5843" grpId="0" bldLvl="2"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6865"/>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I/O中断方式（续）</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36867" name="内容占位符 36866"/>
          <p:cNvSpPr>
            <a:spLocks noGrp="1"/>
          </p:cNvSpPr>
          <p:nvPr>
            <p:ph idx="1"/>
          </p:nvPr>
        </p:nvSpPr>
        <p:spPr>
          <a:xfrm>
            <a:off x="135890" y="1754505"/>
            <a:ext cx="8480425" cy="4044950"/>
          </a:xfrm>
        </p:spPr>
        <p:txBody>
          <a:bodyPr wrap="square" anchor="t">
            <a:spAutoFit/>
          </a:bodyPr>
          <a:p>
            <a:pPr lvl="1" fontAlgn="base"/>
            <a:r>
              <a:rPr lang="en-US" altLang="x-none" strike="noStrike" noProof="1" dirty="0">
                <a:solidFill>
                  <a:schemeClr val="tx1"/>
                </a:solidFill>
                <a:effectLst/>
                <a:latin typeface="Times New Roman" panose="02020603050405020304" pitchFamily="2" charset="0"/>
              </a:rPr>
              <a:t>4) </a:t>
            </a:r>
            <a:r>
              <a:rPr lang="zh-CN" altLang="en-US" strike="noStrike" noProof="1" dirty="0">
                <a:solidFill>
                  <a:schemeClr val="tx1"/>
                </a:solidFill>
                <a:effectLst/>
                <a:latin typeface="Times New Roman" panose="02020603050405020304" pitchFamily="2" charset="0"/>
              </a:rPr>
              <a:t>处理机响应中断，在中断处理过程中读数据寄存器的内容到缓冲区，并唤醒等待输入完成的进程；</a:t>
            </a:r>
            <a:endParaRPr lang="zh-CN" altLang="en-US" strike="noStrike" noProof="1" dirty="0">
              <a:solidFill>
                <a:schemeClr val="tx1"/>
              </a:solidFill>
              <a:effectLst/>
              <a:latin typeface="Times New Roman" panose="02020603050405020304" pitchFamily="2" charset="0"/>
            </a:endParaRPr>
          </a:p>
          <a:p>
            <a:pPr lvl="1" fontAlgn="base"/>
            <a:endParaRPr lang="zh-CN" altLang="en-US" sz="800" strike="noStrike" noProof="1" dirty="0">
              <a:solidFill>
                <a:schemeClr val="tx1"/>
              </a:solidFill>
              <a:effectLst/>
              <a:latin typeface="Times New Roman" panose="02020603050405020304" pitchFamily="2" charset="0"/>
            </a:endParaRPr>
          </a:p>
          <a:p>
            <a:pPr lvl="1" fontAlgn="base"/>
            <a:endParaRPr lang="zh-CN" altLang="en-US" sz="800" strike="noStrike" noProof="1" dirty="0">
              <a:solidFill>
                <a:srgbClr val="C00000"/>
              </a:solidFill>
              <a:effectLst/>
              <a:latin typeface="Times New Roman" panose="02020603050405020304" pitchFamily="2" charset="0"/>
            </a:endParaRPr>
          </a:p>
          <a:p>
            <a:pPr fontAlgn="base">
              <a:lnSpc>
                <a:spcPct val="110000"/>
              </a:lnSpc>
              <a:buNone/>
            </a:pPr>
            <a:r>
              <a:rPr lang="zh-CN" altLang="en-US" sz="2800" strike="noStrike" noProof="1" dirty="0">
                <a:solidFill>
                  <a:srgbClr val="C00000"/>
                </a:solidFill>
                <a:effectLst/>
                <a:latin typeface="Times New Roman" panose="02020603050405020304" pitchFamily="2" charset="0"/>
              </a:rPr>
              <a:t>	这种方式的优点是大大地提高了</a:t>
            </a:r>
            <a:r>
              <a:rPr lang="en-US" altLang="x-none" sz="2800" strike="noStrike" noProof="1" dirty="0">
                <a:solidFill>
                  <a:srgbClr val="C00000"/>
                </a:solidFill>
                <a:effectLst/>
                <a:latin typeface="Times New Roman" panose="02020603050405020304" pitchFamily="2" charset="0"/>
              </a:rPr>
              <a:t>CPU</a:t>
            </a:r>
            <a:r>
              <a:rPr lang="zh-CN" altLang="en-US" sz="2800" strike="noStrike" noProof="1" dirty="0">
                <a:solidFill>
                  <a:srgbClr val="C00000"/>
                </a:solidFill>
                <a:effectLst/>
                <a:latin typeface="Times New Roman" panose="02020603050405020304" pitchFamily="2" charset="0"/>
              </a:rPr>
              <a:t>的利用效率，缺点是每输入</a:t>
            </a:r>
            <a:r>
              <a:rPr lang="en-US" altLang="zh-CN" sz="2800" strike="noStrike" noProof="1" dirty="0">
                <a:solidFill>
                  <a:srgbClr val="C00000"/>
                </a:solidFill>
                <a:effectLst/>
                <a:latin typeface="Times New Roman" panose="02020603050405020304" pitchFamily="2" charset="0"/>
              </a:rPr>
              <a:t>/</a:t>
            </a:r>
            <a:r>
              <a:rPr lang="zh-CN" altLang="en-US" sz="2800" strike="noStrike" noProof="1" dirty="0">
                <a:solidFill>
                  <a:srgbClr val="C00000"/>
                </a:solidFill>
                <a:effectLst/>
                <a:latin typeface="Times New Roman" panose="02020603050405020304" pitchFamily="2" charset="0"/>
              </a:rPr>
              <a:t>输出一个数据都要中断</a:t>
            </a:r>
            <a:r>
              <a:rPr lang="en-US" altLang="x-none" sz="2800" strike="noStrike" noProof="1" dirty="0">
                <a:solidFill>
                  <a:srgbClr val="C00000"/>
                </a:solidFill>
                <a:effectLst/>
                <a:latin typeface="Times New Roman" panose="02020603050405020304" pitchFamily="2" charset="0"/>
              </a:rPr>
              <a:t>CPU</a:t>
            </a:r>
            <a:r>
              <a:rPr lang="zh-CN" altLang="en-US" sz="2800" strike="noStrike" noProof="1" dirty="0">
                <a:solidFill>
                  <a:srgbClr val="C00000"/>
                </a:solidFill>
                <a:effectLst/>
                <a:latin typeface="Times New Roman" panose="02020603050405020304" pitchFamily="2" charset="0"/>
              </a:rPr>
              <a:t>（数据寄存器只能存放一个数据），如果系统中配备了多台（套）设备时，或者获取数据量比较大时，</a:t>
            </a:r>
            <a:r>
              <a:rPr lang="en-US" altLang="x-none" sz="2800" strike="noStrike" noProof="1" dirty="0">
                <a:solidFill>
                  <a:srgbClr val="C00000"/>
                </a:solidFill>
                <a:effectLst/>
                <a:latin typeface="Times New Roman" panose="02020603050405020304" pitchFamily="2" charset="0"/>
              </a:rPr>
              <a:t>CPU</a:t>
            </a:r>
            <a:r>
              <a:rPr lang="zh-CN" altLang="en-US" sz="2800" strike="noStrike" noProof="1" dirty="0">
                <a:solidFill>
                  <a:srgbClr val="C00000"/>
                </a:solidFill>
                <a:effectLst/>
                <a:latin typeface="Times New Roman" panose="02020603050405020304" pitchFamily="2" charset="0"/>
              </a:rPr>
              <a:t>的利用率也会降低。</a:t>
            </a:r>
            <a:endParaRPr lang="zh-CN" altLang="en-US" sz="2800" strike="noStrike" noProof="1" dirty="0">
              <a:solidFill>
                <a:srgbClr val="C00000"/>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31"/>
                                            </p:txEl>
                                          </p:spTgt>
                                        </p:tgtEl>
                                        <p:attrNameLst>
                                          <p:attrName>style.visibility</p:attrName>
                                        </p:attrNameLst>
                                      </p:cBhvr>
                                      <p:to>
                                        <p:strVal val="visible"/>
                                      </p:to>
                                    </p:set>
                                    <p:anim calcmode="lin" valueType="num">
                                      <p:cBhvr>
                                        <p:cTn id="7" dur="500" fill="hold"/>
                                        <p:tgtEl>
                                          <p:spTgt spid="36867">
                                            <p:txEl>
                                              <p:charRg st="0" end="31"/>
                                            </p:txEl>
                                          </p:spTgt>
                                        </p:tgtEl>
                                        <p:attrNameLst>
                                          <p:attrName>ppt_x</p:attrName>
                                        </p:attrNameLst>
                                      </p:cBhvr>
                                      <p:tavLst>
                                        <p:tav tm="0">
                                          <p:val>
                                            <p:strVal val="0-#ppt_w/2"/>
                                          </p:val>
                                        </p:tav>
                                        <p:tav tm="100000">
                                          <p:val>
                                            <p:strVal val="#ppt_x"/>
                                          </p:val>
                                        </p:tav>
                                      </p:tavLst>
                                    </p:anim>
                                    <p:anim calcmode="lin" valueType="num">
                                      <p:cBhvr>
                                        <p:cTn id="8" dur="500" fill="hold"/>
                                        <p:tgtEl>
                                          <p:spTgt spid="36867">
                                            <p:txEl>
                                              <p:charRg st="0" end="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2"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7889"/>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3. 通道方式</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37891" name="内容占位符 37890"/>
          <p:cNvSpPr>
            <a:spLocks noGrp="1"/>
          </p:cNvSpPr>
          <p:nvPr>
            <p:ph idx="1"/>
          </p:nvPr>
        </p:nvSpPr>
        <p:spPr>
          <a:xfrm>
            <a:off x="381000" y="1506538"/>
            <a:ext cx="8410575" cy="3834765"/>
          </a:xfrm>
        </p:spPr>
        <p:txBody>
          <a:bodyPr wrap="square" anchor="t">
            <a:spAutoFit/>
          </a:bodyPr>
          <a:p>
            <a:pPr fontAlgn="base"/>
            <a:r>
              <a:rPr lang="zh-CN" altLang="en-US" sz="2800" strike="noStrike" noProof="1" dirty="0">
                <a:solidFill>
                  <a:schemeClr val="tx1"/>
                </a:solidFill>
                <a:effectLst/>
                <a:latin typeface="Times New Roman" panose="02020603050405020304" pitchFamily="2" charset="0"/>
              </a:rPr>
              <a:t>目的：为了使</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从</a:t>
            </a: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事务中解脱出来，同时为了提高</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与设备，设备与设备之间的并行工作能力。</a:t>
            </a:r>
            <a:endParaRPr lang="zh-CN" altLang="en-US" sz="2800" strike="noStrike" noProof="1" dirty="0">
              <a:solidFill>
                <a:schemeClr val="tx1"/>
              </a:solidFill>
              <a:effectLst/>
              <a:latin typeface="Times New Roman" panose="02020603050405020304" pitchFamily="2" charset="0"/>
            </a:endParaRPr>
          </a:p>
          <a:p>
            <a:pPr fontAlgn="base"/>
            <a:r>
              <a:rPr lang="zh-CN" altLang="en-US" sz="2800" strike="noStrike" noProof="1" dirty="0">
                <a:solidFill>
                  <a:schemeClr val="tx1"/>
                </a:solidFill>
                <a:effectLst/>
                <a:latin typeface="Times New Roman" panose="02020603050405020304" pitchFamily="2" charset="0"/>
              </a:rPr>
              <a:t>通道是独立于</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的专门负责数据输入</a:t>
            </a:r>
            <a:r>
              <a:rPr lang="en-US" altLang="x-none" sz="2800" strike="noStrike" noProof="1" dirty="0">
                <a:solidFill>
                  <a:schemeClr val="tx1"/>
                </a:solidFill>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输出传输工作的处理机，对外部设备实现统一管理，代替</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对输入</a:t>
            </a:r>
            <a:r>
              <a:rPr lang="en-US" altLang="x-none" sz="2800" strike="noStrike" noProof="1" dirty="0">
                <a:solidFill>
                  <a:schemeClr val="tx1"/>
                </a:solidFill>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输出操作进行控制，从而使输入，输出操作可与</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并行操作。</a:t>
            </a:r>
            <a:endParaRPr lang="zh-CN" altLang="en-US" sz="2800" strike="noStrike" noProof="1" dirty="0">
              <a:solidFill>
                <a:schemeClr val="tx1"/>
              </a:solidFill>
              <a:effectLst/>
              <a:latin typeface="Times New Roman" panose="02020603050405020304" pitchFamily="2" charset="0"/>
            </a:endParaRPr>
          </a:p>
          <a:p>
            <a:pPr fontAlgn="base"/>
            <a:r>
              <a:rPr lang="zh-CN" altLang="en-US" sz="2800" strike="noStrike" noProof="1" dirty="0">
                <a:solidFill>
                  <a:schemeClr val="tx1"/>
                </a:solidFill>
                <a:effectLst/>
                <a:latin typeface="Times New Roman" panose="02020603050405020304" pitchFamily="2" charset="0"/>
              </a:rPr>
              <a:t>通道有自己的指令系统和通道程序，接受</a:t>
            </a:r>
            <a:r>
              <a:rPr lang="en-US" altLang="zh-CN"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的命令，而又独立于</a:t>
            </a:r>
            <a:r>
              <a:rPr lang="en-US" altLang="zh-CN"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工作</a:t>
            </a:r>
            <a:endParaRPr lang="en-US" altLang="x-none" sz="28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50"/>
                                            </p:txEl>
                                          </p:spTgt>
                                        </p:tgtEl>
                                        <p:attrNameLst>
                                          <p:attrName>style.visibility</p:attrName>
                                        </p:attrNameLst>
                                      </p:cBhvr>
                                      <p:to>
                                        <p:strVal val="visible"/>
                                      </p:to>
                                    </p:set>
                                    <p:anim calcmode="lin" valueType="num">
                                      <p:cBhvr>
                                        <p:cTn id="7" dur="500" fill="hold"/>
                                        <p:tgtEl>
                                          <p:spTgt spid="37891">
                                            <p:txEl>
                                              <p:charRg st="0" end="50"/>
                                            </p:txEl>
                                          </p:spTgt>
                                        </p:tgtEl>
                                        <p:attrNameLst>
                                          <p:attrName>ppt_x</p:attrName>
                                        </p:attrNameLst>
                                      </p:cBhvr>
                                      <p:tavLst>
                                        <p:tav tm="0">
                                          <p:val>
                                            <p:strVal val="0-#ppt_w/2"/>
                                          </p:val>
                                        </p:tav>
                                        <p:tav tm="100000">
                                          <p:val>
                                            <p:strVal val="#ppt_x"/>
                                          </p:val>
                                        </p:tav>
                                      </p:tavLst>
                                    </p:anim>
                                    <p:anim calcmode="lin" valueType="num">
                                      <p:cBhvr>
                                        <p:cTn id="8" dur="500" fill="hold"/>
                                        <p:tgtEl>
                                          <p:spTgt spid="37891">
                                            <p:txEl>
                                              <p:charRg st="0" end="5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50" end="131"/>
                                            </p:txEl>
                                          </p:spTgt>
                                        </p:tgtEl>
                                        <p:attrNameLst>
                                          <p:attrName>style.visibility</p:attrName>
                                        </p:attrNameLst>
                                      </p:cBhvr>
                                      <p:to>
                                        <p:strVal val="visible"/>
                                      </p:to>
                                    </p:set>
                                    <p:anim calcmode="lin" valueType="num">
                                      <p:cBhvr>
                                        <p:cTn id="13" dur="500" fill="hold"/>
                                        <p:tgtEl>
                                          <p:spTgt spid="37891">
                                            <p:txEl>
                                              <p:charRg st="50" end="131"/>
                                            </p:txEl>
                                          </p:spTgt>
                                        </p:tgtEl>
                                        <p:attrNameLst>
                                          <p:attrName>ppt_x</p:attrName>
                                        </p:attrNameLst>
                                      </p:cBhvr>
                                      <p:tavLst>
                                        <p:tav tm="0">
                                          <p:val>
                                            <p:strVal val="0-#ppt_w/2"/>
                                          </p:val>
                                        </p:tav>
                                        <p:tav tm="100000">
                                          <p:val>
                                            <p:strVal val="#ppt_x"/>
                                          </p:val>
                                        </p:tav>
                                      </p:tavLst>
                                    </p:anim>
                                    <p:anim calcmode="lin" valueType="num">
                                      <p:cBhvr>
                                        <p:cTn id="14" dur="500" fill="hold"/>
                                        <p:tgtEl>
                                          <p:spTgt spid="37891">
                                            <p:txEl>
                                              <p:charRg st="50" end="1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charRg st="131" end="150"/>
                                            </p:txEl>
                                          </p:spTgt>
                                        </p:tgtEl>
                                        <p:attrNameLst>
                                          <p:attrName>style.visibility</p:attrName>
                                        </p:attrNameLst>
                                      </p:cBhvr>
                                      <p:to>
                                        <p:strVal val="visible"/>
                                      </p:to>
                                    </p:set>
                                    <p:anim calcmode="lin" valueType="num">
                                      <p:cBhvr>
                                        <p:cTn id="19" dur="500" fill="hold"/>
                                        <p:tgtEl>
                                          <p:spTgt spid="37891">
                                            <p:txEl>
                                              <p:charRg st="131" end="150"/>
                                            </p:txEl>
                                          </p:spTgt>
                                        </p:tgtEl>
                                        <p:attrNameLst>
                                          <p:attrName>ppt_x</p:attrName>
                                        </p:attrNameLst>
                                      </p:cBhvr>
                                      <p:tavLst>
                                        <p:tav tm="0">
                                          <p:val>
                                            <p:strVal val="0-#ppt_w/2"/>
                                          </p:val>
                                        </p:tav>
                                        <p:tav tm="100000">
                                          <p:val>
                                            <p:strVal val="#ppt_x"/>
                                          </p:val>
                                        </p:tav>
                                      </p:tavLst>
                                    </p:anim>
                                    <p:anim calcmode="lin" valueType="num">
                                      <p:cBhvr>
                                        <p:cTn id="20" dur="500" fill="hold"/>
                                        <p:tgtEl>
                                          <p:spTgt spid="37891">
                                            <p:txEl>
                                              <p:charRg st="131" end="15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图片 38913"/>
          <p:cNvPicPr>
            <a:picLocks noChangeAspect="1"/>
          </p:cNvPicPr>
          <p:nvPr/>
        </p:nvPicPr>
        <p:blipFill>
          <a:blip r:embed="rId1"/>
          <a:stretch>
            <a:fillRect/>
          </a:stretch>
        </p:blipFill>
        <p:spPr>
          <a:xfrm>
            <a:off x="228600" y="533400"/>
            <a:ext cx="8610600" cy="5638800"/>
          </a:xfrm>
          <a:prstGeom prst="rect">
            <a:avLst/>
          </a:prstGeom>
          <a:noFill/>
          <a:ln w="9525">
            <a:noFill/>
            <a:miter/>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993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1) 字节多路通道</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39939" name="内容占位符 39938"/>
          <p:cNvSpPr>
            <a:spLocks noGrp="1"/>
          </p:cNvSpPr>
          <p:nvPr>
            <p:ph idx="1"/>
          </p:nvPr>
        </p:nvSpPr>
        <p:spPr>
          <a:xfrm>
            <a:off x="381000" y="1484313"/>
            <a:ext cx="8331200" cy="4529138"/>
          </a:xfrm>
        </p:spPr>
        <p:txBody>
          <a:bodyPr wrap="square" anchor="t">
            <a:spAutoFit/>
          </a:bodyPr>
          <a:p>
            <a:pPr fontAlgn="base">
              <a:spcAft>
                <a:spcPts val="600"/>
              </a:spcAft>
            </a:pPr>
            <a:r>
              <a:rPr lang="zh-CN" altLang="en-US" strike="noStrike" noProof="1" dirty="0">
                <a:solidFill>
                  <a:schemeClr val="tx1"/>
                </a:solidFill>
                <a:effectLst/>
                <a:latin typeface="Times New Roman" panose="02020603050405020304" pitchFamily="2" charset="0"/>
              </a:rPr>
              <a:t>字节多路通道以字节为单位传输信息，它可以分时地执行多个通道程序。当一个通道程序控制某台设备传送一个字节后，通道硬件就控制转去执行另一个通道程序，控制另一台设备传送信息。</a:t>
            </a:r>
            <a:endParaRPr lang="zh-CN" altLang="en-US" strike="noStrike" noProof="1" dirty="0">
              <a:solidFill>
                <a:schemeClr val="tx1"/>
              </a:solidFill>
              <a:effectLst/>
              <a:latin typeface="Times New Roman" panose="02020603050405020304" pitchFamily="2" charset="0"/>
            </a:endParaRPr>
          </a:p>
          <a:p>
            <a:pPr fontAlgn="base">
              <a:spcAft>
                <a:spcPts val="600"/>
              </a:spcAft>
            </a:pPr>
            <a:r>
              <a:rPr lang="zh-CN" altLang="en-US" strike="noStrike" noProof="1" dirty="0">
                <a:solidFill>
                  <a:schemeClr val="tx1"/>
                </a:solidFill>
                <a:effectLst/>
                <a:latin typeface="Times New Roman" panose="02020603050405020304" pitchFamily="2" charset="0"/>
              </a:rPr>
              <a:t>主要连接以字节为单位的低速</a:t>
            </a:r>
            <a:r>
              <a:rPr lang="en-US" altLang="x-none" strike="noStrike" noProof="1" dirty="0">
                <a:solidFill>
                  <a:schemeClr val="tx1"/>
                </a:solidFill>
                <a:effectLst/>
                <a:latin typeface="Times New Roman" panose="02020603050405020304" pitchFamily="2" charset="0"/>
              </a:rPr>
              <a:t>I/O</a:t>
            </a:r>
            <a:r>
              <a:rPr lang="zh-CN" altLang="en-US" strike="noStrike" noProof="1" dirty="0">
                <a:solidFill>
                  <a:schemeClr val="tx1"/>
                </a:solidFill>
                <a:effectLst/>
                <a:latin typeface="Times New Roman" panose="02020603050405020304" pitchFamily="2" charset="0"/>
              </a:rPr>
              <a:t>设备。如打印机，终端。</a:t>
            </a:r>
            <a:endParaRPr lang="zh-CN" altLang="en-US" strike="noStrike" noProof="1" dirty="0">
              <a:solidFill>
                <a:schemeClr val="tx1"/>
              </a:solidFill>
              <a:effectLst/>
              <a:latin typeface="Times New Roman" panose="02020603050405020304" pitchFamily="2" charset="0"/>
            </a:endParaRPr>
          </a:p>
          <a:p>
            <a:pPr fontAlgn="base">
              <a:spcAft>
                <a:spcPts val="600"/>
              </a:spcAft>
            </a:pPr>
            <a:r>
              <a:rPr lang="zh-CN" altLang="en-US" strike="noStrike" noProof="1" dirty="0">
                <a:solidFill>
                  <a:schemeClr val="tx1"/>
                </a:solidFill>
                <a:effectLst/>
                <a:latin typeface="Times New Roman" panose="02020603050405020304" pitchFamily="2" charset="0"/>
              </a:rPr>
              <a:t>以字节为单位交叉传输，当一台传送一个字节后，立即转去为另一台传送字节。</a:t>
            </a:r>
            <a:endParaRPr lang="zh-CN" altLang="en-US"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charRg st="0" end="85"/>
                                            </p:txEl>
                                          </p:spTgt>
                                        </p:tgtEl>
                                        <p:attrNameLst>
                                          <p:attrName>style.visibility</p:attrName>
                                        </p:attrNameLst>
                                      </p:cBhvr>
                                      <p:to>
                                        <p:strVal val="visible"/>
                                      </p:to>
                                    </p:set>
                                    <p:anim calcmode="lin" valueType="num">
                                      <p:cBhvr>
                                        <p:cTn id="7" dur="500" fill="hold"/>
                                        <p:tgtEl>
                                          <p:spTgt spid="39939">
                                            <p:txEl>
                                              <p:charRg st="0" end="85"/>
                                            </p:txEl>
                                          </p:spTgt>
                                        </p:tgtEl>
                                        <p:attrNameLst>
                                          <p:attrName>ppt_x</p:attrName>
                                        </p:attrNameLst>
                                      </p:cBhvr>
                                      <p:tavLst>
                                        <p:tav tm="0">
                                          <p:val>
                                            <p:strVal val="#ppt_x"/>
                                          </p:val>
                                        </p:tav>
                                        <p:tav tm="100000">
                                          <p:val>
                                            <p:strVal val="#ppt_x"/>
                                          </p:val>
                                        </p:tav>
                                      </p:tavLst>
                                    </p:anim>
                                    <p:anim calcmode="lin" valueType="num">
                                      <p:cBhvr>
                                        <p:cTn id="8" dur="500" fill="hold"/>
                                        <p:tgtEl>
                                          <p:spTgt spid="39939">
                                            <p:txEl>
                                              <p:charRg st="0" end="8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charRg st="85" end="113"/>
                                            </p:txEl>
                                          </p:spTgt>
                                        </p:tgtEl>
                                        <p:attrNameLst>
                                          <p:attrName>style.visibility</p:attrName>
                                        </p:attrNameLst>
                                      </p:cBhvr>
                                      <p:to>
                                        <p:strVal val="visible"/>
                                      </p:to>
                                    </p:set>
                                    <p:anim calcmode="lin" valueType="num">
                                      <p:cBhvr>
                                        <p:cTn id="13" dur="500" fill="hold"/>
                                        <p:tgtEl>
                                          <p:spTgt spid="39939">
                                            <p:txEl>
                                              <p:charRg st="85" end="113"/>
                                            </p:txEl>
                                          </p:spTgt>
                                        </p:tgtEl>
                                        <p:attrNameLst>
                                          <p:attrName>ppt_x</p:attrName>
                                        </p:attrNameLst>
                                      </p:cBhvr>
                                      <p:tavLst>
                                        <p:tav tm="0">
                                          <p:val>
                                            <p:strVal val="#ppt_x"/>
                                          </p:val>
                                        </p:tav>
                                        <p:tav tm="100000">
                                          <p:val>
                                            <p:strVal val="#ppt_x"/>
                                          </p:val>
                                        </p:tav>
                                      </p:tavLst>
                                    </p:anim>
                                    <p:anim calcmode="lin" valueType="num">
                                      <p:cBhvr>
                                        <p:cTn id="14" dur="500" fill="hold"/>
                                        <p:tgtEl>
                                          <p:spTgt spid="39939">
                                            <p:txEl>
                                              <p:charRg st="85" end="11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charRg st="113" end="149"/>
                                            </p:txEl>
                                          </p:spTgt>
                                        </p:tgtEl>
                                        <p:attrNameLst>
                                          <p:attrName>style.visibility</p:attrName>
                                        </p:attrNameLst>
                                      </p:cBhvr>
                                      <p:to>
                                        <p:strVal val="visible"/>
                                      </p:to>
                                    </p:set>
                                    <p:anim calcmode="lin" valueType="num">
                                      <p:cBhvr>
                                        <p:cTn id="19" dur="500" fill="hold"/>
                                        <p:tgtEl>
                                          <p:spTgt spid="39939">
                                            <p:txEl>
                                              <p:charRg st="113" end="149"/>
                                            </p:txEl>
                                          </p:spTgt>
                                        </p:tgtEl>
                                        <p:attrNameLst>
                                          <p:attrName>ppt_x</p:attrName>
                                        </p:attrNameLst>
                                      </p:cBhvr>
                                      <p:tavLst>
                                        <p:tav tm="0">
                                          <p:val>
                                            <p:strVal val="#ppt_x"/>
                                          </p:val>
                                        </p:tav>
                                        <p:tav tm="100000">
                                          <p:val>
                                            <p:strVal val="#ppt_x"/>
                                          </p:val>
                                        </p:tav>
                                      </p:tavLst>
                                    </p:anim>
                                    <p:anim calcmode="lin" valueType="num">
                                      <p:cBhvr>
                                        <p:cTn id="20" dur="500" fill="hold"/>
                                        <p:tgtEl>
                                          <p:spTgt spid="39939">
                                            <p:txEl>
                                              <p:charRg st="113"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40961"/>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2) 选择通道</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40962" name="文本占位符 40962"/>
          <p:cNvSpPr>
            <a:spLocks noGrp="1"/>
          </p:cNvSpPr>
          <p:nvPr>
            <p:ph idx="1"/>
          </p:nvPr>
        </p:nvSpPr>
        <p:spPr>
          <a:xfrm>
            <a:off x="381000" y="1539875"/>
            <a:ext cx="8388350" cy="3930650"/>
          </a:xfrm>
        </p:spPr>
        <p:txBody>
          <a:bodyPr wrap="square" anchor="t">
            <a:spAutoFit/>
          </a:bodyPr>
          <a:p>
            <a:pPr fontAlgn="base">
              <a:spcBef>
                <a:spcPct val="30000"/>
              </a:spcBef>
            </a:pPr>
            <a:r>
              <a:rPr lang="zh-CN" altLang="en-US" strike="noStrike" noProof="1" dirty="0">
                <a:solidFill>
                  <a:schemeClr val="tx1"/>
                </a:solidFill>
                <a:effectLst/>
                <a:latin typeface="Times New Roman" panose="02020603050405020304" pitchFamily="2" charset="0"/>
              </a:rPr>
              <a:t>选择通道是以成组方式工作的，即每次传送一批数据，故传送速度很高。选择通道在一段时间内只能执行一个通道程序，只允许一台设备进行数据传输。</a:t>
            </a:r>
            <a:endParaRPr lang="zh-CN" altLang="en-US" strike="noStrike" noProof="1" dirty="0">
              <a:solidFill>
                <a:schemeClr val="tx1"/>
              </a:solidFill>
              <a:effectLst/>
              <a:latin typeface="Times New Roman" panose="02020603050405020304" pitchFamily="2" charset="0"/>
            </a:endParaRPr>
          </a:p>
          <a:p>
            <a:pPr fontAlgn="base">
              <a:spcBef>
                <a:spcPct val="30000"/>
              </a:spcBef>
            </a:pPr>
            <a:r>
              <a:rPr lang="zh-CN" altLang="en-US" strike="noStrike" noProof="1" dirty="0">
                <a:solidFill>
                  <a:schemeClr val="tx1"/>
                </a:solidFill>
                <a:effectLst/>
                <a:latin typeface="Times New Roman" panose="02020603050405020304" pitchFamily="2" charset="0"/>
              </a:rPr>
              <a:t>当这台设备数据传输完成后，再选择与通道连接的另一台设备，执行它的相应的通道程序。</a:t>
            </a:r>
            <a:endParaRPr lang="zh-CN" altLang="en-US" strike="noStrike" noProof="1" dirty="0">
              <a:solidFill>
                <a:schemeClr val="tx1"/>
              </a:solidFill>
              <a:effectLst/>
              <a:latin typeface="Times New Roman" panose="02020603050405020304" pitchFamily="2" charset="0"/>
            </a:endParaRPr>
          </a:p>
          <a:p>
            <a:pPr fontAlgn="base">
              <a:spcBef>
                <a:spcPct val="30000"/>
              </a:spcBef>
            </a:pPr>
            <a:r>
              <a:rPr lang="zh-CN" altLang="en-US" strike="noStrike" noProof="1" dirty="0">
                <a:solidFill>
                  <a:schemeClr val="tx1"/>
                </a:solidFill>
                <a:effectLst/>
                <a:latin typeface="Times New Roman" panose="02020603050405020304" pitchFamily="2" charset="0"/>
              </a:rPr>
              <a:t>主要连接磁盘等高速</a:t>
            </a:r>
            <a:r>
              <a:rPr lang="en-US" altLang="x-none" strike="noStrike" noProof="1" dirty="0">
                <a:solidFill>
                  <a:schemeClr val="tx1"/>
                </a:solidFill>
                <a:effectLst/>
                <a:latin typeface="Times New Roman" panose="02020603050405020304" pitchFamily="2" charset="0"/>
              </a:rPr>
              <a:t>I/O</a:t>
            </a:r>
            <a:r>
              <a:rPr lang="zh-CN" altLang="en-US" strike="noStrike" noProof="1" dirty="0">
                <a:solidFill>
                  <a:schemeClr val="tx1"/>
                </a:solidFill>
                <a:effectLst/>
                <a:latin typeface="Times New Roman" panose="02020603050405020304" pitchFamily="2" charset="0"/>
              </a:rPr>
              <a:t>设备。</a:t>
            </a:r>
            <a:endParaRPr lang="zh-CN" altLang="en-US" strike="noStrike" noProof="1" dirty="0">
              <a:solidFill>
                <a:schemeClr val="tx1"/>
              </a:solidFill>
              <a:effectLst/>
              <a:latin typeface="Times New Roman" panose="02020603050405020304" pitchFamily="2" charset="0"/>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41985"/>
          <p:cNvSpPr>
            <a:spLocks noGrp="1"/>
          </p:cNvSpPr>
          <p:nvPr>
            <p:ph type="title"/>
          </p:nvPr>
        </p:nvSpPr>
        <p:spPr>
          <a:xfrm>
            <a:off x="379413" y="763588"/>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3) 数组多路通道</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41987" name="内容占位符 41986"/>
          <p:cNvSpPr>
            <a:spLocks noGrp="1"/>
          </p:cNvSpPr>
          <p:nvPr>
            <p:ph idx="1"/>
          </p:nvPr>
        </p:nvSpPr>
        <p:spPr>
          <a:xfrm>
            <a:off x="685800" y="1470025"/>
            <a:ext cx="7924800" cy="4351020"/>
          </a:xfrm>
        </p:spPr>
        <p:txBody>
          <a:bodyPr anchor="t">
            <a:spAutoFit/>
          </a:bodyPr>
          <a:p>
            <a:pPr eaLnBrk="1" fontAlgn="base"/>
            <a:r>
              <a:rPr lang="zh-CN" altLang="en-US" sz="2800" strike="noStrike" noProof="1">
                <a:solidFill>
                  <a:schemeClr val="tx1"/>
                </a:solidFill>
                <a:effectLst/>
                <a:latin typeface="Times New Roman" panose="02020603050405020304" pitchFamily="2" charset="0"/>
              </a:rPr>
              <a:t>它结合了选择通道传送速度高和字节多路通道能进行分时并行操作的优点。它先为一台设备执行一条通道指令，然后自动转接，为另一台设备执行一条通道指令。</a:t>
            </a:r>
            <a:endParaRPr lang="zh-CN" altLang="en-US" sz="2800" strike="noStrike" noProof="1">
              <a:solidFill>
                <a:schemeClr val="tx1"/>
              </a:solidFill>
              <a:effectLst/>
              <a:latin typeface="Times New Roman" panose="02020603050405020304" pitchFamily="2" charset="0"/>
            </a:endParaRPr>
          </a:p>
          <a:p>
            <a:pPr eaLnBrk="1" fontAlgn="base"/>
            <a:r>
              <a:rPr lang="zh-CN" altLang="en-US" sz="2800" strike="noStrike" noProof="1">
                <a:solidFill>
                  <a:schemeClr val="tx1"/>
                </a:solidFill>
                <a:effectLst/>
                <a:latin typeface="Times New Roman" panose="02020603050405020304" pitchFamily="2" charset="0"/>
              </a:rPr>
              <a:t>这样，对于连接多台磁盘机的数组多路通道，它可以启动它们同时执行移臂定位操作，然后，按序交叉地传输一批批数据。</a:t>
            </a:r>
            <a:endParaRPr lang="zh-CN" altLang="en-US" sz="2800" strike="noStrike" noProof="1">
              <a:solidFill>
                <a:schemeClr val="tx1"/>
              </a:solidFill>
              <a:effectLst/>
              <a:latin typeface="Times New Roman" panose="02020603050405020304" pitchFamily="2" charset="0"/>
            </a:endParaRPr>
          </a:p>
          <a:p>
            <a:pPr eaLnBrk="1" fontAlgn="base"/>
            <a:r>
              <a:rPr lang="zh-CN" altLang="en-US" sz="2800" strike="noStrike" noProof="1">
                <a:solidFill>
                  <a:schemeClr val="tx1"/>
                </a:solidFill>
                <a:effectLst/>
                <a:latin typeface="Times New Roman" panose="02020603050405020304" pitchFamily="2" charset="0"/>
              </a:rPr>
              <a:t>数组多路通道实际上是对通道程序采用多道程序设计的硬件实现。</a:t>
            </a:r>
            <a:endParaRPr lang="zh-CN" altLang="en-US" sz="2800" strike="noStrike" noProof="1">
              <a:solidFill>
                <a:schemeClr val="tx1"/>
              </a:solidFill>
              <a:effectLst/>
              <a:latin typeface="Times New Roman" panose="02020603050405020304" pitchFamily="2" charset="0"/>
            </a:endParaRPr>
          </a:p>
          <a:p>
            <a:pPr eaLnBrk="1" fontAlgn="base"/>
            <a:r>
              <a:rPr lang="zh-CN" altLang="en-US" sz="2800">
                <a:solidFill>
                  <a:schemeClr val="tx1"/>
                </a:solidFill>
                <a:effectLst/>
                <a:latin typeface="Times New Roman" panose="02020603050405020304" pitchFamily="2" charset="0"/>
                <a:sym typeface="+mn-ea"/>
              </a:rPr>
              <a:t>主要连接磁带等中速设备。</a:t>
            </a:r>
            <a:endParaRPr lang="zh-CN" altLang="en-US" sz="2800" strike="noStrike" noProof="1">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72"/>
                                            </p:txEl>
                                          </p:spTgt>
                                        </p:tgtEl>
                                        <p:attrNameLst>
                                          <p:attrName>style.visibility</p:attrName>
                                        </p:attrNameLst>
                                      </p:cBhvr>
                                      <p:to>
                                        <p:strVal val="visible"/>
                                      </p:to>
                                    </p:set>
                                    <p:anim calcmode="lin" valueType="num">
                                      <p:cBhvr>
                                        <p:cTn id="7" dur="500" fill="hold"/>
                                        <p:tgtEl>
                                          <p:spTgt spid="41987">
                                            <p:txEl>
                                              <p:charRg st="0" end="72"/>
                                            </p:txEl>
                                          </p:spTgt>
                                        </p:tgtEl>
                                        <p:attrNameLst>
                                          <p:attrName>ppt_x</p:attrName>
                                        </p:attrNameLst>
                                      </p:cBhvr>
                                      <p:tavLst>
                                        <p:tav tm="0">
                                          <p:val>
                                            <p:strVal val="#ppt_x"/>
                                          </p:val>
                                        </p:tav>
                                        <p:tav tm="100000">
                                          <p:val>
                                            <p:strVal val="#ppt_x"/>
                                          </p:val>
                                        </p:tav>
                                      </p:tavLst>
                                    </p:anim>
                                    <p:anim calcmode="lin" valueType="num">
                                      <p:cBhvr>
                                        <p:cTn id="8" dur="500" fill="hold"/>
                                        <p:tgtEl>
                                          <p:spTgt spid="41987">
                                            <p:txEl>
                                              <p:charRg st="0"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82" end="137"/>
                                            </p:txEl>
                                          </p:spTgt>
                                        </p:tgtEl>
                                        <p:attrNameLst>
                                          <p:attrName>style.visibility</p:attrName>
                                        </p:attrNameLst>
                                      </p:cBhvr>
                                      <p:to>
                                        <p:strVal val="visible"/>
                                      </p:to>
                                    </p:set>
                                    <p:anim calcmode="lin" valueType="num">
                                      <p:cBhvr>
                                        <p:cTn id="13" dur="500" fill="hold"/>
                                        <p:tgtEl>
                                          <p:spTgt spid="41987">
                                            <p:txEl>
                                              <p:charRg st="82" end="137"/>
                                            </p:txEl>
                                          </p:spTgt>
                                        </p:tgtEl>
                                        <p:attrNameLst>
                                          <p:attrName>ppt_x</p:attrName>
                                        </p:attrNameLst>
                                      </p:cBhvr>
                                      <p:tavLst>
                                        <p:tav tm="0">
                                          <p:val>
                                            <p:strVal val="#ppt_x"/>
                                          </p:val>
                                        </p:tav>
                                        <p:tav tm="100000">
                                          <p:val>
                                            <p:strVal val="#ppt_x"/>
                                          </p:val>
                                        </p:tav>
                                      </p:tavLst>
                                    </p:anim>
                                    <p:anim calcmode="lin" valueType="num">
                                      <p:cBhvr>
                                        <p:cTn id="14" dur="500" fill="hold"/>
                                        <p:tgtEl>
                                          <p:spTgt spid="41987">
                                            <p:txEl>
                                              <p:charRg st="82" end="13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charRg st="137" end="167"/>
                                            </p:txEl>
                                          </p:spTgt>
                                        </p:tgtEl>
                                        <p:attrNameLst>
                                          <p:attrName>style.visibility</p:attrName>
                                        </p:attrNameLst>
                                      </p:cBhvr>
                                      <p:to>
                                        <p:strVal val="visible"/>
                                      </p:to>
                                    </p:set>
                                    <p:anim calcmode="lin" valueType="num">
                                      <p:cBhvr>
                                        <p:cTn id="19" dur="500" fill="hold"/>
                                        <p:tgtEl>
                                          <p:spTgt spid="41987">
                                            <p:txEl>
                                              <p:charRg st="137" end="167"/>
                                            </p:txEl>
                                          </p:spTgt>
                                        </p:tgtEl>
                                        <p:attrNameLst>
                                          <p:attrName>ppt_x</p:attrName>
                                        </p:attrNameLst>
                                      </p:cBhvr>
                                      <p:tavLst>
                                        <p:tav tm="0">
                                          <p:val>
                                            <p:strVal val="#ppt_x"/>
                                          </p:val>
                                        </p:tav>
                                        <p:tav tm="100000">
                                          <p:val>
                                            <p:strVal val="#ppt_x"/>
                                          </p:val>
                                        </p:tav>
                                      </p:tavLst>
                                    </p:anim>
                                    <p:anim calcmode="lin" valueType="num">
                                      <p:cBhvr>
                                        <p:cTn id="20" dur="500" fill="hold"/>
                                        <p:tgtEl>
                                          <p:spTgt spid="41987">
                                            <p:txEl>
                                              <p:charRg st="137" end="1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charRg st="3" end="3"/>
                                            </p:txEl>
                                          </p:spTgt>
                                        </p:tgtEl>
                                        <p:attrNameLst>
                                          <p:attrName>style.visibility</p:attrName>
                                        </p:attrNameLst>
                                      </p:cBhvr>
                                      <p:to>
                                        <p:strVal val="visible"/>
                                      </p:to>
                                    </p:set>
                                    <p:anim calcmode="lin" valueType="num">
                                      <p:cBhvr>
                                        <p:cTn id="25" dur="500" fill="hold"/>
                                        <p:tgtEl>
                                          <p:spTgt spid="41987">
                                            <p:txEl>
                                              <p:char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41987">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43009"/>
          <p:cNvSpPr>
            <a:spLocks noGrp="1"/>
          </p:cNvSpPr>
          <p:nvPr>
            <p:ph type="title"/>
          </p:nvPr>
        </p:nvSpPr>
        <p:spPr>
          <a:xfrm>
            <a:off x="363538" y="572453"/>
            <a:ext cx="8393113" cy="558800"/>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通道工作方式</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43011" name="内容占位符 43010"/>
          <p:cNvSpPr>
            <a:spLocks noGrp="1"/>
          </p:cNvSpPr>
          <p:nvPr>
            <p:ph idx="1"/>
          </p:nvPr>
        </p:nvSpPr>
        <p:spPr>
          <a:xfrm>
            <a:off x="291465" y="1123950"/>
            <a:ext cx="8535035" cy="4996180"/>
          </a:xfrm>
        </p:spPr>
        <p:txBody>
          <a:bodyPr wrap="square" anchor="t">
            <a:spAutoFit/>
          </a:bodyPr>
          <a:p>
            <a:pPr eaLnBrk="1" fontAlgn="base">
              <a:lnSpc>
                <a:spcPct val="90000"/>
              </a:lnSpc>
              <a:buNone/>
            </a:pPr>
            <a:r>
              <a:rPr lang="en-US" altLang="x-none" sz="2800" strike="noStrike" noProof="1" dirty="0">
                <a:solidFill>
                  <a:srgbClr val="CC3300"/>
                </a:solidFill>
                <a:effectLst/>
                <a:latin typeface="Times New Roman" panose="02020603050405020304" pitchFamily="2" charset="0"/>
              </a:rPr>
              <a:t>CPU</a:t>
            </a:r>
            <a:r>
              <a:rPr lang="zh-CN" altLang="en-US" sz="2800" strike="noStrike" noProof="1" dirty="0">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执行用户程序，当遇到</a:t>
            </a: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请求时，可根据该请求生成通道程序放入内存（也可事先编好放入内存），并将该通道程序的首地址写入通道的寄存器中；之后执行“启动</a:t>
            </a: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指令，启动通道工作。</a:t>
            </a:r>
            <a:endParaRPr lang="zh-CN" altLang="en-US" sz="2800" strike="noStrike" noProof="1" dirty="0">
              <a:solidFill>
                <a:schemeClr val="tx1"/>
              </a:solidFill>
              <a:effectLst/>
              <a:latin typeface="Times New Roman" panose="02020603050405020304" pitchFamily="2" charset="0"/>
            </a:endParaRPr>
          </a:p>
          <a:p>
            <a:pPr eaLnBrk="1" fontAlgn="base">
              <a:lnSpc>
                <a:spcPct val="90000"/>
              </a:lnSpc>
              <a:buNone/>
            </a:pPr>
            <a:r>
              <a:rPr lang="zh-CN" altLang="en-US" sz="2800" strike="noStrike" noProof="1" dirty="0">
                <a:solidFill>
                  <a:srgbClr val="CC3300"/>
                </a:solidFill>
                <a:effectLst/>
                <a:latin typeface="Times New Roman" panose="02020603050405020304" pitchFamily="2" charset="0"/>
              </a:rPr>
              <a:t>通道</a:t>
            </a:r>
            <a:r>
              <a:rPr lang="zh-CN" altLang="en-US" sz="2800" strike="noStrike" noProof="1" dirty="0">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接收到“启动</a:t>
            </a:r>
            <a:r>
              <a:rPr lang="en-US" altLang="x-none" sz="2800" strike="noStrike" noProof="1" dirty="0">
                <a:solidFill>
                  <a:schemeClr val="tx1"/>
                </a:solidFill>
                <a:effectLst/>
                <a:latin typeface="Times New Roman" panose="02020603050405020304" pitchFamily="2" charset="0"/>
              </a:rPr>
              <a:t>I/O”</a:t>
            </a:r>
            <a:r>
              <a:rPr lang="zh-CN" altLang="en-US" sz="2800" strike="noStrike" noProof="1" dirty="0">
                <a:solidFill>
                  <a:schemeClr val="tx1"/>
                </a:solidFill>
                <a:effectLst/>
                <a:latin typeface="Times New Roman" panose="02020603050405020304" pitchFamily="2" charset="0"/>
              </a:rPr>
              <a:t>指令后，并根据首地址取出第一条指令，同时向</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发回答信号，使</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可继续执行其他程序，而通道则开始执行通道程序，</a:t>
            </a:r>
            <a:r>
              <a:rPr lang="zh-CN" altLang="en-US" sz="2800" dirty="0">
                <a:solidFill>
                  <a:schemeClr val="tx1"/>
                </a:solidFill>
                <a:effectLst/>
                <a:latin typeface="Times New Roman" panose="02020603050405020304" pitchFamily="2" charset="0"/>
                <a:sym typeface="+mn-ea"/>
              </a:rPr>
              <a:t>启动</a:t>
            </a:r>
            <a:r>
              <a:rPr lang="en-US" altLang="x-none" sz="2800" dirty="0">
                <a:solidFill>
                  <a:schemeClr val="tx1"/>
                </a:solidFill>
                <a:effectLst/>
                <a:latin typeface="Times New Roman" panose="02020603050405020304" pitchFamily="2" charset="0"/>
                <a:sym typeface="+mn-ea"/>
              </a:rPr>
              <a:t>I/O</a:t>
            </a:r>
            <a:r>
              <a:rPr lang="zh-CN" altLang="en-US" sz="2800" dirty="0">
                <a:solidFill>
                  <a:schemeClr val="tx1"/>
                </a:solidFill>
                <a:effectLst/>
                <a:latin typeface="Times New Roman" panose="02020603050405020304" pitchFamily="2" charset="0"/>
                <a:sym typeface="+mn-ea"/>
              </a:rPr>
              <a:t>设备，</a:t>
            </a:r>
            <a:r>
              <a:rPr lang="zh-CN" altLang="en-US" sz="2800" strike="noStrike" noProof="1" dirty="0">
                <a:solidFill>
                  <a:schemeClr val="tx1"/>
                </a:solidFill>
                <a:effectLst/>
                <a:latin typeface="Times New Roman" panose="02020603050405020304" pitchFamily="2" charset="0"/>
              </a:rPr>
              <a:t>完成传输工作。</a:t>
            </a:r>
            <a:endParaRPr lang="zh-CN" altLang="en-US" sz="2800" strike="noStrike" noProof="1" dirty="0">
              <a:solidFill>
                <a:schemeClr val="tx1"/>
              </a:solidFill>
              <a:effectLst/>
              <a:latin typeface="Times New Roman" panose="02020603050405020304" pitchFamily="2" charset="0"/>
            </a:endParaRPr>
          </a:p>
          <a:p>
            <a:pPr eaLnBrk="1" fontAlgn="base">
              <a:spcBef>
                <a:spcPct val="30000"/>
              </a:spcBef>
              <a:buNone/>
            </a:pPr>
            <a:r>
              <a:rPr lang="zh-CN" altLang="en-US" sz="2800" dirty="0">
                <a:effectLst/>
                <a:latin typeface="Times New Roman" panose="02020603050405020304" pitchFamily="2" charset="0"/>
                <a:sym typeface="+mn-ea"/>
              </a:rPr>
              <a:t>	     </a:t>
            </a:r>
            <a:r>
              <a:rPr lang="zh-CN" altLang="en-US" sz="2800" dirty="0">
                <a:solidFill>
                  <a:schemeClr val="tx1"/>
                </a:solidFill>
                <a:effectLst/>
                <a:latin typeface="Times New Roman" panose="02020603050405020304" pitchFamily="2" charset="0"/>
                <a:sym typeface="+mn-ea"/>
              </a:rPr>
              <a:t>当通道传输完成最后一条指令时，向</a:t>
            </a:r>
            <a:r>
              <a:rPr lang="en-US" altLang="x-none" sz="2800" dirty="0">
                <a:solidFill>
                  <a:schemeClr val="tx1"/>
                </a:solidFill>
                <a:effectLst/>
                <a:latin typeface="Times New Roman" panose="02020603050405020304" pitchFamily="2" charset="0"/>
                <a:sym typeface="+mn-ea"/>
              </a:rPr>
              <a:t>CPU</a:t>
            </a:r>
            <a:r>
              <a:rPr lang="zh-CN" altLang="en-US" sz="2800" dirty="0">
                <a:solidFill>
                  <a:schemeClr val="tx1"/>
                </a:solidFill>
                <a:effectLst/>
                <a:latin typeface="Times New Roman" panose="02020603050405020304" pitchFamily="2" charset="0"/>
                <a:sym typeface="+mn-ea"/>
              </a:rPr>
              <a:t>发</a:t>
            </a:r>
            <a:r>
              <a:rPr lang="en-US" altLang="x-none" sz="2800" dirty="0">
                <a:solidFill>
                  <a:schemeClr val="tx1"/>
                </a:solidFill>
                <a:effectLst/>
                <a:latin typeface="Times New Roman" panose="02020603050405020304" pitchFamily="2" charset="0"/>
                <a:sym typeface="+mn-ea"/>
              </a:rPr>
              <a:t>I/O</a:t>
            </a:r>
            <a:r>
              <a:rPr lang="zh-CN" altLang="en-US" sz="2800" dirty="0">
                <a:solidFill>
                  <a:schemeClr val="tx1"/>
                </a:solidFill>
                <a:effectLst/>
                <a:latin typeface="Times New Roman" panose="02020603050405020304" pitchFamily="2" charset="0"/>
                <a:sym typeface="+mn-ea"/>
              </a:rPr>
              <a:t>中断，并且通道停止工作。</a:t>
            </a:r>
            <a:r>
              <a:rPr lang="en-US" altLang="x-none" sz="2800" dirty="0">
                <a:solidFill>
                  <a:schemeClr val="tx1"/>
                </a:solidFill>
                <a:effectLst/>
                <a:latin typeface="Times New Roman" panose="02020603050405020304" pitchFamily="2" charset="0"/>
                <a:sym typeface="+mn-ea"/>
              </a:rPr>
              <a:t>CPU</a:t>
            </a:r>
            <a:r>
              <a:rPr lang="zh-CN" altLang="en-US" sz="2800" dirty="0">
                <a:solidFill>
                  <a:schemeClr val="tx1"/>
                </a:solidFill>
                <a:effectLst/>
                <a:latin typeface="Times New Roman" panose="02020603050405020304" pitchFamily="2" charset="0"/>
                <a:sym typeface="+mn-ea"/>
              </a:rPr>
              <a:t>接收中断信号，从通道状态寄存器中取得有关信息，决定下一步做什么。</a:t>
            </a:r>
            <a:endParaRPr lang="zh-CN" altLang="en-US" sz="28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96"/>
                                            </p:txEl>
                                          </p:spTgt>
                                        </p:tgtEl>
                                        <p:attrNameLst>
                                          <p:attrName>style.visibility</p:attrName>
                                        </p:attrNameLst>
                                      </p:cBhvr>
                                      <p:to>
                                        <p:strVal val="visible"/>
                                      </p:to>
                                    </p:set>
                                    <p:anim calcmode="lin" valueType="num">
                                      <p:cBhvr>
                                        <p:cTn id="7" dur="500" fill="hold"/>
                                        <p:tgtEl>
                                          <p:spTgt spid="43011">
                                            <p:txEl>
                                              <p:charRg st="0" end="96"/>
                                            </p:txEl>
                                          </p:spTgt>
                                        </p:tgtEl>
                                        <p:attrNameLst>
                                          <p:attrName>ppt_x</p:attrName>
                                        </p:attrNameLst>
                                      </p:cBhvr>
                                      <p:tavLst>
                                        <p:tav tm="0">
                                          <p:val>
                                            <p:strVal val="#ppt_x"/>
                                          </p:val>
                                        </p:tav>
                                        <p:tav tm="100000">
                                          <p:val>
                                            <p:strVal val="#ppt_x"/>
                                          </p:val>
                                        </p:tav>
                                      </p:tavLst>
                                    </p:anim>
                                    <p:anim calcmode="lin" valueType="num">
                                      <p:cBhvr>
                                        <p:cTn id="8" dur="500" fill="hold"/>
                                        <p:tgtEl>
                                          <p:spTgt spid="43011">
                                            <p:txEl>
                                              <p:charRg st="0" end="9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charRg st="96" end="190"/>
                                            </p:txEl>
                                          </p:spTgt>
                                        </p:tgtEl>
                                        <p:attrNameLst>
                                          <p:attrName>style.visibility</p:attrName>
                                        </p:attrNameLst>
                                      </p:cBhvr>
                                      <p:to>
                                        <p:strVal val="visible"/>
                                      </p:to>
                                    </p:set>
                                    <p:anim calcmode="lin" valueType="num">
                                      <p:cBhvr>
                                        <p:cTn id="13" dur="500" fill="hold"/>
                                        <p:tgtEl>
                                          <p:spTgt spid="43011">
                                            <p:txEl>
                                              <p:charRg st="96" end="190"/>
                                            </p:txEl>
                                          </p:spTgt>
                                        </p:tgtEl>
                                        <p:attrNameLst>
                                          <p:attrName>ppt_x</p:attrName>
                                        </p:attrNameLst>
                                      </p:cBhvr>
                                      <p:tavLst>
                                        <p:tav tm="0">
                                          <p:val>
                                            <p:strVal val="#ppt_x"/>
                                          </p:val>
                                        </p:tav>
                                        <p:tav tm="100000">
                                          <p:val>
                                            <p:strVal val="#ppt_x"/>
                                          </p:val>
                                        </p:tav>
                                      </p:tavLst>
                                    </p:anim>
                                    <p:anim calcmode="lin" valueType="num">
                                      <p:cBhvr>
                                        <p:cTn id="14" dur="500" fill="hold"/>
                                        <p:tgtEl>
                                          <p:spTgt spid="43011">
                                            <p:txEl>
                                              <p:charRg st="96"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363538" y="665163"/>
            <a:ext cx="8393113" cy="679450"/>
          </a:xfrm>
        </p:spPr>
        <p:txBody>
          <a:bodyPr anchor="b">
            <a:spAutoFit/>
          </a:bodyPr>
          <a:p>
            <a:pPr fontAlgn="base"/>
            <a:r>
              <a:rPr lang="zh-CN" altLang="en-US" sz="4000" strike="noStrike" noProof="1">
                <a:latin typeface="Times New Roman" panose="02020603050405020304" pitchFamily="2" charset="0"/>
              </a:rPr>
              <a:t>计算机外部设备特性（续）</a:t>
            </a:r>
            <a:endParaRPr lang="zh-CN" altLang="en-US" sz="4000" strike="noStrike" noProof="1">
              <a:latin typeface="Times New Roman" panose="02020603050405020304" pitchFamily="2" charset="0"/>
            </a:endParaRPr>
          </a:p>
        </p:txBody>
      </p:sp>
      <p:sp>
        <p:nvSpPr>
          <p:cNvPr id="8195" name="内容占位符 8194"/>
          <p:cNvSpPr>
            <a:spLocks noGrp="1"/>
          </p:cNvSpPr>
          <p:nvPr>
            <p:ph idx="1"/>
          </p:nvPr>
        </p:nvSpPr>
        <p:spPr>
          <a:xfrm>
            <a:off x="914400" y="1676400"/>
            <a:ext cx="8001000" cy="2177415"/>
          </a:xfrm>
        </p:spPr>
        <p:txBody>
          <a:bodyPr anchor="t">
            <a:spAutoFit/>
          </a:bodyPr>
          <a:p>
            <a:pPr fontAlgn="base">
              <a:buNone/>
            </a:pPr>
            <a:r>
              <a:rPr lang="en-US" altLang="x-none" strike="noStrike" noProof="1" dirty="0">
                <a:solidFill>
                  <a:schemeClr val="tx1"/>
                </a:solidFill>
                <a:effectLst/>
                <a:latin typeface="Times New Roman" panose="02020603050405020304" pitchFamily="2" charset="0"/>
              </a:rPr>
              <a:t>5.</a:t>
            </a:r>
            <a:r>
              <a:rPr lang="zh-CN" altLang="en-US" strike="noStrike" noProof="1" dirty="0">
                <a:solidFill>
                  <a:schemeClr val="tx1"/>
                </a:solidFill>
                <a:effectLst/>
                <a:latin typeface="Times New Roman" panose="02020603050405020304" pitchFamily="2" charset="0"/>
              </a:rPr>
              <a:t>传输方式不同：直接端口</a:t>
            </a:r>
            <a:r>
              <a:rPr lang="x-none" altLang="zh-CN" strike="noStrike" noProof="1" dirty="0">
                <a:solidFill>
                  <a:schemeClr val="tx1"/>
                </a:solidFill>
                <a:effectLst/>
                <a:latin typeface="Times New Roman" panose="02020603050405020304" pitchFamily="2" charset="0"/>
              </a:rPr>
              <a:t>或内存</a:t>
            </a:r>
            <a:r>
              <a:rPr lang="zh-CN" altLang="en-US" strike="noStrike" noProof="1" dirty="0">
                <a:solidFill>
                  <a:schemeClr val="tx1"/>
                </a:solidFill>
                <a:effectLst/>
                <a:latin typeface="Times New Roman" panose="02020603050405020304" pitchFamily="2" charset="0"/>
              </a:rPr>
              <a:t>访问、</a:t>
            </a:r>
            <a:r>
              <a:rPr lang="en-US" altLang="x-none" strike="noStrike" noProof="1" dirty="0">
                <a:solidFill>
                  <a:schemeClr val="tx1"/>
                </a:solidFill>
                <a:effectLst/>
                <a:latin typeface="Times New Roman" panose="02020603050405020304" pitchFamily="2" charset="0"/>
              </a:rPr>
              <a:t>DMA</a:t>
            </a:r>
            <a:r>
              <a:rPr lang="zh-CN" altLang="en-US" strike="noStrike" noProof="1" dirty="0">
                <a:solidFill>
                  <a:schemeClr val="tx1"/>
                </a:solidFill>
                <a:effectLst/>
                <a:latin typeface="Times New Roman" panose="02020603050405020304" pitchFamily="2" charset="0"/>
              </a:rPr>
              <a:t>、中断</a:t>
            </a:r>
            <a:endParaRPr lang="zh-CN" altLang="en-US"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6.</a:t>
            </a:r>
            <a:r>
              <a:rPr lang="zh-CN" altLang="en-US" strike="noStrike" noProof="1" dirty="0">
                <a:solidFill>
                  <a:schemeClr val="tx1"/>
                </a:solidFill>
                <a:effectLst/>
                <a:latin typeface="Times New Roman" panose="02020603050405020304" pitchFamily="2" charset="0"/>
              </a:rPr>
              <a:t>串行或并行</a:t>
            </a:r>
            <a:r>
              <a:rPr lang="en-US" altLang="x-none" strike="noStrike" noProof="1" dirty="0">
                <a:solidFill>
                  <a:schemeClr val="tx1"/>
                </a:solidFill>
                <a:effectLst/>
                <a:latin typeface="Times New Roman" panose="02020603050405020304" pitchFamily="2" charset="0"/>
              </a:rPr>
              <a:t>;</a:t>
            </a:r>
            <a:endParaRPr lang="en-US" altLang="x-none" strike="noStrike" noProof="1" dirty="0">
              <a:solidFill>
                <a:schemeClr val="tx1"/>
              </a:solidFill>
              <a:effectLst/>
              <a:latin typeface="Times New Roman" panose="02020603050405020304" pitchFamily="2" charset="0"/>
            </a:endParaRPr>
          </a:p>
          <a:p>
            <a:pPr fontAlgn="base">
              <a:buNone/>
            </a:pPr>
            <a:r>
              <a:rPr lang="en-US" altLang="x-none" strike="noStrike" noProof="1" dirty="0">
                <a:solidFill>
                  <a:schemeClr val="tx1"/>
                </a:solidFill>
                <a:effectLst/>
                <a:latin typeface="Times New Roman" panose="02020603050405020304" pitchFamily="2" charset="0"/>
              </a:rPr>
              <a:t>7.</a:t>
            </a:r>
            <a:r>
              <a:rPr lang="zh-CN" altLang="en-US" strike="noStrike" noProof="1" dirty="0">
                <a:solidFill>
                  <a:schemeClr val="tx1"/>
                </a:solidFill>
                <a:effectLst/>
                <a:latin typeface="Times New Roman" panose="02020603050405020304" pitchFamily="2" charset="0"/>
              </a:rPr>
              <a:t>总线设备和终端设备；</a:t>
            </a:r>
            <a:endParaRPr lang="zh-CN" altLang="en-US" strike="noStrike" noProof="1" dirty="0">
              <a:solidFill>
                <a:schemeClr val="tx1"/>
              </a:solidFill>
              <a:effectLst/>
              <a:latin typeface="Times New Roman" panose="02020603050405020304" pitchFamily="2" charset="0"/>
            </a:endParaRPr>
          </a:p>
        </p:txBody>
      </p:sp>
      <p:sp>
        <p:nvSpPr>
          <p:cNvPr id="10243" name="矩形 8195"/>
          <p:cNvSpPr/>
          <p:nvPr/>
        </p:nvSpPr>
        <p:spPr>
          <a:xfrm>
            <a:off x="688340" y="4974590"/>
            <a:ext cx="7767955" cy="478155"/>
          </a:xfrm>
          <a:prstGeom prst="rect">
            <a:avLst/>
          </a:prstGeom>
          <a:noFill/>
          <a:ln w="9525">
            <a:noFill/>
            <a:miter/>
          </a:ln>
        </p:spPr>
        <p:txBody>
          <a:bodyPr wrap="square" anchor="t">
            <a:spAutoFit/>
          </a:bodyPr>
          <a:p>
            <a:pPr lvl="0" eaLnBrk="0">
              <a:lnSpc>
                <a:spcPct val="90000"/>
              </a:lnSpc>
              <a:spcBef>
                <a:spcPct val="20000"/>
              </a:spcBef>
            </a:pPr>
            <a:r>
              <a:rPr lang="zh-CN" altLang="en-US" sz="2800" b="1" dirty="0">
                <a:solidFill>
                  <a:srgbClr val="CC3300"/>
                </a:solidFill>
                <a:latin typeface="Times New Roman" panose="02020603050405020304" pitchFamily="2" charset="0"/>
                <a:sym typeface="+mn-ea"/>
              </a:rPr>
              <a:t>设备管理是</a:t>
            </a:r>
            <a:r>
              <a:rPr lang="zh-CN" altLang="en-US" sz="2800" b="1" dirty="0">
                <a:solidFill>
                  <a:srgbClr val="CC3300"/>
                </a:solidFill>
                <a:latin typeface="Times New Roman" panose="02020603050405020304" pitchFamily="2" charset="0"/>
                <a:ea typeface="宋体" panose="02010600030101010101" pitchFamily="2" charset="-122"/>
              </a:rPr>
              <a:t>操作系统中最庞杂，最琐碎的部分。</a:t>
            </a:r>
            <a:endParaRPr lang="zh-CN" altLang="en-US" sz="2800" b="1" dirty="0">
              <a:solidFill>
                <a:srgbClr val="CC3300"/>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20"/>
                                            </p:txEl>
                                          </p:spTgt>
                                        </p:tgtEl>
                                        <p:attrNameLst>
                                          <p:attrName>style.visibility</p:attrName>
                                        </p:attrNameLst>
                                      </p:cBhvr>
                                      <p:to>
                                        <p:strVal val="visible"/>
                                      </p:to>
                                    </p:set>
                                    <p:anim calcmode="lin" valueType="num">
                                      <p:cBhvr>
                                        <p:cTn id="7" dur="500" fill="hold"/>
                                        <p:tgtEl>
                                          <p:spTgt spid="8195">
                                            <p:txEl>
                                              <p:charRg st="0" end="20"/>
                                            </p:txEl>
                                          </p:spTgt>
                                        </p:tgtEl>
                                        <p:attrNameLst>
                                          <p:attrName>ppt_x</p:attrName>
                                        </p:attrNameLst>
                                      </p:cBhvr>
                                      <p:tavLst>
                                        <p:tav tm="0">
                                          <p:val>
                                            <p:strVal val="0-#ppt_w/2"/>
                                          </p:val>
                                        </p:tav>
                                        <p:tav tm="100000">
                                          <p:val>
                                            <p:strVal val="#ppt_x"/>
                                          </p:val>
                                        </p:tav>
                                      </p:tavLst>
                                    </p:anim>
                                    <p:anim calcmode="lin" valueType="num">
                                      <p:cBhvr>
                                        <p:cTn id="8" dur="500" fill="hold"/>
                                        <p:tgtEl>
                                          <p:spTgt spid="81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charRg st="20" end="29"/>
                                            </p:txEl>
                                          </p:spTgt>
                                        </p:tgtEl>
                                        <p:attrNameLst>
                                          <p:attrName>style.visibility</p:attrName>
                                        </p:attrNameLst>
                                      </p:cBhvr>
                                      <p:to>
                                        <p:strVal val="visible"/>
                                      </p:to>
                                    </p:set>
                                    <p:anim calcmode="lin" valueType="num">
                                      <p:cBhvr>
                                        <p:cTn id="13" dur="500" fill="hold"/>
                                        <p:tgtEl>
                                          <p:spTgt spid="8195">
                                            <p:txEl>
                                              <p:charRg st="20" end="29"/>
                                            </p:txEl>
                                          </p:spTgt>
                                        </p:tgtEl>
                                        <p:attrNameLst>
                                          <p:attrName>ppt_x</p:attrName>
                                        </p:attrNameLst>
                                      </p:cBhvr>
                                      <p:tavLst>
                                        <p:tav tm="0">
                                          <p:val>
                                            <p:strVal val="0-#ppt_w/2"/>
                                          </p:val>
                                        </p:tav>
                                        <p:tav tm="100000">
                                          <p:val>
                                            <p:strVal val="#ppt_x"/>
                                          </p:val>
                                        </p:tav>
                                      </p:tavLst>
                                    </p:anim>
                                    <p:anim calcmode="lin" valueType="num">
                                      <p:cBhvr>
                                        <p:cTn id="14" dur="500" fill="hold"/>
                                        <p:tgtEl>
                                          <p:spTgt spid="8195">
                                            <p:txEl>
                                              <p:charRg st="20"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charRg st="29" end="42"/>
                                            </p:txEl>
                                          </p:spTgt>
                                        </p:tgtEl>
                                        <p:attrNameLst>
                                          <p:attrName>style.visibility</p:attrName>
                                        </p:attrNameLst>
                                      </p:cBhvr>
                                      <p:to>
                                        <p:strVal val="visible"/>
                                      </p:to>
                                    </p:set>
                                    <p:anim calcmode="lin" valueType="num">
                                      <p:cBhvr>
                                        <p:cTn id="19" dur="500" fill="hold"/>
                                        <p:tgtEl>
                                          <p:spTgt spid="8195">
                                            <p:txEl>
                                              <p:charRg st="29" end="42"/>
                                            </p:txEl>
                                          </p:spTgt>
                                        </p:tgtEl>
                                        <p:attrNameLst>
                                          <p:attrName>ppt_x</p:attrName>
                                        </p:attrNameLst>
                                      </p:cBhvr>
                                      <p:tavLst>
                                        <p:tav tm="0">
                                          <p:val>
                                            <p:strVal val="0-#ppt_w/2"/>
                                          </p:val>
                                        </p:tav>
                                        <p:tav tm="100000">
                                          <p:val>
                                            <p:strVal val="#ppt_x"/>
                                          </p:val>
                                        </p:tav>
                                      </p:tavLst>
                                    </p:anim>
                                    <p:anim calcmode="lin" valueType="num">
                                      <p:cBhvr>
                                        <p:cTn id="20" dur="500" fill="hold"/>
                                        <p:tgtEl>
                                          <p:spTgt spid="8195">
                                            <p:txEl>
                                              <p:charRg st="29" end="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45057"/>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4. DMA方式</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45059" name="内容占位符 45058"/>
          <p:cNvSpPr>
            <a:spLocks noGrp="1"/>
          </p:cNvSpPr>
          <p:nvPr>
            <p:ph idx="1"/>
          </p:nvPr>
        </p:nvSpPr>
        <p:spPr>
          <a:xfrm>
            <a:off x="381000" y="1803400"/>
            <a:ext cx="8388350" cy="1961515"/>
          </a:xfrm>
        </p:spPr>
        <p:txBody>
          <a:bodyPr anchor="t">
            <a:spAutoFit/>
          </a:bodyPr>
          <a:p>
            <a:pPr eaLnBrk="1" fontAlgn="base">
              <a:lnSpc>
                <a:spcPct val="95000"/>
              </a:lnSpc>
              <a:buNone/>
            </a:pPr>
            <a:r>
              <a:rPr lang="en-US" altLang="x-none" strike="noStrike" noProof="1" dirty="0">
                <a:solidFill>
                  <a:schemeClr val="tx1"/>
                </a:solidFill>
                <a:effectLst/>
                <a:latin typeface="Times New Roman" panose="02020603050405020304" pitchFamily="2" charset="0"/>
              </a:rPr>
              <a:t>DMA</a:t>
            </a:r>
            <a:r>
              <a:rPr lang="zh-CN" altLang="en-US" strike="noStrike" noProof="1" dirty="0">
                <a:solidFill>
                  <a:schemeClr val="tx1"/>
                </a:solidFill>
                <a:effectLst/>
                <a:latin typeface="Times New Roman" panose="02020603050405020304" pitchFamily="2" charset="0"/>
              </a:rPr>
              <a:t>控制器“接管”地址线和数据线，直接控制</a:t>
            </a:r>
            <a:r>
              <a:rPr lang="x-none" strike="noStrike" noProof="1" dirty="0">
                <a:solidFill>
                  <a:schemeClr val="tx1"/>
                </a:solidFill>
                <a:effectLst/>
                <a:latin typeface="Times New Roman" panose="02020603050405020304" pitchFamily="2" charset="0"/>
              </a:rPr>
              <a:t>I/O设备</a:t>
            </a:r>
            <a:r>
              <a:rPr lang="zh-CN" altLang="en-US" strike="noStrike" noProof="1" dirty="0">
                <a:solidFill>
                  <a:schemeClr val="tx1"/>
                </a:solidFill>
                <a:effectLst/>
                <a:latin typeface="Times New Roman" panose="02020603050405020304" pitchFamily="2" charset="0"/>
              </a:rPr>
              <a:t>和主存的数据交换，</a:t>
            </a:r>
            <a:r>
              <a:rPr lang="en-US" altLang="x-none" strike="noStrike" noProof="1" dirty="0">
                <a:solidFill>
                  <a:schemeClr val="tx1"/>
                </a:solidFill>
                <a:effectLst/>
                <a:latin typeface="Times New Roman" panose="02020603050405020304" pitchFamily="2" charset="0"/>
              </a:rPr>
              <a:t>I/O</a:t>
            </a:r>
            <a:r>
              <a:rPr lang="zh-CN" altLang="en-US" strike="noStrike" noProof="1" dirty="0">
                <a:solidFill>
                  <a:schemeClr val="tx1"/>
                </a:solidFill>
                <a:effectLst/>
                <a:latin typeface="Times New Roman" panose="02020603050405020304" pitchFamily="2" charset="0"/>
              </a:rPr>
              <a:t>设备与主存之间的数据传输不需要</a:t>
            </a:r>
            <a:r>
              <a:rPr lang="en-US" altLang="x-none" strike="noStrike" noProof="1" dirty="0">
                <a:solidFill>
                  <a:schemeClr val="tx1"/>
                </a:solidFill>
                <a:effectLst/>
                <a:latin typeface="Times New Roman" panose="02020603050405020304" pitchFamily="2" charset="0"/>
              </a:rPr>
              <a:t>CPU</a:t>
            </a:r>
            <a:r>
              <a:rPr lang="zh-CN" altLang="en-US" strike="noStrike" noProof="1" dirty="0">
                <a:solidFill>
                  <a:schemeClr val="tx1"/>
                </a:solidFill>
                <a:effectLst/>
                <a:latin typeface="Times New Roman" panose="02020603050405020304" pitchFamily="2" charset="0"/>
              </a:rPr>
              <a:t>介入，减轻</a:t>
            </a:r>
            <a:r>
              <a:rPr lang="en-US" altLang="x-none" strike="noStrike" noProof="1" dirty="0">
                <a:solidFill>
                  <a:schemeClr val="tx1"/>
                </a:solidFill>
                <a:effectLst/>
                <a:latin typeface="Times New Roman" panose="02020603050405020304" pitchFamily="2" charset="0"/>
              </a:rPr>
              <a:t>CPU</a:t>
            </a:r>
            <a:r>
              <a:rPr lang="zh-CN" altLang="en-US" strike="noStrike" noProof="1" dirty="0">
                <a:solidFill>
                  <a:schemeClr val="tx1"/>
                </a:solidFill>
                <a:effectLst/>
                <a:latin typeface="Times New Roman" panose="02020603050405020304" pitchFamily="2" charset="0"/>
              </a:rPr>
              <a:t>的负担。</a:t>
            </a:r>
            <a:endParaRPr lang="zh-CN" altLang="en-US"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71"/>
                                            </p:txEl>
                                          </p:spTgt>
                                        </p:tgtEl>
                                        <p:attrNameLst>
                                          <p:attrName>style.visibility</p:attrName>
                                        </p:attrNameLst>
                                      </p:cBhvr>
                                      <p:to>
                                        <p:strVal val="visible"/>
                                      </p:to>
                                    </p:set>
                                    <p:anim calcmode="lin" valueType="num">
                                      <p:cBhvr>
                                        <p:cTn id="7" dur="500" fill="hold"/>
                                        <p:tgtEl>
                                          <p:spTgt spid="45059">
                                            <p:txEl>
                                              <p:charRg st="0" end="71"/>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0"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6081"/>
          <p:cNvSpPr>
            <a:spLocks noGrp="1"/>
          </p:cNvSpPr>
          <p:nvPr>
            <p:ph type="title"/>
          </p:nvPr>
        </p:nvSpPr>
        <p:spPr>
          <a:xfrm>
            <a:off x="363538" y="771525"/>
            <a:ext cx="8393113" cy="573088"/>
          </a:xfrm>
        </p:spPr>
        <p:txBody>
          <a:bodyPr anchor="b">
            <a:spAutoFit/>
          </a:bodyPr>
          <a:p>
            <a:pPr lvl="0"/>
            <a:r>
              <a:rPr lang="en-US" altLang="zh-CN" sz="3200">
                <a:solidFill>
                  <a:srgbClr val="990000"/>
                </a:solidFill>
                <a:latin typeface="Times New Roman" panose="02020603050405020304" pitchFamily="2" charset="0"/>
                <a:ea typeface="宋体" panose="02010600030101010101" pitchFamily="2" charset="-122"/>
              </a:rPr>
              <a:t>DMA工作原理—获取总线控制权</a:t>
            </a:r>
            <a:endParaRPr lang="en-US" altLang="zh-CN" sz="3200">
              <a:solidFill>
                <a:srgbClr val="990000"/>
              </a:solidFill>
              <a:latin typeface="Times New Roman" panose="02020603050405020304" pitchFamily="2" charset="0"/>
              <a:ea typeface="宋体" panose="02010600030101010101" pitchFamily="2" charset="-122"/>
            </a:endParaRPr>
          </a:p>
        </p:txBody>
      </p:sp>
      <p:sp>
        <p:nvSpPr>
          <p:cNvPr id="46083" name="内容占位符 46082"/>
          <p:cNvSpPr>
            <a:spLocks noGrp="1"/>
          </p:cNvSpPr>
          <p:nvPr>
            <p:ph idx="1"/>
          </p:nvPr>
        </p:nvSpPr>
        <p:spPr>
          <a:xfrm>
            <a:off x="362268" y="1676400"/>
            <a:ext cx="8459788" cy="3963670"/>
          </a:xfrm>
        </p:spPr>
        <p:txBody>
          <a:bodyPr wrap="square" anchor="t">
            <a:spAutoFit/>
          </a:bodyPr>
          <a:p>
            <a:pPr fontAlgn="base">
              <a:lnSpc>
                <a:spcPct val="90000"/>
              </a:lnSpc>
            </a:pPr>
            <a:r>
              <a:rPr lang="zh-CN" altLang="en-US" sz="2800" strike="noStrike" noProof="1" dirty="0">
                <a:solidFill>
                  <a:schemeClr val="tx1"/>
                </a:solidFill>
                <a:effectLst/>
                <a:latin typeface="Times New Roman" panose="02020603050405020304" pitchFamily="2" charset="0"/>
              </a:rPr>
              <a:t>当一个进程请求从一个设备传输数据时，将内存数据的起始地址、要传送的字节数送入</a:t>
            </a:r>
            <a:r>
              <a:rPr lang="en-US" altLang="x-none" sz="2800" strike="noStrike" noProof="1" dirty="0">
                <a:solidFill>
                  <a:schemeClr val="tx1"/>
                </a:solidFill>
                <a:effectLst/>
                <a:latin typeface="Times New Roman" panose="02020603050405020304" pitchFamily="2" charset="0"/>
              </a:rPr>
              <a:t>DMA</a:t>
            </a:r>
            <a:r>
              <a:rPr lang="zh-CN" altLang="en-US" sz="2800" strike="noStrike" noProof="1" dirty="0">
                <a:solidFill>
                  <a:schemeClr val="tx1"/>
                </a:solidFill>
                <a:effectLst/>
                <a:latin typeface="Times New Roman" panose="02020603050405020304" pitchFamily="2" charset="0"/>
              </a:rPr>
              <a:t>控制器的内存地址寄存器和传送字节计数器。</a:t>
            </a:r>
            <a:endParaRPr lang="zh-CN" altLang="en-US" sz="2800" strike="noStrike" noProof="1" dirty="0">
              <a:solidFill>
                <a:schemeClr val="tx1"/>
              </a:solidFill>
              <a:effectLst/>
              <a:latin typeface="Times New Roman" panose="02020603050405020304" pitchFamily="2" charset="0"/>
            </a:endParaRPr>
          </a:p>
          <a:p>
            <a:pPr fontAlgn="base">
              <a:lnSpc>
                <a:spcPct val="90000"/>
              </a:lnSpc>
            </a:pPr>
            <a:r>
              <a:rPr lang="zh-CN" altLang="en-US" sz="2800" strike="noStrike" noProof="1" dirty="0">
                <a:solidFill>
                  <a:schemeClr val="tx1"/>
                </a:solidFill>
                <a:effectLst/>
                <a:latin typeface="Times New Roman" panose="02020603050405020304" pitchFamily="2" charset="0"/>
              </a:rPr>
              <a:t>中断允许位和启动位置成</a:t>
            </a:r>
            <a:r>
              <a:rPr lang="en-US" altLang="x-none" sz="2800" strike="noStrike" noProof="1" dirty="0">
                <a:solidFill>
                  <a:schemeClr val="tx1"/>
                </a:solidFill>
                <a:effectLst/>
                <a:latin typeface="Times New Roman" panose="02020603050405020304" pitchFamily="2" charset="0"/>
              </a:rPr>
              <a:t>1</a:t>
            </a:r>
            <a:r>
              <a:rPr lang="zh-CN" altLang="en-US" sz="2800" strike="noStrike" noProof="1" dirty="0">
                <a:solidFill>
                  <a:schemeClr val="tx1"/>
                </a:solidFill>
                <a:effectLst/>
                <a:latin typeface="Times New Roman" panose="02020603050405020304" pitchFamily="2" charset="0"/>
              </a:rPr>
              <a:t>，启动</a:t>
            </a:r>
            <a:r>
              <a:rPr lang="en-US" altLang="x-none" sz="2800" strike="noStrike" noProof="1" dirty="0">
                <a:solidFill>
                  <a:schemeClr val="tx1"/>
                </a:solidFill>
                <a:effectLst/>
                <a:latin typeface="Times New Roman" panose="02020603050405020304" pitchFamily="2" charset="0"/>
              </a:rPr>
              <a:t>DMA</a:t>
            </a:r>
            <a:r>
              <a:rPr lang="zh-CN" altLang="en-US" sz="2800" strike="noStrike" noProof="1" dirty="0">
                <a:solidFill>
                  <a:schemeClr val="tx1"/>
                </a:solidFill>
                <a:effectLst/>
                <a:latin typeface="Times New Roman" panose="02020603050405020304" pitchFamily="2" charset="0"/>
              </a:rPr>
              <a:t>传送。</a:t>
            </a:r>
            <a:endParaRPr lang="zh-CN" altLang="en-US" sz="2800" strike="noStrike" noProof="1" dirty="0">
              <a:solidFill>
                <a:schemeClr val="tx1"/>
              </a:solidFill>
              <a:effectLst/>
              <a:latin typeface="Times New Roman" panose="02020603050405020304" pitchFamily="2" charset="0"/>
            </a:endParaRPr>
          </a:p>
          <a:p>
            <a:pPr fontAlgn="base">
              <a:lnSpc>
                <a:spcPct val="90000"/>
              </a:lnSpc>
            </a:pPr>
            <a:r>
              <a:rPr lang="zh-CN" altLang="en-US" sz="2800" strike="noStrike" noProof="1" dirty="0">
                <a:solidFill>
                  <a:schemeClr val="tx1"/>
                </a:solidFill>
                <a:effectLst/>
                <a:latin typeface="Times New Roman" panose="02020603050405020304" pitchFamily="2" charset="0"/>
              </a:rPr>
              <a:t>该进程进入等待状态，操作系统调度其他进程占据</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a:t>
            </a:r>
            <a:endParaRPr lang="zh-CN" altLang="en-US" sz="2800" strike="noStrike" noProof="1" dirty="0">
              <a:solidFill>
                <a:schemeClr val="tx1"/>
              </a:solidFill>
              <a:effectLst/>
              <a:latin typeface="Times New Roman" panose="02020603050405020304" pitchFamily="2" charset="0"/>
            </a:endParaRPr>
          </a:p>
          <a:p>
            <a:pPr fontAlgn="base">
              <a:lnSpc>
                <a:spcPct val="90000"/>
              </a:lnSpc>
            </a:pPr>
            <a:r>
              <a:rPr lang="en-US" altLang="x-none" sz="2800" strike="noStrike" noProof="1" dirty="0">
                <a:solidFill>
                  <a:schemeClr val="tx1"/>
                </a:solidFill>
                <a:effectLst/>
                <a:latin typeface="Times New Roman" panose="02020603050405020304" pitchFamily="2" charset="0"/>
              </a:rPr>
              <a:t>DMA</a:t>
            </a:r>
            <a:r>
              <a:rPr lang="zh-CN" altLang="en-US" sz="2800" strike="noStrike" noProof="1" dirty="0">
                <a:solidFill>
                  <a:schemeClr val="tx1"/>
                </a:solidFill>
                <a:effectLst/>
                <a:latin typeface="Times New Roman" panose="02020603050405020304" pitchFamily="2" charset="0"/>
              </a:rPr>
              <a:t>控制器不断的和</a:t>
            </a: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竞争地址</a:t>
            </a:r>
            <a:r>
              <a:rPr lang="en-US" altLang="x-none" sz="2800" strike="noStrike" noProof="1" dirty="0">
                <a:solidFill>
                  <a:schemeClr val="tx1"/>
                </a:solidFill>
                <a:effectLst/>
                <a:latin typeface="Times New Roman" panose="02020603050405020304" pitchFamily="2" charset="0"/>
              </a:rPr>
              <a:t>/</a:t>
            </a:r>
            <a:r>
              <a:rPr lang="zh-CN" altLang="en-US" sz="2800" strike="noStrike" noProof="1" dirty="0">
                <a:solidFill>
                  <a:schemeClr val="tx1"/>
                </a:solidFill>
                <a:effectLst/>
                <a:latin typeface="Times New Roman" panose="02020603050405020304" pitchFamily="2" charset="0"/>
              </a:rPr>
              <a:t>数据总线的使用时间，操作总线进行内存和设备的数据交换，传送完毕后发出中断信号。</a:t>
            </a:r>
            <a:endParaRPr lang="zh-CN" altLang="en-US" sz="28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charRg st="0" end="62"/>
                                            </p:txEl>
                                          </p:spTgt>
                                        </p:tgtEl>
                                        <p:attrNameLst>
                                          <p:attrName>style.visibility</p:attrName>
                                        </p:attrNameLst>
                                      </p:cBhvr>
                                      <p:to>
                                        <p:strVal val="visible"/>
                                      </p:to>
                                    </p:set>
                                    <p:anim calcmode="lin" valueType="num">
                                      <p:cBhvr>
                                        <p:cTn id="7" dur="500" fill="hold"/>
                                        <p:tgtEl>
                                          <p:spTgt spid="46083">
                                            <p:txEl>
                                              <p:charRg st="0" end="62"/>
                                            </p:txEl>
                                          </p:spTgt>
                                        </p:tgtEl>
                                        <p:attrNameLst>
                                          <p:attrName>ppt_x</p:attrName>
                                        </p:attrNameLst>
                                      </p:cBhvr>
                                      <p:tavLst>
                                        <p:tav tm="0">
                                          <p:val>
                                            <p:strVal val="#ppt_x"/>
                                          </p:val>
                                        </p:tav>
                                        <p:tav tm="100000">
                                          <p:val>
                                            <p:strVal val="#ppt_x"/>
                                          </p:val>
                                        </p:tav>
                                      </p:tavLst>
                                    </p:anim>
                                    <p:anim calcmode="lin" valueType="num">
                                      <p:cBhvr>
                                        <p:cTn id="8" dur="500" fill="hold"/>
                                        <p:tgtEl>
                                          <p:spTgt spid="46083">
                                            <p:txEl>
                                              <p:charRg st="0"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charRg st="62" end="84"/>
                                            </p:txEl>
                                          </p:spTgt>
                                        </p:tgtEl>
                                        <p:attrNameLst>
                                          <p:attrName>style.visibility</p:attrName>
                                        </p:attrNameLst>
                                      </p:cBhvr>
                                      <p:to>
                                        <p:strVal val="visible"/>
                                      </p:to>
                                    </p:set>
                                    <p:anim calcmode="lin" valueType="num">
                                      <p:cBhvr>
                                        <p:cTn id="13" dur="500" fill="hold"/>
                                        <p:tgtEl>
                                          <p:spTgt spid="46083">
                                            <p:txEl>
                                              <p:charRg st="62" end="84"/>
                                            </p:txEl>
                                          </p:spTgt>
                                        </p:tgtEl>
                                        <p:attrNameLst>
                                          <p:attrName>ppt_x</p:attrName>
                                        </p:attrNameLst>
                                      </p:cBhvr>
                                      <p:tavLst>
                                        <p:tav tm="0">
                                          <p:val>
                                            <p:strVal val="#ppt_x"/>
                                          </p:val>
                                        </p:tav>
                                        <p:tav tm="100000">
                                          <p:val>
                                            <p:strVal val="#ppt_x"/>
                                          </p:val>
                                        </p:tav>
                                      </p:tavLst>
                                    </p:anim>
                                    <p:anim calcmode="lin" valueType="num">
                                      <p:cBhvr>
                                        <p:cTn id="14" dur="500" fill="hold"/>
                                        <p:tgtEl>
                                          <p:spTgt spid="46083">
                                            <p:txEl>
                                              <p:charRg st="62" end="8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charRg st="84" end="111"/>
                                            </p:txEl>
                                          </p:spTgt>
                                        </p:tgtEl>
                                        <p:attrNameLst>
                                          <p:attrName>style.visibility</p:attrName>
                                        </p:attrNameLst>
                                      </p:cBhvr>
                                      <p:to>
                                        <p:strVal val="visible"/>
                                      </p:to>
                                    </p:set>
                                    <p:anim calcmode="lin" valueType="num">
                                      <p:cBhvr>
                                        <p:cTn id="19" dur="500" fill="hold"/>
                                        <p:tgtEl>
                                          <p:spTgt spid="46083">
                                            <p:txEl>
                                              <p:charRg st="84" end="111"/>
                                            </p:txEl>
                                          </p:spTgt>
                                        </p:tgtEl>
                                        <p:attrNameLst>
                                          <p:attrName>ppt_x</p:attrName>
                                        </p:attrNameLst>
                                      </p:cBhvr>
                                      <p:tavLst>
                                        <p:tav tm="0">
                                          <p:val>
                                            <p:strVal val="#ppt_x"/>
                                          </p:val>
                                        </p:tav>
                                        <p:tav tm="100000">
                                          <p:val>
                                            <p:strVal val="#ppt_x"/>
                                          </p:val>
                                        </p:tav>
                                      </p:tavLst>
                                    </p:anim>
                                    <p:anim calcmode="lin" valueType="num">
                                      <p:cBhvr>
                                        <p:cTn id="20" dur="500" fill="hold"/>
                                        <p:tgtEl>
                                          <p:spTgt spid="46083">
                                            <p:txEl>
                                              <p:charRg st="84" end="1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3">
                                            <p:txEl>
                                              <p:charRg st="111" end="169"/>
                                            </p:txEl>
                                          </p:spTgt>
                                        </p:tgtEl>
                                        <p:attrNameLst>
                                          <p:attrName>style.visibility</p:attrName>
                                        </p:attrNameLst>
                                      </p:cBhvr>
                                      <p:to>
                                        <p:strVal val="visible"/>
                                      </p:to>
                                    </p:set>
                                    <p:anim calcmode="lin" valueType="num">
                                      <p:cBhvr>
                                        <p:cTn id="25" dur="500" fill="hold"/>
                                        <p:tgtEl>
                                          <p:spTgt spid="46083">
                                            <p:txEl>
                                              <p:charRg st="111" end="169"/>
                                            </p:txEl>
                                          </p:spTgt>
                                        </p:tgtEl>
                                        <p:attrNameLst>
                                          <p:attrName>ppt_x</p:attrName>
                                        </p:attrNameLst>
                                      </p:cBhvr>
                                      <p:tavLst>
                                        <p:tav tm="0">
                                          <p:val>
                                            <p:strVal val="#ppt_x"/>
                                          </p:val>
                                        </p:tav>
                                        <p:tav tm="100000">
                                          <p:val>
                                            <p:strVal val="#ppt_x"/>
                                          </p:val>
                                        </p:tav>
                                      </p:tavLst>
                                    </p:anim>
                                    <p:anim calcmode="lin" valueType="num">
                                      <p:cBhvr>
                                        <p:cTn id="26" dur="500" fill="hold"/>
                                        <p:tgtEl>
                                          <p:spTgt spid="46083">
                                            <p:txEl>
                                              <p:charRg st="111"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47105"/>
          <p:cNvSpPr>
            <a:spLocks noGrp="1"/>
          </p:cNvSpPr>
          <p:nvPr>
            <p:ph idx="1"/>
          </p:nvPr>
        </p:nvSpPr>
        <p:spPr/>
        <p:txBody>
          <a:bodyPr anchor="t">
            <a:spAutoFit/>
          </a:bodyPr>
          <a:p>
            <a:pPr fontAlgn="base">
              <a:lnSpc>
                <a:spcPct val="90000"/>
              </a:lnSpc>
            </a:pPr>
            <a:r>
              <a:rPr lang="zh-CN" altLang="en-US" sz="2800" strike="noStrike" noProof="1" dirty="0">
                <a:solidFill>
                  <a:schemeClr val="tx1"/>
                </a:solidFill>
                <a:effectLst/>
                <a:latin typeface="Times New Roman" panose="02020603050405020304" pitchFamily="2" charset="0"/>
              </a:rPr>
              <a:t>传送完毕，</a:t>
            </a:r>
            <a:r>
              <a:rPr lang="en-US" altLang="x-none" sz="2800" strike="noStrike" noProof="1" dirty="0">
                <a:solidFill>
                  <a:schemeClr val="tx1"/>
                </a:solidFill>
                <a:effectLst/>
                <a:latin typeface="Times New Roman" panose="02020603050405020304" pitchFamily="2" charset="0"/>
              </a:rPr>
              <a:t>DMA</a:t>
            </a:r>
            <a:r>
              <a:rPr lang="zh-CN" altLang="en-US" sz="2800" strike="noStrike" noProof="1" dirty="0">
                <a:solidFill>
                  <a:schemeClr val="tx1"/>
                </a:solidFill>
                <a:effectLst/>
                <a:latin typeface="Times New Roman" panose="02020603050405020304" pitchFamily="2" charset="0"/>
              </a:rPr>
              <a:t>控制器发出中断信号</a:t>
            </a:r>
            <a:endParaRPr lang="zh-CN" altLang="en-US" sz="2800" strike="noStrike" noProof="1" dirty="0">
              <a:solidFill>
                <a:schemeClr val="tx1"/>
              </a:solidFill>
              <a:effectLst/>
              <a:latin typeface="Times New Roman" panose="02020603050405020304" pitchFamily="2" charset="0"/>
            </a:endParaRPr>
          </a:p>
          <a:p>
            <a:pPr fontAlgn="base">
              <a:lnSpc>
                <a:spcPct val="90000"/>
              </a:lnSpc>
            </a:pPr>
            <a:r>
              <a:rPr lang="en-US" altLang="x-none" sz="2800" strike="noStrike" noProof="1" dirty="0">
                <a:solidFill>
                  <a:schemeClr val="tx1"/>
                </a:solidFill>
                <a:effectLst/>
                <a:latin typeface="Times New Roman" panose="02020603050405020304" pitchFamily="2" charset="0"/>
              </a:rPr>
              <a:t>CPU</a:t>
            </a:r>
            <a:r>
              <a:rPr lang="zh-CN" altLang="en-US" sz="2800" strike="noStrike" noProof="1" dirty="0">
                <a:solidFill>
                  <a:schemeClr val="tx1"/>
                </a:solidFill>
                <a:effectLst/>
                <a:latin typeface="Times New Roman" panose="02020603050405020304" pitchFamily="2" charset="0"/>
              </a:rPr>
              <a:t>接到中断信号转入中断处理程序处理</a:t>
            </a:r>
            <a:endParaRPr lang="zh-CN" altLang="en-US" sz="2800" strike="noStrike" noProof="1" dirty="0">
              <a:solidFill>
                <a:schemeClr val="tx1"/>
              </a:solidFill>
              <a:effectLst/>
              <a:latin typeface="Times New Roman" panose="02020603050405020304" pitchFamily="2" charset="0"/>
            </a:endParaRPr>
          </a:p>
          <a:p>
            <a:pPr fontAlgn="base">
              <a:lnSpc>
                <a:spcPct val="90000"/>
              </a:lnSpc>
            </a:pPr>
            <a:r>
              <a:rPr lang="zh-CN" altLang="en-US" sz="2800" strike="noStrike" noProof="1" dirty="0">
                <a:solidFill>
                  <a:schemeClr val="tx1"/>
                </a:solidFill>
                <a:effectLst/>
                <a:latin typeface="Times New Roman" panose="02020603050405020304" pitchFamily="2" charset="0"/>
              </a:rPr>
              <a:t>中断处理结束，操作系统唤醒请求传输数据的进程，参与调度运行。</a:t>
            </a:r>
            <a:endParaRPr lang="zh-CN" altLang="en-US" sz="2800" strike="noStrike" noProof="1" dirty="0">
              <a:solidFill>
                <a:schemeClr val="tx1"/>
              </a:solidFill>
              <a:effectLst/>
              <a:latin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xEl>
                                              <p:charRg st="0" end="18"/>
                                            </p:txEl>
                                          </p:spTgt>
                                        </p:tgtEl>
                                        <p:attrNameLst>
                                          <p:attrName>style.visibility</p:attrName>
                                        </p:attrNameLst>
                                      </p:cBhvr>
                                      <p:to>
                                        <p:strVal val="visible"/>
                                      </p:to>
                                    </p:set>
                                    <p:anim calcmode="lin" valueType="num">
                                      <p:cBhvr>
                                        <p:cTn id="7" dur="500" fill="hold"/>
                                        <p:tgtEl>
                                          <p:spTgt spid="47106">
                                            <p:txEl>
                                              <p:charRg st="0" end="18"/>
                                            </p:txEl>
                                          </p:spTgt>
                                        </p:tgtEl>
                                        <p:attrNameLst>
                                          <p:attrName>ppt_x</p:attrName>
                                        </p:attrNameLst>
                                      </p:cBhvr>
                                      <p:tavLst>
                                        <p:tav tm="0">
                                          <p:val>
                                            <p:strVal val="#ppt_x"/>
                                          </p:val>
                                        </p:tav>
                                        <p:tav tm="100000">
                                          <p:val>
                                            <p:strVal val="#ppt_x"/>
                                          </p:val>
                                        </p:tav>
                                      </p:tavLst>
                                    </p:anim>
                                    <p:anim calcmode="lin" valueType="num">
                                      <p:cBhvr>
                                        <p:cTn id="8" dur="500" fill="hold"/>
                                        <p:tgtEl>
                                          <p:spTgt spid="47106">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6">
                                            <p:txEl>
                                              <p:charRg st="18" end="38"/>
                                            </p:txEl>
                                          </p:spTgt>
                                        </p:tgtEl>
                                        <p:attrNameLst>
                                          <p:attrName>style.visibility</p:attrName>
                                        </p:attrNameLst>
                                      </p:cBhvr>
                                      <p:to>
                                        <p:strVal val="visible"/>
                                      </p:to>
                                    </p:set>
                                    <p:anim calcmode="lin" valueType="num">
                                      <p:cBhvr>
                                        <p:cTn id="13" dur="500" fill="hold"/>
                                        <p:tgtEl>
                                          <p:spTgt spid="47106">
                                            <p:txEl>
                                              <p:charRg st="18" end="38"/>
                                            </p:txEl>
                                          </p:spTgt>
                                        </p:tgtEl>
                                        <p:attrNameLst>
                                          <p:attrName>ppt_x</p:attrName>
                                        </p:attrNameLst>
                                      </p:cBhvr>
                                      <p:tavLst>
                                        <p:tav tm="0">
                                          <p:val>
                                            <p:strVal val="#ppt_x"/>
                                          </p:val>
                                        </p:tav>
                                        <p:tav tm="100000">
                                          <p:val>
                                            <p:strVal val="#ppt_x"/>
                                          </p:val>
                                        </p:tav>
                                      </p:tavLst>
                                    </p:anim>
                                    <p:anim calcmode="lin" valueType="num">
                                      <p:cBhvr>
                                        <p:cTn id="14" dur="500" fill="hold"/>
                                        <p:tgtEl>
                                          <p:spTgt spid="47106">
                                            <p:txEl>
                                              <p:charRg st="18"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6">
                                            <p:txEl>
                                              <p:charRg st="38" end="69"/>
                                            </p:txEl>
                                          </p:spTgt>
                                        </p:tgtEl>
                                        <p:attrNameLst>
                                          <p:attrName>style.visibility</p:attrName>
                                        </p:attrNameLst>
                                      </p:cBhvr>
                                      <p:to>
                                        <p:strVal val="visible"/>
                                      </p:to>
                                    </p:set>
                                    <p:anim calcmode="lin" valueType="num">
                                      <p:cBhvr>
                                        <p:cTn id="19" dur="500" fill="hold"/>
                                        <p:tgtEl>
                                          <p:spTgt spid="47106">
                                            <p:txEl>
                                              <p:charRg st="38" end="69"/>
                                            </p:txEl>
                                          </p:spTgt>
                                        </p:tgtEl>
                                        <p:attrNameLst>
                                          <p:attrName>ppt_x</p:attrName>
                                        </p:attrNameLst>
                                      </p:cBhvr>
                                      <p:tavLst>
                                        <p:tav tm="0">
                                          <p:val>
                                            <p:strVal val="#ppt_x"/>
                                          </p:val>
                                        </p:tav>
                                        <p:tav tm="100000">
                                          <p:val>
                                            <p:strVal val="#ppt_x"/>
                                          </p:val>
                                        </p:tav>
                                      </p:tavLst>
                                    </p:anim>
                                    <p:anim calcmode="lin" valueType="num">
                                      <p:cBhvr>
                                        <p:cTn id="20" dur="500" fill="hold"/>
                                        <p:tgtEl>
                                          <p:spTgt spid="47106">
                                            <p:txEl>
                                              <p:charRg st="38"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矩形 54274"/>
          <p:cNvSpPr/>
          <p:nvPr/>
        </p:nvSpPr>
        <p:spPr>
          <a:xfrm>
            <a:off x="598170" y="480060"/>
            <a:ext cx="5699760" cy="7308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a:solidFill>
                  <a:srgbClr val="990000"/>
                </a:solidFill>
                <a:latin typeface="Arial" panose="020B0604020202020204" pitchFamily="34" charset="0"/>
                <a:ea typeface="宋体" panose="02010600030101010101" pitchFamily="2" charset="-122"/>
                <a:cs typeface="+mn-ea"/>
              </a:rPr>
              <a:t>输入</a:t>
            </a:r>
            <a:r>
              <a:rPr lang="en-US" altLang="zh-CN" b="1" strike="noStrike" noProof="1">
                <a:solidFill>
                  <a:srgbClr val="990000"/>
                </a:solidFill>
                <a:latin typeface="Arial" panose="020B0604020202020204" pitchFamily="34" charset="0"/>
                <a:ea typeface="宋体" panose="02010600030101010101" pitchFamily="2" charset="-122"/>
                <a:cs typeface="+mn-ea"/>
              </a:rPr>
              <a:t>/</a:t>
            </a:r>
            <a:r>
              <a:rPr lang="zh-CN" altLang="en-US" b="1" strike="noStrike" noProof="1">
                <a:solidFill>
                  <a:srgbClr val="990000"/>
                </a:solidFill>
                <a:latin typeface="Arial" panose="020B0604020202020204" pitchFamily="34" charset="0"/>
                <a:ea typeface="宋体" panose="02010600030101010101" pitchFamily="2" charset="-122"/>
                <a:cs typeface="+mn-ea"/>
              </a:rPr>
              <a:t>输出</a:t>
            </a:r>
            <a:r>
              <a:rPr lang="x-none" altLang="zh-CN" b="1" strike="noStrike" noProof="1">
                <a:solidFill>
                  <a:srgbClr val="990000"/>
                </a:solidFill>
                <a:latin typeface="Arial" panose="020B0604020202020204" pitchFamily="34" charset="0"/>
                <a:ea typeface="宋体" panose="02010600030101010101" pitchFamily="2" charset="-122"/>
                <a:cs typeface="+mn-ea"/>
              </a:rPr>
              <a:t>子系统</a:t>
            </a: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r>
              <a:rPr lang="zh-CN" altLang="en-US" sz="2400" b="1" strike="noStrike" noProof="1">
                <a:solidFill>
                  <a:schemeClr val="tx1"/>
                </a:solidFill>
                <a:latin typeface="Times New Roman" panose="02020603050405020304" pitchFamily="2" charset="0"/>
                <a:ea typeface="宋体" panose="02010600030101010101" pitchFamily="2" charset="-122"/>
                <a:cs typeface="+mn-cs"/>
              </a:rPr>
              <a:t>       </a:t>
            </a:r>
            <a:r>
              <a:rPr lang="zh-CN" altLang="en-US" sz="2400" strike="noStrike" noProof="1">
                <a:solidFill>
                  <a:schemeClr val="tx1"/>
                </a:solidFill>
                <a:latin typeface="Times New Roman" panose="02020603050405020304" pitchFamily="2" charset="0"/>
                <a:ea typeface="宋体" panose="02010600030101010101" pitchFamily="2" charset="-122"/>
                <a:cs typeface="+mn-cs"/>
              </a:rPr>
              <a:t>        </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54276" name="矩形 5427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
        <p:nvSpPr>
          <p:cNvPr id="56323" name="矩形 56322"/>
          <p:cNvSpPr/>
          <p:nvPr/>
        </p:nvSpPr>
        <p:spPr>
          <a:xfrm>
            <a:off x="228600" y="1233805"/>
            <a:ext cx="8428990" cy="5296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操作系统中采用抽象、封装、分层、模块化的软件开发方法，实现设备控制和管理的软件模块。</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l" fontAlgn="base">
              <a:lnSpc>
                <a:spcPct val="60000"/>
              </a:lnSpc>
              <a:spcBef>
                <a:spcPct val="20000"/>
              </a:spcBef>
              <a:buNone/>
            </a:pP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l" fontAlgn="base">
              <a:lnSpc>
                <a:spcPct val="120000"/>
              </a:lnSpc>
              <a:spcBef>
                <a:spcPct val="20000"/>
              </a:spcBef>
              <a:buNone/>
            </a:pPr>
            <a:r>
              <a:rPr lang="en-US" altLang="zh-CN" sz="2400">
                <a:solidFill>
                  <a:schemeClr val="tx1"/>
                </a:solidFill>
                <a:effectLst/>
                <a:latin typeface="Times New Roman" panose="02020603050405020304" pitchFamily="2" charset="0"/>
                <a:cs typeface="+mn-ea"/>
                <a:sym typeface="+mn-ea"/>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将使用特性相似的设备归为一类。I/O子系统对设备进行分类管理，每个通用类型的设备都通过一组标准函数来访问。</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l" fontAlgn="base">
              <a:lnSpc>
                <a:spcPct val="70000"/>
              </a:lnSpc>
              <a:spcBef>
                <a:spcPct val="20000"/>
              </a:spcBef>
              <a:buNone/>
            </a:pP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l" fontAlgn="base">
              <a:lnSpc>
                <a:spcPct val="120000"/>
              </a:lnSpc>
              <a:spcBef>
                <a:spcPct val="20000"/>
              </a:spcBef>
              <a:buNone/>
            </a:pPr>
            <a:r>
              <a:rPr lang="en-US" altLang="zh-CN" sz="2400">
                <a:solidFill>
                  <a:schemeClr val="tx1"/>
                </a:solidFill>
                <a:effectLst/>
                <a:latin typeface="Times New Roman" panose="02020603050405020304" pitchFamily="2" charset="0"/>
                <a:cs typeface="+mn-ea"/>
                <a:sym typeface="+mn-ea"/>
              </a:rPr>
              <a:t>	</a:t>
            </a:r>
            <a:r>
              <a:rPr lang="zh-CN" altLang="en-US" sz="2400">
                <a:solidFill>
                  <a:schemeClr val="tx1"/>
                </a:solidFill>
                <a:effectLst/>
                <a:latin typeface="Times New Roman" panose="02020603050405020304" pitchFamily="2" charset="0"/>
                <a:cs typeface="+mn-ea"/>
                <a:sym typeface="+mn-ea"/>
              </a:rPr>
              <a:t>对设备控制和操作的具体差别被I/O子系统中的内核模块(称为设备驱动程序)所封装。设备驱动程序层的作用是为内核</a:t>
            </a:r>
            <a:r>
              <a:rPr lang="en-US" altLang="zh-CN" sz="2400">
                <a:solidFill>
                  <a:schemeClr val="tx1"/>
                </a:solidFill>
                <a:effectLst/>
                <a:latin typeface="Times New Roman" panose="02020603050405020304" pitchFamily="2" charset="0"/>
                <a:cs typeface="+mn-ea"/>
                <a:sym typeface="+mn-ea"/>
              </a:rPr>
              <a:t>I/O</a:t>
            </a:r>
            <a:r>
              <a:rPr lang="zh-CN" altLang="en-US" sz="2400">
                <a:solidFill>
                  <a:schemeClr val="tx1"/>
                </a:solidFill>
                <a:effectLst/>
                <a:latin typeface="Times New Roman" panose="02020603050405020304" pitchFamily="2" charset="0"/>
                <a:cs typeface="+mn-ea"/>
                <a:sym typeface="+mn-ea"/>
              </a:rPr>
              <a:t>子系统隐藏设备控制之间的差异。将</a:t>
            </a:r>
            <a:r>
              <a:rPr lang="en-US" altLang="zh-CN" sz="2400">
                <a:solidFill>
                  <a:schemeClr val="tx1"/>
                </a:solidFill>
                <a:effectLst/>
                <a:latin typeface="Times New Roman" panose="02020603050405020304" pitchFamily="2" charset="0"/>
                <a:cs typeface="+mn-ea"/>
                <a:sym typeface="+mn-ea"/>
              </a:rPr>
              <a:t>I/O</a:t>
            </a:r>
            <a:r>
              <a:rPr lang="zh-CN" altLang="en-US" sz="2400">
                <a:solidFill>
                  <a:schemeClr val="tx1"/>
                </a:solidFill>
                <a:effectLst/>
                <a:latin typeface="Times New Roman" panose="02020603050405020304" pitchFamily="2" charset="0"/>
                <a:cs typeface="+mn-ea"/>
                <a:sym typeface="+mn-ea"/>
              </a:rPr>
              <a:t>子系统与硬件分离，简化了操作系统开发人员的任务，也有利于设备的设计与制造。</a:t>
            </a:r>
            <a:endParaRPr lang="zh-CN" altLang="en-US" sz="2400" strike="noStrike" noProof="1">
              <a:solidFill>
                <a:schemeClr val="tx1"/>
              </a:solidFill>
              <a:effectLst/>
              <a:latin typeface="Times New Roman" panose="02020603050405020304" pitchFamily="2" charset="0"/>
              <a:ea typeface="宋体" panose="02010600030101010101" pitchFamily="2" charset="-122"/>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charRg st="0" end="14"/>
                                            </p:txEl>
                                          </p:spTgt>
                                        </p:tgtEl>
                                        <p:attrNameLst>
                                          <p:attrName>style.visibility</p:attrName>
                                        </p:attrNameLst>
                                      </p:cBhvr>
                                      <p:to>
                                        <p:strVal val="visible"/>
                                      </p:to>
                                    </p:set>
                                    <p:anim calcmode="lin" valueType="num">
                                      <p:cBhvr additive="base">
                                        <p:cTn id="7" dur="1000" fill="hold"/>
                                        <p:tgtEl>
                                          <p:spTgt spid="5427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93" end="128"/>
                                            </p:txEl>
                                          </p:spTgt>
                                        </p:tgtEl>
                                        <p:attrNameLst>
                                          <p:attrName>style.visibility</p:attrName>
                                        </p:attrNameLst>
                                      </p:cBhvr>
                                      <p:to>
                                        <p:strVal val="visible"/>
                                      </p:to>
                                    </p:set>
                                    <p:anim calcmode="lin" valueType="num">
                                      <p:cBhvr>
                                        <p:cTn id="13" dur="500" fill="hold"/>
                                        <p:tgtEl>
                                          <p:spTgt spid="56323">
                                            <p:txEl>
                                              <p:charRg st="93" end="128"/>
                                            </p:txEl>
                                          </p:spTgt>
                                        </p:tgtEl>
                                        <p:attrNameLst>
                                          <p:attrName>ppt_x</p:attrName>
                                        </p:attrNameLst>
                                      </p:cBhvr>
                                      <p:tavLst>
                                        <p:tav tm="0">
                                          <p:val>
                                            <p:strVal val="#ppt_x"/>
                                          </p:val>
                                        </p:tav>
                                        <p:tav tm="100000">
                                          <p:val>
                                            <p:strVal val="#ppt_x"/>
                                          </p:val>
                                        </p:tav>
                                      </p:tavLst>
                                    </p:anim>
                                    <p:anim calcmode="lin" valueType="num">
                                      <p:cBhvr>
                                        <p:cTn id="14" dur="500" fill="hold"/>
                                        <p:tgtEl>
                                          <p:spTgt spid="56323">
                                            <p:txEl>
                                              <p:charRg st="93" end="1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charRg st="1" end="1"/>
                                            </p:txEl>
                                          </p:spTgt>
                                        </p:tgtEl>
                                        <p:attrNameLst>
                                          <p:attrName>style.visibility</p:attrName>
                                        </p:attrNameLst>
                                      </p:cBhvr>
                                      <p:to>
                                        <p:strVal val="visible"/>
                                      </p:to>
                                    </p:set>
                                    <p:anim calcmode="lin" valueType="num">
                                      <p:cBhvr>
                                        <p:cTn id="19" dur="500" fill="hold"/>
                                        <p:tgtEl>
                                          <p:spTgt spid="56323">
                                            <p:txEl>
                                              <p:char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56323">
                                            <p:txEl>
                                              <p:char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552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55299" name="矩形 55298"/>
          <p:cNvSpPr/>
          <p:nvPr/>
        </p:nvSpPr>
        <p:spPr>
          <a:xfrm>
            <a:off x="242888" y="515938"/>
            <a:ext cx="2432050" cy="6048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     (1)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图示</a:t>
            </a:r>
            <a:endParaRPr lang="zh-CN" altLang="en-US" sz="2800" b="1" strike="noStrike" noProof="1">
              <a:solidFill>
                <a:srgbClr val="A50021"/>
              </a:solidFill>
              <a:latin typeface="Times New Roman" panose="02020603050405020304" pitchFamily="2" charset="0"/>
              <a:ea typeface="宋体" panose="02010600030101010101" pitchFamily="2" charset="-122"/>
            </a:endParaRPr>
          </a:p>
        </p:txBody>
      </p:sp>
      <p:grpSp>
        <p:nvGrpSpPr>
          <p:cNvPr id="55300" name="组合 55299"/>
          <p:cNvGrpSpPr/>
          <p:nvPr/>
        </p:nvGrpSpPr>
        <p:grpSpPr>
          <a:xfrm>
            <a:off x="250825" y="1182688"/>
            <a:ext cx="8091488" cy="4865687"/>
            <a:chOff x="0" y="0"/>
            <a:chExt cx="7661" cy="4670"/>
          </a:xfrm>
        </p:grpSpPr>
        <p:sp>
          <p:nvSpPr>
            <p:cNvPr id="78852" name="文本框 55300"/>
            <p:cNvSpPr txBox="1"/>
            <p:nvPr/>
          </p:nvSpPr>
          <p:spPr>
            <a:xfrm>
              <a:off x="636" y="0"/>
              <a:ext cx="6996" cy="234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B0604020202020204" pitchFamily="34" charset="0"/>
                <a:ea typeface="宋体" panose="02010600030101010101" pitchFamily="2" charset="-122"/>
              </a:endParaRPr>
            </a:p>
          </p:txBody>
        </p:sp>
        <p:sp>
          <p:nvSpPr>
            <p:cNvPr id="78853" name="直接连接符 55301"/>
            <p:cNvSpPr/>
            <p:nvPr/>
          </p:nvSpPr>
          <p:spPr>
            <a:xfrm>
              <a:off x="636" y="798"/>
              <a:ext cx="699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54" name="直接连接符 55302"/>
            <p:cNvSpPr/>
            <p:nvPr/>
          </p:nvSpPr>
          <p:spPr>
            <a:xfrm>
              <a:off x="636" y="1548"/>
              <a:ext cx="6996" cy="0"/>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55" name="文本框 55303"/>
            <p:cNvSpPr txBox="1"/>
            <p:nvPr/>
          </p:nvSpPr>
          <p:spPr>
            <a:xfrm>
              <a:off x="3767" y="120"/>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pitchFamily="2" charset="0"/>
                  <a:ea typeface="宋体" panose="02010600030101010101" pitchFamily="2" charset="-122"/>
                </a:rPr>
                <a:t>内核</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56" name="文本框 55304"/>
            <p:cNvSpPr txBox="1"/>
            <p:nvPr/>
          </p:nvSpPr>
          <p:spPr>
            <a:xfrm>
              <a:off x="3455" y="960"/>
              <a:ext cx="1696" cy="468"/>
            </a:xfrm>
            <a:prstGeom prst="rect">
              <a:avLst/>
            </a:prstGeom>
            <a:noFill/>
            <a:ln w="9525">
              <a:noFill/>
              <a:miter/>
            </a:ln>
          </p:spPr>
          <p:txBody>
            <a:bodyPr anchor="t"/>
            <a:p>
              <a:pPr lvl="0" algn="just"/>
              <a:r>
                <a:rPr lang="zh-CN" altLang="en-US" sz="1600" b="1">
                  <a:solidFill>
                    <a:schemeClr val="tx1"/>
                  </a:solidFill>
                  <a:latin typeface="Times New Roman" panose="02020603050405020304" pitchFamily="2" charset="0"/>
                  <a:ea typeface="宋体" panose="02010600030101010101" pitchFamily="2" charset="-122"/>
                </a:rPr>
                <a:t>内核</a:t>
              </a:r>
              <a:r>
                <a:rPr lang="en-US" altLang="zh-CN" sz="1600" b="1">
                  <a:solidFill>
                    <a:schemeClr val="tx1"/>
                  </a:solidFill>
                  <a:latin typeface="Times New Roman" panose="02020603050405020304" pitchFamily="2" charset="0"/>
                  <a:ea typeface="宋体" panose="02010600030101010101" pitchFamily="2" charset="-122"/>
                </a:rPr>
                <a:t>I</a:t>
              </a:r>
              <a:r>
                <a:rPr lang="en-US" altLang="zh-CN" sz="1600" b="1">
                  <a:solidFill>
                    <a:schemeClr val="tx1"/>
                  </a:solidFill>
                  <a:latin typeface="Lucida Console" panose="020B0609040504020204" pitchFamily="1"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O</a:t>
              </a:r>
              <a:r>
                <a:rPr lang="zh-CN" altLang="en-US" sz="1600" b="1">
                  <a:solidFill>
                    <a:schemeClr val="tx1"/>
                  </a:solidFill>
                  <a:latin typeface="Times New Roman" panose="02020603050405020304" pitchFamily="2" charset="0"/>
                  <a:ea typeface="宋体" panose="02010600030101010101" pitchFamily="2" charset="-122"/>
                </a:rPr>
                <a:t>子系统</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57" name="直接连接符 55305"/>
            <p:cNvSpPr/>
            <p:nvPr/>
          </p:nvSpPr>
          <p:spPr>
            <a:xfrm>
              <a:off x="1757"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58" name="文本框 55306"/>
            <p:cNvSpPr txBox="1"/>
            <p:nvPr/>
          </p:nvSpPr>
          <p:spPr>
            <a:xfrm>
              <a:off x="500" y="1611"/>
              <a:ext cx="1378" cy="624"/>
            </a:xfrm>
            <a:prstGeom prst="rect">
              <a:avLst/>
            </a:prstGeom>
            <a:noFill/>
            <a:ln w="9525">
              <a:noFill/>
              <a:miter/>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SCSI</a:t>
              </a:r>
              <a:endParaRPr lang="en-US" altLang="zh-CN"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59" name="直接连接符 55307"/>
            <p:cNvSpPr/>
            <p:nvPr/>
          </p:nvSpPr>
          <p:spPr>
            <a:xfrm>
              <a:off x="2942"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60" name="文本框 55308"/>
            <p:cNvSpPr txBox="1"/>
            <p:nvPr/>
          </p:nvSpPr>
          <p:spPr>
            <a:xfrm>
              <a:off x="1710" y="1620"/>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键盘</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61" name="直接连接符 55309"/>
            <p:cNvSpPr/>
            <p:nvPr/>
          </p:nvSpPr>
          <p:spPr>
            <a:xfrm>
              <a:off x="4154" y="156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62" name="直接连接符 55310"/>
            <p:cNvSpPr/>
            <p:nvPr/>
          </p:nvSpPr>
          <p:spPr>
            <a:xfrm>
              <a:off x="5385" y="1554"/>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63" name="直接连接符 55311"/>
            <p:cNvSpPr/>
            <p:nvPr/>
          </p:nvSpPr>
          <p:spPr>
            <a:xfrm>
              <a:off x="6603" y="156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64" name="文本框 55312"/>
            <p:cNvSpPr txBox="1"/>
            <p:nvPr/>
          </p:nvSpPr>
          <p:spPr>
            <a:xfrm>
              <a:off x="2908" y="1611"/>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鼠标</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65" name="文本框 55313"/>
            <p:cNvSpPr txBox="1"/>
            <p:nvPr/>
          </p:nvSpPr>
          <p:spPr>
            <a:xfrm>
              <a:off x="4105" y="1626"/>
              <a:ext cx="1226" cy="624"/>
            </a:xfrm>
            <a:prstGeom prst="rect">
              <a:avLst/>
            </a:prstGeom>
            <a:noFill/>
            <a:ln w="9525">
              <a:noFill/>
              <a:miter/>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PCI</a:t>
              </a:r>
              <a:r>
                <a:rPr lang="zh-CN" altLang="en-US" sz="1600" b="1">
                  <a:solidFill>
                    <a:schemeClr val="tx1"/>
                  </a:solidFill>
                  <a:latin typeface="Times New Roman" panose="02020603050405020304" pitchFamily="2" charset="0"/>
                  <a:ea typeface="宋体" panose="02010600030101010101" pitchFamily="2" charset="-122"/>
                </a:rPr>
                <a:t>总线</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66" name="文本框 55314"/>
            <p:cNvSpPr txBox="1"/>
            <p:nvPr/>
          </p:nvSpPr>
          <p:spPr>
            <a:xfrm>
              <a:off x="5346" y="1611"/>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软盘</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67" name="文本框 55315"/>
            <p:cNvSpPr txBox="1"/>
            <p:nvPr/>
          </p:nvSpPr>
          <p:spPr>
            <a:xfrm>
              <a:off x="6858" y="1761"/>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B0604020202020204" pitchFamily="34" charset="0"/>
                <a:ea typeface="宋体" panose="02010600030101010101" pitchFamily="2" charset="-122"/>
              </a:endParaRPr>
            </a:p>
          </p:txBody>
        </p:sp>
        <p:grpSp>
          <p:nvGrpSpPr>
            <p:cNvPr id="78868" name="组合 55316"/>
            <p:cNvGrpSpPr/>
            <p:nvPr/>
          </p:nvGrpSpPr>
          <p:grpSpPr>
            <a:xfrm>
              <a:off x="530" y="2487"/>
              <a:ext cx="7131" cy="780"/>
              <a:chOff x="0" y="0"/>
              <a:chExt cx="7131" cy="780"/>
            </a:xfrm>
          </p:grpSpPr>
          <p:sp>
            <p:nvSpPr>
              <p:cNvPr id="78869" name="文本框 55317"/>
              <p:cNvSpPr txBox="1"/>
              <p:nvPr/>
            </p:nvSpPr>
            <p:spPr>
              <a:xfrm>
                <a:off x="135" y="0"/>
                <a:ext cx="6996" cy="780"/>
              </a:xfrm>
              <a:prstGeom prst="rect">
                <a:avLst/>
              </a:prstGeom>
              <a:solidFill>
                <a:srgbClr val="969696"/>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B0604020202020204" pitchFamily="34" charset="0"/>
                  <a:ea typeface="宋体" panose="02010600030101010101" pitchFamily="2" charset="-122"/>
                </a:endParaRPr>
              </a:p>
            </p:txBody>
          </p:sp>
          <p:sp>
            <p:nvSpPr>
              <p:cNvPr id="78870" name="直接连接符 55318"/>
              <p:cNvSpPr/>
              <p:nvPr/>
            </p:nvSpPr>
            <p:spPr>
              <a:xfrm>
                <a:off x="1211"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71" name="直接连接符 55319"/>
              <p:cNvSpPr/>
              <p:nvPr/>
            </p:nvSpPr>
            <p:spPr>
              <a:xfrm>
                <a:off x="2407" y="15"/>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72" name="直接连接符 55320"/>
              <p:cNvSpPr/>
              <p:nvPr/>
            </p:nvSpPr>
            <p:spPr>
              <a:xfrm>
                <a:off x="3637"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73" name="直接连接符 55321"/>
              <p:cNvSpPr/>
              <p:nvPr/>
            </p:nvSpPr>
            <p:spPr>
              <a:xfrm>
                <a:off x="4862" y="15"/>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74" name="直接连接符 55322"/>
              <p:cNvSpPr/>
              <p:nvPr/>
            </p:nvSpPr>
            <p:spPr>
              <a:xfrm>
                <a:off x="6077" y="0"/>
                <a:ext cx="0" cy="765"/>
              </a:xfrm>
              <a:prstGeom prst="line">
                <a:avLst/>
              </a:prstGeom>
              <a:ln w="9525"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75" name="文本框 55323"/>
              <p:cNvSpPr txBox="1"/>
              <p:nvPr/>
            </p:nvSpPr>
            <p:spPr>
              <a:xfrm>
                <a:off x="0" y="111"/>
                <a:ext cx="1378" cy="624"/>
              </a:xfrm>
              <a:prstGeom prst="rect">
                <a:avLst/>
              </a:prstGeom>
              <a:noFill/>
              <a:ln w="9525">
                <a:noFill/>
                <a:miter/>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SCSI</a:t>
                </a:r>
                <a:endParaRPr lang="en-US" altLang="zh-CN"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设备控制器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76" name="文本框 55324"/>
              <p:cNvSpPr txBox="1"/>
              <p:nvPr/>
            </p:nvSpPr>
            <p:spPr>
              <a:xfrm>
                <a:off x="1166" y="105"/>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键盘</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设备控制器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77" name="文本框 55325"/>
              <p:cNvSpPr txBox="1"/>
              <p:nvPr/>
            </p:nvSpPr>
            <p:spPr>
              <a:xfrm>
                <a:off x="2362" y="105"/>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鼠标</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设备控制器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78" name="文本框 55326"/>
              <p:cNvSpPr txBox="1"/>
              <p:nvPr/>
            </p:nvSpPr>
            <p:spPr>
              <a:xfrm>
                <a:off x="3604" y="105"/>
                <a:ext cx="1226" cy="624"/>
              </a:xfrm>
              <a:prstGeom prst="rect">
                <a:avLst/>
              </a:prstGeom>
              <a:noFill/>
              <a:ln w="9525">
                <a:noFill/>
                <a:miter/>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PCI</a:t>
                </a:r>
                <a:r>
                  <a:rPr lang="zh-CN" altLang="en-US" sz="1600" b="1">
                    <a:solidFill>
                      <a:schemeClr val="tx1"/>
                    </a:solidFill>
                    <a:latin typeface="Times New Roman" panose="02020603050405020304" pitchFamily="2" charset="0"/>
                    <a:ea typeface="宋体" panose="02010600030101010101" pitchFamily="2" charset="-122"/>
                  </a:rPr>
                  <a:t>总线</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设备控制器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79" name="文本框 55327"/>
              <p:cNvSpPr txBox="1"/>
              <p:nvPr/>
            </p:nvSpPr>
            <p:spPr>
              <a:xfrm>
                <a:off x="4831" y="120"/>
                <a:ext cx="1226" cy="624"/>
              </a:xfrm>
              <a:prstGeom prst="rect">
                <a:avLst/>
              </a:prstGeom>
              <a:noFill/>
              <a:ln w="9525">
                <a:noFill/>
                <a:miter/>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软盘</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设备控制器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0" name="文本框 55328"/>
              <p:cNvSpPr txBox="1"/>
              <p:nvPr/>
            </p:nvSpPr>
            <p:spPr>
              <a:xfrm>
                <a:off x="6344" y="261"/>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B0604020202020204" pitchFamily="34" charset="0"/>
                  <a:ea typeface="宋体" panose="02010600030101010101" pitchFamily="2" charset="-122"/>
                </a:endParaRPr>
              </a:p>
            </p:txBody>
          </p:sp>
        </p:grpSp>
        <p:sp>
          <p:nvSpPr>
            <p:cNvPr id="78881" name="文本框 55329"/>
            <p:cNvSpPr txBox="1"/>
            <p:nvPr/>
          </p:nvSpPr>
          <p:spPr>
            <a:xfrm>
              <a:off x="788" y="3889"/>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SCSI</a:t>
              </a:r>
              <a:endParaRPr lang="en-US" altLang="zh-CN"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设备</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2" name="文本框 55330"/>
            <p:cNvSpPr txBox="1"/>
            <p:nvPr/>
          </p:nvSpPr>
          <p:spPr>
            <a:xfrm>
              <a:off x="1954"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键盘</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3" name="文本框 55331"/>
            <p:cNvSpPr txBox="1"/>
            <p:nvPr/>
          </p:nvSpPr>
          <p:spPr>
            <a:xfrm>
              <a:off x="3150"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鼠标</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4" name="文本框 55332"/>
            <p:cNvSpPr txBox="1"/>
            <p:nvPr/>
          </p:nvSpPr>
          <p:spPr>
            <a:xfrm>
              <a:off x="4346" y="3890"/>
              <a:ext cx="848"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en-US" altLang="zh-CN" sz="1600" b="1">
                  <a:solidFill>
                    <a:schemeClr val="tx1"/>
                  </a:solidFill>
                  <a:latin typeface="Times New Roman" panose="02020603050405020304" pitchFamily="2" charset="0"/>
                  <a:ea typeface="宋体" panose="02010600030101010101" pitchFamily="2" charset="-122"/>
                </a:rPr>
                <a:t>PCI</a:t>
              </a:r>
              <a:endParaRPr lang="en-US" altLang="zh-CN"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总线</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5" name="文本框 55333"/>
            <p:cNvSpPr txBox="1"/>
            <p:nvPr/>
          </p:nvSpPr>
          <p:spPr>
            <a:xfrm>
              <a:off x="5512" y="3890"/>
              <a:ext cx="907"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lgn="ctr"/>
              <a:r>
                <a:rPr lang="zh-CN" altLang="en-US" sz="1600" b="1">
                  <a:solidFill>
                    <a:schemeClr val="tx1"/>
                  </a:solidFill>
                  <a:latin typeface="Times New Roman" panose="02020603050405020304" pitchFamily="2" charset="0"/>
                  <a:ea typeface="宋体" panose="02010600030101010101" pitchFamily="2" charset="-122"/>
                </a:rPr>
                <a:t>软盘</a:t>
              </a:r>
              <a:endParaRPr lang="zh-CN" altLang="en-US" sz="1600" b="1">
                <a:solidFill>
                  <a:schemeClr val="tx1"/>
                </a:solidFill>
                <a:latin typeface="Times New Roman" panose="02020603050405020304" pitchFamily="2" charset="0"/>
                <a:ea typeface="宋体" panose="02010600030101010101" pitchFamily="2" charset="-122"/>
              </a:endParaRPr>
            </a:p>
            <a:p>
              <a:pPr lvl="0" algn="ctr"/>
              <a:r>
                <a:rPr lang="zh-CN" altLang="en-US" sz="1600" b="1">
                  <a:solidFill>
                    <a:schemeClr val="tx1"/>
                  </a:solidFill>
                  <a:latin typeface="Times New Roman" panose="02020603050405020304" pitchFamily="2" charset="0"/>
                  <a:ea typeface="宋体" panose="02010600030101010101" pitchFamily="2" charset="-122"/>
                </a:rPr>
                <a:t>驱动器</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86" name="文本框 55334"/>
            <p:cNvSpPr txBox="1"/>
            <p:nvPr/>
          </p:nvSpPr>
          <p:spPr>
            <a:xfrm>
              <a:off x="6708" y="3890"/>
              <a:ext cx="907" cy="780"/>
            </a:xfrm>
            <a:prstGeom prst="rect">
              <a:avLst/>
            </a:prstGeom>
            <a:solidFill>
              <a:srgbClr val="C0C0C0"/>
            </a:solidFill>
            <a:ln w="9525" cap="flat" cmpd="sng">
              <a:solidFill>
                <a:srgbClr val="000000"/>
              </a:solidFill>
              <a:prstDash val="solid"/>
              <a:miter/>
              <a:headEnd type="none" w="med" len="med"/>
              <a:tailEnd type="none" w="med" len="med"/>
            </a:ln>
          </p:spPr>
          <p:txBody>
            <a:bodyPr anchor="t"/>
            <a:p>
              <a:pPr lvl="0"/>
              <a:endParaRPr sz="1600" b="1">
                <a:solidFill>
                  <a:schemeClr val="tx1"/>
                </a:solidFill>
                <a:latin typeface="Arial" panose="020B0604020202020204" pitchFamily="34" charset="0"/>
                <a:ea typeface="宋体" panose="02010600030101010101" pitchFamily="2" charset="-122"/>
              </a:endParaRPr>
            </a:p>
          </p:txBody>
        </p:sp>
        <p:sp>
          <p:nvSpPr>
            <p:cNvPr id="78887" name="文本框 55335"/>
            <p:cNvSpPr txBox="1"/>
            <p:nvPr/>
          </p:nvSpPr>
          <p:spPr>
            <a:xfrm>
              <a:off x="6889" y="4046"/>
              <a:ext cx="742" cy="468"/>
            </a:xfrm>
            <a:prstGeom prst="rect">
              <a:avLst/>
            </a:prstGeom>
            <a:noFill/>
            <a:ln w="9525">
              <a:noFill/>
              <a:miter/>
            </a:ln>
          </p:spPr>
          <p:txBody>
            <a:bodyPr anchor="t"/>
            <a:p>
              <a:pPr lvl="0" algn="just"/>
              <a:r>
                <a:rPr lang="en-US" altLang="zh-CN" sz="1600" b="1">
                  <a:solidFill>
                    <a:schemeClr val="tx1"/>
                  </a:solidFill>
                  <a:latin typeface="宋体" panose="02010600030101010101" pitchFamily="2" charset="-122"/>
                  <a:ea typeface="宋体" panose="02010600030101010101" pitchFamily="2" charset="-122"/>
                </a:rPr>
                <a:t>…</a:t>
              </a:r>
              <a:endParaRPr lang="en-US" altLang="zh-CN" sz="1600" b="1">
                <a:solidFill>
                  <a:schemeClr val="tx1"/>
                </a:solidFill>
                <a:latin typeface="Arial" panose="020B0604020202020204" pitchFamily="34" charset="0"/>
                <a:ea typeface="宋体" panose="02010600030101010101" pitchFamily="2" charset="-122"/>
              </a:endParaRPr>
            </a:p>
          </p:txBody>
        </p:sp>
        <p:sp>
          <p:nvSpPr>
            <p:cNvPr id="78888" name="直接连接符 55336"/>
            <p:cNvSpPr/>
            <p:nvPr/>
          </p:nvSpPr>
          <p:spPr>
            <a:xfrm>
              <a:off x="1196" y="327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89" name="直接连接符 55337"/>
            <p:cNvSpPr/>
            <p:nvPr/>
          </p:nvSpPr>
          <p:spPr>
            <a:xfrm>
              <a:off x="2377" y="3261"/>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90" name="直接连接符 55338"/>
            <p:cNvSpPr/>
            <p:nvPr/>
          </p:nvSpPr>
          <p:spPr>
            <a:xfrm>
              <a:off x="3574" y="3261"/>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91" name="直接连接符 55339"/>
            <p:cNvSpPr/>
            <p:nvPr/>
          </p:nvSpPr>
          <p:spPr>
            <a:xfrm>
              <a:off x="4770"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92" name="直接连接符 55340"/>
            <p:cNvSpPr/>
            <p:nvPr/>
          </p:nvSpPr>
          <p:spPr>
            <a:xfrm>
              <a:off x="5965"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93" name="直接连接符 55341"/>
            <p:cNvSpPr/>
            <p:nvPr/>
          </p:nvSpPr>
          <p:spPr>
            <a:xfrm>
              <a:off x="7162" y="3246"/>
              <a:ext cx="0" cy="624"/>
            </a:xfrm>
            <a:prstGeom prst="line">
              <a:avLst/>
            </a:prstGeom>
            <a:ln w="9525" cap="flat" cmpd="sng">
              <a:solidFill>
                <a:srgbClr val="000000"/>
              </a:solidFill>
              <a:prstDash val="solid"/>
              <a:round/>
              <a:headEnd type="triangle" w="sm"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78894" name="文本框 55342"/>
            <p:cNvSpPr txBox="1"/>
            <p:nvPr/>
          </p:nvSpPr>
          <p:spPr>
            <a:xfrm>
              <a:off x="0" y="588"/>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pitchFamily="2" charset="0"/>
                  <a:ea typeface="宋体" panose="02010600030101010101" pitchFamily="2" charset="-122"/>
                </a:rPr>
                <a:t>软件</a:t>
              </a:r>
              <a:endParaRPr lang="zh-CN" altLang="en-US" sz="1600" b="1">
                <a:solidFill>
                  <a:schemeClr val="tx1"/>
                </a:solidFill>
                <a:latin typeface="Arial" panose="020B0604020202020204" pitchFamily="34" charset="0"/>
                <a:ea typeface="宋体" panose="02010600030101010101" pitchFamily="2" charset="-122"/>
              </a:endParaRPr>
            </a:p>
          </p:txBody>
        </p:sp>
        <p:sp>
          <p:nvSpPr>
            <p:cNvPr id="78895" name="文本框 55343"/>
            <p:cNvSpPr txBox="1"/>
            <p:nvPr/>
          </p:nvSpPr>
          <p:spPr>
            <a:xfrm>
              <a:off x="45" y="3120"/>
              <a:ext cx="742" cy="468"/>
            </a:xfrm>
            <a:prstGeom prst="rect">
              <a:avLst/>
            </a:prstGeom>
            <a:noFill/>
            <a:ln w="9525">
              <a:noFill/>
              <a:miter/>
            </a:ln>
          </p:spPr>
          <p:txBody>
            <a:bodyPr anchor="t"/>
            <a:p>
              <a:pPr lvl="0" algn="just"/>
              <a:r>
                <a:rPr lang="zh-CN" altLang="en-US" sz="1600" b="1">
                  <a:solidFill>
                    <a:schemeClr val="tx1"/>
                  </a:solidFill>
                  <a:latin typeface="Times New Roman" panose="02020603050405020304" pitchFamily="2" charset="0"/>
                  <a:ea typeface="宋体" panose="02010600030101010101" pitchFamily="2" charset="-122"/>
                </a:rPr>
                <a:t>硬件</a:t>
              </a:r>
              <a:endParaRPr lang="zh-CN" altLang="en-US" sz="1600" b="1">
                <a:solidFill>
                  <a:schemeClr val="tx1"/>
                </a:solidFill>
                <a:latin typeface="Arial" panose="020B0604020202020204" pitchFamily="34" charset="0"/>
                <a:ea typeface="宋体" panose="02010600030101010101" pitchFamily="2" charset="-122"/>
              </a:endParaRPr>
            </a:p>
          </p:txBody>
        </p:sp>
      </p:grpSp>
      <p:sp>
        <p:nvSpPr>
          <p:cNvPr id="55345" name="文本框 55344"/>
          <p:cNvSpPr txBox="1"/>
          <p:nvPr/>
        </p:nvSpPr>
        <p:spPr>
          <a:xfrm>
            <a:off x="3540125" y="6172200"/>
            <a:ext cx="2463800"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一个典型的</a:t>
            </a:r>
            <a:r>
              <a:rPr lang="en-US" altLang="zh-CN" sz="1600">
                <a:solidFill>
                  <a:schemeClr val="tx1"/>
                </a:solidFill>
                <a:latin typeface="Times New Roman" panose="02020603050405020304" pitchFamily="2" charset="0"/>
                <a:ea typeface="宋体" panose="02010600030101010101" pitchFamily="2" charset="-122"/>
              </a:rPr>
              <a:t>PC</a:t>
            </a:r>
            <a:r>
              <a:rPr lang="zh-CN" altLang="en-US" sz="1600">
                <a:solidFill>
                  <a:schemeClr val="tx1"/>
                </a:solidFill>
                <a:latin typeface="Times New Roman" panose="02020603050405020304" pitchFamily="2" charset="0"/>
                <a:ea typeface="宋体" panose="02010600030101010101" pitchFamily="2" charset="-122"/>
              </a:rPr>
              <a:t>总线结构</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5346" name="矩形 5534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12"/>
                                            </p:txEl>
                                          </p:spTgt>
                                        </p:tgtEl>
                                        <p:attrNameLst>
                                          <p:attrName>style.visibility</p:attrName>
                                        </p:attrNameLst>
                                      </p:cBhvr>
                                      <p:to>
                                        <p:strVal val="visible"/>
                                      </p:to>
                                    </p:set>
                                    <p:anim calcmode="lin" valueType="num">
                                      <p:cBhvr additive="base">
                                        <p:cTn id="7" dur="1000" fill="hold"/>
                                        <p:tgtEl>
                                          <p:spTgt spid="5529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ppt_x"/>
                                          </p:val>
                                        </p:tav>
                                        <p:tav tm="100000">
                                          <p:val>
                                            <p:strVal val="#ppt_x"/>
                                          </p:val>
                                        </p:tav>
                                      </p:tavLst>
                                    </p:anim>
                                    <p:anim calcmode="lin" valueType="num">
                                      <p:cBhvr additive="base">
                                        <p:cTn id="14"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4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框 563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38</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56323" name="矩形 56322"/>
          <p:cNvSpPr/>
          <p:nvPr/>
        </p:nvSpPr>
        <p:spPr>
          <a:xfrm>
            <a:off x="397193" y="601663"/>
            <a:ext cx="8426450" cy="478028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各类设备的用户接口</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1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块设备接口：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read    write     seek</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2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主存映射接口：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mmap</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3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字符流设备接口：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get   put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行缓冲</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编辑</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4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网络套接字接口：</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socket    bind   listen   accept    send   recv</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5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声音设备接口</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6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显示设备接口</a:t>
            </a:r>
            <a:endParaRPr lang="zh-CN" altLang="en-US" sz="2400" strike="noStrike" noProof="1">
              <a:solidFill>
                <a:schemeClr val="tx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2" charset="0"/>
                <a:ea typeface="宋体" panose="02010600030101010101" pitchFamily="2" charset="-122"/>
                <a:cs typeface="+mn-ea"/>
              </a:rPr>
              <a:t>... ...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等等</a:t>
            </a:r>
            <a:r>
              <a:rPr lang="zh-CN" altLang="en-US" sz="2000" strike="noStrike" noProof="1">
                <a:solidFill>
                  <a:schemeClr val="tx1"/>
                </a:solidFill>
                <a:latin typeface="Times New Roman" panose="02020603050405020304" pitchFamily="2" charset="0"/>
                <a:ea typeface="宋体" panose="02010600030101010101" pitchFamily="2" charset="-122"/>
                <a:cs typeface="+mn-ea"/>
              </a:rPr>
              <a:t> </a:t>
            </a:r>
            <a:endParaRPr lang="zh-CN" altLang="en-US" sz="2000" strike="noStrike" noProof="1">
              <a:solidFill>
                <a:schemeClr val="tx1"/>
              </a:solidFill>
              <a:latin typeface="Times New Roman" panose="02020603050405020304" pitchFamily="2" charset="0"/>
              <a:ea typeface="宋体" panose="02010600030101010101" pitchFamily="2" charset="-122"/>
            </a:endParaRPr>
          </a:p>
        </p:txBody>
      </p:sp>
      <p:sp>
        <p:nvSpPr>
          <p:cNvPr id="56324" name="矩形 5632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charRg st="0" end="14"/>
                                            </p:txEl>
                                          </p:spTgt>
                                        </p:tgtEl>
                                        <p:attrNameLst>
                                          <p:attrName>style.visibility</p:attrName>
                                        </p:attrNameLst>
                                      </p:cBhvr>
                                      <p:to>
                                        <p:strVal val="visible"/>
                                      </p:to>
                                    </p:set>
                                    <p:anim calcmode="lin" valueType="num">
                                      <p:cBhvr additive="base">
                                        <p:cTn id="7" dur="1000" fill="hold"/>
                                        <p:tgtEl>
                                          <p:spTgt spid="5632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6323">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charRg st="93" end="128"/>
                                            </p:txEl>
                                          </p:spTgt>
                                        </p:tgtEl>
                                        <p:attrNameLst>
                                          <p:attrName>style.visibility</p:attrName>
                                        </p:attrNameLst>
                                      </p:cBhvr>
                                      <p:to>
                                        <p:strVal val="visible"/>
                                      </p:to>
                                    </p:set>
                                    <p:anim calcmode="lin" valueType="num">
                                      <p:cBhvr additive="base">
                                        <p:cTn id="13" dur="500" fill="hold"/>
                                        <p:tgtEl>
                                          <p:spTgt spid="56323">
                                            <p:txEl>
                                              <p:charRg st="93" end="1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charRg st="93" end="1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charRg st="2" end="2"/>
                                            </p:txEl>
                                          </p:spTgt>
                                        </p:tgtEl>
                                        <p:attrNameLst>
                                          <p:attrName>style.visibility</p:attrName>
                                        </p:attrNameLst>
                                      </p:cBhvr>
                                      <p:to>
                                        <p:strVal val="visible"/>
                                      </p:to>
                                    </p:set>
                                    <p:anim calcmode="lin" valueType="num">
                                      <p:cBhvr additive="base">
                                        <p:cTn id="19" dur="500" fill="hold"/>
                                        <p:tgtEl>
                                          <p:spTgt spid="5632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charRg st="3" end="3"/>
                                            </p:txEl>
                                          </p:spTgt>
                                        </p:tgtEl>
                                        <p:attrNameLst>
                                          <p:attrName>style.visibility</p:attrName>
                                        </p:attrNameLst>
                                      </p:cBhvr>
                                      <p:to>
                                        <p:strVal val="visible"/>
                                      </p:to>
                                    </p:set>
                                    <p:anim calcmode="lin" valueType="num">
                                      <p:cBhvr additive="base">
                                        <p:cTn id="25" dur="500" fill="hold"/>
                                        <p:tgtEl>
                                          <p:spTgt spid="56323">
                                            <p:txEl>
                                              <p:char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323">
                                            <p:txEl>
                                              <p:charRg st="4" end="4"/>
                                            </p:txEl>
                                          </p:spTgt>
                                        </p:tgtEl>
                                        <p:attrNameLst>
                                          <p:attrName>style.visibility</p:attrName>
                                        </p:attrNameLst>
                                      </p:cBhvr>
                                      <p:to>
                                        <p:strVal val="visible"/>
                                      </p:to>
                                    </p:set>
                                    <p:anim calcmode="lin" valueType="num">
                                      <p:cBhvr additive="base">
                                        <p:cTn id="31" dur="500" fill="hold"/>
                                        <p:tgtEl>
                                          <p:spTgt spid="56323">
                                            <p:txEl>
                                              <p:char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323">
                                            <p:txEl>
                                              <p:charRg st="5" end="5"/>
                                            </p:txEl>
                                          </p:spTgt>
                                        </p:tgtEl>
                                        <p:attrNameLst>
                                          <p:attrName>style.visibility</p:attrName>
                                        </p:attrNameLst>
                                      </p:cBhvr>
                                      <p:to>
                                        <p:strVal val="visible"/>
                                      </p:to>
                                    </p:set>
                                    <p:anim calcmode="lin" valueType="num">
                                      <p:cBhvr additive="base">
                                        <p:cTn id="37" dur="500" fill="hold"/>
                                        <p:tgtEl>
                                          <p:spTgt spid="56323">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char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6323">
                                            <p:txEl>
                                              <p:charRg st="6" end="6"/>
                                            </p:txEl>
                                          </p:spTgt>
                                        </p:tgtEl>
                                        <p:attrNameLst>
                                          <p:attrName>style.visibility</p:attrName>
                                        </p:attrNameLst>
                                      </p:cBhvr>
                                      <p:to>
                                        <p:strVal val="visible"/>
                                      </p:to>
                                    </p:set>
                                    <p:anim calcmode="lin" valueType="num">
                                      <p:cBhvr additive="base">
                                        <p:cTn id="43" dur="500" fill="hold"/>
                                        <p:tgtEl>
                                          <p:spTgt spid="56323">
                                            <p:txEl>
                                              <p:char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char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6323">
                                            <p:txEl>
                                              <p:charRg st="7" end="7"/>
                                            </p:txEl>
                                          </p:spTgt>
                                        </p:tgtEl>
                                        <p:attrNameLst>
                                          <p:attrName>style.visibility</p:attrName>
                                        </p:attrNameLst>
                                      </p:cBhvr>
                                      <p:to>
                                        <p:strVal val="visible"/>
                                      </p:to>
                                    </p:set>
                                    <p:anim calcmode="lin" valueType="num">
                                      <p:cBhvr additive="base">
                                        <p:cTn id="49" dur="500" fill="hold"/>
                                        <p:tgtEl>
                                          <p:spTgt spid="56323">
                                            <p:txEl>
                                              <p:char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323">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197485" y="530860"/>
            <a:ext cx="8761095" cy="58743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调用</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I/O</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核心模块的方式</a:t>
            </a:r>
            <a:endParaRPr lang="x-none" altLang="zh-CN" sz="2800" b="1" strike="noStrike" noProof="1">
              <a:solidFill>
                <a:srgbClr val="A50021"/>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控制设备I/O工作的核心模块通常称为设备驱动程序，</a:t>
            </a:r>
            <a:endParaRPr lang="zh-CN" altLang="en-US" sz="20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调用设备驱动程序的方式有一下两种：</a:t>
            </a:r>
            <a:endParaRPr lang="en-US" altLang="zh-CN" sz="2400" b="1" strike="noStrike" noProof="1">
              <a:solidFill>
                <a:srgbClr val="000099"/>
              </a:solidFill>
              <a:latin typeface="Times New Roman" panose="02020603050405020304" pitchFamily="2" charset="0"/>
              <a:ea typeface="宋体" panose="02010600030101010101" pitchFamily="2" charset="-122"/>
              <a:cs typeface="+mn-ea"/>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以设备处理进程的方式</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ⅰ 为每一类设备设置一个设备处理进程；</a:t>
            </a:r>
            <a:endParaRPr lang="zh-CN" altLang="en-US" sz="20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ⅱ 当有I/O请求来到时该进程被唤醒，进行设备驱动工作；</a:t>
            </a:r>
            <a:endParaRPr lang="zh-CN" altLang="en-US" sz="2000"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            当没有I/O请求时，该进程睡眠。</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由I/O控制模块的接口程序负责解释用户的I/O系统调用，将其转换成 </a:t>
            </a:r>
            <a:r>
              <a:rPr lang="en-US" altLang="zh-CN" sz="2000"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控制模块认识的命令形式后，将</a:t>
            </a:r>
            <a:r>
              <a:rPr lang="en-US" altLang="zh-CN" sz="2000"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请求发给对应的设备处理进程。</a:t>
            </a:r>
            <a:endParaRPr lang="zh-CN" altLang="en-US" sz="2000" strike="noStrike" noProof="1">
              <a:solidFill>
                <a:schemeClr val="tx1"/>
              </a:solidFill>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将设备与文件一样对待</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algn="just" fontAlgn="base">
              <a:lnSpc>
                <a:spcPct val="130000"/>
              </a:lnSpc>
              <a:spcBef>
                <a:spcPct val="30000"/>
              </a:spcBef>
              <a:buNone/>
            </a:pPr>
            <a:r>
              <a:rPr lang="zh-CN" altLang="en-US" sz="2000" strike="noStrike" noProof="1">
                <a:solidFill>
                  <a:schemeClr val="tx1"/>
                </a:solidFill>
                <a:effectLst/>
                <a:latin typeface="Times New Roman" panose="02020603050405020304" pitchFamily="2" charset="0"/>
                <a:ea typeface="宋体" panose="02010600030101010101" pitchFamily="2" charset="-122"/>
                <a:cs typeface="+mn-ea"/>
              </a:rPr>
              <a:t>将设备与文件一样对待，使用文件系控制统的系统调用命令进行设备的读写</a:t>
            </a:r>
            <a:r>
              <a:rPr lang="zh-CN" altLang="en-US" sz="2800" strike="noStrike" noProof="1">
                <a:solidFill>
                  <a:schemeClr val="tx1"/>
                </a:solidFill>
                <a:latin typeface="Times New Roman" panose="02020603050405020304" pitchFamily="2" charset="0"/>
                <a:ea typeface="宋体" panose="02010600030101010101" pitchFamily="2" charset="-122"/>
                <a:cs typeface="+mn-ea"/>
              </a:rPr>
              <a:t>              </a:t>
            </a:r>
            <a:endParaRPr lang="zh-CN" altLang="en-US" sz="2800" strike="noStrike" noProof="1">
              <a:solidFill>
                <a:schemeClr val="tx1"/>
              </a:solidFill>
              <a:latin typeface="Times New Roman" panose="02020603050405020304" pitchFamily="2" charset="0"/>
              <a:ea typeface="宋体" panose="02010600030101010101" pitchFamily="2" charset="-122"/>
            </a:endParaRPr>
          </a:p>
        </p:txBody>
      </p:sp>
      <p:sp>
        <p:nvSpPr>
          <p:cNvPr id="58372" name="矩形 5837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charRg st="0" end="17"/>
                                            </p:txEl>
                                          </p:spTgt>
                                        </p:tgtEl>
                                        <p:attrNameLst>
                                          <p:attrName>style.visibility</p:attrName>
                                        </p:attrNameLst>
                                      </p:cBhvr>
                                      <p:to>
                                        <p:strVal val="visible"/>
                                      </p:to>
                                    </p:set>
                                    <p:anim calcmode="lin" valueType="num">
                                      <p:cBhvr additive="base">
                                        <p:cTn id="7" dur="1000" fill="hold"/>
                                        <p:tgtEl>
                                          <p:spTgt spid="58371">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837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charRg st="1" end="1"/>
                                            </p:txEl>
                                          </p:spTgt>
                                        </p:tgtEl>
                                        <p:attrNameLst>
                                          <p:attrName>style.visibility</p:attrName>
                                        </p:attrNameLst>
                                      </p:cBhvr>
                                      <p:to>
                                        <p:strVal val="visible"/>
                                      </p:to>
                                    </p:set>
                                    <p:anim calcmode="lin" valueType="num">
                                      <p:cBhvr additive="base">
                                        <p:cTn id="13" dur="1000" fill="hold"/>
                                        <p:tgtEl>
                                          <p:spTgt spid="58371">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8371">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charRg st="2" end="2"/>
                                            </p:txEl>
                                          </p:spTgt>
                                        </p:tgtEl>
                                        <p:attrNameLst>
                                          <p:attrName>style.visibility</p:attrName>
                                        </p:attrNameLst>
                                      </p:cBhvr>
                                      <p:to>
                                        <p:strVal val="visible"/>
                                      </p:to>
                                    </p:set>
                                    <p:anim calcmode="lin" valueType="num">
                                      <p:cBhvr additive="base">
                                        <p:cTn id="19" dur="1000" fill="hold"/>
                                        <p:tgtEl>
                                          <p:spTgt spid="58371">
                                            <p:txEl>
                                              <p:char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837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1">
                                            <p:txEl>
                                              <p:charRg st="17" end="30"/>
                                            </p:txEl>
                                          </p:spTgt>
                                        </p:tgtEl>
                                        <p:attrNameLst>
                                          <p:attrName>style.visibility</p:attrName>
                                        </p:attrNameLst>
                                      </p:cBhvr>
                                      <p:to>
                                        <p:strVal val="visible"/>
                                      </p:to>
                                    </p:set>
                                    <p:anim calcmode="lin" valueType="num">
                                      <p:cBhvr additive="base">
                                        <p:cTn id="25" dur="1000" fill="hold"/>
                                        <p:tgtEl>
                                          <p:spTgt spid="58371">
                                            <p:txEl>
                                              <p:charRg st="17" end="3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8371">
                                            <p:txEl>
                                              <p:charRg st="17" end="3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371">
                                            <p:txEl>
                                              <p:charRg st="30" end="64"/>
                                            </p:txEl>
                                          </p:spTgt>
                                        </p:tgtEl>
                                        <p:attrNameLst>
                                          <p:attrName>style.visibility</p:attrName>
                                        </p:attrNameLst>
                                      </p:cBhvr>
                                      <p:to>
                                        <p:strVal val="visible"/>
                                      </p:to>
                                    </p:set>
                                    <p:anim calcmode="lin" valueType="num">
                                      <p:cBhvr additive="base">
                                        <p:cTn id="31" dur="500" fill="hold"/>
                                        <p:tgtEl>
                                          <p:spTgt spid="58371">
                                            <p:txEl>
                                              <p:charRg st="30" end="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charRg st="30" end="6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8371">
                                            <p:txEl>
                                              <p:charRg st="85" end="120"/>
                                            </p:txEl>
                                          </p:spTgt>
                                        </p:tgtEl>
                                        <p:attrNameLst>
                                          <p:attrName>style.visibility</p:attrName>
                                        </p:attrNameLst>
                                      </p:cBhvr>
                                      <p:to>
                                        <p:strVal val="visible"/>
                                      </p:to>
                                    </p:set>
                                    <p:anim calcmode="lin" valueType="num">
                                      <p:cBhvr additive="base">
                                        <p:cTn id="35" dur="500" fill="hold"/>
                                        <p:tgtEl>
                                          <p:spTgt spid="58371">
                                            <p:txEl>
                                              <p:charRg st="85"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charRg st="85" end="12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8371">
                                            <p:txEl>
                                              <p:charRg st="120" end="149"/>
                                            </p:txEl>
                                          </p:spTgt>
                                        </p:tgtEl>
                                        <p:attrNameLst>
                                          <p:attrName>style.visibility</p:attrName>
                                        </p:attrNameLst>
                                      </p:cBhvr>
                                      <p:to>
                                        <p:strVal val="visible"/>
                                      </p:to>
                                    </p:set>
                                    <p:anim calcmode="lin" valueType="num">
                                      <p:cBhvr additive="base">
                                        <p:cTn id="39" dur="500" fill="hold"/>
                                        <p:tgtEl>
                                          <p:spTgt spid="58371">
                                            <p:txEl>
                                              <p:charRg st="120" end="14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8371">
                                            <p:txEl>
                                              <p:charRg st="120" end="14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8371">
                                            <p:txEl>
                                              <p:charRg st="149" end="192"/>
                                            </p:txEl>
                                          </p:spTgt>
                                        </p:tgtEl>
                                        <p:attrNameLst>
                                          <p:attrName>style.visibility</p:attrName>
                                        </p:attrNameLst>
                                      </p:cBhvr>
                                      <p:to>
                                        <p:strVal val="visible"/>
                                      </p:to>
                                    </p:set>
                                    <p:anim calcmode="lin" valueType="num">
                                      <p:cBhvr additive="base">
                                        <p:cTn id="45" dur="500" fill="hold"/>
                                        <p:tgtEl>
                                          <p:spTgt spid="58371">
                                            <p:txEl>
                                              <p:charRg st="149" end="19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1">
                                            <p:txEl>
                                              <p:charRg st="149" end="19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8371">
                                            <p:txEl>
                                              <p:charRg st="236" end="249"/>
                                            </p:txEl>
                                          </p:spTgt>
                                        </p:tgtEl>
                                        <p:attrNameLst>
                                          <p:attrName>style.visibility</p:attrName>
                                        </p:attrNameLst>
                                      </p:cBhvr>
                                      <p:to>
                                        <p:strVal val="visible"/>
                                      </p:to>
                                    </p:set>
                                    <p:anim calcmode="lin" valueType="num">
                                      <p:cBhvr additive="base">
                                        <p:cTn id="51" dur="500" fill="hold"/>
                                        <p:tgtEl>
                                          <p:spTgt spid="58371">
                                            <p:txEl>
                                              <p:charRg st="236" end="24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58371">
                                            <p:txEl>
                                              <p:charRg st="236" end="249"/>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8371">
                                            <p:txEl>
                                              <p:charRg st="249" end="281"/>
                                            </p:txEl>
                                          </p:spTgt>
                                        </p:tgtEl>
                                        <p:attrNameLst>
                                          <p:attrName>style.visibility</p:attrName>
                                        </p:attrNameLst>
                                      </p:cBhvr>
                                      <p:to>
                                        <p:strVal val="visible"/>
                                      </p:to>
                                    </p:set>
                                    <p:anim calcmode="lin" valueType="num">
                                      <p:cBhvr additive="base">
                                        <p:cTn id="57" dur="500" fill="hold"/>
                                        <p:tgtEl>
                                          <p:spTgt spid="58371">
                                            <p:txEl>
                                              <p:charRg st="249" end="28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8371">
                                            <p:txEl>
                                              <p:charRg st="249" end="2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文本框 573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39</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57347" name="矩形 57346"/>
          <p:cNvSpPr/>
          <p:nvPr/>
        </p:nvSpPr>
        <p:spPr>
          <a:xfrm>
            <a:off x="613410" y="904875"/>
            <a:ext cx="7719060" cy="36004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(3) I/O</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子系统的功能</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解释用户的</a:t>
            </a: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I/O</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系统调用      </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设备驱动</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中断处理</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30000"/>
              </a:lnSpc>
              <a:buNone/>
            </a:pP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2" charset="0"/>
                <a:ea typeface="宋体" panose="02010600030101010101" pitchFamily="2" charset="-122"/>
              </a:rPr>
              <a:t>一般完整操作一个设备的软件模块也分为这三部分。</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57348" name="矩形 5734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3"/>
                                            </p:txEl>
                                          </p:spTgt>
                                        </p:tgtEl>
                                        <p:attrNameLst>
                                          <p:attrName>style.visibility</p:attrName>
                                        </p:attrNameLst>
                                      </p:cBhvr>
                                      <p:to>
                                        <p:strVal val="visible"/>
                                      </p:to>
                                    </p:set>
                                    <p:anim calcmode="lin" valueType="num">
                                      <p:cBhvr additive="base">
                                        <p:cTn id="7" dur="1000" fill="hold"/>
                                        <p:tgtEl>
                                          <p:spTgt spid="57347">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13" end="34"/>
                                            </p:txEl>
                                          </p:spTgt>
                                        </p:tgtEl>
                                        <p:attrNameLst>
                                          <p:attrName>style.visibility</p:attrName>
                                        </p:attrNameLst>
                                      </p:cBhvr>
                                      <p:to>
                                        <p:strVal val="visible"/>
                                      </p:to>
                                    </p:set>
                                    <p:anim calcmode="lin" valueType="num">
                                      <p:cBhvr additive="base">
                                        <p:cTn id="13" dur="1000" fill="hold"/>
                                        <p:tgtEl>
                                          <p:spTgt spid="57347">
                                            <p:txEl>
                                              <p:charRg st="13" end="3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7">
                                            <p:txEl>
                                              <p:charRg st="13"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charRg st="34" end="41"/>
                                            </p:txEl>
                                          </p:spTgt>
                                        </p:tgtEl>
                                        <p:attrNameLst>
                                          <p:attrName>style.visibility</p:attrName>
                                        </p:attrNameLst>
                                      </p:cBhvr>
                                      <p:to>
                                        <p:strVal val="visible"/>
                                      </p:to>
                                    </p:set>
                                    <p:anim calcmode="lin" valueType="num">
                                      <p:cBhvr additive="base">
                                        <p:cTn id="19" dur="1000" fill="hold"/>
                                        <p:tgtEl>
                                          <p:spTgt spid="57347">
                                            <p:txEl>
                                              <p:charRg st="34" end="4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7347">
                                            <p:txEl>
                                              <p:charRg st="34" end="4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charRg st="41" end="48"/>
                                            </p:txEl>
                                          </p:spTgt>
                                        </p:tgtEl>
                                        <p:attrNameLst>
                                          <p:attrName>style.visibility</p:attrName>
                                        </p:attrNameLst>
                                      </p:cBhvr>
                                      <p:to>
                                        <p:strVal val="visible"/>
                                      </p:to>
                                    </p:set>
                                    <p:anim calcmode="lin" valueType="num">
                                      <p:cBhvr additive="base">
                                        <p:cTn id="25" dur="1000" fill="hold"/>
                                        <p:tgtEl>
                                          <p:spTgt spid="57347">
                                            <p:txEl>
                                              <p:charRg st="41" end="4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7347">
                                            <p:txEl>
                                              <p:charRg st="41" end="4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charRg st="5" end="5"/>
                                            </p:txEl>
                                          </p:spTgt>
                                        </p:tgtEl>
                                        <p:attrNameLst>
                                          <p:attrName>style.visibility</p:attrName>
                                        </p:attrNameLst>
                                      </p:cBhvr>
                                      <p:to>
                                        <p:strVal val="visible"/>
                                      </p:to>
                                    </p:set>
                                    <p:anim calcmode="lin" valueType="num">
                                      <p:cBhvr additive="base">
                                        <p:cTn id="31" dur="1000" fill="hold"/>
                                        <p:tgtEl>
                                          <p:spTgt spid="57347">
                                            <p:txEl>
                                              <p:char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7347">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文本框 593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41</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59395" name="矩形 59394"/>
          <p:cNvSpPr/>
          <p:nvPr/>
        </p:nvSpPr>
        <p:spPr>
          <a:xfrm>
            <a:off x="171450" y="701675"/>
            <a:ext cx="8426450" cy="49593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2" charset="0"/>
                <a:ea typeface="宋体" panose="02010600030101010101" pitchFamily="2" charset="-122"/>
                <a:cs typeface="+mn-ea"/>
              </a:rPr>
              <a:t>3.  </a:t>
            </a:r>
            <a:r>
              <a:rPr lang="zh-CN" altLang="en-US" b="1" strike="noStrike" noProof="1" dirty="0">
                <a:solidFill>
                  <a:srgbClr val="990000"/>
                </a:solidFill>
                <a:latin typeface="Arial" panose="020B0604020202020204" pitchFamily="34" charset="0"/>
                <a:ea typeface="宋体" panose="02010600030101010101" pitchFamily="2" charset="-122"/>
                <a:cs typeface="+mn-ea"/>
              </a:rPr>
              <a:t>输入/输出控制</a:t>
            </a:r>
            <a:r>
              <a:rPr lang="x-none" altLang="zh-CN" b="1" strike="noStrike" noProof="1" dirty="0">
                <a:solidFill>
                  <a:srgbClr val="990000"/>
                </a:solidFill>
                <a:latin typeface="Arial" panose="020B0604020202020204" pitchFamily="34" charset="0"/>
                <a:ea typeface="宋体" panose="02010600030101010101" pitchFamily="2" charset="-122"/>
                <a:cs typeface="+mn-ea"/>
              </a:rPr>
              <a:t>的简单例子：</a:t>
            </a:r>
            <a:endParaRPr lang="zh-CN" altLang="en-US" b="1" strike="noStrike" noProof="1" dirty="0">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2" charset="0"/>
                <a:ea typeface="宋体" panose="02010600030101010101" pitchFamily="2" charset="-122"/>
                <a:cs typeface="+mn-ea"/>
              </a:rPr>
              <a:t>      (1) 用户进程请求I/O的系统调用</a:t>
            </a:r>
            <a:endParaRPr lang="zh-CN" altLang="en-US" sz="2800" b="1" strike="noStrike" noProof="1" dirty="0">
              <a:solidFill>
                <a:srgbClr val="A50021"/>
              </a:solidFill>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000" strike="noStrike" noProof="1" dirty="0">
                <a:solidFill>
                  <a:schemeClr val="tx1"/>
                </a:solidFill>
                <a:effectLst/>
                <a:latin typeface="Times New Roman" panose="02020603050405020304" pitchFamily="2" charset="0"/>
                <a:ea typeface="宋体" panose="02010600030101010101" pitchFamily="2" charset="-122"/>
                <a:cs typeface="+mn-ea"/>
              </a:rPr>
              <a:t>               </a:t>
            </a: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系统功能调用的形式为：</a:t>
            </a:r>
            <a:endParaRPr lang="zh-CN" altLang="en-US" sz="2400" b="1"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             doio(ldev,mode,amount,addr);</a:t>
            </a:r>
            <a:endParaRPr lang="zh-CN" altLang="en-US" sz="2400" b="1"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             ldev：      逻辑设备名</a:t>
            </a:r>
            <a:endParaRPr lang="zh-CN" altLang="en-US" sz="2400" b="1"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             mode：    操作模式</a:t>
            </a:r>
            <a:endParaRPr lang="zh-CN" altLang="en-US" sz="2400" b="1"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             amount：传输数据的数目</a:t>
            </a:r>
            <a:endParaRPr lang="zh-CN" altLang="en-US" sz="2400" b="1" strike="noStrike" noProof="1" dirty="0">
              <a:solidFill>
                <a:schemeClr val="tx1"/>
              </a:solidFill>
              <a:effectLst/>
              <a:latin typeface="Times New Roman" panose="02020603050405020304" pitchFamily="2" charset="0"/>
              <a:ea typeface="宋体" panose="02010600030101010101" pitchFamily="2" charset="-122"/>
            </a:endParaRPr>
          </a:p>
          <a:p>
            <a:pPr marL="533400" lvl="0" indent="-533400" algn="just" fontAlgn="base">
              <a:lnSpc>
                <a:spcPct val="130000"/>
              </a:lnSpc>
              <a:buNone/>
            </a:pP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             addr：     传送</a:t>
            </a:r>
            <a:r>
              <a:rPr lang="x-none" altLang="zh-CN" sz="2400" b="1" strike="noStrike" noProof="1" dirty="0">
                <a:solidFill>
                  <a:schemeClr val="tx1"/>
                </a:solidFill>
                <a:effectLst/>
                <a:latin typeface="Times New Roman" panose="02020603050405020304" pitchFamily="2" charset="0"/>
                <a:ea typeface="宋体" panose="02010600030101010101" pitchFamily="2" charset="-122"/>
                <a:cs typeface="+mn-ea"/>
              </a:rPr>
              <a:t>数据的内存</a:t>
            </a:r>
            <a:r>
              <a:rPr lang="zh-CN" altLang="en-US" sz="2400" b="1" strike="noStrike" noProof="1" dirty="0">
                <a:solidFill>
                  <a:schemeClr val="tx1"/>
                </a:solidFill>
                <a:effectLst/>
                <a:latin typeface="Times New Roman" panose="02020603050405020304" pitchFamily="2" charset="0"/>
                <a:ea typeface="宋体" panose="02010600030101010101" pitchFamily="2" charset="-122"/>
                <a:cs typeface="+mn-ea"/>
              </a:rPr>
              <a:t>地址</a:t>
            </a:r>
            <a:r>
              <a:rPr lang="zh-CN" altLang="en-US" sz="2400" strike="noStrike" noProof="1" dirty="0">
                <a:solidFill>
                  <a:schemeClr val="tx1"/>
                </a:solidFill>
                <a:latin typeface="Times New Roman" panose="02020603050405020304" pitchFamily="2" charset="0"/>
                <a:ea typeface="宋体" panose="02010600030101010101" pitchFamily="2" charset="-122"/>
                <a:cs typeface="+mn-ea"/>
              </a:rPr>
              <a:t>        </a:t>
            </a:r>
            <a:endParaRPr lang="zh-CN" altLang="en-US" sz="2400" strike="noStrike" noProof="1" dirty="0">
              <a:solidFill>
                <a:schemeClr val="tx1"/>
              </a:solidFill>
              <a:latin typeface="Times New Roman" panose="02020603050405020304" pitchFamily="2" charset="0"/>
              <a:ea typeface="宋体" panose="02010600030101010101" pitchFamily="2" charset="-122"/>
            </a:endParaRPr>
          </a:p>
        </p:txBody>
      </p:sp>
      <p:sp>
        <p:nvSpPr>
          <p:cNvPr id="59396" name="矩形 593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21"/>
                                            </p:txEl>
                                          </p:spTgt>
                                        </p:tgtEl>
                                        <p:attrNameLst>
                                          <p:attrName>style.visibility</p:attrName>
                                        </p:attrNameLst>
                                      </p:cBhvr>
                                      <p:to>
                                        <p:strVal val="visible"/>
                                      </p:to>
                                    </p:set>
                                    <p:anim calcmode="lin" valueType="num">
                                      <p:cBhvr additive="base">
                                        <p:cTn id="7" dur="1000" fill="hold"/>
                                        <p:tgtEl>
                                          <p:spTgt spid="5939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charRg st="21" end="48"/>
                                            </p:txEl>
                                          </p:spTgt>
                                        </p:tgtEl>
                                        <p:attrNameLst>
                                          <p:attrName>style.visibility</p:attrName>
                                        </p:attrNameLst>
                                      </p:cBhvr>
                                      <p:to>
                                        <p:strVal val="visible"/>
                                      </p:to>
                                    </p:set>
                                    <p:anim calcmode="lin" valueType="num">
                                      <p:cBhvr additive="base">
                                        <p:cTn id="13" dur="1000" fill="hold"/>
                                        <p:tgtEl>
                                          <p:spTgt spid="59395">
                                            <p:txEl>
                                              <p:charRg st="21"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9395">
                                            <p:txEl>
                                              <p:charRg st="21"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charRg st="48" end="75"/>
                                            </p:txEl>
                                          </p:spTgt>
                                        </p:tgtEl>
                                        <p:attrNameLst>
                                          <p:attrName>style.visibility</p:attrName>
                                        </p:attrNameLst>
                                      </p:cBhvr>
                                      <p:to>
                                        <p:strVal val="visible"/>
                                      </p:to>
                                    </p:set>
                                    <p:anim calcmode="lin" valueType="num">
                                      <p:cBhvr additive="base">
                                        <p:cTn id="19" dur="500" fill="hold"/>
                                        <p:tgtEl>
                                          <p:spTgt spid="59395">
                                            <p:txEl>
                                              <p:charRg st="48"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charRg st="48" end="7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charRg st="75" end="117"/>
                                            </p:txEl>
                                          </p:spTgt>
                                        </p:tgtEl>
                                        <p:attrNameLst>
                                          <p:attrName>style.visibility</p:attrName>
                                        </p:attrNameLst>
                                      </p:cBhvr>
                                      <p:to>
                                        <p:strVal val="visible"/>
                                      </p:to>
                                    </p:set>
                                    <p:anim calcmode="lin" valueType="num">
                                      <p:cBhvr additive="base">
                                        <p:cTn id="23" dur="500" fill="hold"/>
                                        <p:tgtEl>
                                          <p:spTgt spid="59395">
                                            <p:txEl>
                                              <p:charRg st="75" end="1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charRg st="75" end="1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charRg st="117" end="147"/>
                                            </p:txEl>
                                          </p:spTgt>
                                        </p:tgtEl>
                                        <p:attrNameLst>
                                          <p:attrName>style.visibility</p:attrName>
                                        </p:attrNameLst>
                                      </p:cBhvr>
                                      <p:to>
                                        <p:strVal val="visible"/>
                                      </p:to>
                                    </p:set>
                                    <p:anim calcmode="lin" valueType="num">
                                      <p:cBhvr additive="base">
                                        <p:cTn id="27" dur="500" fill="hold"/>
                                        <p:tgtEl>
                                          <p:spTgt spid="59395">
                                            <p:txEl>
                                              <p:charRg st="117" end="14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charRg st="117" end="14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395">
                                            <p:txEl>
                                              <p:charRg st="147" end="174"/>
                                            </p:txEl>
                                          </p:spTgt>
                                        </p:tgtEl>
                                        <p:attrNameLst>
                                          <p:attrName>style.visibility</p:attrName>
                                        </p:attrNameLst>
                                      </p:cBhvr>
                                      <p:to>
                                        <p:strVal val="visible"/>
                                      </p:to>
                                    </p:set>
                                    <p:anim calcmode="lin" valueType="num">
                                      <p:cBhvr additive="base">
                                        <p:cTn id="31" dur="500" fill="hold"/>
                                        <p:tgtEl>
                                          <p:spTgt spid="59395">
                                            <p:txEl>
                                              <p:charRg st="147" end="17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charRg st="147" end="17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395">
                                            <p:txEl>
                                              <p:charRg st="174" end="202"/>
                                            </p:txEl>
                                          </p:spTgt>
                                        </p:tgtEl>
                                        <p:attrNameLst>
                                          <p:attrName>style.visibility</p:attrName>
                                        </p:attrNameLst>
                                      </p:cBhvr>
                                      <p:to>
                                        <p:strVal val="visible"/>
                                      </p:to>
                                    </p:set>
                                    <p:anim calcmode="lin" valueType="num">
                                      <p:cBhvr additive="base">
                                        <p:cTn id="35" dur="500" fill="hold"/>
                                        <p:tgtEl>
                                          <p:spTgt spid="59395">
                                            <p:txEl>
                                              <p:charRg st="174" end="20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5">
                                            <p:txEl>
                                              <p:charRg st="174" end="20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9395">
                                            <p:txEl>
                                              <p:charRg st="202" end="238"/>
                                            </p:txEl>
                                          </p:spTgt>
                                        </p:tgtEl>
                                        <p:attrNameLst>
                                          <p:attrName>style.visibility</p:attrName>
                                        </p:attrNameLst>
                                      </p:cBhvr>
                                      <p:to>
                                        <p:strVal val="visible"/>
                                      </p:to>
                                    </p:set>
                                    <p:anim calcmode="lin" valueType="num">
                                      <p:cBhvr additive="base">
                                        <p:cTn id="39" dur="500" fill="hold"/>
                                        <p:tgtEl>
                                          <p:spTgt spid="59395">
                                            <p:txEl>
                                              <p:charRg st="202" end="23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5">
                                            <p:txEl>
                                              <p:charRg st="202" end="2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6041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42</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60419" name="矩形 60418"/>
          <p:cNvSpPr/>
          <p:nvPr/>
        </p:nvSpPr>
        <p:spPr>
          <a:xfrm>
            <a:off x="222250" y="554038"/>
            <a:ext cx="8756650" cy="583565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I/O</a:t>
            </a:r>
            <a:r>
              <a:rPr lang="x-none" altLang="en-US" sz="2800" b="1" strike="noStrike" noProof="1">
                <a:solidFill>
                  <a:srgbClr val="A50021"/>
                </a:solidFill>
                <a:latin typeface="Times New Roman" panose="02020603050405020304" pitchFamily="2" charset="0"/>
                <a:ea typeface="宋体" panose="02010600030101010101" pitchFamily="2" charset="-122"/>
                <a:cs typeface="+mn-ea"/>
              </a:rPr>
              <a:t>系统调用</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过程</a:t>
            </a:r>
            <a:endParaRPr lang="en-US" altLang="zh-CN"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①</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将逻辑设备转换为物理设备</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ⅰ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获得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系统调用中给出的逻辑设备名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(ldev)</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宋体" panose="02010600030101010101" pitchFamily="2" charset="-122"/>
                <a:ea typeface="宋体" panose="02010600030101010101" pitchFamily="2" charset="-122"/>
                <a:cs typeface="+mn-ea"/>
              </a:rPr>
              <a:t>ⅱ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根据逻辑设备描述器，将逻辑设备名转换为物理设备名。</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②</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合法性检查</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ⅰ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获得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系统调用中给出的操作模式</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mode</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ⅱ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根据</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DCB</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中命令转换表中允许的操作，检查操作的合</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法性。</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③</a:t>
            </a:r>
            <a:r>
              <a:rPr lang="en-US" altLang="zh-CN" sz="2400" b="1" strike="noStrike" noProof="1">
                <a:solidFill>
                  <a:srgbClr val="000099"/>
                </a:solidFill>
                <a:latin typeface="宋体" panose="02010600030101010101" pitchFamily="2" charset="-122"/>
                <a:ea typeface="宋体" panose="02010600030101010101" pitchFamily="2" charset="-122"/>
                <a:cs typeface="+mn-ea"/>
              </a:rPr>
              <a:t> </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形成</a:t>
            </a:r>
            <a:r>
              <a:rPr lang="en-US" altLang="zh-CN" sz="2400" b="1" strike="noStrike" noProof="1">
                <a:solidFill>
                  <a:srgbClr val="000099"/>
                </a:solidFill>
                <a:latin typeface="Times New Roman" panose="02020603050405020304" pitchFamily="2" charset="0"/>
                <a:ea typeface="宋体" panose="02010600030101010101" pitchFamily="2" charset="-122"/>
                <a:cs typeface="+mn-ea"/>
              </a:rPr>
              <a:t>I/O</a:t>
            </a: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请求块，发消息给对应的设备处理进程</a:t>
            </a:r>
            <a:endParaRPr lang="zh-CN" altLang="en-US" sz="2400" b="1" strike="noStrike" noProof="1">
              <a:solidFill>
                <a:srgbClr val="000099"/>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ⅰ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根据请求的参数形成</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请求块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(IORB)</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2" charset="0"/>
                <a:ea typeface="宋体" panose="02010600030101010101" pitchFamily="2" charset="-122"/>
                <a:cs typeface="+mn-ea"/>
              </a:rPr>
              <a:t>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ⅱ </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将</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请求块 </a:t>
            </a:r>
            <a:r>
              <a:rPr lang="en-US" altLang="zh-CN" sz="2400" strike="noStrike" noProof="1">
                <a:solidFill>
                  <a:schemeClr val="tx1"/>
                </a:solidFill>
                <a:latin typeface="Times New Roman" panose="02020603050405020304" pitchFamily="2" charset="0"/>
                <a:ea typeface="宋体" panose="02010600030101010101" pitchFamily="2" charset="-122"/>
                <a:cs typeface="+mn-ea"/>
              </a:rPr>
              <a:t>(IORB)</a:t>
            </a:r>
            <a:r>
              <a:rPr lang="zh-CN" altLang="en-US" sz="2400" strike="noStrike" noProof="1">
                <a:solidFill>
                  <a:schemeClr val="tx1"/>
                </a:solidFill>
                <a:latin typeface="Times New Roman" panose="02020603050405020304" pitchFamily="2" charset="0"/>
                <a:ea typeface="宋体" panose="02010600030101010101" pitchFamily="2" charset="-122"/>
                <a:cs typeface="+mn-ea"/>
              </a:rPr>
              <a:t>挂到对应的设备请求队列。</a:t>
            </a:r>
            <a:endParaRPr lang="zh-CN" altLang="en-US" sz="2400" strike="noStrike" noProof="1">
              <a:solidFill>
                <a:schemeClr val="tx1"/>
              </a:solidFill>
              <a:latin typeface="Times New Roman" panose="02020603050405020304" pitchFamily="2" charset="0"/>
              <a:ea typeface="宋体" panose="02010600030101010101" pitchFamily="2" charset="-122"/>
            </a:endParaRPr>
          </a:p>
        </p:txBody>
      </p:sp>
      <p:sp>
        <p:nvSpPr>
          <p:cNvPr id="60420" name="矩形 6041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21"/>
                                            </p:txEl>
                                          </p:spTgt>
                                        </p:tgtEl>
                                        <p:attrNameLst>
                                          <p:attrName>style.visibility</p:attrName>
                                        </p:attrNameLst>
                                      </p:cBhvr>
                                      <p:to>
                                        <p:strVal val="visible"/>
                                      </p:to>
                                    </p:set>
                                    <p:anim calcmode="lin" valueType="num">
                                      <p:cBhvr additive="base">
                                        <p:cTn id="7" dur="1000" fill="hold"/>
                                        <p:tgtEl>
                                          <p:spTgt spid="6041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charRg st="21" end="36"/>
                                            </p:txEl>
                                          </p:spTgt>
                                        </p:tgtEl>
                                        <p:attrNameLst>
                                          <p:attrName>style.visibility</p:attrName>
                                        </p:attrNameLst>
                                      </p:cBhvr>
                                      <p:to>
                                        <p:strVal val="visible"/>
                                      </p:to>
                                    </p:set>
                                    <p:anim calcmode="lin" valueType="num">
                                      <p:cBhvr additive="base">
                                        <p:cTn id="13" dur="500" fill="hold"/>
                                        <p:tgtEl>
                                          <p:spTgt spid="60419">
                                            <p:txEl>
                                              <p:charRg st="21"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charRg st="21" end="3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charRg st="36" end="73"/>
                                            </p:txEl>
                                          </p:spTgt>
                                        </p:tgtEl>
                                        <p:attrNameLst>
                                          <p:attrName>style.visibility</p:attrName>
                                        </p:attrNameLst>
                                      </p:cBhvr>
                                      <p:to>
                                        <p:strVal val="visible"/>
                                      </p:to>
                                    </p:set>
                                    <p:anim calcmode="lin" valueType="num">
                                      <p:cBhvr additive="base">
                                        <p:cTn id="17" dur="500" fill="hold"/>
                                        <p:tgtEl>
                                          <p:spTgt spid="60419">
                                            <p:txEl>
                                              <p:charRg st="36" end="7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charRg st="36" end="7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9">
                                            <p:txEl>
                                              <p:charRg st="73" end="107"/>
                                            </p:txEl>
                                          </p:spTgt>
                                        </p:tgtEl>
                                        <p:attrNameLst>
                                          <p:attrName>style.visibility</p:attrName>
                                        </p:attrNameLst>
                                      </p:cBhvr>
                                      <p:to>
                                        <p:strVal val="visible"/>
                                      </p:to>
                                    </p:set>
                                    <p:anim calcmode="lin" valueType="num">
                                      <p:cBhvr additive="base">
                                        <p:cTn id="21" dur="500" fill="hold"/>
                                        <p:tgtEl>
                                          <p:spTgt spid="60419">
                                            <p:txEl>
                                              <p:charRg st="73" end="10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charRg st="73" end="10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0419">
                                            <p:txEl>
                                              <p:charRg st="107" end="115"/>
                                            </p:txEl>
                                          </p:spTgt>
                                        </p:tgtEl>
                                        <p:attrNameLst>
                                          <p:attrName>style.visibility</p:attrName>
                                        </p:attrNameLst>
                                      </p:cBhvr>
                                      <p:to>
                                        <p:strVal val="visible"/>
                                      </p:to>
                                    </p:set>
                                    <p:anim calcmode="lin" valueType="num">
                                      <p:cBhvr additive="base">
                                        <p:cTn id="27" dur="500" fill="hold"/>
                                        <p:tgtEl>
                                          <p:spTgt spid="60419">
                                            <p:txEl>
                                              <p:charRg st="107"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charRg st="107" end="1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charRg st="115" end="148"/>
                                            </p:txEl>
                                          </p:spTgt>
                                        </p:tgtEl>
                                        <p:attrNameLst>
                                          <p:attrName>style.visibility</p:attrName>
                                        </p:attrNameLst>
                                      </p:cBhvr>
                                      <p:to>
                                        <p:strVal val="visible"/>
                                      </p:to>
                                    </p:set>
                                    <p:anim calcmode="lin" valueType="num">
                                      <p:cBhvr additive="base">
                                        <p:cTn id="31" dur="500" fill="hold"/>
                                        <p:tgtEl>
                                          <p:spTgt spid="60419">
                                            <p:txEl>
                                              <p:charRg st="115" end="1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charRg st="115" end="14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charRg st="148" end="182"/>
                                            </p:txEl>
                                          </p:spTgt>
                                        </p:tgtEl>
                                        <p:attrNameLst>
                                          <p:attrName>style.visibility</p:attrName>
                                        </p:attrNameLst>
                                      </p:cBhvr>
                                      <p:to>
                                        <p:strVal val="visible"/>
                                      </p:to>
                                    </p:set>
                                    <p:anim calcmode="lin" valueType="num">
                                      <p:cBhvr additive="base">
                                        <p:cTn id="35" dur="500" fill="hold"/>
                                        <p:tgtEl>
                                          <p:spTgt spid="60419">
                                            <p:txEl>
                                              <p:charRg st="148" end="18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charRg st="148" end="18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9">
                                            <p:txEl>
                                              <p:charRg st="182" end="198"/>
                                            </p:txEl>
                                          </p:spTgt>
                                        </p:tgtEl>
                                        <p:attrNameLst>
                                          <p:attrName>style.visibility</p:attrName>
                                        </p:attrNameLst>
                                      </p:cBhvr>
                                      <p:to>
                                        <p:strVal val="visible"/>
                                      </p:to>
                                    </p:set>
                                    <p:anim calcmode="lin" valueType="num">
                                      <p:cBhvr additive="base">
                                        <p:cTn id="39" dur="500" fill="hold"/>
                                        <p:tgtEl>
                                          <p:spTgt spid="60419">
                                            <p:txEl>
                                              <p:charRg st="182" end="19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9">
                                            <p:txEl>
                                              <p:charRg st="182" end="19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9">
                                            <p:txEl>
                                              <p:charRg st="198" end="223"/>
                                            </p:txEl>
                                          </p:spTgt>
                                        </p:tgtEl>
                                        <p:attrNameLst>
                                          <p:attrName>style.visibility</p:attrName>
                                        </p:attrNameLst>
                                      </p:cBhvr>
                                      <p:to>
                                        <p:strVal val="visible"/>
                                      </p:to>
                                    </p:set>
                                    <p:anim calcmode="lin" valueType="num">
                                      <p:cBhvr additive="base">
                                        <p:cTn id="45" dur="500" fill="hold"/>
                                        <p:tgtEl>
                                          <p:spTgt spid="60419">
                                            <p:txEl>
                                              <p:charRg st="198" end="22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9">
                                            <p:txEl>
                                              <p:charRg st="198" end="22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9">
                                            <p:txEl>
                                              <p:charRg st="223" end="255"/>
                                            </p:txEl>
                                          </p:spTgt>
                                        </p:tgtEl>
                                        <p:attrNameLst>
                                          <p:attrName>style.visibility</p:attrName>
                                        </p:attrNameLst>
                                      </p:cBhvr>
                                      <p:to>
                                        <p:strVal val="visible"/>
                                      </p:to>
                                    </p:set>
                                    <p:anim calcmode="lin" valueType="num">
                                      <p:cBhvr additive="base">
                                        <p:cTn id="49" dur="500" fill="hold"/>
                                        <p:tgtEl>
                                          <p:spTgt spid="60419">
                                            <p:txEl>
                                              <p:charRg st="223" end="25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charRg st="223" end="25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9">
                                            <p:txEl>
                                              <p:charRg st="255" end="290"/>
                                            </p:txEl>
                                          </p:spTgt>
                                        </p:tgtEl>
                                        <p:attrNameLst>
                                          <p:attrName>style.visibility</p:attrName>
                                        </p:attrNameLst>
                                      </p:cBhvr>
                                      <p:to>
                                        <p:strVal val="visible"/>
                                      </p:to>
                                    </p:set>
                                    <p:anim calcmode="lin" valueType="num">
                                      <p:cBhvr additive="base">
                                        <p:cTn id="53" dur="500" fill="hold"/>
                                        <p:tgtEl>
                                          <p:spTgt spid="60419">
                                            <p:txEl>
                                              <p:charRg st="255" end="29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9">
                                            <p:txEl>
                                              <p:charRg st="255" end="2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819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3</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8195" name="矩形 8194"/>
          <p:cNvSpPr/>
          <p:nvPr/>
        </p:nvSpPr>
        <p:spPr>
          <a:xfrm>
            <a:off x="249555" y="567055"/>
            <a:ext cx="8554720" cy="59067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2" charset="0"/>
                <a:ea typeface="宋体" panose="02010600030101010101" pitchFamily="2" charset="-122"/>
                <a:cs typeface="+mn-ea"/>
              </a:rPr>
              <a:t>2.  </a:t>
            </a:r>
            <a:r>
              <a:rPr lang="zh-CN" altLang="en-US" b="1" strike="noStrike" noProof="1">
                <a:solidFill>
                  <a:srgbClr val="990000"/>
                </a:solidFill>
                <a:latin typeface="Times New Roman" panose="02020603050405020304" pitchFamily="2" charset="0"/>
                <a:ea typeface="宋体" panose="02010600030101010101" pitchFamily="2" charset="-122"/>
                <a:cs typeface="+mn-ea"/>
              </a:rPr>
              <a:t>设备管理的目标</a:t>
            </a:r>
            <a:endParaRPr lang="zh-CN" altLang="en-US" b="1" strike="noStrike" noProof="1">
              <a:solidFill>
                <a:srgbClr val="990000"/>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提高设备利用率</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latin typeface="宋体" panose="02010600030101010101" pitchFamily="2" charset="-122"/>
                <a:ea typeface="宋体" panose="02010600030101010101" pitchFamily="2" charset="-122"/>
                <a:cs typeface="+mn-cs"/>
              </a:rPr>
              <a:t>	</a:t>
            </a:r>
            <a:r>
              <a:rPr lang="en-US" altLang="zh-CN" sz="2400" b="1" strike="noStrike" noProof="1">
                <a:solidFill>
                  <a:srgbClr val="000099"/>
                </a:solidFill>
                <a:latin typeface="宋体" panose="02010600030101010101" pitchFamily="2" charset="-122"/>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x-none" sz="2400" b="1" strike="noStrike" noProof="1">
                <a:solidFill>
                  <a:srgbClr val="000099"/>
                </a:solidFill>
                <a:effectLst/>
                <a:latin typeface="宋体" panose="02010600030101010101" pitchFamily="2" charset="-122"/>
                <a:ea typeface="宋体" panose="02010600030101010101" pitchFamily="2" charset="-122"/>
                <a:cs typeface="+mn-cs"/>
              </a:rPr>
              <a:t>关键是</a:t>
            </a:r>
            <a:r>
              <a:rPr lang="x-none" altLang="en-US" sz="2400" b="1" strike="noStrike" noProof="1">
                <a:solidFill>
                  <a:srgbClr val="000099"/>
                </a:solidFill>
                <a:effectLst/>
                <a:latin typeface="宋体" panose="02010600030101010101" pitchFamily="2" charset="-122"/>
                <a:ea typeface="宋体" panose="02010600030101010101" pitchFamily="2" charset="-122"/>
                <a:cs typeface="+mn-cs"/>
              </a:rPr>
              <a:t>实现设备的并行操作，</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提高设备与</a:t>
            </a: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rPr>
              <a:t>CPU</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、设备之间的并行性</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rPr>
              <a:t>。操作系统利用</a:t>
            </a:r>
            <a:r>
              <a:rPr lang="zh-CN" altLang="x-none" sz="2400" b="1" strike="noStrike" noProof="1">
                <a:solidFill>
                  <a:srgbClr val="000099"/>
                </a:solidFill>
                <a:effectLst/>
                <a:latin typeface="Times New Roman" panose="02020603050405020304" pitchFamily="2" charset="0"/>
                <a:ea typeface="宋体" panose="02010600030101010101" pitchFamily="2" charset="-122"/>
                <a:cs typeface="+mn-cs"/>
              </a:rPr>
              <a:t>缓冲、</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rPr>
              <a:t>通道、中断</a:t>
            </a:r>
            <a:r>
              <a:rPr lang="zh-CN" altLang="x-none" sz="2400" b="1" strike="noStrike" noProof="1">
                <a:solidFill>
                  <a:srgbClr val="000099"/>
                </a:solidFill>
                <a:effectLst/>
                <a:latin typeface="Times New Roman" panose="02020603050405020304" pitchFamily="2" charset="0"/>
                <a:ea typeface="宋体" panose="02010600030101010101" pitchFamily="2" charset="-122"/>
                <a:cs typeface="+mn-cs"/>
              </a:rPr>
              <a:t>等技术</a:t>
            </a:r>
            <a:r>
              <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rPr>
              <a:t>以及外设的各种物理特性来实现外部设备的共享和并行传输。</a:t>
            </a:r>
            <a:endParaRPr lang="x-none" altLang="zh-CN" sz="2400" b="1" strike="noStrike" noProof="1">
              <a:solidFill>
                <a:srgbClr val="000099"/>
              </a:solidFill>
              <a:effectLst/>
              <a:latin typeface="Times New Roman" panose="02020603050405020304" pitchFamily="2" charset="0"/>
              <a:ea typeface="宋体" panose="02010600030101010101" pitchFamily="2" charset="-122"/>
              <a:cs typeface="+mn-cs"/>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(2)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方便用户的使用</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30000"/>
              </a:lnSpc>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        使用户摆脱具体的、复杂的物理设备特性的束缚。</a:t>
            </a:r>
            <a:endParaRPr lang="zh-CN" altLang="en-US" sz="2400" strike="noStrike" noProof="1">
              <a:solidFill>
                <a:schemeClr val="tx1"/>
              </a:solidFill>
              <a:latin typeface="Times New Roman" panose="02020603050405020304" pitchFamily="2" charset="0"/>
              <a:ea typeface="宋体" panose="02010600030101010101" pitchFamily="2" charset="-122"/>
            </a:endParaRPr>
          </a:p>
          <a:p>
            <a:pPr marL="914400" lvl="1" indent="-457200" fontAlgn="base">
              <a:lnSpc>
                <a:spcPct val="130000"/>
              </a:lnSpc>
              <a:buNone/>
            </a:pPr>
            <a:r>
              <a:rPr lang="x-none" altLang="en-US" sz="2400" b="1" strike="noStrike" noProof="1">
                <a:solidFill>
                  <a:srgbClr val="000099"/>
                </a:solidFill>
                <a:latin typeface="Times New Roman" panose="02020603050405020304" pitchFamily="2" charset="0"/>
                <a:ea typeface="宋体" panose="02010600030101010101" pitchFamily="2" charset="-122"/>
                <a:cs typeface="+mn-cs"/>
                <a:sym typeface="+mn-ea"/>
              </a:rPr>
              <a:t>	</a:t>
            </a:r>
            <a:r>
              <a:rPr lang="en-US" altLang="zh-CN" sz="2400" b="1" strike="noStrike" noProof="1">
                <a:solidFill>
                  <a:srgbClr val="000099"/>
                </a:solidFill>
                <a:latin typeface="Times New Roman" panose="02020603050405020304" pitchFamily="2" charset="0"/>
                <a:ea typeface="宋体" panose="02010600030101010101" pitchFamily="2" charset="-122"/>
                <a:cs typeface="+mn-cs"/>
                <a:sym typeface="+mn-ea"/>
              </a:rPr>
              <a:t>①</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sym typeface="+mn-ea"/>
              </a:rPr>
              <a:t>设备的独立性</a:t>
            </a:r>
            <a:endPar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endParaRPr>
          </a:p>
          <a:p>
            <a:pPr marL="914400" lvl="1" indent="-457200" fontAlgn="base">
              <a:lnSpc>
                <a:spcPct val="130000"/>
              </a:lnSpc>
              <a:buNone/>
            </a:pPr>
            <a:r>
              <a:rPr lang="x-none" altLang="en-US" sz="2400" b="1" strike="noStrike" noProof="1">
                <a:solidFill>
                  <a:srgbClr val="000099"/>
                </a:solidFill>
                <a:latin typeface="Times New Roman" panose="02020603050405020304" pitchFamily="2" charset="0"/>
                <a:ea typeface="宋体" panose="02010600030101010101" pitchFamily="2" charset="-122"/>
                <a:cs typeface="+mn-cs"/>
                <a:sym typeface="+mn-ea"/>
              </a:rPr>
              <a:t>	</a:t>
            </a:r>
            <a:r>
              <a:rPr lang="en-US" altLang="zh-CN" sz="2400" b="1" strike="noStrike" noProof="1">
                <a:solidFill>
                  <a:srgbClr val="000099"/>
                </a:solidFill>
                <a:latin typeface="Times New Roman" panose="02020603050405020304" pitchFamily="2" charset="0"/>
                <a:ea typeface="宋体" panose="02010600030101010101" pitchFamily="2" charset="-122"/>
                <a:cs typeface="+mn-cs"/>
                <a:sym typeface="+mn-ea"/>
              </a:rPr>
              <a:t>②</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sym typeface="+mn-ea"/>
              </a:rPr>
              <a:t>设备的一致性</a:t>
            </a:r>
            <a:endParaRPr lang="zh-CN" altLang="en-US" sz="2400" b="1" strike="noStrike" noProof="1">
              <a:solidFill>
                <a:schemeClr val="tx1"/>
              </a:solidFill>
              <a:effectLst/>
              <a:latin typeface="Times New Roman" panose="02020603050405020304" pitchFamily="2" charset="0"/>
              <a:ea typeface="宋体" panose="02010600030101010101" pitchFamily="2" charset="-122"/>
            </a:endParaRPr>
          </a:p>
        </p:txBody>
      </p:sp>
      <p:sp>
        <p:nvSpPr>
          <p:cNvPr id="8196" name="矩形 81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12"/>
                                            </p:txEl>
                                          </p:spTgt>
                                        </p:tgtEl>
                                        <p:attrNameLst>
                                          <p:attrName>style.visibility</p:attrName>
                                        </p:attrNameLst>
                                      </p:cBhvr>
                                      <p:to>
                                        <p:strVal val="visible"/>
                                      </p:to>
                                    </p:set>
                                    <p:anim calcmode="lin" valueType="num">
                                      <p:cBhvr additive="base">
                                        <p:cTn id="7" dur="1000" fill="hold"/>
                                        <p:tgtEl>
                                          <p:spTgt spid="819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charRg st="12" end="30"/>
                                            </p:txEl>
                                          </p:spTgt>
                                        </p:tgtEl>
                                        <p:attrNameLst>
                                          <p:attrName>style.visibility</p:attrName>
                                        </p:attrNameLst>
                                      </p:cBhvr>
                                      <p:to>
                                        <p:strVal val="visible"/>
                                      </p:to>
                                    </p:set>
                                    <p:anim calcmode="lin" valueType="num">
                                      <p:cBhvr additive="base">
                                        <p:cTn id="13" dur="500" fill="hold"/>
                                        <p:tgtEl>
                                          <p:spTgt spid="8195">
                                            <p:txEl>
                                              <p:charRg st="12" end="3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12"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charRg st="30" end="39"/>
                                            </p:txEl>
                                          </p:spTgt>
                                        </p:tgtEl>
                                        <p:attrNameLst>
                                          <p:attrName>style.visibility</p:attrName>
                                        </p:attrNameLst>
                                      </p:cBhvr>
                                      <p:to>
                                        <p:strVal val="visible"/>
                                      </p:to>
                                    </p:set>
                                    <p:anim calcmode="lin" valueType="num">
                                      <p:cBhvr additive="base">
                                        <p:cTn id="19" dur="500" fill="hold"/>
                                        <p:tgtEl>
                                          <p:spTgt spid="8195">
                                            <p:txEl>
                                              <p:charRg st="30"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30"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195">
                                            <p:txEl>
                                              <p:charRg st="62" end="80"/>
                                            </p:txEl>
                                          </p:spTgt>
                                        </p:tgtEl>
                                        <p:attrNameLst>
                                          <p:attrName>style.visibility</p:attrName>
                                        </p:attrNameLst>
                                      </p:cBhvr>
                                      <p:to>
                                        <p:strVal val="visible"/>
                                      </p:to>
                                    </p:set>
                                    <p:anim calcmode="lin" valueType="num">
                                      <p:cBhvr additive="base">
                                        <p:cTn id="25" dur="500" fill="hold"/>
                                        <p:tgtEl>
                                          <p:spTgt spid="8195">
                                            <p:txEl>
                                              <p:charRg st="62" end="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charRg st="62" end="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charRg st="80" end="110"/>
                                            </p:txEl>
                                          </p:spTgt>
                                        </p:tgtEl>
                                        <p:attrNameLst>
                                          <p:attrName>style.visibility</p:attrName>
                                        </p:attrNameLst>
                                      </p:cBhvr>
                                      <p:to>
                                        <p:strVal val="visible"/>
                                      </p:to>
                                    </p:set>
                                    <p:anim calcmode="lin" valueType="num">
                                      <p:cBhvr additive="base">
                                        <p:cTn id="31" dur="500" fill="hold"/>
                                        <p:tgtEl>
                                          <p:spTgt spid="8195">
                                            <p:txEl>
                                              <p:charRg st="80"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80"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charRg st="5" end="5"/>
                                            </p:txEl>
                                          </p:spTgt>
                                        </p:tgtEl>
                                        <p:attrNameLst>
                                          <p:attrName>style.visibility</p:attrName>
                                        </p:attrNameLst>
                                      </p:cBhvr>
                                      <p:to>
                                        <p:strVal val="visible"/>
                                      </p:to>
                                    </p:set>
                                    <p:anim calcmode="lin" valueType="num">
                                      <p:cBhvr additive="base">
                                        <p:cTn id="37" dur="500" fill="hold"/>
                                        <p:tgtEl>
                                          <p:spTgt spid="8195">
                                            <p:txEl>
                                              <p:char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char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charRg st="110" end="131"/>
                                            </p:txEl>
                                          </p:spTgt>
                                        </p:tgtEl>
                                        <p:attrNameLst>
                                          <p:attrName>style.visibility</p:attrName>
                                        </p:attrNameLst>
                                      </p:cBhvr>
                                      <p:to>
                                        <p:strVal val="visible"/>
                                      </p:to>
                                    </p:set>
                                    <p:anim calcmode="lin" valueType="num">
                                      <p:cBhvr additive="base">
                                        <p:cTn id="41" dur="500" fill="hold"/>
                                        <p:tgtEl>
                                          <p:spTgt spid="8195">
                                            <p:txEl>
                                              <p:charRg st="110" end="13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charRg st="110"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368300" y="531495"/>
            <a:ext cx="8406130" cy="27901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(3)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设备处理进程</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2000" b="1" strike="noStrike" noProof="1">
                <a:solidFill>
                  <a:schemeClr val="tx1"/>
                </a:solidFill>
                <a:effectLst/>
                <a:latin typeface="Times New Roman" panose="02020603050405020304" pitchFamily="2" charset="0"/>
                <a:ea typeface="宋体" panose="02010600030101010101" pitchFamily="2" charset="-122"/>
                <a:cs typeface="+mn-ea"/>
              </a:rPr>
              <a:t>        该程序是能直接控制设备进行运作的程序。</a:t>
            </a:r>
            <a:endParaRPr lang="zh-CN" altLang="en-US" sz="2000" b="1" strike="noStrike" noProof="1">
              <a:solidFill>
                <a:schemeClr val="tx1"/>
              </a:solidFill>
              <a:effectLst/>
              <a:latin typeface="Times New Roman" panose="02020603050405020304" pitchFamily="2" charset="0"/>
              <a:ea typeface="宋体" panose="02010600030101010101" pitchFamily="2" charset="-122"/>
              <a:cs typeface="+mn-ea"/>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pitchFamily="2" charset="0"/>
                <a:ea typeface="宋体" panose="02010600030101010101" pitchFamily="2" charset="-122"/>
              </a:rPr>
              <a:t>	</a:t>
            </a:r>
            <a:r>
              <a:rPr lang="zh-CN" altLang="en-US" sz="2000" b="1" strike="noStrike" noProof="1">
                <a:solidFill>
                  <a:schemeClr val="tx1"/>
                </a:solidFill>
                <a:effectLst/>
                <a:latin typeface="Times New Roman" panose="02020603050405020304" pitchFamily="2" charset="0"/>
                <a:ea typeface="宋体" panose="02010600030101010101" pitchFamily="2" charset="-122"/>
              </a:rPr>
              <a:t>执行一个连续不断的循环，其功能是从</a:t>
            </a:r>
            <a:r>
              <a:rPr lang="en-US" altLang="zh-CN" sz="2000" b="1" strike="noStrike" noProof="1">
                <a:solidFill>
                  <a:schemeClr val="tx1"/>
                </a:solidFill>
                <a:effectLst/>
                <a:latin typeface="Times New Roman" panose="02020603050405020304" pitchFamily="2" charset="0"/>
                <a:ea typeface="宋体" panose="02010600030101010101" pitchFamily="2" charset="-122"/>
              </a:rPr>
              <a:t>I/O</a:t>
            </a:r>
            <a:r>
              <a:rPr lang="zh-CN" altLang="en-US" sz="2000" b="1" strike="noStrike" noProof="1">
                <a:solidFill>
                  <a:schemeClr val="tx1"/>
                </a:solidFill>
                <a:effectLst/>
                <a:latin typeface="Times New Roman" panose="02020603050405020304" pitchFamily="2" charset="0"/>
                <a:ea typeface="宋体" panose="02010600030101010101" pitchFamily="2" charset="-122"/>
              </a:rPr>
              <a:t>请求队列中取出一个</a:t>
            </a:r>
            <a:r>
              <a:rPr lang="en-US" altLang="zh-CN" sz="2000" b="1" strike="noStrike" noProof="1">
                <a:solidFill>
                  <a:schemeClr val="tx1"/>
                </a:solidFill>
                <a:effectLst/>
                <a:latin typeface="Times New Roman" panose="02020603050405020304" pitchFamily="2" charset="0"/>
                <a:ea typeface="宋体" panose="02010600030101010101" pitchFamily="2" charset="-122"/>
              </a:rPr>
              <a:t>iorb</a:t>
            </a:r>
            <a:r>
              <a:rPr lang="zh-CN" altLang="en-US" sz="2000" b="1" strike="noStrike" noProof="1">
                <a:solidFill>
                  <a:schemeClr val="tx1"/>
                </a:solidFill>
                <a:effectLst/>
                <a:latin typeface="Times New Roman" panose="02020603050405020304" pitchFamily="2" charset="0"/>
                <a:ea typeface="宋体" panose="02010600030101010101" pitchFamily="2" charset="-122"/>
              </a:rPr>
              <a:t>，启动相应的</a:t>
            </a:r>
            <a:r>
              <a:rPr lang="en-US" altLang="zh-CN" sz="2000" b="1" strike="noStrike" noProof="1">
                <a:solidFill>
                  <a:schemeClr val="tx1"/>
                </a:solidFill>
                <a:effectLst/>
                <a:latin typeface="Times New Roman" panose="02020603050405020304" pitchFamily="2" charset="0"/>
                <a:ea typeface="宋体" panose="02010600030101010101" pitchFamily="2" charset="-122"/>
              </a:rPr>
              <a:t>I/O</a:t>
            </a:r>
            <a:r>
              <a:rPr lang="zh-CN" altLang="en-US" sz="2000" b="1" strike="noStrike" noProof="1">
                <a:solidFill>
                  <a:schemeClr val="tx1"/>
                </a:solidFill>
                <a:effectLst/>
                <a:latin typeface="Times New Roman" panose="02020603050405020304" pitchFamily="2" charset="0"/>
                <a:ea typeface="宋体" panose="02010600030101010101" pitchFamily="2" charset="-122"/>
              </a:rPr>
              <a:t>操作，然后进入等待状态，等待</a:t>
            </a:r>
            <a:r>
              <a:rPr lang="en-US" altLang="zh-CN" sz="2000" b="1" strike="noStrike" noProof="1">
                <a:solidFill>
                  <a:schemeClr val="tx1"/>
                </a:solidFill>
                <a:effectLst/>
                <a:latin typeface="Times New Roman" panose="02020603050405020304" pitchFamily="2" charset="0"/>
                <a:ea typeface="宋体" panose="02010600030101010101" pitchFamily="2" charset="-122"/>
              </a:rPr>
              <a:t>I/O</a:t>
            </a:r>
            <a:r>
              <a:rPr lang="zh-CN" altLang="en-US" sz="2000" b="1" strike="noStrike" noProof="1">
                <a:solidFill>
                  <a:schemeClr val="tx1"/>
                </a:solidFill>
                <a:effectLst/>
                <a:latin typeface="Times New Roman" panose="02020603050405020304" pitchFamily="2" charset="0"/>
                <a:ea typeface="宋体" panose="02010600030101010101" pitchFamily="2" charset="-122"/>
              </a:rPr>
              <a:t>完成。</a:t>
            </a:r>
            <a:endParaRPr lang="zh-CN" altLang="en-US" sz="20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endParaRPr lang="zh-CN" altLang="en-US" sz="20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pitchFamily="2" charset="0"/>
                <a:ea typeface="宋体" panose="02010600030101010101" pitchFamily="2" charset="-122"/>
              </a:rPr>
              <a:t>	I/O</a:t>
            </a:r>
            <a:r>
              <a:rPr lang="zh-CN" altLang="en-US" sz="2000" b="1" strike="noStrike" noProof="1">
                <a:solidFill>
                  <a:schemeClr val="tx1"/>
                </a:solidFill>
                <a:effectLst/>
                <a:latin typeface="Times New Roman" panose="02020603050405020304" pitchFamily="2" charset="0"/>
                <a:ea typeface="宋体" panose="02010600030101010101" pitchFamily="2" charset="-122"/>
              </a:rPr>
              <a:t>完成之后，唤醒请求</a:t>
            </a:r>
            <a:r>
              <a:rPr lang="en-US" altLang="zh-CN" sz="2000" b="1" strike="noStrike" noProof="1">
                <a:solidFill>
                  <a:schemeClr val="tx1"/>
                </a:solidFill>
                <a:effectLst/>
                <a:latin typeface="Times New Roman" panose="02020603050405020304" pitchFamily="2" charset="0"/>
                <a:ea typeface="宋体" panose="02010600030101010101" pitchFamily="2" charset="-122"/>
              </a:rPr>
              <a:t>/</a:t>
            </a:r>
            <a:r>
              <a:rPr lang="zh-CN" altLang="en-US" sz="2000" b="1" strike="noStrike" noProof="1">
                <a:solidFill>
                  <a:schemeClr val="tx1"/>
                </a:solidFill>
                <a:effectLst/>
                <a:latin typeface="Times New Roman" panose="02020603050405020304" pitchFamily="2" charset="0"/>
                <a:ea typeface="宋体" panose="02010600030101010101" pitchFamily="2" charset="-122"/>
              </a:rPr>
              <a:t>输出的用户进程。</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p:txBody>
      </p:sp>
      <p:sp>
        <p:nvSpPr>
          <p:cNvPr id="63492" name="矩形 634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
        <p:nvSpPr>
          <p:cNvPr id="2" name="矩形 1"/>
          <p:cNvSpPr/>
          <p:nvPr/>
        </p:nvSpPr>
        <p:spPr>
          <a:xfrm>
            <a:off x="405765" y="3521710"/>
            <a:ext cx="8406130" cy="18999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2" charset="0"/>
                <a:ea typeface="宋体" panose="02010600030101010101" pitchFamily="2" charset="-122"/>
                <a:cs typeface="+mn-ea"/>
              </a:rPr>
              <a:t>(4) </a:t>
            </a:r>
            <a:r>
              <a:rPr lang="zh-CN" altLang="en-US" sz="2800" b="1" strike="noStrike" noProof="1">
                <a:solidFill>
                  <a:srgbClr val="A50021"/>
                </a:solidFill>
                <a:latin typeface="Times New Roman" panose="02020603050405020304" pitchFamily="2" charset="0"/>
                <a:ea typeface="宋体" panose="02010600030101010101" pitchFamily="2" charset="-122"/>
                <a:cs typeface="+mn-ea"/>
              </a:rPr>
              <a:t>中断处理程序</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2000" b="1" strike="noStrike" noProof="1">
                <a:solidFill>
                  <a:schemeClr val="tx1"/>
                </a:solidFill>
                <a:effectLst/>
                <a:latin typeface="Times New Roman" panose="02020603050405020304" pitchFamily="2" charset="0"/>
                <a:ea typeface="宋体" panose="02010600030101010101" pitchFamily="2" charset="-122"/>
                <a:cs typeface="+mn-ea"/>
              </a:rPr>
              <a:t>          当设备的</a:t>
            </a:r>
            <a:r>
              <a:rPr lang="en-US" altLang="zh-CN" sz="20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2000" b="1" strike="noStrike" noProof="1">
                <a:solidFill>
                  <a:schemeClr val="tx1"/>
                </a:solidFill>
                <a:effectLst/>
                <a:latin typeface="Times New Roman" panose="02020603050405020304" pitchFamily="2" charset="0"/>
                <a:ea typeface="宋体" panose="02010600030101010101" pitchFamily="2" charset="-122"/>
                <a:cs typeface="+mn-ea"/>
              </a:rPr>
              <a:t>完成之后，产生中断使得</a:t>
            </a:r>
            <a:r>
              <a:rPr lang="en-US" altLang="zh-CN" sz="2000" b="1" strike="noStrike" noProof="1">
                <a:solidFill>
                  <a:schemeClr val="tx1"/>
                </a:solidFill>
                <a:effectLst/>
                <a:latin typeface="Times New Roman" panose="02020603050405020304" pitchFamily="2" charset="0"/>
                <a:ea typeface="宋体" panose="02010600030101010101" pitchFamily="2" charset="-122"/>
                <a:cs typeface="+mn-ea"/>
              </a:rPr>
              <a:t>CPU</a:t>
            </a:r>
            <a:r>
              <a:rPr lang="zh-CN" altLang="en-US" sz="2000" b="1" strike="noStrike" noProof="1">
                <a:solidFill>
                  <a:schemeClr val="tx1"/>
                </a:solidFill>
                <a:effectLst/>
                <a:latin typeface="Times New Roman" panose="02020603050405020304" pitchFamily="2" charset="0"/>
                <a:ea typeface="宋体" panose="02010600030101010101" pitchFamily="2" charset="-122"/>
                <a:cs typeface="+mn-ea"/>
              </a:rPr>
              <a:t>进入中断处理程序</a:t>
            </a:r>
            <a:r>
              <a:rPr lang="zh-CN" altLang="en-US" sz="2000" b="1" strike="noStrike" noProof="1">
                <a:solidFill>
                  <a:schemeClr val="tx1"/>
                </a:solidFill>
                <a:effectLst/>
                <a:latin typeface="Times New Roman" panose="02020603050405020304" pitchFamily="2" charset="0"/>
                <a:ea typeface="宋体" panose="02010600030101010101" pitchFamily="2" charset="-122"/>
              </a:rPr>
              <a:t>。</a:t>
            </a:r>
            <a:endParaRPr lang="zh-CN" altLang="en-US" sz="20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2000" b="1" strike="noStrike" noProof="1">
                <a:solidFill>
                  <a:schemeClr val="tx1"/>
                </a:solidFill>
                <a:effectLst/>
                <a:latin typeface="Times New Roman" panose="02020603050405020304" pitchFamily="2" charset="0"/>
                <a:ea typeface="宋体" panose="02010600030101010101" pitchFamily="2" charset="-122"/>
              </a:rPr>
              <a:t>	</a:t>
            </a:r>
            <a:r>
              <a:rPr lang="zh-CN" altLang="en-US" sz="2000" b="1" strike="noStrike" noProof="1">
                <a:solidFill>
                  <a:schemeClr val="tx1"/>
                </a:solidFill>
                <a:effectLst/>
                <a:latin typeface="Times New Roman" panose="02020603050405020304" pitchFamily="2" charset="0"/>
                <a:ea typeface="宋体" panose="02010600030101010101" pitchFamily="2" charset="-122"/>
              </a:rPr>
              <a:t>在中断处理程序中唤醒设备处理进程。</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1"/>
                                            </p:txEl>
                                          </p:spTgt>
                                        </p:tgtEl>
                                        <p:attrNameLst>
                                          <p:attrName>style.visibility</p:attrName>
                                        </p:attrNameLst>
                                      </p:cBhvr>
                                      <p:to>
                                        <p:strVal val="visible"/>
                                      </p:to>
                                    </p:set>
                                    <p:anim calcmode="lin" valueType="num">
                                      <p:cBhvr additive="base">
                                        <p:cTn id="7" dur="1000" fill="hold"/>
                                        <p:tgtEl>
                                          <p:spTgt spid="6349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1">
                                            <p:txEl>
                                              <p:charRg st="11" end="34"/>
                                            </p:txEl>
                                          </p:spTgt>
                                        </p:tgtEl>
                                        <p:attrNameLst>
                                          <p:attrName>style.visibility</p:attrName>
                                        </p:attrNameLst>
                                      </p:cBhvr>
                                      <p:to>
                                        <p:strVal val="visible"/>
                                      </p:to>
                                    </p:set>
                                    <p:anim calcmode="lin" valueType="num">
                                      <p:cBhvr additive="base">
                                        <p:cTn id="13" dur="500" fill="hold"/>
                                        <p:tgtEl>
                                          <p:spTgt spid="63491">
                                            <p:txEl>
                                              <p:charRg st="11"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charRg st="11"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491">
                                            <p:txEl>
                                              <p:charRg st="2" end="2"/>
                                            </p:txEl>
                                          </p:spTgt>
                                        </p:tgtEl>
                                        <p:attrNameLst>
                                          <p:attrName>style.visibility</p:attrName>
                                        </p:attrNameLst>
                                      </p:cBhvr>
                                      <p:to>
                                        <p:strVal val="visible"/>
                                      </p:to>
                                    </p:set>
                                    <p:anim calcmode="lin" valueType="num">
                                      <p:cBhvr additive="base">
                                        <p:cTn id="19" dur="500" fill="hold"/>
                                        <p:tgtEl>
                                          <p:spTgt spid="63491">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491">
                                            <p:txEl>
                                              <p:charRg st="4" end="4"/>
                                            </p:txEl>
                                          </p:spTgt>
                                        </p:tgtEl>
                                        <p:attrNameLst>
                                          <p:attrName>style.visibility</p:attrName>
                                        </p:attrNameLst>
                                      </p:cBhvr>
                                      <p:to>
                                        <p:strVal val="visible"/>
                                      </p:to>
                                    </p:set>
                                    <p:anim calcmode="lin" valueType="num">
                                      <p:cBhvr additive="base">
                                        <p:cTn id="25" dur="500" fill="hold"/>
                                        <p:tgtEl>
                                          <p:spTgt spid="63491">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charRg st="0" end="11"/>
                                            </p:txEl>
                                          </p:spTgt>
                                        </p:tgtEl>
                                        <p:attrNameLst>
                                          <p:attrName>style.visibility</p:attrName>
                                        </p:attrNameLst>
                                      </p:cBhvr>
                                      <p:to>
                                        <p:strVal val="visible"/>
                                      </p:to>
                                    </p:set>
                                    <p:anim calcmode="lin" valueType="num">
                                      <p:cBhvr additive="base">
                                        <p:cTn id="31" dur="1000" fill="hold"/>
                                        <p:tgtEl>
                                          <p:spTgt spid="2">
                                            <p:txEl>
                                              <p:charRg st="0" end="1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charRg st="11" end="34"/>
                                            </p:txEl>
                                          </p:spTgt>
                                        </p:tgtEl>
                                        <p:attrNameLst>
                                          <p:attrName>style.visibility</p:attrName>
                                        </p:attrNameLst>
                                      </p:cBhvr>
                                      <p:to>
                                        <p:strVal val="visible"/>
                                      </p:to>
                                    </p:set>
                                    <p:anim calcmode="lin" valueType="num">
                                      <p:cBhvr additive="base">
                                        <p:cTn id="37" dur="500" fill="hold"/>
                                        <p:tgtEl>
                                          <p:spTgt spid="2">
                                            <p:txEl>
                                              <p:charRg st="11" end="3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charRg st="11" end="3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charRg st="2" end="2"/>
                                            </p:txEl>
                                          </p:spTgt>
                                        </p:tgtEl>
                                        <p:attrNameLst>
                                          <p:attrName>style.visibility</p:attrName>
                                        </p:attrNameLst>
                                      </p:cBhvr>
                                      <p:to>
                                        <p:strVal val="visible"/>
                                      </p:to>
                                    </p:set>
                                    <p:anim calcmode="lin" valueType="num">
                                      <p:cBhvr additive="base">
                                        <p:cTn id="43" dur="500" fill="hold"/>
                                        <p:tgtEl>
                                          <p:spTgt spid="2">
                                            <p:txEl>
                                              <p:char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charRg st="2" end="2"/>
                                            </p:txEl>
                                          </p:spTgt>
                                        </p:tgtEl>
                                        <p:attrNameLst>
                                          <p:attrName>style.visibility</p:attrName>
                                        </p:attrNameLst>
                                      </p:cBhvr>
                                      <p:to>
                                        <p:strVal val="visible"/>
                                      </p:to>
                                    </p:set>
                                    <p:anim calcmode="lin" valueType="num">
                                      <p:cBhvr additive="base">
                                        <p:cTn id="49" dur="500" fill="hold"/>
                                        <p:tgtEl>
                                          <p:spTgt spid="2">
                                            <p:txEl>
                                              <p:char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P spid="2"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128588" y="501650"/>
            <a:ext cx="8716962" cy="1114425"/>
          </a:xfrm>
          <a:prstGeom prst="rect">
            <a:avLst/>
          </a:prstGeom>
          <a:noFill/>
          <a:ln w="9525">
            <a:noFill/>
            <a:miter/>
          </a:ln>
        </p:spPr>
        <p:txBody>
          <a:bodyPr anchor="t">
            <a:spAutoFit/>
          </a:bodyPr>
          <a:p>
            <a:pPr marL="533400" lvl="0" indent="-533400">
              <a:lnSpc>
                <a:spcPct val="120000"/>
              </a:lnSpc>
              <a:spcBef>
                <a:spcPct val="30000"/>
              </a:spcBef>
              <a:buClr>
                <a:schemeClr val="tx2"/>
              </a:buClr>
              <a:buSzPct val="95000"/>
              <a:buFont typeface="Wingdings" panose="05000000000000000000" pitchFamily="2" charset="2"/>
              <a:buNone/>
            </a:pPr>
            <a:r>
              <a:rPr lang="zh-CN" altLang="en-US" sz="2800" b="1" dirty="0">
                <a:solidFill>
                  <a:srgbClr val="990000"/>
                </a:solidFill>
                <a:latin typeface="Times New Roman" panose="02020603050405020304" pitchFamily="2" charset="0"/>
                <a:ea typeface="宋体" panose="02010600030101010101" pitchFamily="2" charset="-122"/>
              </a:rPr>
              <a:t>请求I/O的</a:t>
            </a:r>
            <a:r>
              <a:rPr lang="zh-CN" altLang="zh-CN" sz="2800" b="1" dirty="0">
                <a:solidFill>
                  <a:srgbClr val="990000"/>
                </a:solidFill>
                <a:latin typeface="Times New Roman" panose="02020603050405020304" pitchFamily="2" charset="0"/>
                <a:ea typeface="宋体" panose="02010600030101010101" pitchFamily="2" charset="-122"/>
              </a:rPr>
              <a:t>用户</a:t>
            </a:r>
            <a:r>
              <a:rPr lang="zh-CN" altLang="en-US" sz="2800" b="1" dirty="0">
                <a:solidFill>
                  <a:srgbClr val="990000"/>
                </a:solidFill>
                <a:latin typeface="Times New Roman" panose="02020603050405020304" pitchFamily="2" charset="0"/>
                <a:ea typeface="宋体" panose="02010600030101010101" pitchFamily="2" charset="-122"/>
              </a:rPr>
              <a:t>进程、I/O</a:t>
            </a:r>
            <a:r>
              <a:rPr lang="zh-CN" altLang="zh-CN" sz="2800" b="1" dirty="0">
                <a:solidFill>
                  <a:srgbClr val="990000"/>
                </a:solidFill>
                <a:latin typeface="Times New Roman" panose="02020603050405020304" pitchFamily="2" charset="0"/>
                <a:ea typeface="宋体" panose="02010600030101010101" pitchFamily="2" charset="-122"/>
              </a:rPr>
              <a:t>系统调用</a:t>
            </a:r>
            <a:r>
              <a:rPr lang="zh-CN" altLang="en-US" sz="2800" b="1" dirty="0">
                <a:solidFill>
                  <a:srgbClr val="990000"/>
                </a:solidFill>
                <a:latin typeface="Times New Roman" panose="02020603050405020304" pitchFamily="2" charset="0"/>
                <a:ea typeface="宋体" panose="02010600030101010101" pitchFamily="2" charset="-122"/>
              </a:rPr>
              <a:t>过程、设备处理进程、中断处理程序之间的同步关系</a:t>
            </a:r>
            <a:endParaRPr lang="zh-CN" altLang="en-US" sz="2800" b="1" dirty="0">
              <a:solidFill>
                <a:srgbClr val="990000"/>
              </a:solidFill>
              <a:latin typeface="Times New Roman" panose="02020603050405020304" pitchFamily="2" charset="0"/>
              <a:ea typeface="宋体" panose="02010600030101010101" pitchFamily="2" charset="-122"/>
            </a:endParaRPr>
          </a:p>
        </p:txBody>
      </p:sp>
      <p:sp>
        <p:nvSpPr>
          <p:cNvPr id="83970" name="文本框 645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46</a:t>
            </a:r>
            <a:endParaRPr lang="en-US" altLang="zh-CN" sz="1400">
              <a:solidFill>
                <a:schemeClr val="tx2"/>
              </a:solidFill>
              <a:latin typeface="Times New Roman" panose="02020603050405020304" pitchFamily="2" charset="0"/>
              <a:ea typeface="宋体" panose="02010600030101010101" pitchFamily="2" charset="-122"/>
            </a:endParaRPr>
          </a:p>
        </p:txBody>
      </p:sp>
      <p:grpSp>
        <p:nvGrpSpPr>
          <p:cNvPr id="64516" name="组合 64515"/>
          <p:cNvGrpSpPr/>
          <p:nvPr/>
        </p:nvGrpSpPr>
        <p:grpSpPr>
          <a:xfrm>
            <a:off x="779463" y="1681163"/>
            <a:ext cx="8178800" cy="4684712"/>
            <a:chOff x="0" y="0"/>
            <a:chExt cx="5152" cy="2951"/>
          </a:xfrm>
        </p:grpSpPr>
        <p:sp>
          <p:nvSpPr>
            <p:cNvPr id="83972" name="文本框 64516"/>
            <p:cNvSpPr txBox="1"/>
            <p:nvPr/>
          </p:nvSpPr>
          <p:spPr>
            <a:xfrm>
              <a:off x="4157" y="956"/>
              <a:ext cx="995" cy="301"/>
            </a:xfrm>
            <a:prstGeom prst="rect">
              <a:avLst/>
            </a:prstGeom>
            <a:noFill/>
            <a:ln w="9525">
              <a:noFill/>
              <a:miter/>
            </a:ln>
          </p:spPr>
          <p:txBody>
            <a:bodyPr anchor="t"/>
            <a:p>
              <a:pPr lvl="0" algn="just">
                <a:buClr>
                  <a:srgbClr val="000000"/>
                </a:buClr>
              </a:pPr>
              <a:r>
                <a:rPr lang="zh-CN" altLang="en-US" sz="1400" b="1">
                  <a:solidFill>
                    <a:schemeClr val="accent2">
                      <a:lumMod val="60000"/>
                      <a:lumOff val="40000"/>
                    </a:schemeClr>
                  </a:solidFill>
                  <a:latin typeface="Times New Roman" panose="02020603050405020304" pitchFamily="2" charset="0"/>
                  <a:ea typeface="宋体" panose="02010600030101010101" pitchFamily="2" charset="-122"/>
                </a:rPr>
                <a:t>中断处理程序</a:t>
              </a:r>
              <a:endParaRPr lang="zh-CN" altLang="en-US" sz="1400" b="1">
                <a:solidFill>
                  <a:schemeClr val="accent2">
                    <a:lumMod val="60000"/>
                    <a:lumOff val="40000"/>
                  </a:schemeClr>
                </a:solidFill>
                <a:latin typeface="Times New Roman" panose="02020603050405020304" pitchFamily="2" charset="0"/>
                <a:ea typeface="宋体" panose="02010600030101010101" pitchFamily="2" charset="-122"/>
              </a:endParaRPr>
            </a:p>
          </p:txBody>
        </p:sp>
        <p:sp>
          <p:nvSpPr>
            <p:cNvPr id="83973" name="文本框 64517"/>
            <p:cNvSpPr txBox="1"/>
            <p:nvPr/>
          </p:nvSpPr>
          <p:spPr>
            <a:xfrm>
              <a:off x="0" y="297"/>
              <a:ext cx="932" cy="181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          ...</a:t>
              </a:r>
              <a:endParaRPr lang="en-US" altLang="zh-CN" sz="1400" b="1">
                <a:solidFill>
                  <a:schemeClr val="tx1"/>
                </a:solidFill>
                <a:latin typeface="宋体" panose="02010600030101010101" pitchFamily="2" charset="-122"/>
                <a:ea typeface="宋体" panose="02010600030101010101" pitchFamily="2" charset="-122"/>
                <a:sym typeface="MT Extra" panose="05050102010205020202" pitchFamily="2" charset="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doio(ldev,</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mode,</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amount,</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addr);</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 </a:t>
              </a:r>
              <a:r>
                <a:rPr lang="zh-CN" altLang="en-US" sz="1400" b="1">
                  <a:solidFill>
                    <a:schemeClr val="tx1"/>
                  </a:solidFill>
                  <a:latin typeface="Times New Roman" panose="02020603050405020304" pitchFamily="2" charset="0"/>
                  <a:ea typeface="宋体" panose="02010600030101010101" pitchFamily="2" charset="-122"/>
                </a:rPr>
                <a:t>等</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完成</a:t>
              </a:r>
              <a:r>
                <a:rPr lang="en-US" altLang="zh-CN" sz="1400" b="1">
                  <a:solidFill>
                    <a:schemeClr val="tx1"/>
                  </a:solidFill>
                  <a:latin typeface="Times New Roman" panose="02020603050405020304" pitchFamily="2" charset="0"/>
                  <a:ea typeface="宋体" panose="02010600030101010101" pitchFamily="2" charset="-122"/>
                </a:rPr>
                <a:t>*/</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buClr>
                  <a:srgbClr val="000000"/>
                </a:buClr>
              </a:pPr>
              <a:r>
                <a:rPr lang="en-US" altLang="zh-CN" sz="1400" b="1">
                  <a:solidFill>
                    <a:schemeClr val="tx1"/>
                  </a:solidFill>
                  <a:latin typeface="Times New Roman" panose="02020603050405020304" pitchFamily="2" charset="0"/>
                  <a:ea typeface="宋体" panose="02010600030101010101" pitchFamily="2" charset="-122"/>
                </a:rPr>
                <a:t>         ...</a:t>
              </a:r>
              <a:endParaRPr lang="en-US" altLang="zh-CN" sz="1400" b="1">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83974" name="文本框 64518"/>
            <p:cNvSpPr txBox="1"/>
            <p:nvPr/>
          </p:nvSpPr>
          <p:spPr>
            <a:xfrm>
              <a:off x="1371" y="297"/>
              <a:ext cx="1070" cy="184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标识设备；</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执行出错检查；</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构成</a:t>
              </a:r>
              <a:r>
                <a:rPr lang="en-US" altLang="zh-CN" sz="1400" b="1">
                  <a:solidFill>
                    <a:schemeClr val="tx1"/>
                  </a:solidFill>
                  <a:latin typeface="Times New Roman" panose="02020603050405020304" pitchFamily="2" charset="0"/>
                  <a:ea typeface="宋体" panose="02010600030101010101" pitchFamily="2" charset="-122"/>
                </a:rPr>
                <a:t>io</a:t>
              </a:r>
              <a:r>
                <a:rPr lang="zh-CN" altLang="en-US" sz="1400" b="1">
                  <a:solidFill>
                    <a:schemeClr val="tx1"/>
                  </a:solidFill>
                  <a:latin typeface="Times New Roman" panose="02020603050405020304" pitchFamily="2" charset="0"/>
                  <a:ea typeface="宋体" panose="02010600030101010101" pitchFamily="2" charset="-122"/>
                </a:rPr>
                <a:t>r</a:t>
              </a:r>
              <a:r>
                <a:rPr lang="en-US" altLang="zh-CN" sz="1400" b="1">
                  <a:solidFill>
                    <a:schemeClr val="tx1"/>
                  </a:solidFill>
                  <a:latin typeface="Times New Roman" panose="02020603050405020304" pitchFamily="2" charset="0"/>
                  <a:ea typeface="宋体" panose="02010600030101010101" pitchFamily="2" charset="-122"/>
                </a:rPr>
                <a:t>b;</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将</a:t>
              </a:r>
              <a:r>
                <a:rPr lang="en-US" altLang="zh-CN" sz="1400" b="1">
                  <a:solidFill>
                    <a:schemeClr val="tx1"/>
                  </a:solidFill>
                  <a:latin typeface="Times New Roman" panose="02020603050405020304" pitchFamily="2" charset="0"/>
                  <a:ea typeface="宋体" panose="02010600030101010101" pitchFamily="2" charset="-122"/>
                </a:rPr>
                <a:t>io</a:t>
              </a:r>
              <a:r>
                <a:rPr lang="zh-CN" altLang="en-US" sz="1400" b="1">
                  <a:solidFill>
                    <a:schemeClr val="tx1"/>
                  </a:solidFill>
                  <a:latin typeface="Times New Roman" panose="02020603050405020304" pitchFamily="2" charset="0"/>
                  <a:ea typeface="宋体" panose="02010600030101010101" pitchFamily="2" charset="-122"/>
                </a:rPr>
                <a:t>r</a:t>
              </a:r>
              <a:r>
                <a:rPr lang="en-US" altLang="zh-CN" sz="1400" b="1">
                  <a:solidFill>
                    <a:schemeClr val="tx1"/>
                  </a:solidFill>
                  <a:latin typeface="Times New Roman" panose="02020603050405020304" pitchFamily="2" charset="0"/>
                  <a:ea typeface="宋体" panose="02010600030101010101" pitchFamily="2" charset="-122"/>
                </a:rPr>
                <a:t>b</a:t>
              </a:r>
              <a:r>
                <a:rPr lang="zh-CN" altLang="en-US" sz="1400" b="1">
                  <a:solidFill>
                    <a:schemeClr val="tx1"/>
                  </a:solidFill>
                  <a:latin typeface="Times New Roman" panose="02020603050405020304" pitchFamily="2" charset="0"/>
                  <a:ea typeface="宋体" panose="02010600030101010101" pitchFamily="2" charset="-122"/>
                </a:rPr>
                <a:t>送入设备请求队列；</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唤醒因等待</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请求块而睡眠的</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进程；</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等待完成</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75" name="文本框 64519"/>
            <p:cNvSpPr txBox="1"/>
            <p:nvPr/>
          </p:nvSpPr>
          <p:spPr>
            <a:xfrm>
              <a:off x="2734" y="297"/>
              <a:ext cx="1070" cy="184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取</a:t>
              </a:r>
              <a:r>
                <a:rPr lang="en-US" altLang="zh-CN" sz="1400" b="1">
                  <a:solidFill>
                    <a:schemeClr val="tx1"/>
                  </a:solidFill>
                  <a:latin typeface="Times New Roman" panose="02020603050405020304" pitchFamily="2" charset="0"/>
                  <a:ea typeface="宋体" panose="02010600030101010101" pitchFamily="2" charset="-122"/>
                </a:rPr>
                <a:t>io</a:t>
              </a:r>
              <a:r>
                <a:rPr lang="zh-CN" altLang="en-US" sz="1400" b="1">
                  <a:solidFill>
                    <a:schemeClr val="tx1"/>
                  </a:solidFill>
                  <a:latin typeface="Times New Roman" panose="02020603050405020304" pitchFamily="2" charset="0"/>
                  <a:ea typeface="宋体" panose="02010600030101010101" pitchFamily="2" charset="-122"/>
                </a:rPr>
                <a:t>r</a:t>
              </a:r>
              <a:r>
                <a:rPr lang="en-US" altLang="zh-CN" sz="1400" b="1">
                  <a:solidFill>
                    <a:schemeClr val="tx1"/>
                  </a:solidFill>
                  <a:latin typeface="Times New Roman" panose="02020603050405020304" pitchFamily="2" charset="0"/>
                  <a:ea typeface="宋体" panose="02010600030101010101" pitchFamily="2" charset="-122"/>
                </a:rPr>
                <a:t>b;</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如无</a:t>
              </a:r>
              <a:r>
                <a:rPr lang="en-US" altLang="zh-CN" sz="1400" b="1">
                  <a:solidFill>
                    <a:schemeClr val="tx1"/>
                  </a:solidFill>
                  <a:latin typeface="Times New Roman" panose="02020603050405020304" pitchFamily="2" charset="0"/>
                  <a:ea typeface="宋体" panose="02010600030101010101" pitchFamily="2" charset="-122"/>
                </a:rPr>
                <a:t>io</a:t>
              </a:r>
              <a:r>
                <a:rPr lang="zh-CN" altLang="en-US" sz="1400" b="1">
                  <a:solidFill>
                    <a:schemeClr val="tx1"/>
                  </a:solidFill>
                  <a:latin typeface="Times New Roman" panose="02020603050405020304" pitchFamily="2" charset="0"/>
                  <a:ea typeface="宋体" panose="02010600030101010101" pitchFamily="2" charset="-122"/>
                </a:rPr>
                <a:t>r</a:t>
              </a:r>
              <a:r>
                <a:rPr lang="en-US" altLang="zh-CN" sz="1400" b="1">
                  <a:solidFill>
                    <a:schemeClr val="tx1"/>
                  </a:solidFill>
                  <a:latin typeface="Times New Roman" panose="02020603050405020304" pitchFamily="2" charset="0"/>
                  <a:ea typeface="宋体" panose="02010600030101010101" pitchFamily="2" charset="-122"/>
                </a:rPr>
                <a:t>b</a:t>
              </a:r>
              <a:r>
                <a:rPr lang="zh-CN" altLang="en-US" sz="1400" b="1">
                  <a:solidFill>
                    <a:schemeClr val="tx1"/>
                  </a:solidFill>
                  <a:latin typeface="Times New Roman" panose="02020603050405020304" pitchFamily="2" charset="0"/>
                  <a:ea typeface="宋体" panose="02010600030101010101" pitchFamily="2" charset="-122"/>
                </a:rPr>
                <a:t>则等待；</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启动</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操作；</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en-US" altLang="zh-CN" sz="1400" b="1">
                  <a:solidFill>
                    <a:schemeClr val="tx1"/>
                  </a:solidFill>
                  <a:latin typeface="Times New Roman" panose="02020603050405020304" pitchFamily="2" charset="0"/>
                  <a:ea typeface="宋体" panose="02010600030101010101" pitchFamily="2" charset="-122"/>
                </a:rPr>
                <a:t>/*</a:t>
              </a:r>
              <a:r>
                <a:rPr lang="zh-CN" altLang="en-US" sz="1400" b="1">
                  <a:solidFill>
                    <a:schemeClr val="tx1"/>
                  </a:solidFill>
                  <a:latin typeface="Times New Roman" panose="02020603050405020304" pitchFamily="2" charset="0"/>
                  <a:ea typeface="宋体" panose="02010600030101010101" pitchFamily="2" charset="-122"/>
                </a:rPr>
                <a:t>等</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完成</a:t>
              </a:r>
              <a:r>
                <a:rPr lang="en-US" altLang="zh-CN" sz="1400" b="1">
                  <a:solidFill>
                    <a:schemeClr val="tx1"/>
                  </a:solidFill>
                  <a:latin typeface="Times New Roman" panose="02020603050405020304" pitchFamily="2" charset="0"/>
                  <a:ea typeface="宋体" panose="02010600030101010101" pitchFamily="2" charset="-122"/>
                </a:rPr>
                <a:t>*/</a:t>
              </a:r>
              <a:endParaRPr lang="en-US" altLang="zh-CN"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执行出错检查；</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          </a:t>
              </a:r>
              <a:r>
                <a:rPr lang="en-US" altLang="zh-CN" sz="1400" b="1">
                  <a:solidFill>
                    <a:schemeClr val="tx1"/>
                  </a:solidFill>
                  <a:latin typeface="Times New Roman" panose="02020603050405020304" pitchFamily="2" charset="0"/>
                  <a:ea typeface="宋体" panose="02010600030101010101" pitchFamily="2" charset="-122"/>
                </a:rPr>
                <a:t>...</a:t>
              </a:r>
              <a:endParaRPr lang="en-US" altLang="zh-CN" sz="1400" b="1">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唤醒等待</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的进程；</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76" name="直接连接符 64520"/>
            <p:cNvSpPr/>
            <p:nvPr/>
          </p:nvSpPr>
          <p:spPr>
            <a:xfrm>
              <a:off x="1125" y="0"/>
              <a:ext cx="0" cy="2462"/>
            </a:xfrm>
            <a:prstGeom prst="line">
              <a:avLst/>
            </a:prstGeom>
            <a:ln w="38100" cap="flat" cmpd="sng">
              <a:solidFill>
                <a:srgbClr val="000000"/>
              </a:solidFill>
              <a:prstDash val="solid"/>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77" name="文本框 64521"/>
            <p:cNvSpPr txBox="1"/>
            <p:nvPr/>
          </p:nvSpPr>
          <p:spPr>
            <a:xfrm>
              <a:off x="4197" y="364"/>
              <a:ext cx="672" cy="308"/>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buClr>
                  <a:srgbClr val="000000"/>
                </a:buClr>
              </a:pP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设备</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78" name="文本框 64522"/>
            <p:cNvSpPr txBox="1"/>
            <p:nvPr/>
          </p:nvSpPr>
          <p:spPr>
            <a:xfrm>
              <a:off x="4087" y="1157"/>
              <a:ext cx="886" cy="97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lvl="0" algn="just">
                <a:lnSpc>
                  <a:spcPct val="120000"/>
                </a:lnSpc>
                <a:spcBef>
                  <a:spcPct val="20000"/>
                </a:spcBef>
                <a:buClr>
                  <a:srgbClr val="000000"/>
                </a:buClr>
              </a:pPr>
              <a:r>
                <a:rPr lang="en-US" altLang="zh-CN" sz="1400" b="1">
                  <a:solidFill>
                    <a:schemeClr val="tx1"/>
                  </a:solidFill>
                  <a:latin typeface="Times New Roman" panose="02020603050405020304" pitchFamily="2" charset="0"/>
                  <a:ea typeface="宋体" panose="02010600030101010101" pitchFamily="2" charset="-122"/>
                  <a:sym typeface="MT Extra" panose="05050102010205020202" pitchFamily="2" charset="2"/>
                </a:rPr>
                <a:t>       ...</a:t>
              </a:r>
              <a:endParaRPr lang="en-US" altLang="zh-CN" sz="1400" b="1">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lvl="0" algn="just">
                <a:lnSpc>
                  <a:spcPct val="120000"/>
                </a:lnSpc>
                <a:spcBef>
                  <a:spcPct val="20000"/>
                </a:spcBef>
                <a:buClr>
                  <a:srgbClr val="000000"/>
                </a:buClr>
              </a:pPr>
              <a:r>
                <a:rPr lang="en-US" altLang="zh-CN" sz="1400" b="1">
                  <a:solidFill>
                    <a:schemeClr val="tx1"/>
                  </a:solidFill>
                  <a:latin typeface="Times New Roman" panose="02020603050405020304" pitchFamily="2" charset="0"/>
                  <a:ea typeface="宋体" panose="02010600030101010101" pitchFamily="2" charset="-122"/>
                </a:rPr>
                <a:t> </a:t>
              </a:r>
              <a:r>
                <a:rPr lang="zh-CN" altLang="en-US" sz="1400" b="1">
                  <a:solidFill>
                    <a:schemeClr val="tx1"/>
                  </a:solidFill>
                  <a:latin typeface="Times New Roman" panose="02020603050405020304" pitchFamily="2" charset="0"/>
                  <a:ea typeface="宋体" panose="02010600030101010101" pitchFamily="2" charset="-122"/>
                </a:rPr>
                <a:t>中断服务；</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 唤醒</a:t>
              </a:r>
              <a:r>
                <a:rPr lang="en-US" altLang="zh-CN" sz="1400" b="1">
                  <a:solidFill>
                    <a:schemeClr val="tx1"/>
                  </a:solidFill>
                  <a:latin typeface="Times New Roman" panose="02020603050405020304" pitchFamily="2" charset="0"/>
                  <a:ea typeface="宋体" panose="02010600030101010101" pitchFamily="2" charset="-122"/>
                </a:rPr>
                <a:t>I</a:t>
              </a:r>
              <a:r>
                <a:rPr lang="en-US" altLang="zh-CN" sz="1400" b="1">
                  <a:solidFill>
                    <a:schemeClr val="tx1"/>
                  </a:solidFill>
                  <a:latin typeface="Lucida Console" panose="020B0609040504020204" pitchFamily="1" charset="0"/>
                  <a:ea typeface="宋体" panose="02010600030101010101" pitchFamily="2" charset="-122"/>
                </a:rPr>
                <a:t>/</a:t>
              </a:r>
              <a:r>
                <a:rPr lang="en-US" altLang="zh-CN" sz="1400" b="1">
                  <a:solidFill>
                    <a:schemeClr val="tx1"/>
                  </a:solidFill>
                  <a:latin typeface="Times New Roman" panose="02020603050405020304" pitchFamily="2" charset="0"/>
                  <a:ea typeface="宋体" panose="02010600030101010101" pitchFamily="2" charset="-122"/>
                </a:rPr>
                <a:t>O</a:t>
              </a:r>
              <a:r>
                <a:rPr lang="zh-CN" altLang="en-US" sz="1400" b="1">
                  <a:solidFill>
                    <a:schemeClr val="tx1"/>
                  </a:solidFill>
                  <a:latin typeface="Times New Roman" panose="02020603050405020304" pitchFamily="2" charset="0"/>
                  <a:ea typeface="宋体" panose="02010600030101010101" pitchFamily="2" charset="-122"/>
                </a:rPr>
                <a:t>处理</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进程；</a:t>
              </a:r>
              <a:endParaRPr lang="zh-CN" altLang="en-US" sz="1400" b="1">
                <a:solidFill>
                  <a:schemeClr val="tx1"/>
                </a:solidFill>
                <a:latin typeface="Times New Roman" panose="02020603050405020304" pitchFamily="2" charset="0"/>
                <a:ea typeface="宋体" panose="02010600030101010101" pitchFamily="2" charset="-122"/>
              </a:endParaRPr>
            </a:p>
            <a:p>
              <a:pPr lvl="0" algn="just">
                <a:lnSpc>
                  <a:spcPct val="120000"/>
                </a:lnSpc>
                <a:spcBef>
                  <a:spcPct val="20000"/>
                </a:spcBef>
                <a:buClr>
                  <a:srgbClr val="000000"/>
                </a:buClr>
              </a:pPr>
              <a:r>
                <a:rPr lang="zh-CN" altLang="en-US" sz="1400" b="1">
                  <a:solidFill>
                    <a:schemeClr val="tx1"/>
                  </a:solidFill>
                  <a:latin typeface="Times New Roman" panose="02020603050405020304" pitchFamily="2" charset="0"/>
                  <a:ea typeface="宋体" panose="02010600030101010101" pitchFamily="2" charset="-122"/>
                </a:rPr>
                <a:t>        </a:t>
              </a:r>
              <a:r>
                <a:rPr lang="en-US" altLang="zh-CN" sz="1400" b="1">
                  <a:solidFill>
                    <a:schemeClr val="tx1"/>
                  </a:solidFill>
                  <a:latin typeface="Times New Roman" panose="02020603050405020304" pitchFamily="2" charset="0"/>
                  <a:ea typeface="宋体" panose="02010600030101010101" pitchFamily="2" charset="-122"/>
                </a:rPr>
                <a:t>... </a:t>
              </a:r>
              <a:endParaRPr lang="en-US" altLang="zh-CN" sz="1400" b="1">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83979" name="直接连接符 64523"/>
            <p:cNvSpPr/>
            <p:nvPr/>
          </p:nvSpPr>
          <p:spPr>
            <a:xfrm flipV="1">
              <a:off x="932" y="288"/>
              <a:ext cx="449" cy="384"/>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0" name="直接连接符 64524"/>
            <p:cNvSpPr/>
            <p:nvPr/>
          </p:nvSpPr>
          <p:spPr>
            <a:xfrm flipH="1">
              <a:off x="1908" y="1673"/>
              <a:ext cx="807" cy="174"/>
            </a:xfrm>
            <a:prstGeom prst="line">
              <a:avLst/>
            </a:prstGeom>
            <a:ln w="25400" cap="flat" cmpd="sng">
              <a:solidFill>
                <a:srgbClr val="000000"/>
              </a:solidFill>
              <a:prstDash val="dash"/>
              <a:round/>
              <a:headEnd type="none" w="med" len="med"/>
              <a:tailEnd type="none" w="med"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1" name="直接连接符 64525"/>
            <p:cNvSpPr/>
            <p:nvPr/>
          </p:nvSpPr>
          <p:spPr>
            <a:xfrm flipV="1">
              <a:off x="3802" y="364"/>
              <a:ext cx="392" cy="50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2" name="直接连接符 64526"/>
            <p:cNvSpPr/>
            <p:nvPr/>
          </p:nvSpPr>
          <p:spPr>
            <a:xfrm flipV="1">
              <a:off x="2432" y="361"/>
              <a:ext cx="301" cy="1110"/>
            </a:xfrm>
            <a:prstGeom prst="line">
              <a:avLst/>
            </a:prstGeom>
            <a:ln w="25400" cap="flat" cmpd="sng">
              <a:solidFill>
                <a:srgbClr val="000000"/>
              </a:solidFill>
              <a:prstDash val="dash"/>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3" name="直接连接符 64527"/>
            <p:cNvSpPr/>
            <p:nvPr/>
          </p:nvSpPr>
          <p:spPr>
            <a:xfrm flipH="1" flipV="1">
              <a:off x="932" y="1249"/>
              <a:ext cx="450" cy="616"/>
            </a:xfrm>
            <a:prstGeom prst="line">
              <a:avLst/>
            </a:prstGeom>
            <a:ln w="12700" cap="flat" cmpd="sng">
              <a:solidFill>
                <a:schemeClr val="tx1"/>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5" name="直接连接符 64529"/>
            <p:cNvSpPr/>
            <p:nvPr/>
          </p:nvSpPr>
          <p:spPr>
            <a:xfrm flipH="1" flipV="1">
              <a:off x="3804" y="1038"/>
              <a:ext cx="258" cy="702"/>
            </a:xfrm>
            <a:prstGeom prst="line">
              <a:avLst/>
            </a:prstGeom>
            <a:ln w="25400" cap="flat" cmpd="sng">
              <a:solidFill>
                <a:srgbClr val="000000"/>
              </a:solidFill>
              <a:prstDash val="dash"/>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6" name="直接连接符 64530"/>
            <p:cNvSpPr/>
            <p:nvPr/>
          </p:nvSpPr>
          <p:spPr>
            <a:xfrm flipH="1">
              <a:off x="4080" y="672"/>
              <a:ext cx="117" cy="511"/>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87" name="文本框 64531"/>
            <p:cNvSpPr txBox="1"/>
            <p:nvPr/>
          </p:nvSpPr>
          <p:spPr>
            <a:xfrm>
              <a:off x="92" y="17"/>
              <a:ext cx="753" cy="301"/>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用户进程</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88" name="文本框 64532"/>
            <p:cNvSpPr txBox="1"/>
            <p:nvPr/>
          </p:nvSpPr>
          <p:spPr>
            <a:xfrm>
              <a:off x="1336" y="30"/>
              <a:ext cx="1035" cy="193"/>
            </a:xfrm>
            <a:prstGeom prst="rect">
              <a:avLst/>
            </a:prstGeom>
            <a:noFill/>
            <a:ln w="9525">
              <a:noFill/>
              <a:miter/>
            </a:ln>
          </p:spPr>
          <p:txBody>
            <a:bodyPr anchor="t"/>
            <a:p>
              <a:pPr lvl="0" algn="just">
                <a:buClr>
                  <a:srgbClr val="000000"/>
                </a:buClr>
              </a:pPr>
              <a:r>
                <a:rPr lang="en-US" altLang="zh-CN" sz="1400" b="1">
                  <a:solidFill>
                    <a:schemeClr val="accent2">
                      <a:lumMod val="60000"/>
                      <a:lumOff val="40000"/>
                    </a:schemeClr>
                  </a:solidFill>
                  <a:latin typeface="Times New Roman" panose="02020603050405020304" pitchFamily="2" charset="0"/>
                  <a:ea typeface="宋体" panose="02010600030101010101" pitchFamily="2" charset="-122"/>
                </a:rPr>
                <a:t>I</a:t>
              </a:r>
              <a:r>
                <a:rPr lang="en-US" altLang="zh-CN" sz="1400" b="1">
                  <a:solidFill>
                    <a:schemeClr val="accent2">
                      <a:lumMod val="60000"/>
                      <a:lumOff val="40000"/>
                    </a:schemeClr>
                  </a:solidFill>
                  <a:latin typeface="Lucida Console" panose="020B0609040504020204" pitchFamily="1" charset="0"/>
                  <a:ea typeface="宋体" panose="02010600030101010101" pitchFamily="2" charset="-122"/>
                </a:rPr>
                <a:t>/</a:t>
              </a:r>
              <a:r>
                <a:rPr lang="en-US" altLang="zh-CN" sz="1400" b="1">
                  <a:solidFill>
                    <a:schemeClr val="accent2">
                      <a:lumMod val="60000"/>
                      <a:lumOff val="40000"/>
                    </a:schemeClr>
                  </a:solidFill>
                  <a:latin typeface="Times New Roman" panose="02020603050405020304" pitchFamily="2" charset="0"/>
                  <a:ea typeface="宋体" panose="02010600030101010101" pitchFamily="2" charset="-122"/>
                </a:rPr>
                <a:t>O</a:t>
              </a:r>
              <a:r>
                <a:rPr lang="zh-CN" altLang="en-US" sz="1400" b="1">
                  <a:solidFill>
                    <a:schemeClr val="accent2">
                      <a:lumMod val="60000"/>
                      <a:lumOff val="40000"/>
                    </a:schemeClr>
                  </a:solidFill>
                  <a:latin typeface="Times New Roman" panose="02020603050405020304" pitchFamily="2" charset="0"/>
                  <a:ea typeface="宋体" panose="02010600030101010101" pitchFamily="2" charset="-122"/>
                </a:rPr>
                <a:t>系统调用过程</a:t>
              </a:r>
              <a:endParaRPr lang="zh-CN" altLang="en-US" sz="1400" b="1">
                <a:solidFill>
                  <a:schemeClr val="accent2">
                    <a:lumMod val="60000"/>
                    <a:lumOff val="40000"/>
                  </a:schemeClr>
                </a:solidFill>
                <a:latin typeface="Times New Roman" panose="02020603050405020304" pitchFamily="2" charset="0"/>
                <a:ea typeface="宋体" panose="02010600030101010101" pitchFamily="2" charset="-122"/>
              </a:endParaRPr>
            </a:p>
          </p:txBody>
        </p:sp>
        <p:sp>
          <p:nvSpPr>
            <p:cNvPr id="83989" name="文本框 64533"/>
            <p:cNvSpPr txBox="1"/>
            <p:nvPr/>
          </p:nvSpPr>
          <p:spPr>
            <a:xfrm>
              <a:off x="2826" y="17"/>
              <a:ext cx="993" cy="207"/>
            </a:xfrm>
            <a:prstGeom prst="rect">
              <a:avLst/>
            </a:prstGeom>
            <a:noFill/>
            <a:ln w="9525">
              <a:noFill/>
              <a:miter/>
            </a:ln>
          </p:spPr>
          <p:txBody>
            <a:bodyPr anchor="t"/>
            <a:p>
              <a:pPr lvl="0" algn="just">
                <a:buClr>
                  <a:srgbClr val="000000"/>
                </a:buClr>
              </a:pPr>
              <a:r>
                <a:rPr lang="en-US" altLang="zh-CN" sz="1400" b="1">
                  <a:solidFill>
                    <a:schemeClr val="accent2">
                      <a:lumMod val="60000"/>
                      <a:lumOff val="40000"/>
                    </a:schemeClr>
                  </a:solidFill>
                  <a:latin typeface="Times New Roman" panose="02020603050405020304" pitchFamily="2" charset="0"/>
                  <a:ea typeface="宋体" panose="02010600030101010101" pitchFamily="2" charset="-122"/>
                </a:rPr>
                <a:t>I</a:t>
              </a:r>
              <a:r>
                <a:rPr lang="en-US" altLang="zh-CN" sz="1400" b="1">
                  <a:solidFill>
                    <a:schemeClr val="accent2">
                      <a:lumMod val="60000"/>
                      <a:lumOff val="40000"/>
                    </a:schemeClr>
                  </a:solidFill>
                  <a:latin typeface="Lucida Console" panose="020B0609040504020204" pitchFamily="1" charset="0"/>
                  <a:ea typeface="宋体" panose="02010600030101010101" pitchFamily="2" charset="-122"/>
                </a:rPr>
                <a:t>/</a:t>
              </a:r>
              <a:r>
                <a:rPr lang="en-US" altLang="zh-CN" sz="1400" b="1">
                  <a:solidFill>
                    <a:schemeClr val="accent2">
                      <a:lumMod val="60000"/>
                      <a:lumOff val="40000"/>
                    </a:schemeClr>
                  </a:solidFill>
                  <a:latin typeface="Times New Roman" panose="02020603050405020304" pitchFamily="2" charset="0"/>
                  <a:ea typeface="宋体" panose="02010600030101010101" pitchFamily="2" charset="-122"/>
                </a:rPr>
                <a:t>O</a:t>
              </a:r>
              <a:r>
                <a:rPr lang="zh-CN" altLang="en-US" sz="1400" b="1">
                  <a:solidFill>
                    <a:schemeClr val="accent2">
                      <a:lumMod val="60000"/>
                      <a:lumOff val="40000"/>
                    </a:schemeClr>
                  </a:solidFill>
                  <a:latin typeface="Times New Roman" panose="02020603050405020304" pitchFamily="2" charset="0"/>
                  <a:ea typeface="宋体" panose="02010600030101010101" pitchFamily="2" charset="-122"/>
                </a:rPr>
                <a:t>处理进程</a:t>
              </a:r>
              <a:endParaRPr lang="zh-CN" altLang="en-US" sz="1400" b="1">
                <a:solidFill>
                  <a:schemeClr val="accent2">
                    <a:lumMod val="60000"/>
                    <a:lumOff val="40000"/>
                  </a:schemeClr>
                </a:solidFill>
                <a:latin typeface="Times New Roman" panose="02020603050405020304" pitchFamily="2" charset="0"/>
                <a:ea typeface="宋体" panose="02010600030101010101" pitchFamily="2" charset="-122"/>
              </a:endParaRPr>
            </a:p>
          </p:txBody>
        </p:sp>
        <p:sp>
          <p:nvSpPr>
            <p:cNvPr id="83990" name="文本框 64534"/>
            <p:cNvSpPr txBox="1"/>
            <p:nvPr/>
          </p:nvSpPr>
          <p:spPr>
            <a:xfrm>
              <a:off x="3806" y="192"/>
              <a:ext cx="453" cy="401"/>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启动</a:t>
              </a:r>
              <a:endParaRPr lang="zh-CN" altLang="en-US" sz="1400" b="1">
                <a:solidFill>
                  <a:schemeClr val="tx1"/>
                </a:solidFill>
                <a:latin typeface="Times New Roman" panose="02020603050405020304" pitchFamily="2" charset="0"/>
                <a:ea typeface="宋体" panose="02010600030101010101" pitchFamily="2" charset="-122"/>
              </a:endParaRPr>
            </a:p>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设备</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91" name="文本框 64535"/>
            <p:cNvSpPr txBox="1"/>
            <p:nvPr/>
          </p:nvSpPr>
          <p:spPr>
            <a:xfrm>
              <a:off x="4142" y="683"/>
              <a:ext cx="624" cy="227"/>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中断信号</a:t>
              </a:r>
              <a:endParaRPr lang="zh-CN" altLang="en-US" sz="1400" b="1">
                <a:solidFill>
                  <a:schemeClr val="tx1"/>
                </a:solidFill>
                <a:latin typeface="Times New Roman" panose="02020603050405020304" pitchFamily="2" charset="0"/>
                <a:ea typeface="宋体" panose="02010600030101010101" pitchFamily="2" charset="-122"/>
              </a:endParaRPr>
            </a:p>
          </p:txBody>
        </p:sp>
        <p:grpSp>
          <p:nvGrpSpPr>
            <p:cNvPr id="83992" name="组合 64536"/>
            <p:cNvGrpSpPr/>
            <p:nvPr/>
          </p:nvGrpSpPr>
          <p:grpSpPr>
            <a:xfrm>
              <a:off x="152" y="2507"/>
              <a:ext cx="1483" cy="444"/>
              <a:chOff x="0" y="0"/>
              <a:chExt cx="1483" cy="444"/>
            </a:xfrm>
          </p:grpSpPr>
          <p:sp>
            <p:nvSpPr>
              <p:cNvPr id="83993" name="直接连接符 64537"/>
              <p:cNvSpPr/>
              <p:nvPr/>
            </p:nvSpPr>
            <p:spPr>
              <a:xfrm>
                <a:off x="0" y="335"/>
                <a:ext cx="768" cy="0"/>
              </a:xfrm>
              <a:prstGeom prst="line">
                <a:avLst/>
              </a:prstGeom>
              <a:ln w="25400" cap="flat" cmpd="sng">
                <a:solidFill>
                  <a:srgbClr val="000000"/>
                </a:solidFill>
                <a:prstDash val="dash"/>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94" name="直接连接符 64538"/>
              <p:cNvSpPr/>
              <p:nvPr/>
            </p:nvSpPr>
            <p:spPr>
              <a:xfrm>
                <a:off x="0" y="109"/>
                <a:ext cx="775" cy="0"/>
              </a:xfrm>
              <a:prstGeom prst="line">
                <a:avLst/>
              </a:prstGeom>
              <a:ln w="19050" cap="flat" cmpd="sng">
                <a:solidFill>
                  <a:srgbClr val="000000"/>
                </a:solidFill>
                <a:prstDash val="solid"/>
                <a:round/>
                <a:headEnd type="none" w="med" len="med"/>
                <a:tailEnd type="triangle" w="sm" len="med"/>
              </a:ln>
            </p:spPr>
            <p:txBody>
              <a:bodyPr anchor="t"/>
              <a:p>
                <a:pPr lvl="0" algn="ctr"/>
                <a:endParaRPr lang="zh-CN" altLang="en-US">
                  <a:latin typeface="Arial" panose="020B0604020202020204" pitchFamily="34" charset="0"/>
                  <a:ea typeface="宋体" panose="02010600030101010101" pitchFamily="2" charset="-122"/>
                </a:endParaRPr>
              </a:p>
            </p:txBody>
          </p:sp>
          <p:sp>
            <p:nvSpPr>
              <p:cNvPr id="83995" name="文本框 64539"/>
              <p:cNvSpPr txBox="1"/>
              <p:nvPr/>
            </p:nvSpPr>
            <p:spPr>
              <a:xfrm>
                <a:off x="816" y="0"/>
                <a:ext cx="604" cy="237"/>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控制关系</a:t>
                </a:r>
                <a:endParaRPr lang="zh-CN" altLang="en-US" sz="1400" b="1">
                  <a:solidFill>
                    <a:schemeClr val="tx1"/>
                  </a:solidFill>
                  <a:latin typeface="Times New Roman" panose="02020603050405020304" pitchFamily="2" charset="0"/>
                  <a:ea typeface="宋体" panose="02010600030101010101" pitchFamily="2" charset="-122"/>
                </a:endParaRPr>
              </a:p>
            </p:txBody>
          </p:sp>
          <p:sp>
            <p:nvSpPr>
              <p:cNvPr id="83996" name="文本框 64540"/>
              <p:cNvSpPr txBox="1"/>
              <p:nvPr/>
            </p:nvSpPr>
            <p:spPr>
              <a:xfrm>
                <a:off x="825" y="239"/>
                <a:ext cx="658" cy="205"/>
              </a:xfrm>
              <a:prstGeom prst="rect">
                <a:avLst/>
              </a:prstGeom>
              <a:noFill/>
              <a:ln w="9525">
                <a:noFill/>
                <a:miter/>
              </a:ln>
            </p:spPr>
            <p:txBody>
              <a:bodyPr anchor="t"/>
              <a:p>
                <a:pPr lvl="0" algn="just">
                  <a:buClr>
                    <a:srgbClr val="000000"/>
                  </a:buClr>
                </a:pPr>
                <a:r>
                  <a:rPr lang="zh-CN" altLang="en-US" sz="1400" b="1">
                    <a:solidFill>
                      <a:schemeClr val="tx1"/>
                    </a:solidFill>
                    <a:latin typeface="Times New Roman" panose="02020603050405020304" pitchFamily="2" charset="0"/>
                    <a:ea typeface="宋体" panose="02010600030101010101" pitchFamily="2" charset="-122"/>
                  </a:rPr>
                  <a:t>同步关系</a:t>
                </a:r>
                <a:endParaRPr lang="zh-CN" altLang="en-US" sz="1400" b="1">
                  <a:solidFill>
                    <a:schemeClr val="tx1"/>
                  </a:solidFill>
                  <a:latin typeface="Times New Roman" panose="02020603050405020304" pitchFamily="2" charset="0"/>
                  <a:ea typeface="宋体" panose="02010600030101010101" pitchFamily="2" charset="-122"/>
                </a:endParaRPr>
              </a:p>
            </p:txBody>
          </p:sp>
        </p:grpSp>
      </p:grpSp>
      <p:sp>
        <p:nvSpPr>
          <p:cNvPr id="64542" name="文本框 64541"/>
          <p:cNvSpPr txBox="1"/>
          <p:nvPr/>
        </p:nvSpPr>
        <p:spPr>
          <a:xfrm>
            <a:off x="3984625" y="5969000"/>
            <a:ext cx="3000375" cy="336550"/>
          </a:xfrm>
          <a:prstGeom prst="rect">
            <a:avLst/>
          </a:prstGeom>
          <a:noFill/>
          <a:ln w="9525">
            <a:noFill/>
            <a:miter/>
          </a:ln>
        </p:spPr>
        <p:txBody>
          <a:bodyPr anchor="t">
            <a:spAutoFit/>
          </a:bodyPr>
          <a:p>
            <a:pPr lvl="0">
              <a:spcBef>
                <a:spcPct val="30000"/>
              </a:spcBef>
              <a:buClr>
                <a:srgbClr val="000000"/>
              </a:buClr>
            </a:pPr>
            <a:r>
              <a:rPr lang="zh-CN" altLang="en-US" sz="1600">
                <a:solidFill>
                  <a:schemeClr val="tx1"/>
                </a:solidFill>
                <a:latin typeface="Times New Roman" panose="02020603050405020304" pitchFamily="2" charset="0"/>
                <a:ea typeface="宋体" panose="02010600030101010101" pitchFamily="2" charset="-122"/>
              </a:rPr>
              <a:t>用户进程调用外部设备的过程</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64543" name="矩形 64542"/>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xEl>
                                              <p:charRg st="0" end="40"/>
                                            </p:txEl>
                                          </p:spTgt>
                                        </p:tgtEl>
                                        <p:attrNameLst>
                                          <p:attrName>style.visibility</p:attrName>
                                        </p:attrNameLst>
                                      </p:cBhvr>
                                      <p:to>
                                        <p:strVal val="visible"/>
                                      </p:to>
                                    </p:set>
                                    <p:anim calcmode="lin" valueType="num">
                                      <p:cBhvr>
                                        <p:cTn id="7" dur="1000" fill="hold"/>
                                        <p:tgtEl>
                                          <p:spTgt spid="64514">
                                            <p:txEl>
                                              <p:charRg st="0" end="40"/>
                                            </p:txEl>
                                          </p:spTgt>
                                        </p:tgtEl>
                                        <p:attrNameLst>
                                          <p:attrName>ppt_x</p:attrName>
                                        </p:attrNameLst>
                                      </p:cBhvr>
                                      <p:tavLst>
                                        <p:tav tm="0">
                                          <p:val>
                                            <p:strVal val="0-#ppt_w/2"/>
                                          </p:val>
                                        </p:tav>
                                        <p:tav tm="100000">
                                          <p:val>
                                            <p:strVal val="#ppt_x"/>
                                          </p:val>
                                        </p:tav>
                                      </p:tavLst>
                                    </p:anim>
                                    <p:anim calcmode="lin" valueType="num">
                                      <p:cBhvr>
                                        <p:cTn id="8" dur="1000" fill="hold"/>
                                        <p:tgtEl>
                                          <p:spTgt spid="64514">
                                            <p:txEl>
                                              <p:charRg st="0" end="4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p:cTn id="13" dur="500" fill="hold"/>
                                        <p:tgtEl>
                                          <p:spTgt spid="64516"/>
                                        </p:tgtEl>
                                        <p:attrNameLst>
                                          <p:attrName>ppt_x</p:attrName>
                                        </p:attrNameLst>
                                      </p:cBhvr>
                                      <p:tavLst>
                                        <p:tav tm="0">
                                          <p:val>
                                            <p:strVal val="0-#ppt_w/2"/>
                                          </p:val>
                                        </p:tav>
                                        <p:tav tm="100000">
                                          <p:val>
                                            <p:strVal val="#ppt_x"/>
                                          </p:val>
                                        </p:tav>
                                      </p:tavLst>
                                    </p:anim>
                                    <p:anim calcmode="lin" valueType="num">
                                      <p:cBhvr>
                                        <p:cTn id="14"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6454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框 624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44</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62467" name="矩形 62466"/>
          <p:cNvSpPr/>
          <p:nvPr/>
        </p:nvSpPr>
        <p:spPr>
          <a:xfrm>
            <a:off x="293688" y="458788"/>
            <a:ext cx="8278812" cy="5963920"/>
          </a:xfrm>
          <a:prstGeom prst="rect">
            <a:avLst/>
          </a:prstGeom>
          <a:noFill/>
          <a:ln w="9525">
            <a:noFill/>
            <a:miter/>
          </a:ln>
        </p:spPr>
        <p:txBody>
          <a:bodyPr wrap="square" anchor="t">
            <a:spAutoFit/>
          </a:bodyPr>
          <a:p>
            <a:pPr marL="533400" lvl="0" indent="-533400">
              <a:lnSpc>
                <a:spcPct val="130000"/>
              </a:lnSpc>
              <a:spcBef>
                <a:spcPct val="30000"/>
              </a:spcBef>
              <a:buClr>
                <a:schemeClr val="tx2"/>
              </a:buClr>
              <a:buSzPct val="95000"/>
              <a:buFont typeface="Wingdings" panose="05000000000000000000" pitchFamily="2" charset="2"/>
              <a:buNone/>
            </a:pPr>
            <a:r>
              <a:rPr lang="zh-CN" altLang="en-US" sz="2400" b="1">
                <a:solidFill>
                  <a:srgbClr val="FF0000"/>
                </a:solidFill>
                <a:latin typeface="Times New Roman" panose="02020603050405020304" pitchFamily="2" charset="0"/>
                <a:ea typeface="宋体" panose="02010600030101010101" pitchFamily="2" charset="-122"/>
              </a:rPr>
              <a:t>系统调用过程，程序描述：</a:t>
            </a:r>
            <a:endParaRPr lang="zh-CN" altLang="en-US" sz="2400" b="1">
              <a:solidFill>
                <a:srgbClr val="FF0000"/>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doio(ldev, mode, amount, addr)</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while  (</a:t>
            </a:r>
            <a:r>
              <a:rPr lang="zh-CN" altLang="en-US" sz="1800" b="1">
                <a:solidFill>
                  <a:schemeClr val="tx1"/>
                </a:solidFill>
                <a:latin typeface="Times New Roman" panose="02020603050405020304" pitchFamily="2" charset="0"/>
                <a:ea typeface="宋体" panose="02010600030101010101" pitchFamily="2" charset="-122"/>
              </a:rPr>
              <a:t>该进程的逻辑设备描述器队列不空</a:t>
            </a:r>
            <a:r>
              <a:rPr lang="en-US" altLang="zh-CN" sz="1800" b="1">
                <a:solidFill>
                  <a:schemeClr val="tx1"/>
                </a:solidFill>
                <a:latin typeface="Times New Roman" panose="02020603050405020304" pitchFamily="2" charset="0"/>
                <a:ea typeface="宋体" panose="02010600030101010101" pitchFamily="2" charset="-122"/>
              </a:rPr>
              <a:t>)</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if  (</a:t>
            </a:r>
            <a:r>
              <a:rPr lang="zh-CN" altLang="en-US" sz="1800" b="1">
                <a:solidFill>
                  <a:schemeClr val="tx1"/>
                </a:solidFill>
                <a:latin typeface="Times New Roman" panose="02020603050405020304" pitchFamily="2" charset="0"/>
                <a:ea typeface="宋体" panose="02010600030101010101" pitchFamily="2" charset="-122"/>
              </a:rPr>
              <a:t>与</a:t>
            </a:r>
            <a:r>
              <a:rPr lang="en-US" altLang="zh-CN" sz="1800" b="1">
                <a:solidFill>
                  <a:schemeClr val="tx1"/>
                </a:solidFill>
                <a:latin typeface="Times New Roman" panose="02020603050405020304" pitchFamily="2" charset="0"/>
                <a:ea typeface="宋体" panose="02010600030101010101" pitchFamily="2" charset="-122"/>
              </a:rPr>
              <a:t>ldev</a:t>
            </a:r>
            <a:r>
              <a:rPr lang="zh-CN" altLang="en-US" sz="1800" b="1">
                <a:solidFill>
                  <a:schemeClr val="tx1"/>
                </a:solidFill>
                <a:latin typeface="Times New Roman" panose="02020603050405020304" pitchFamily="2" charset="0"/>
                <a:ea typeface="宋体" panose="02010600030101010101" pitchFamily="2" charset="-122"/>
              </a:rPr>
              <a:t>相联结的物理设备找到</a:t>
            </a:r>
            <a:r>
              <a:rPr lang="en-US" altLang="zh-CN" sz="1800" b="1">
                <a:solidFill>
                  <a:schemeClr val="tx1"/>
                </a:solidFill>
                <a:latin typeface="Times New Roman" panose="02020603050405020304" pitchFamily="2" charset="0"/>
                <a:ea typeface="宋体" panose="02010600030101010101" pitchFamily="2" charset="-122"/>
              </a:rPr>
              <a:t>)   break</a:t>
            </a:r>
            <a:r>
              <a:rPr lang="zh-CN" altLang="en-US" sz="1800" b="1">
                <a:solidFill>
                  <a:schemeClr val="tx1"/>
                </a:solidFill>
                <a:latin typeface="Times New Roman" panose="02020603050405020304" pitchFamily="2" charset="0"/>
                <a:ea typeface="宋体" panose="02010600030101010101" pitchFamily="2" charset="-122"/>
              </a:rPr>
              <a:t>；    </a:t>
            </a:r>
            <a:r>
              <a:rPr lang="en-US" altLang="zh-CN" sz="1800" b="1">
                <a:solidFill>
                  <a:schemeClr val="tx1"/>
                </a:solidFill>
                <a:latin typeface="Times New Roman" panose="02020603050405020304" pitchFamily="2" charset="0"/>
                <a:ea typeface="宋体" panose="02010600030101010101" pitchFamily="2" charset="-122"/>
              </a:rPr>
              <a:t>/ *</a:t>
            </a:r>
            <a:r>
              <a:rPr lang="zh-CN" altLang="en-US" sz="1800" b="1">
                <a:solidFill>
                  <a:schemeClr val="tx1"/>
                </a:solidFill>
                <a:latin typeface="Times New Roman" panose="02020603050405020304" pitchFamily="2" charset="0"/>
                <a:ea typeface="宋体" panose="02010600030101010101" pitchFamily="2" charset="-122"/>
              </a:rPr>
              <a:t>找到</a:t>
            </a:r>
            <a:r>
              <a:rPr lang="en-US" altLang="zh-CN" sz="1800" b="1">
                <a:solidFill>
                  <a:schemeClr val="tx1"/>
                </a:solidFill>
                <a:latin typeface="Times New Roman" panose="02020603050405020304" pitchFamily="2" charset="0"/>
                <a:ea typeface="宋体" panose="02010600030101010101" pitchFamily="2" charset="-122"/>
              </a:rPr>
              <a:t>* /</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if  (</a:t>
            </a:r>
            <a:r>
              <a:rPr lang="zh-CN" altLang="en-US" sz="1800" b="1">
                <a:solidFill>
                  <a:schemeClr val="tx1"/>
                </a:solidFill>
                <a:latin typeface="Times New Roman" panose="02020603050405020304" pitchFamily="2" charset="0"/>
                <a:ea typeface="宋体" panose="02010600030101010101" pitchFamily="2" charset="-122"/>
              </a:rPr>
              <a:t>该进程的逻辑设备描述器队列为空</a:t>
            </a:r>
            <a:r>
              <a:rPr lang="en-US" altLang="zh-CN" sz="1800" b="1">
                <a:solidFill>
                  <a:schemeClr val="tx1"/>
                </a:solidFill>
                <a:latin typeface="Times New Roman" panose="02020603050405020304" pitchFamily="2" charset="0"/>
                <a:ea typeface="宋体" panose="02010600030101010101" pitchFamily="2" charset="-122"/>
              </a:rPr>
              <a:t>)</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return(</a:t>
            </a:r>
            <a:r>
              <a:rPr lang="zh-CN" altLang="en-US" sz="1800" b="1">
                <a:solidFill>
                  <a:schemeClr val="tx1"/>
                </a:solidFill>
                <a:latin typeface="Times New Roman" panose="02020603050405020304" pitchFamily="2" charset="0"/>
                <a:ea typeface="宋体" panose="02010600030101010101" pitchFamily="2" charset="-122"/>
              </a:rPr>
              <a:t>错误码</a:t>
            </a:r>
            <a:r>
              <a:rPr lang="en-US" altLang="zh-CN" sz="1800" b="1">
                <a:solidFill>
                  <a:schemeClr val="tx1"/>
                </a:solidFill>
                <a:latin typeface="Times New Roman" panose="02020603050405020304" pitchFamily="2" charset="0"/>
                <a:ea typeface="宋体" panose="02010600030101010101" pitchFamily="2" charset="-122"/>
              </a:rPr>
              <a:t>)</a:t>
            </a:r>
            <a:r>
              <a:rPr lang="zh-CN" altLang="en-US" sz="1800" b="1">
                <a:solidFill>
                  <a:schemeClr val="tx1"/>
                </a:solidFill>
                <a:latin typeface="Times New Roman" panose="02020603050405020304" pitchFamily="2" charset="0"/>
                <a:ea typeface="宋体" panose="02010600030101010101" pitchFamily="2" charset="-122"/>
              </a:rPr>
              <a:t>；    </a:t>
            </a:r>
            <a:r>
              <a:rPr lang="en-US" altLang="zh-CN" sz="1800" b="1">
                <a:solidFill>
                  <a:schemeClr val="tx1"/>
                </a:solidFill>
                <a:latin typeface="Times New Roman" panose="02020603050405020304" pitchFamily="2" charset="0"/>
                <a:ea typeface="宋体" panose="02010600030101010101" pitchFamily="2" charset="-122"/>
              </a:rPr>
              <a:t>/ * </a:t>
            </a:r>
            <a:r>
              <a:rPr lang="zh-CN" altLang="en-US" sz="1800" b="1">
                <a:solidFill>
                  <a:schemeClr val="tx1"/>
                </a:solidFill>
                <a:latin typeface="Times New Roman" panose="02020603050405020304" pitchFamily="2" charset="0"/>
                <a:ea typeface="宋体" panose="02010600030101010101" pitchFamily="2" charset="-122"/>
              </a:rPr>
              <a:t>设备逻辑名错</a:t>
            </a:r>
            <a:r>
              <a:rPr lang="en-US" altLang="zh-CN" sz="1800" b="1">
                <a:solidFill>
                  <a:schemeClr val="tx1"/>
                </a:solidFill>
                <a:latin typeface="Times New Roman" panose="02020603050405020304" pitchFamily="2" charset="0"/>
                <a:ea typeface="宋体" panose="02010600030101010101" pitchFamily="2" charset="-122"/>
              </a:rPr>
              <a:t>* /</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a:t>
            </a:r>
            <a:r>
              <a:rPr lang="zh-CN" altLang="en-US" sz="1800" b="1">
                <a:solidFill>
                  <a:schemeClr val="tx1"/>
                </a:solidFill>
                <a:latin typeface="Times New Roman" panose="02020603050405020304" pitchFamily="2" charset="0"/>
                <a:ea typeface="宋体" panose="02010600030101010101" pitchFamily="2" charset="-122"/>
              </a:rPr>
              <a:t>检查参数与该设备特性是否一致</a:t>
            </a:r>
            <a:r>
              <a:rPr lang="en-US" altLang="zh-CN" sz="1800" b="1">
                <a:solidFill>
                  <a:schemeClr val="tx1"/>
                </a:solidFill>
                <a:latin typeface="Times New Roman" panose="02020603050405020304" pitchFamily="2" charset="0"/>
                <a:ea typeface="宋体" panose="02010600030101010101" pitchFamily="2" charset="-122"/>
              </a:rPr>
              <a:t>;</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if  (</a:t>
            </a:r>
            <a:r>
              <a:rPr lang="zh-CN" altLang="en-US" sz="1800" b="1">
                <a:solidFill>
                  <a:schemeClr val="tx1"/>
                </a:solidFill>
                <a:latin typeface="Times New Roman" panose="02020603050405020304" pitchFamily="2" charset="0"/>
                <a:ea typeface="宋体" panose="02010600030101010101" pitchFamily="2" charset="-122"/>
              </a:rPr>
              <a:t>不一致</a:t>
            </a:r>
            <a:r>
              <a:rPr lang="en-US" altLang="zh-CN" sz="1800" b="1">
                <a:solidFill>
                  <a:schemeClr val="tx1"/>
                </a:solidFill>
                <a:latin typeface="Times New Roman" panose="02020603050405020304" pitchFamily="2" charset="0"/>
                <a:ea typeface="宋体" panose="02010600030101010101" pitchFamily="2" charset="-122"/>
              </a:rPr>
              <a:t>) return (</a:t>
            </a:r>
            <a:r>
              <a:rPr lang="zh-CN" altLang="en-US" sz="1800" b="1">
                <a:solidFill>
                  <a:schemeClr val="tx1"/>
                </a:solidFill>
                <a:latin typeface="Times New Roman" panose="02020603050405020304" pitchFamily="2" charset="0"/>
                <a:ea typeface="宋体" panose="02010600030101010101" pitchFamily="2" charset="-122"/>
              </a:rPr>
              <a:t>错误码</a:t>
            </a:r>
            <a:r>
              <a:rPr lang="en-US" altLang="zh-CN" sz="1800" b="1">
                <a:solidFill>
                  <a:schemeClr val="tx1"/>
                </a:solidFill>
                <a:latin typeface="Times New Roman" panose="02020603050405020304" pitchFamily="2" charset="0"/>
                <a:ea typeface="宋体" panose="02010600030101010101" pitchFamily="2" charset="-122"/>
              </a:rPr>
              <a:t>)</a:t>
            </a:r>
            <a:r>
              <a:rPr lang="zh-CN" altLang="en-US" sz="1800" b="1">
                <a:solidFill>
                  <a:schemeClr val="tx1"/>
                </a:solidFill>
                <a:latin typeface="Times New Roman" panose="02020603050405020304" pitchFamily="2" charset="0"/>
                <a:ea typeface="宋体" panose="02010600030101010101" pitchFamily="2" charset="-122"/>
              </a:rPr>
              <a:t>；    </a:t>
            </a:r>
            <a:r>
              <a:rPr lang="en-US" altLang="zh-CN" sz="1800" b="1">
                <a:solidFill>
                  <a:schemeClr val="tx1"/>
                </a:solidFill>
                <a:latin typeface="Times New Roman" panose="02020603050405020304" pitchFamily="2" charset="0"/>
                <a:ea typeface="宋体" panose="02010600030101010101" pitchFamily="2" charset="-122"/>
              </a:rPr>
              <a:t>/ * </a:t>
            </a:r>
            <a:r>
              <a:rPr lang="zh-CN" altLang="en-US" sz="1800" b="1">
                <a:solidFill>
                  <a:schemeClr val="tx1"/>
                </a:solidFill>
                <a:latin typeface="Times New Roman" panose="02020603050405020304" pitchFamily="2" charset="0"/>
                <a:ea typeface="宋体" panose="02010600030101010101" pitchFamily="2" charset="-122"/>
              </a:rPr>
              <a:t>传送参数错 </a:t>
            </a:r>
            <a:r>
              <a:rPr lang="en-US" altLang="zh-CN" sz="1800" b="1">
                <a:solidFill>
                  <a:schemeClr val="tx1"/>
                </a:solidFill>
                <a:latin typeface="Times New Roman" panose="02020603050405020304" pitchFamily="2" charset="0"/>
                <a:ea typeface="宋体" panose="02010600030101010101" pitchFamily="2" charset="-122"/>
              </a:rPr>
              <a:t>* /</a:t>
            </a:r>
            <a:endParaRPr lang="en-US" altLang="zh-CN"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en-US" altLang="zh-CN" sz="1800" b="1">
                <a:solidFill>
                  <a:schemeClr val="tx1"/>
                </a:solidFill>
                <a:latin typeface="Times New Roman" panose="02020603050405020304" pitchFamily="2" charset="0"/>
                <a:ea typeface="宋体" panose="02010600030101010101" pitchFamily="2" charset="-122"/>
              </a:rPr>
              <a:t>        </a:t>
            </a:r>
            <a:r>
              <a:rPr lang="zh-CN" altLang="en-US" sz="1800" b="1">
                <a:solidFill>
                  <a:schemeClr val="tx1"/>
                </a:solidFill>
                <a:latin typeface="Times New Roman" panose="02020603050405020304" pitchFamily="2" charset="0"/>
                <a:ea typeface="宋体" panose="02010600030101010101" pitchFamily="2" charset="-122"/>
              </a:rPr>
              <a:t>构造</a:t>
            </a:r>
            <a:r>
              <a:rPr lang="en-US" altLang="zh-CN" sz="1800" b="1">
                <a:solidFill>
                  <a:schemeClr val="tx1"/>
                </a:solidFill>
                <a:latin typeface="Times New Roman" panose="02020603050405020304" pitchFamily="2" charset="0"/>
                <a:ea typeface="宋体" panose="02010600030101010101" pitchFamily="2" charset="-122"/>
              </a:rPr>
              <a:t>iorb</a:t>
            </a:r>
            <a:r>
              <a:rPr lang="zh-CN" altLang="en-US" sz="1800" b="1">
                <a:solidFill>
                  <a:schemeClr val="tx1"/>
                </a:solidFill>
                <a:latin typeface="Times New Roman" panose="02020603050405020304" pitchFamily="2" charset="0"/>
                <a:ea typeface="宋体" panose="02010600030101010101" pitchFamily="2" charset="-122"/>
              </a:rPr>
              <a:t>；</a:t>
            </a:r>
            <a:endParaRPr lang="zh-CN" altLang="en-US"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pitchFamily="2" charset="0"/>
                <a:ea typeface="宋体" panose="02010600030101010101" pitchFamily="2" charset="-122"/>
              </a:rPr>
              <a:t>        把</a:t>
            </a:r>
            <a:r>
              <a:rPr lang="en-US" altLang="zh-CN" sz="1800" b="1">
                <a:solidFill>
                  <a:schemeClr val="tx1"/>
                </a:solidFill>
                <a:latin typeface="Times New Roman" panose="02020603050405020304" pitchFamily="2" charset="0"/>
                <a:ea typeface="宋体" panose="02010600030101010101" pitchFamily="2" charset="-122"/>
              </a:rPr>
              <a:t>iorb</a:t>
            </a:r>
            <a:r>
              <a:rPr lang="zh-CN" altLang="en-US" sz="1800" b="1">
                <a:solidFill>
                  <a:schemeClr val="tx1"/>
                </a:solidFill>
                <a:latin typeface="Times New Roman" panose="02020603050405020304" pitchFamily="2" charset="0"/>
                <a:ea typeface="宋体" panose="02010600030101010101" pitchFamily="2" charset="-122"/>
              </a:rPr>
              <a:t>插入到该设备的请求队列中；</a:t>
            </a:r>
            <a:endParaRPr lang="zh-CN" altLang="en-US"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pitchFamily="2" charset="0"/>
                <a:ea typeface="宋体" panose="02010600030101010101" pitchFamily="2" charset="-122"/>
              </a:rPr>
              <a:t>        唤醒因等待</a:t>
            </a:r>
            <a:r>
              <a:rPr lang="en-US" altLang="zh-CN" sz="1800" b="1">
                <a:solidFill>
                  <a:schemeClr val="tx1"/>
                </a:solidFill>
                <a:latin typeface="Times New Roman" panose="02020603050405020304" pitchFamily="2" charset="0"/>
                <a:ea typeface="宋体" panose="02010600030101010101" pitchFamily="2" charset="-122"/>
              </a:rPr>
              <a:t>I/O</a:t>
            </a:r>
            <a:r>
              <a:rPr lang="zh-CN" altLang="en-US" sz="1800" b="1">
                <a:solidFill>
                  <a:schemeClr val="tx1"/>
                </a:solidFill>
                <a:latin typeface="Times New Roman" panose="02020603050405020304" pitchFamily="2" charset="0"/>
                <a:ea typeface="宋体" panose="02010600030101010101" pitchFamily="2" charset="-122"/>
              </a:rPr>
              <a:t>请求块而睡眠的进程；</a:t>
            </a:r>
            <a:endParaRPr lang="zh-CN" altLang="en-US" sz="1800" b="1">
              <a:solidFill>
                <a:schemeClr val="tx1"/>
              </a:solidFill>
              <a:latin typeface="Times New Roman" panose="02020603050405020304" pitchFamily="2" charset="0"/>
              <a:ea typeface="宋体" panose="02010600030101010101" pitchFamily="2" charset="-122"/>
            </a:endParaRPr>
          </a:p>
          <a:p>
            <a:pPr marL="533400" lvl="0" indent="-533400">
              <a:lnSpc>
                <a:spcPct val="120000"/>
              </a:lnSpc>
              <a:spcBef>
                <a:spcPct val="30000"/>
              </a:spcBef>
              <a:buClr>
                <a:schemeClr val="tx2"/>
              </a:buClr>
              <a:buSzPct val="95000"/>
              <a:buFont typeface="Wingdings" panose="05000000000000000000" pitchFamily="2" charset="2"/>
              <a:buNone/>
            </a:pPr>
            <a:r>
              <a:rPr lang="zh-CN" altLang="en-US" sz="1800" b="1">
                <a:solidFill>
                  <a:schemeClr val="tx1"/>
                </a:solidFill>
                <a:latin typeface="Times New Roman" panose="02020603050405020304" pitchFamily="2" charset="0"/>
                <a:ea typeface="宋体" panose="02010600030101010101" pitchFamily="2" charset="-122"/>
              </a:rPr>
              <a:t> </a:t>
            </a:r>
            <a:r>
              <a:rPr lang="en-US" altLang="zh-CN" sz="1800" b="1">
                <a:solidFill>
                  <a:schemeClr val="tx1"/>
                </a:solidFill>
                <a:latin typeface="Times New Roman" panose="02020603050405020304" pitchFamily="2" charset="0"/>
                <a:ea typeface="宋体" panose="02010600030101010101" pitchFamily="2" charset="-122"/>
              </a:rPr>
              <a:t>}</a:t>
            </a:r>
            <a:endParaRPr lang="zh-CN" altLang="en-US" sz="1800" b="1">
              <a:solidFill>
                <a:schemeClr val="tx1"/>
              </a:solidFill>
              <a:latin typeface="Times New Roman" panose="02020603050405020304" pitchFamily="2" charset="0"/>
              <a:ea typeface="宋体" panose="02010600030101010101" pitchFamily="2" charset="-122"/>
            </a:endParaRPr>
          </a:p>
        </p:txBody>
      </p:sp>
      <p:sp>
        <p:nvSpPr>
          <p:cNvPr id="62468" name="矩形 624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368300" y="531495"/>
            <a:ext cx="8406130" cy="59188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FF0000"/>
                </a:solidFill>
                <a:effectLst/>
                <a:latin typeface="Times New Roman" panose="02020603050405020304" pitchFamily="2" charset="0"/>
                <a:ea typeface="宋体" panose="02010600030101010101" pitchFamily="2" charset="-122"/>
                <a:cs typeface="+mn-ea"/>
              </a:rPr>
              <a:t>设备处理进程，程序描述：</a:t>
            </a:r>
            <a:endParaRPr lang="zh-CN" altLang="en-US" sz="2800" b="1" strike="noStrike" noProof="1">
              <a:solidFill>
                <a:srgbClr val="A50021"/>
              </a:solidFill>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process  io</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   l</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while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设备请求队列不空</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取一个</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iorb</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提取请求的详细信息；</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启动</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操作；</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sleep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事件：</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完成</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 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操作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等</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完成后，进入中断处理程序，并在那里唤醒设备处理进程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if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出错</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将错误信息写在该设备的</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dcb</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中；</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传送数据到目的地；</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唤醒请求此</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操作的进程；</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删除</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iorb</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        sleep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事件：因无</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请求</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goto l </a:t>
            </a: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zh-CN" altLang="en-US" sz="1600" b="1"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15000"/>
              </a:lnSpc>
              <a:buNone/>
            </a:pPr>
            <a:r>
              <a:rPr lang="zh-CN" altLang="en-US" sz="1600" b="1" strike="noStrike" noProof="1">
                <a:solidFill>
                  <a:schemeClr val="tx1"/>
                </a:solidFill>
                <a:effectLst/>
                <a:latin typeface="Times New Roman" panose="02020603050405020304" pitchFamily="2" charset="0"/>
                <a:ea typeface="宋体" panose="02010600030101010101" pitchFamily="2" charset="-122"/>
                <a:cs typeface="+mn-ea"/>
              </a:rPr>
              <a:t> </a:t>
            </a:r>
            <a:r>
              <a:rPr lang="en-US" altLang="zh-CN" sz="1600" b="1" strike="noStrike" noProof="1">
                <a:solidFill>
                  <a:schemeClr val="tx1"/>
                </a:solidFill>
                <a:effectLst/>
                <a:latin typeface="Times New Roman" panose="02020603050405020304" pitchFamily="2" charset="0"/>
                <a:ea typeface="宋体" panose="02010600030101010101" pitchFamily="2" charset="-122"/>
                <a:cs typeface="+mn-ea"/>
              </a:rPr>
              <a:t>}</a:t>
            </a:r>
            <a:endParaRPr lang="en-US" altLang="zh-CN" sz="1600" b="1" strike="noStrike" noProof="1">
              <a:solidFill>
                <a:schemeClr val="tx1"/>
              </a:solidFill>
              <a:effectLst/>
              <a:latin typeface="Times New Roman" panose="02020603050405020304" pitchFamily="2" charset="0"/>
              <a:ea typeface="宋体" panose="02010600030101010101" pitchFamily="2" charset="-122"/>
            </a:endParaRPr>
          </a:p>
        </p:txBody>
      </p:sp>
      <p:sp>
        <p:nvSpPr>
          <p:cNvPr id="63492" name="矩形 6349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设备控制</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11"/>
                                            </p:txEl>
                                          </p:spTgt>
                                        </p:tgtEl>
                                        <p:attrNameLst>
                                          <p:attrName>style.visibility</p:attrName>
                                        </p:attrNameLst>
                                      </p:cBhvr>
                                      <p:to>
                                        <p:strVal val="visible"/>
                                      </p:to>
                                    </p:set>
                                    <p:anim calcmode="lin" valueType="num">
                                      <p:cBhvr additive="base">
                                        <p:cTn id="7" dur="1000" fill="hold"/>
                                        <p:tgtEl>
                                          <p:spTgt spid="6349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491">
                                            <p:txEl>
                                              <p:charRg st="11" end="34"/>
                                            </p:txEl>
                                          </p:spTgt>
                                        </p:tgtEl>
                                        <p:attrNameLst>
                                          <p:attrName>style.visibility</p:attrName>
                                        </p:attrNameLst>
                                      </p:cBhvr>
                                      <p:to>
                                        <p:strVal val="visible"/>
                                      </p:to>
                                    </p:set>
                                    <p:anim calcmode="lin" valueType="num">
                                      <p:cBhvr additive="base">
                                        <p:cTn id="13" dur="500" fill="hold"/>
                                        <p:tgtEl>
                                          <p:spTgt spid="63491">
                                            <p:txEl>
                                              <p:charRg st="11"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charRg st="11" end="34"/>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3491">
                                            <p:txEl>
                                              <p:charRg st="34" end="70"/>
                                            </p:txEl>
                                          </p:spTgt>
                                        </p:tgtEl>
                                        <p:attrNameLst>
                                          <p:attrName>style.visibility</p:attrName>
                                        </p:attrNameLst>
                                      </p:cBhvr>
                                      <p:to>
                                        <p:strVal val="visible"/>
                                      </p:to>
                                    </p:set>
                                    <p:anim calcmode="lin" valueType="num">
                                      <p:cBhvr additive="base">
                                        <p:cTn id="17" dur="500" fill="hold"/>
                                        <p:tgtEl>
                                          <p:spTgt spid="63491">
                                            <p:txEl>
                                              <p:charRg st="34"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charRg st="34" end="7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3491">
                                            <p:txEl>
                                              <p:charRg st="70" end="100"/>
                                            </p:txEl>
                                          </p:spTgt>
                                        </p:tgtEl>
                                        <p:attrNameLst>
                                          <p:attrName>style.visibility</p:attrName>
                                        </p:attrNameLst>
                                      </p:cBhvr>
                                      <p:to>
                                        <p:strVal val="visible"/>
                                      </p:to>
                                    </p:set>
                                    <p:anim calcmode="lin" valueType="num">
                                      <p:cBhvr additive="base">
                                        <p:cTn id="21" dur="500" fill="hold"/>
                                        <p:tgtEl>
                                          <p:spTgt spid="63491">
                                            <p:txEl>
                                              <p:charRg st="70" end="10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charRg st="70" end="10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3491">
                                            <p:txEl>
                                              <p:charRg st="100" end="132"/>
                                            </p:txEl>
                                          </p:spTgt>
                                        </p:tgtEl>
                                        <p:attrNameLst>
                                          <p:attrName>style.visibility</p:attrName>
                                        </p:attrNameLst>
                                      </p:cBhvr>
                                      <p:to>
                                        <p:strVal val="visible"/>
                                      </p:to>
                                    </p:set>
                                    <p:anim calcmode="lin" valueType="num">
                                      <p:cBhvr additive="base">
                                        <p:cTn id="25" dur="500" fill="hold"/>
                                        <p:tgtEl>
                                          <p:spTgt spid="63491">
                                            <p:txEl>
                                              <p:charRg st="100" end="13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charRg st="100" end="13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3491">
                                            <p:txEl>
                                              <p:charRg st="132" end="162"/>
                                            </p:txEl>
                                          </p:spTgt>
                                        </p:tgtEl>
                                        <p:attrNameLst>
                                          <p:attrName>style.visibility</p:attrName>
                                        </p:attrNameLst>
                                      </p:cBhvr>
                                      <p:to>
                                        <p:strVal val="visible"/>
                                      </p:to>
                                    </p:set>
                                    <p:anim calcmode="lin" valueType="num">
                                      <p:cBhvr additive="base">
                                        <p:cTn id="29" dur="500" fill="hold"/>
                                        <p:tgtEl>
                                          <p:spTgt spid="63491">
                                            <p:txEl>
                                              <p:charRg st="132" end="16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3491">
                                            <p:txEl>
                                              <p:charRg st="132" end="162"/>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3491">
                                            <p:txEl>
                                              <p:charRg st="162" end="218"/>
                                            </p:txEl>
                                          </p:spTgt>
                                        </p:tgtEl>
                                        <p:attrNameLst>
                                          <p:attrName>style.visibility</p:attrName>
                                        </p:attrNameLst>
                                      </p:cBhvr>
                                      <p:to>
                                        <p:strVal val="visible"/>
                                      </p:to>
                                    </p:set>
                                    <p:anim calcmode="lin" valueType="num">
                                      <p:cBhvr additive="base">
                                        <p:cTn id="33" dur="500" fill="hold"/>
                                        <p:tgtEl>
                                          <p:spTgt spid="63491">
                                            <p:txEl>
                                              <p:charRg st="162" end="21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3491">
                                            <p:txEl>
                                              <p:charRg st="162" end="21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3491">
                                            <p:txEl>
                                              <p:charRg st="218" end="281"/>
                                            </p:txEl>
                                          </p:spTgt>
                                        </p:tgtEl>
                                        <p:attrNameLst>
                                          <p:attrName>style.visibility</p:attrName>
                                        </p:attrNameLst>
                                      </p:cBhvr>
                                      <p:to>
                                        <p:strVal val="visible"/>
                                      </p:to>
                                    </p:set>
                                    <p:anim calcmode="lin" valueType="num">
                                      <p:cBhvr additive="base">
                                        <p:cTn id="37" dur="500" fill="hold"/>
                                        <p:tgtEl>
                                          <p:spTgt spid="63491">
                                            <p:txEl>
                                              <p:charRg st="218" end="2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charRg st="218" end="281"/>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3491">
                                            <p:txEl>
                                              <p:charRg st="281" end="331"/>
                                            </p:txEl>
                                          </p:spTgt>
                                        </p:tgtEl>
                                        <p:attrNameLst>
                                          <p:attrName>style.visibility</p:attrName>
                                        </p:attrNameLst>
                                      </p:cBhvr>
                                      <p:to>
                                        <p:strVal val="visible"/>
                                      </p:to>
                                    </p:set>
                                    <p:anim calcmode="lin" valueType="num">
                                      <p:cBhvr additive="base">
                                        <p:cTn id="41" dur="500" fill="hold"/>
                                        <p:tgtEl>
                                          <p:spTgt spid="63491">
                                            <p:txEl>
                                              <p:charRg st="281" end="33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3491">
                                            <p:txEl>
                                              <p:charRg st="281" end="331"/>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63491">
                                            <p:txEl>
                                              <p:charRg st="331" end="362"/>
                                            </p:txEl>
                                          </p:spTgt>
                                        </p:tgtEl>
                                        <p:attrNameLst>
                                          <p:attrName>style.visibility</p:attrName>
                                        </p:attrNameLst>
                                      </p:cBhvr>
                                      <p:to>
                                        <p:strVal val="visible"/>
                                      </p:to>
                                    </p:set>
                                    <p:anim calcmode="lin" valueType="num">
                                      <p:cBhvr additive="base">
                                        <p:cTn id="45" dur="500" fill="hold"/>
                                        <p:tgtEl>
                                          <p:spTgt spid="63491">
                                            <p:txEl>
                                              <p:charRg st="331" end="362"/>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3491">
                                            <p:txEl>
                                              <p:charRg st="331" end="362"/>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63491">
                                            <p:txEl>
                                              <p:charRg st="362" end="398"/>
                                            </p:txEl>
                                          </p:spTgt>
                                        </p:tgtEl>
                                        <p:attrNameLst>
                                          <p:attrName>style.visibility</p:attrName>
                                        </p:attrNameLst>
                                      </p:cBhvr>
                                      <p:to>
                                        <p:strVal val="visible"/>
                                      </p:to>
                                    </p:set>
                                    <p:anim calcmode="lin" valueType="num">
                                      <p:cBhvr additive="base">
                                        <p:cTn id="49" dur="500" fill="hold"/>
                                        <p:tgtEl>
                                          <p:spTgt spid="63491">
                                            <p:txEl>
                                              <p:charRg st="362" end="39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3491">
                                            <p:txEl>
                                              <p:charRg st="362" end="398"/>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63491">
                                            <p:txEl>
                                              <p:charRg st="398" end="427"/>
                                            </p:txEl>
                                          </p:spTgt>
                                        </p:tgtEl>
                                        <p:attrNameLst>
                                          <p:attrName>style.visibility</p:attrName>
                                        </p:attrNameLst>
                                      </p:cBhvr>
                                      <p:to>
                                        <p:strVal val="visible"/>
                                      </p:to>
                                    </p:set>
                                    <p:anim calcmode="lin" valueType="num">
                                      <p:cBhvr additive="base">
                                        <p:cTn id="53" dur="500" fill="hold"/>
                                        <p:tgtEl>
                                          <p:spTgt spid="63491">
                                            <p:txEl>
                                              <p:charRg st="398" end="42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3491">
                                            <p:txEl>
                                              <p:charRg st="398" end="427"/>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63491">
                                            <p:txEl>
                                              <p:charRg st="427" end="444"/>
                                            </p:txEl>
                                          </p:spTgt>
                                        </p:tgtEl>
                                        <p:attrNameLst>
                                          <p:attrName>style.visibility</p:attrName>
                                        </p:attrNameLst>
                                      </p:cBhvr>
                                      <p:to>
                                        <p:strVal val="visible"/>
                                      </p:to>
                                    </p:set>
                                    <p:anim calcmode="lin" valueType="num">
                                      <p:cBhvr additive="base">
                                        <p:cTn id="57" dur="500" fill="hold"/>
                                        <p:tgtEl>
                                          <p:spTgt spid="63491">
                                            <p:txEl>
                                              <p:charRg st="427" end="444"/>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3491">
                                            <p:txEl>
                                              <p:charRg st="427" end="444"/>
                                            </p:txEl>
                                          </p:spTgt>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63491">
                                            <p:txEl>
                                              <p:charRg st="444" end="480"/>
                                            </p:txEl>
                                          </p:spTgt>
                                        </p:tgtEl>
                                        <p:attrNameLst>
                                          <p:attrName>style.visibility</p:attrName>
                                        </p:attrNameLst>
                                      </p:cBhvr>
                                      <p:to>
                                        <p:strVal val="visible"/>
                                      </p:to>
                                    </p:set>
                                    <p:anim calcmode="lin" valueType="num">
                                      <p:cBhvr additive="base">
                                        <p:cTn id="61" dur="500" fill="hold"/>
                                        <p:tgtEl>
                                          <p:spTgt spid="63491">
                                            <p:txEl>
                                              <p:charRg st="444" end="48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3491">
                                            <p:txEl>
                                              <p:charRg st="444" end="480"/>
                                            </p:txEl>
                                          </p:spTgt>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63491">
                                            <p:txEl>
                                              <p:charRg st="480" end="504"/>
                                            </p:txEl>
                                          </p:spTgt>
                                        </p:tgtEl>
                                        <p:attrNameLst>
                                          <p:attrName>style.visibility</p:attrName>
                                        </p:attrNameLst>
                                      </p:cBhvr>
                                      <p:to>
                                        <p:strVal val="visible"/>
                                      </p:to>
                                    </p:set>
                                    <p:anim calcmode="lin" valueType="num">
                                      <p:cBhvr additive="base">
                                        <p:cTn id="65" dur="500" fill="hold"/>
                                        <p:tgtEl>
                                          <p:spTgt spid="63491">
                                            <p:txEl>
                                              <p:charRg st="480" end="50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63491">
                                            <p:txEl>
                                              <p:charRg st="480" end="504"/>
                                            </p:txEl>
                                          </p:spTgt>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63491">
                                            <p:txEl>
                                              <p:charRg st="504" end="517"/>
                                            </p:txEl>
                                          </p:spTgt>
                                        </p:tgtEl>
                                        <p:attrNameLst>
                                          <p:attrName>style.visibility</p:attrName>
                                        </p:attrNameLst>
                                      </p:cBhvr>
                                      <p:to>
                                        <p:strVal val="visible"/>
                                      </p:to>
                                    </p:set>
                                    <p:anim calcmode="lin" valueType="num">
                                      <p:cBhvr additive="base">
                                        <p:cTn id="69" dur="500" fill="hold"/>
                                        <p:tgtEl>
                                          <p:spTgt spid="63491">
                                            <p:txEl>
                                              <p:charRg st="504" end="517"/>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63491">
                                            <p:txEl>
                                              <p:charRg st="504" end="5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矩形 75777"/>
          <p:cNvSpPr/>
          <p:nvPr/>
        </p:nvSpPr>
        <p:spPr>
          <a:xfrm>
            <a:off x="1006475" y="1562100"/>
            <a:ext cx="7129463" cy="3014663"/>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en-US" altLang="zh-CN" sz="2800" b="1" strike="noStrike" noProof="1">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CC0000"/>
                </a:solidFill>
                <a:latin typeface="Arial" panose="020B0604020202020204" pitchFamily="34" charset="0"/>
                <a:ea typeface="宋体" panose="02010600030101010101" pitchFamily="2" charset="-122"/>
                <a:cs typeface="+mn-ea"/>
              </a:rPr>
              <a:t>第</a:t>
            </a:r>
            <a:r>
              <a:rPr lang="en-US" altLang="zh-CN" sz="4400" b="1" strike="noStrike" noProof="1">
                <a:solidFill>
                  <a:srgbClr val="CC0000"/>
                </a:solidFill>
                <a:latin typeface="Times New Roman" panose="02020603050405020304" pitchFamily="2" charset="0"/>
                <a:ea typeface="宋体" panose="02010600030101010101" pitchFamily="2" charset="-122"/>
                <a:cs typeface="+mn-ea"/>
              </a:rPr>
              <a:t>7</a:t>
            </a:r>
            <a:r>
              <a:rPr lang="zh-CN" altLang="en-US" sz="4400" b="1" strike="noStrike" noProof="1">
                <a:solidFill>
                  <a:srgbClr val="CC0000"/>
                </a:solidFill>
                <a:latin typeface="Arial" panose="020B0604020202020204" pitchFamily="34" charset="0"/>
                <a:ea typeface="宋体" panose="02010600030101010101" pitchFamily="2" charset="-122"/>
                <a:cs typeface="+mn-ea"/>
              </a:rPr>
              <a:t>章  设备管理</a:t>
            </a:r>
            <a:endParaRPr lang="zh-CN" altLang="en-US" sz="4400" b="1" strike="noStrike" noProof="1">
              <a:solidFill>
                <a:srgbClr val="CC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CC0000"/>
                </a:solidFill>
                <a:latin typeface="Arial" panose="020B0604020202020204" pitchFamily="34" charset="0"/>
                <a:ea typeface="宋体" panose="02010600030101010101" pitchFamily="2" charset="-122"/>
                <a:cs typeface="+mn-ea"/>
              </a:rPr>
              <a:t>小结</a:t>
            </a:r>
            <a:endParaRPr lang="zh-CN" altLang="en-US" sz="4400" b="1" strike="noStrike" noProof="1">
              <a:solidFill>
                <a:srgbClr val="CC0000"/>
              </a:solidFill>
              <a:ea typeface="宋体" panose="02010600030101010101"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CC0000"/>
              </a:solidFill>
              <a:ea typeface="宋体" panose="02010600030101010101" pitchFamily="2" charset="-122"/>
            </a:endParaRPr>
          </a:p>
        </p:txBody>
      </p:sp>
      <p:graphicFrame>
        <p:nvGraphicFramePr>
          <p:cNvPr id="95234" name="内容占位符 7577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5780" name="矩形 7577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anose="02010600030101010101" pitchFamily="2" charset="-122"/>
                <a:cs typeface="+mn-ea"/>
              </a:rPr>
              <a:t>设备管理</a:t>
            </a:r>
            <a:r>
              <a:rPr lang="en-US" altLang="zh-CN" sz="2400" strike="noStrike" noProof="1">
                <a:latin typeface="Arial" panose="020B0604020202020204" pitchFamily="34" charset="0"/>
                <a:ea typeface="宋体" panose="02010600030101010101" pitchFamily="2" charset="-122"/>
                <a:cs typeface="+mn-ea"/>
              </a:rPr>
              <a:t>——</a:t>
            </a:r>
            <a:r>
              <a:rPr lang="zh-CN" altLang="en-US" sz="2400" strike="noStrike" noProof="1">
                <a:latin typeface="Arial" panose="020B0604020202020204" pitchFamily="34" charset="0"/>
                <a:ea typeface="宋体" panose="02010600030101010101" pitchFamily="2" charset="-122"/>
                <a:cs typeface="+mn-ea"/>
              </a:rPr>
              <a:t>小结</a:t>
            </a:r>
            <a:endParaRPr lang="zh-CN" altLang="en-US" sz="2400" strike="noStrike" noProof="1">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778">
                                            <p:txEl>
                                              <p:charRg st="1" end="11"/>
                                            </p:txEl>
                                          </p:spTgt>
                                        </p:tgtEl>
                                        <p:attrNameLst>
                                          <p:attrName>style.visibility</p:attrName>
                                        </p:attrNameLst>
                                      </p:cBhvr>
                                      <p:to>
                                        <p:strVal val="visible"/>
                                      </p:to>
                                    </p:set>
                                    <p:anim calcmode="lin" valueType="num">
                                      <p:cBhvr additive="base">
                                        <p:cTn id="7" dur="500" fill="hold"/>
                                        <p:tgtEl>
                                          <p:spTgt spid="75778">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778">
                                            <p:txEl>
                                              <p:charRg st="11" end="14"/>
                                            </p:txEl>
                                          </p:spTgt>
                                        </p:tgtEl>
                                        <p:attrNameLst>
                                          <p:attrName>style.visibility</p:attrName>
                                        </p:attrNameLst>
                                      </p:cBhvr>
                                      <p:to>
                                        <p:strVal val="visible"/>
                                      </p:to>
                                    </p:set>
                                    <p:anim calcmode="lin" valueType="num">
                                      <p:cBhvr additive="base">
                                        <p:cTn id="11" dur="500" fill="hold"/>
                                        <p:tgtEl>
                                          <p:spTgt spid="75778">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8">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7680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47</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76803" name="矩形 76802"/>
          <p:cNvSpPr/>
          <p:nvPr/>
        </p:nvSpPr>
        <p:spPr>
          <a:xfrm>
            <a:off x="533400" y="727075"/>
            <a:ext cx="8262938" cy="549021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strike="noStrike" noProof="1">
                <a:solidFill>
                  <a:schemeClr val="tx1"/>
                </a:solidFill>
                <a:effectLst/>
                <a:latin typeface="Arial" panose="020B0604020202020204" pitchFamily="34" charset="0"/>
                <a:ea typeface="宋体" panose="02010600030101010101" pitchFamily="2" charset="-122"/>
                <a:cs typeface="+mn-ea"/>
              </a:rPr>
              <a:t>设备管理的基本概念</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管理的功能</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设备独立性    定义    优点</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设备控制块    定义</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30000"/>
              </a:lnSpc>
              <a:spcAft>
                <a:spcPct val="20000"/>
              </a:spcAft>
            </a:pPr>
            <a:r>
              <a:rPr lang="zh-CN" altLang="en-US" sz="2400" strike="noStrike" noProof="1">
                <a:solidFill>
                  <a:schemeClr val="tx1"/>
                </a:solidFill>
                <a:effectLst/>
                <a:latin typeface="Arial" panose="020B0604020202020204" pitchFamily="34" charset="0"/>
                <a:ea typeface="宋体" panose="02010600030101010101" pitchFamily="2" charset="-122"/>
                <a:cs typeface="+mn-ea"/>
              </a:rPr>
              <a:t>缓冲技术 </a:t>
            </a:r>
            <a:endParaRPr lang="zh-CN" altLang="en-US" sz="2400" strike="noStrike" noProof="1">
              <a:solidFill>
                <a:schemeClr val="tx1"/>
              </a:solidFill>
              <a:effectLst/>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什么是缓冲，引入缓冲的目的</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常用的缓冲技术</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双缓冲技术</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UNIX</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缓冲管理中的空闲缓冲区的淘汰算法</a:t>
            </a:r>
            <a:r>
              <a:rPr lang="zh-CN" altLang="en-US" sz="2400" b="1" strike="noStrike" noProof="1">
                <a:solidFill>
                  <a:schemeClr val="tx1"/>
                </a:solidFill>
                <a:latin typeface="Times New Roman" panose="02020603050405020304" pitchFamily="2" charset="0"/>
                <a:ea typeface="宋体" panose="02010600030101010101" pitchFamily="2" charset="-122"/>
                <a:cs typeface="+mn-cs"/>
              </a:rPr>
              <a:t>    </a:t>
            </a:r>
            <a:endParaRPr lang="zh-CN" altLang="en-US" sz="2400" b="1" strike="noStrike" noProof="1">
              <a:solidFill>
                <a:schemeClr val="tx1"/>
              </a:solidFill>
              <a:latin typeface="Times New Roman" panose="02020603050405020304" pitchFamily="2" charset="0"/>
              <a:ea typeface="宋体" panose="02010600030101010101" pitchFamily="2" charset="-122"/>
            </a:endParaRPr>
          </a:p>
        </p:txBody>
      </p:sp>
      <p:sp>
        <p:nvSpPr>
          <p:cNvPr id="76804" name="矩形 768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小结</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1000" fill="hold"/>
                                        <p:tgtEl>
                                          <p:spTgt spid="76803"/>
                                        </p:tgtEl>
                                        <p:attrNameLst>
                                          <p:attrName>ppt_x</p:attrName>
                                        </p:attrNameLst>
                                      </p:cBhvr>
                                      <p:tavLst>
                                        <p:tav tm="0">
                                          <p:val>
                                            <p:strVal val="0-#ppt_w/2"/>
                                          </p:val>
                                        </p:tav>
                                        <p:tav tm="100000">
                                          <p:val>
                                            <p:strVal val="#ppt_x"/>
                                          </p:val>
                                        </p:tav>
                                      </p:tavLst>
                                    </p:anim>
                                    <p:anim calcmode="lin" valueType="num">
                                      <p:cBhvr additive="base">
                                        <p:cTn id="8" dur="1000" fill="hold"/>
                                        <p:tgtEl>
                                          <p:spTgt spid="76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文本框 7782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a:solidFill>
                  <a:schemeClr val="tx2"/>
                </a:solidFill>
                <a:latin typeface="Times New Roman" panose="02020603050405020304" pitchFamily="2" charset="0"/>
                <a:ea typeface="宋体" panose="02010600030101010101" pitchFamily="2" charset="-122"/>
              </a:rPr>
              <a:t>48</a:t>
            </a:r>
            <a:endParaRPr lang="en-US" altLang="zh-CN" sz="1400">
              <a:solidFill>
                <a:schemeClr val="tx2"/>
              </a:solidFill>
              <a:latin typeface="Times New Roman" panose="02020603050405020304" pitchFamily="2" charset="0"/>
              <a:ea typeface="宋体" panose="02010600030101010101" pitchFamily="2" charset="-122"/>
            </a:endParaRPr>
          </a:p>
        </p:txBody>
      </p:sp>
      <p:sp>
        <p:nvSpPr>
          <p:cNvPr id="77827" name="矩形 77826"/>
          <p:cNvSpPr/>
          <p:nvPr/>
        </p:nvSpPr>
        <p:spPr>
          <a:xfrm>
            <a:off x="533400" y="556578"/>
            <a:ext cx="8262938" cy="596963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Aft>
                <a:spcPct val="20000"/>
              </a:spcAft>
            </a:pPr>
            <a:r>
              <a:rPr lang="zh-CN" altLang="en-US" sz="2400" strike="noStrike" noProof="1">
                <a:solidFill>
                  <a:schemeClr val="tx1"/>
                </a:solidFill>
                <a:effectLst/>
                <a:latin typeface="Arial" panose="020B0604020202020204" pitchFamily="34" charset="0"/>
                <a:ea typeface="宋体" panose="02010600030101010101" pitchFamily="2" charset="-122"/>
                <a:cs typeface="+mn-ea"/>
              </a:rPr>
              <a:t>设备分配</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常用的设备分配技术</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独享设备    独享分配    定义</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共享设备    共享分配    定义</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虚拟设备    虚拟技术    定义</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Spooling</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系统  定义   </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533400" lvl="0" indent="-533400" fontAlgn="base">
              <a:lnSpc>
                <a:spcPct val="130000"/>
              </a:lnSpc>
              <a:spcAft>
                <a:spcPct val="20000"/>
              </a:spcAft>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ea"/>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ea"/>
              </a:rPr>
              <a:t>控制</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控制的主要功能</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30000"/>
              </a:lnSpc>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请求</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的进程、</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I/O</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过程、设备处理进程、中断处理程序之间的同步关系</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77828" name="矩形 778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小结</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1000" fill="hold"/>
                                        <p:tgtEl>
                                          <p:spTgt spid="77827"/>
                                        </p:tgtEl>
                                        <p:attrNameLst>
                                          <p:attrName>ppt_x</p:attrName>
                                        </p:attrNameLst>
                                      </p:cBhvr>
                                      <p:tavLst>
                                        <p:tav tm="0">
                                          <p:val>
                                            <p:strVal val="0-#ppt_w/2"/>
                                          </p:val>
                                        </p:tav>
                                        <p:tav tm="100000">
                                          <p:val>
                                            <p:strVal val="#ppt_x"/>
                                          </p:val>
                                        </p:tav>
                                      </p:tavLst>
                                    </p:anim>
                                    <p:anim calcmode="lin" valueType="num">
                                      <p:cBhvr additive="base">
                                        <p:cTn id="8" dur="1000" fill="hold"/>
                                        <p:tgtEl>
                                          <p:spTgt spid="778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2"/>
          <p:cNvSpPr/>
          <p:nvPr/>
        </p:nvSpPr>
        <p:spPr>
          <a:xfrm>
            <a:off x="157163" y="561340"/>
            <a:ext cx="8812213" cy="586232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x-none" altLang="en-US" b="1" strike="noStrike" noProof="1">
                <a:solidFill>
                  <a:srgbClr val="990000"/>
                </a:solidFill>
                <a:effectLst/>
                <a:latin typeface="Times New Roman" panose="02020603050405020304" pitchFamily="2" charset="0"/>
                <a:ea typeface="宋体" panose="02010600030101010101" pitchFamily="2" charset="-122"/>
                <a:cs typeface="+mn-ea"/>
              </a:rPr>
              <a:t>3</a:t>
            </a:r>
            <a:r>
              <a:rPr lang="en-US" altLang="zh-CN" b="1" strike="noStrike" noProof="1">
                <a:solidFill>
                  <a:srgbClr val="990000"/>
                </a:solidFill>
                <a:effectLst/>
                <a:latin typeface="Times New Roman" panose="02020603050405020304" pitchFamily="2" charset="0"/>
                <a:ea typeface="宋体" panose="02010600030101010101" pitchFamily="2" charset="-122"/>
                <a:cs typeface="+mn-ea"/>
              </a:rPr>
              <a:t>.  </a:t>
            </a:r>
            <a:r>
              <a:rPr lang="zh-CN" altLang="en-US" b="1" strike="noStrike" noProof="1">
                <a:solidFill>
                  <a:srgbClr val="990000"/>
                </a:solidFill>
                <a:effectLst/>
                <a:latin typeface="Times New Roman" panose="02020603050405020304" pitchFamily="2" charset="0"/>
                <a:ea typeface="宋体" panose="02010600030101010101" pitchFamily="2" charset="-122"/>
                <a:cs typeface="+mn-ea"/>
              </a:rPr>
              <a:t>设备独立性</a:t>
            </a:r>
            <a:endParaRPr lang="zh-CN" altLang="en-US" b="1" strike="noStrike" noProof="1">
              <a:solidFill>
                <a:srgbClr val="990000"/>
              </a:solidFill>
              <a:effectLst/>
              <a:latin typeface="Times New Roman" panose="02020603050405020304" pitchFamily="2" charset="0"/>
              <a:ea typeface="宋体" panose="02010600030101010101"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      </a:t>
            </a:r>
            <a:r>
              <a:rPr lang="en-US" altLang="zh-CN" sz="2800" b="1" strike="noStrike" noProof="1">
                <a:solidFill>
                  <a:srgbClr val="A50021"/>
                </a:solidFill>
                <a:effectLst/>
                <a:latin typeface="Times New Roman" panose="02020603050405020304" pitchFamily="2" charset="0"/>
                <a:ea typeface="宋体" panose="02010600030101010101" pitchFamily="2" charset="-122"/>
                <a:cs typeface="+mn-ea"/>
              </a:rPr>
              <a:t>(1) </a:t>
            </a:r>
            <a:r>
              <a:rPr lang="zh-CN" altLang="en-US" sz="2800" b="1" strike="noStrike" noProof="1">
                <a:solidFill>
                  <a:srgbClr val="A50021"/>
                </a:solidFill>
                <a:effectLst/>
                <a:latin typeface="Times New Roman" panose="02020603050405020304" pitchFamily="2" charset="0"/>
                <a:ea typeface="宋体" panose="02010600030101010101" pitchFamily="2" charset="-122"/>
                <a:cs typeface="+mn-ea"/>
              </a:rPr>
              <a:t>设备独立性概念</a:t>
            </a:r>
            <a:endParaRPr lang="zh-CN" altLang="en-US" sz="2800" b="1" strike="noStrike" noProof="1">
              <a:solidFill>
                <a:srgbClr val="A5002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rPr>
              <a:t>①</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什么是设备独立性</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a:t>
            </a:r>
            <a:r>
              <a:rPr lang="zh-CN" altLang="en-US" sz="2000" strike="noStrike" noProof="1">
                <a:solidFill>
                  <a:schemeClr val="tx1"/>
                </a:solidFill>
                <a:effectLst/>
                <a:latin typeface="Times New Roman" panose="02020603050405020304" pitchFamily="2" charset="0"/>
                <a:ea typeface="宋体" panose="02010600030101010101" pitchFamily="2" charset="-122"/>
                <a:cs typeface="+mn-cs"/>
              </a:rPr>
              <a:t> </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所谓设备独立性是指，用户在程序中使用的设备与实际使</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用的设备无关，也就是在用户程序中仅使用逻辑设备名。</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rPr>
              <a:t>②</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逻辑设备名</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逻辑设备名，是用户自己指定的设备名 </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或设备号</a:t>
            </a:r>
            <a:r>
              <a:rPr lang="en-US" altLang="zh-CN" sz="2400" strike="noStrike" noProof="1">
                <a:solidFill>
                  <a:schemeClr val="tx1"/>
                </a:solidFill>
                <a:effectLst/>
                <a:latin typeface="Times New Roman" panose="02020603050405020304" pitchFamily="2" charset="0"/>
                <a:ea typeface="宋体" panose="02010600030101010101" pitchFamily="2" charset="-122"/>
                <a:cs typeface="+mn-cs"/>
              </a:rPr>
              <a:t>)</a:t>
            </a: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，它是暂时的、可更改的。</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en-US" altLang="zh-CN" sz="2400" b="1" strike="noStrike" noProof="1">
                <a:solidFill>
                  <a:srgbClr val="000099"/>
                </a:solidFill>
                <a:effectLst/>
                <a:latin typeface="Times New Roman" panose="02020603050405020304" pitchFamily="2" charset="0"/>
                <a:ea typeface="宋体" panose="02010600030101010101" pitchFamily="2" charset="-122"/>
                <a:cs typeface="+mn-cs"/>
              </a:rPr>
              <a:t>③</a:t>
            </a:r>
            <a:r>
              <a:rPr lang="en-US" altLang="zh-CN" sz="2400" b="1" strike="noStrike" noProof="1">
                <a:solidFill>
                  <a:srgbClr val="000099"/>
                </a:solidFill>
                <a:effectLst/>
                <a:latin typeface="宋体" panose="02010600030101010101" pitchFamily="2" charset="-122"/>
                <a:ea typeface="宋体" panose="02010600030101010101" pitchFamily="2" charset="-122"/>
                <a:cs typeface="+mn-cs"/>
              </a:rPr>
              <a:t> </a:t>
            </a:r>
            <a:r>
              <a:rPr lang="zh-CN" altLang="en-US" sz="2400" b="1" strike="noStrike" noProof="1">
                <a:solidFill>
                  <a:srgbClr val="000099"/>
                </a:solidFill>
                <a:effectLst/>
                <a:latin typeface="Times New Roman" panose="02020603050405020304" pitchFamily="2" charset="0"/>
                <a:ea typeface="宋体" panose="02010600030101010101" pitchFamily="2" charset="-122"/>
                <a:cs typeface="+mn-cs"/>
              </a:rPr>
              <a:t>物理设备名</a:t>
            </a:r>
            <a:endParaRPr lang="zh-CN" altLang="en-US" sz="2400" b="1" strike="noStrike" noProof="1">
              <a:solidFill>
                <a:srgbClr val="000099"/>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物理设备名，是系统提供的设备的标准名称，它是永久</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2" charset="0"/>
                <a:ea typeface="宋体" panose="02010600030101010101" pitchFamily="2" charset="-122"/>
                <a:cs typeface="+mn-cs"/>
              </a:rPr>
              <a:t>      的、不可更改的。</a:t>
            </a:r>
            <a:endParaRPr lang="zh-CN" altLang="en-US" sz="2400" strike="noStrike" noProof="1">
              <a:solidFill>
                <a:schemeClr val="tx1"/>
              </a:solidFill>
              <a:effectLst/>
              <a:latin typeface="Times New Roman" panose="02020603050405020304" pitchFamily="2" charset="0"/>
              <a:ea typeface="宋体" panose="02010600030101010101" pitchFamily="2" charset="-122"/>
            </a:endParaRPr>
          </a:p>
        </p:txBody>
      </p:sp>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Times New Roman" panose="02020603050405020304" pitchFamily="2" charset="0"/>
                <a:ea typeface="宋体" panose="02010600030101010101" pitchFamily="2" charset="-122"/>
                <a:cs typeface="+mn-ea"/>
              </a:rPr>
              <a:t>设备管理</a:t>
            </a:r>
            <a:r>
              <a:rPr lang="en-US" altLang="zh-CN" sz="2400" strike="noStrike" noProof="1">
                <a:latin typeface="Times New Roman" panose="02020603050405020304" pitchFamily="2" charset="0"/>
                <a:ea typeface="宋体" panose="02010600030101010101" pitchFamily="2" charset="-122"/>
                <a:cs typeface="+mn-ea"/>
              </a:rPr>
              <a:t>——</a:t>
            </a:r>
            <a:r>
              <a:rPr lang="zh-CN" altLang="en-US" sz="2400" strike="noStrike" noProof="1">
                <a:latin typeface="Times New Roman" panose="02020603050405020304" pitchFamily="2" charset="0"/>
                <a:ea typeface="宋体" panose="02010600030101010101" pitchFamily="2" charset="-122"/>
                <a:cs typeface="+mn-ea"/>
              </a:rPr>
              <a:t>设备管理概述</a:t>
            </a:r>
            <a:endParaRPr lang="zh-CN" altLang="en-US" sz="2400" strike="noStrike" noProof="1">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10"/>
                                            </p:txEl>
                                          </p:spTgt>
                                        </p:tgtEl>
                                        <p:attrNameLst>
                                          <p:attrName>style.visibility</p:attrName>
                                        </p:attrNameLst>
                                      </p:cBhvr>
                                      <p:to>
                                        <p:strVal val="visible"/>
                                      </p:to>
                                    </p:set>
                                    <p:anim calcmode="lin" valueType="num">
                                      <p:cBhvr additive="base">
                                        <p:cTn id="7" dur="1000" fill="hold"/>
                                        <p:tgtEl>
                                          <p:spTgt spid="102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10" end="28"/>
                                            </p:txEl>
                                          </p:spTgt>
                                        </p:tgtEl>
                                        <p:attrNameLst>
                                          <p:attrName>style.visibility</p:attrName>
                                        </p:attrNameLst>
                                      </p:cBhvr>
                                      <p:to>
                                        <p:strVal val="visible"/>
                                      </p:to>
                                    </p:set>
                                    <p:anim calcmode="lin" valueType="num">
                                      <p:cBhvr additive="base">
                                        <p:cTn id="13" dur="1000" fill="hold"/>
                                        <p:tgtEl>
                                          <p:spTgt spid="10243">
                                            <p:txEl>
                                              <p:charRg st="10"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10"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43">
                                            <p:txEl>
                                              <p:charRg st="28" end="39"/>
                                            </p:txEl>
                                          </p:spTgt>
                                        </p:tgtEl>
                                        <p:attrNameLst>
                                          <p:attrName>style.visibility</p:attrName>
                                        </p:attrNameLst>
                                      </p:cBhvr>
                                      <p:to>
                                        <p:strVal val="visible"/>
                                      </p:to>
                                    </p:set>
                                    <p:anim calcmode="lin" valueType="num">
                                      <p:cBhvr additive="base">
                                        <p:cTn id="19" dur="500" fill="hold"/>
                                        <p:tgtEl>
                                          <p:spTgt spid="10243">
                                            <p:txEl>
                                              <p:charRg st="28"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charRg st="28" end="3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charRg st="39" end="67"/>
                                            </p:txEl>
                                          </p:spTgt>
                                        </p:tgtEl>
                                        <p:attrNameLst>
                                          <p:attrName>style.visibility</p:attrName>
                                        </p:attrNameLst>
                                      </p:cBhvr>
                                      <p:to>
                                        <p:strVal val="visible"/>
                                      </p:to>
                                    </p:set>
                                    <p:anim calcmode="lin" valueType="num">
                                      <p:cBhvr additive="base">
                                        <p:cTn id="25" dur="500" fill="hold"/>
                                        <p:tgtEl>
                                          <p:spTgt spid="10243">
                                            <p:txEl>
                                              <p:charRg st="39" end="6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charRg st="39" end="6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charRg st="67" end="99"/>
                                            </p:txEl>
                                          </p:spTgt>
                                        </p:tgtEl>
                                        <p:attrNameLst>
                                          <p:attrName>style.visibility</p:attrName>
                                        </p:attrNameLst>
                                      </p:cBhvr>
                                      <p:to>
                                        <p:strVal val="visible"/>
                                      </p:to>
                                    </p:set>
                                    <p:anim calcmode="lin" valueType="num">
                                      <p:cBhvr additive="base">
                                        <p:cTn id="29" dur="500" fill="hold"/>
                                        <p:tgtEl>
                                          <p:spTgt spid="10243">
                                            <p:txEl>
                                              <p:charRg st="67"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charRg st="67" end="9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243">
                                            <p:txEl>
                                              <p:charRg st="99" end="107"/>
                                            </p:txEl>
                                          </p:spTgt>
                                        </p:tgtEl>
                                        <p:attrNameLst>
                                          <p:attrName>style.visibility</p:attrName>
                                        </p:attrNameLst>
                                      </p:cBhvr>
                                      <p:to>
                                        <p:strVal val="visible"/>
                                      </p:to>
                                    </p:set>
                                    <p:anim calcmode="lin" valueType="num">
                                      <p:cBhvr additive="base">
                                        <p:cTn id="35" dur="500" fill="hold"/>
                                        <p:tgtEl>
                                          <p:spTgt spid="10243">
                                            <p:txEl>
                                              <p:charRg st="99" end="10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charRg st="99" end="10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243">
                                            <p:txEl>
                                              <p:charRg st="107" end="141"/>
                                            </p:txEl>
                                          </p:spTgt>
                                        </p:tgtEl>
                                        <p:attrNameLst>
                                          <p:attrName>style.visibility</p:attrName>
                                        </p:attrNameLst>
                                      </p:cBhvr>
                                      <p:to>
                                        <p:strVal val="visible"/>
                                      </p:to>
                                    </p:set>
                                    <p:anim calcmode="lin" valueType="num">
                                      <p:cBhvr additive="base">
                                        <p:cTn id="39" dur="500" fill="hold"/>
                                        <p:tgtEl>
                                          <p:spTgt spid="10243">
                                            <p:txEl>
                                              <p:charRg st="107" end="14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243">
                                            <p:txEl>
                                              <p:charRg st="107" end="14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0243">
                                            <p:txEl>
                                              <p:charRg st="157" end="165"/>
                                            </p:txEl>
                                          </p:spTgt>
                                        </p:tgtEl>
                                        <p:attrNameLst>
                                          <p:attrName>style.visibility</p:attrName>
                                        </p:attrNameLst>
                                      </p:cBhvr>
                                      <p:to>
                                        <p:strVal val="visible"/>
                                      </p:to>
                                    </p:set>
                                    <p:anim calcmode="lin" valueType="num">
                                      <p:cBhvr additive="base">
                                        <p:cTn id="45" dur="500" fill="hold"/>
                                        <p:tgtEl>
                                          <p:spTgt spid="10243">
                                            <p:txEl>
                                              <p:charRg st="157" end="16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243">
                                            <p:txEl>
                                              <p:charRg st="157" end="165"/>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0243">
                                            <p:txEl>
                                              <p:charRg st="165" end="196"/>
                                            </p:txEl>
                                          </p:spTgt>
                                        </p:tgtEl>
                                        <p:attrNameLst>
                                          <p:attrName>style.visibility</p:attrName>
                                        </p:attrNameLst>
                                      </p:cBhvr>
                                      <p:to>
                                        <p:strVal val="visible"/>
                                      </p:to>
                                    </p:set>
                                    <p:anim calcmode="lin" valueType="num">
                                      <p:cBhvr additive="base">
                                        <p:cTn id="49" dur="500" fill="hold"/>
                                        <p:tgtEl>
                                          <p:spTgt spid="10243">
                                            <p:txEl>
                                              <p:charRg st="165" end="19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charRg st="165" end="196"/>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0243">
                                            <p:txEl>
                                              <p:charRg st="196" end="211"/>
                                            </p:txEl>
                                          </p:spTgt>
                                        </p:tgtEl>
                                        <p:attrNameLst>
                                          <p:attrName>style.visibility</p:attrName>
                                        </p:attrNameLst>
                                      </p:cBhvr>
                                      <p:to>
                                        <p:strVal val="visible"/>
                                      </p:to>
                                    </p:set>
                                    <p:anim calcmode="lin" valueType="num">
                                      <p:cBhvr additive="base">
                                        <p:cTn id="53" dur="500" fill="hold"/>
                                        <p:tgtEl>
                                          <p:spTgt spid="10243">
                                            <p:txEl>
                                              <p:charRg st="196" end="2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243">
                                            <p:txEl>
                                              <p:charRg st="196" end="2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14473</Words>
  <Application>WPS 演示</Application>
  <PresentationFormat>在屏幕上显示</PresentationFormat>
  <Paragraphs>1252</Paragraphs>
  <Slides>86</Slides>
  <Notes>54</Notes>
  <HiddenSlides>0</HiddenSlides>
  <MMClips>0</MMClips>
  <ScaleCrop>false</ScaleCrop>
  <HeadingPairs>
    <vt:vector size="8" baseType="variant">
      <vt:variant>
        <vt:lpstr>已用的字体</vt:lpstr>
      </vt:variant>
      <vt:variant>
        <vt:i4>13</vt:i4>
      </vt:variant>
      <vt:variant>
        <vt:lpstr>主题</vt:lpstr>
      </vt:variant>
      <vt:variant>
        <vt:i4>10</vt:i4>
      </vt:variant>
      <vt:variant>
        <vt:lpstr>嵌入 OLE 服务器</vt:lpstr>
      </vt:variant>
      <vt:variant>
        <vt:i4>15</vt:i4>
      </vt:variant>
      <vt:variant>
        <vt:lpstr>幻灯片标题</vt:lpstr>
      </vt:variant>
      <vt:variant>
        <vt:i4>86</vt:i4>
      </vt:variant>
    </vt:vector>
  </HeadingPairs>
  <TitlesOfParts>
    <vt:vector size="124" baseType="lpstr">
      <vt:lpstr>Arial</vt:lpstr>
      <vt:lpstr>宋体</vt:lpstr>
      <vt:lpstr>Wingdings</vt:lpstr>
      <vt:lpstr>Times New Roman</vt:lpstr>
      <vt:lpstr>方正书宋_GBK</vt:lpstr>
      <vt:lpstr>微软雅黑</vt:lpstr>
      <vt:lpstr>Arial Unicode MS</vt:lpstr>
      <vt:lpstr>Calibri</vt:lpstr>
      <vt:lpstr>Lucida Console</vt:lpstr>
      <vt:lpstr>MT Extra</vt:lpstr>
      <vt:lpstr>黑体</vt:lpstr>
      <vt:lpstr>东文宋体</vt:lpstr>
      <vt:lpstr>Symbol</vt:lpstr>
      <vt:lpstr>SAF_2004_Template</vt:lpstr>
      <vt:lpstr>1_SAF_2004_Template</vt:lpstr>
      <vt:lpstr>2_SAF_2004_Template</vt:lpstr>
      <vt:lpstr>3_SAF_2004_Template</vt:lpstr>
      <vt:lpstr>4_SAF_2004_Template</vt:lpstr>
      <vt:lpstr>5_SAF_2004_Template</vt:lpstr>
      <vt:lpstr>6_SAF_2004_Template</vt:lpstr>
      <vt:lpstr>7_SAF_2004_Template</vt:lpstr>
      <vt:lpstr>8_SAF_2004_Template</vt:lpstr>
      <vt:lpstr>9_SAF_2004_Template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计算机外部设备特性</vt:lpstr>
      <vt:lpstr>计算机外部设备特性（续）</vt:lpstr>
      <vt:lpstr>计算机外部设备特性（续）</vt:lpstr>
      <vt:lpstr>PowerPoint 演示文稿</vt:lpstr>
      <vt:lpstr>PowerPoint 演示文稿</vt:lpstr>
      <vt:lpstr>PowerPoint 演示文稿</vt:lpstr>
      <vt:lpstr>PowerPoint 演示文稿</vt:lpstr>
      <vt:lpstr>PowerPoint 演示文稿</vt:lpstr>
      <vt:lpstr>PowerPoint 演示文稿</vt:lpstr>
      <vt:lpstr>4. 设备一致性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环形缓冲</vt:lpstr>
      <vt:lpstr>环形缓冲技术的使用</vt:lpstr>
      <vt:lpstr>环形缓冲技术的使用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设备输入/输出控制</vt:lpstr>
      <vt:lpstr>一、端口、总线、控制器</vt:lpstr>
      <vt:lpstr>PowerPoint 演示文稿</vt:lpstr>
      <vt:lpstr>输入/输出控制方式</vt:lpstr>
      <vt:lpstr>PowerPoint 演示文稿</vt:lpstr>
      <vt:lpstr>I/O中断方式（续）</vt:lpstr>
      <vt:lpstr>3. 通道方式</vt:lpstr>
      <vt:lpstr>PowerPoint 演示文稿</vt:lpstr>
      <vt:lpstr>1) 字节多路通道</vt:lpstr>
      <vt:lpstr>2) 选择通道</vt:lpstr>
      <vt:lpstr>3) 数组多路通道</vt:lpstr>
      <vt:lpstr>通道工作方式</vt:lpstr>
      <vt:lpstr>4. DMA方式</vt:lpstr>
      <vt:lpstr>DMA工作原理—获取总线控制权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Administrator</cp:lastModifiedBy>
  <cp:revision>846</cp:revision>
  <dcterms:created xsi:type="dcterms:W3CDTF">2018-12-10T13:12:00Z</dcterms:created>
  <dcterms:modified xsi:type="dcterms:W3CDTF">2018-12-11T01:26:57Z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