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90369-9867-41F6-ADC5-6F9E40A186F3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F55EB-3B09-4406-ACAD-3B9A9C97A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53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08728-D05A-47F6-9A47-F3716918B1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2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1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9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0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9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9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4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51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8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F149-7910-40C9-B255-0C4BE312B217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2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F149-7910-40C9-B255-0C4BE312B217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EEA01-ED8B-40B2-9BA0-6F765BBBD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1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340" y="-104108"/>
            <a:ext cx="8328629" cy="113756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81" y="4610613"/>
            <a:ext cx="12188238" cy="2246117"/>
          </a:xfrm>
          <a:prstGeom prst="rect">
            <a:avLst/>
          </a:prstGeom>
          <a:solidFill>
            <a:srgbClr val="111D33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4" name="矩形 3"/>
          <p:cNvSpPr/>
          <p:nvPr/>
        </p:nvSpPr>
        <p:spPr>
          <a:xfrm>
            <a:off x="1880" y="3038157"/>
            <a:ext cx="7443531" cy="214164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799" dirty="0"/>
          </a:p>
        </p:txBody>
      </p:sp>
      <p:sp>
        <p:nvSpPr>
          <p:cNvPr id="6" name="文本框 5"/>
          <p:cNvSpPr txBox="1"/>
          <p:nvPr/>
        </p:nvSpPr>
        <p:spPr>
          <a:xfrm>
            <a:off x="189072" y="5340962"/>
            <a:ext cx="8591030" cy="8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99" dirty="0">
                <a:solidFill>
                  <a:schemeClr val="bg1"/>
                </a:solidFill>
                <a:sym typeface="+mn-ea"/>
              </a:rPr>
              <a:t>田博文</a:t>
            </a:r>
            <a:endParaRPr lang="en-US" altLang="zh-CN" sz="2399" dirty="0">
              <a:solidFill>
                <a:schemeClr val="bg1"/>
              </a:solidFill>
            </a:endParaRPr>
          </a:p>
          <a:p>
            <a:endParaRPr lang="en-US" altLang="zh-CN" sz="2399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17839" y="3014712"/>
            <a:ext cx="9273693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198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</a:rPr>
              <a:t>Gaze estimation</a:t>
            </a:r>
            <a:endParaRPr lang="zh-CN" altLang="en-US" sz="7198" spc="400" dirty="0">
              <a:solidFill>
                <a:schemeClr val="tx1">
                  <a:lumMod val="75000"/>
                  <a:lumOff val="2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9191-78F9-4FCE-96FD-F2BC0432A873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0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AE59-1B73-4E84-98C7-193348E90160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32882" y="2661152"/>
            <a:ext cx="7664278" cy="19383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rgbClr val="333333"/>
                </a:solidFill>
                <a:latin typeface="Arial" panose="020B0604020202020204" pitchFamily="34" charset="0"/>
              </a:rPr>
              <a:t>苏黎世</a:t>
            </a:r>
            <a:r>
              <a:rPr lang="zh-CN" altLang="en-US" sz="2399" dirty="0">
                <a:solidFill>
                  <a:srgbClr val="333333"/>
                </a:solidFill>
                <a:latin typeface="Arial" panose="020B0604020202020204" pitchFamily="34" charset="0"/>
              </a:rPr>
              <a:t>理工</a:t>
            </a:r>
            <a:r>
              <a:rPr lang="en-US" altLang="zh-CN" sz="2399" dirty="0"/>
              <a:t> AIT </a:t>
            </a:r>
            <a:r>
              <a:rPr lang="en-US" altLang="zh-CN" sz="2399" dirty="0"/>
              <a:t>Lab----https</a:t>
            </a:r>
            <a:r>
              <a:rPr lang="en-US" altLang="zh-CN" sz="2399" dirty="0"/>
              <a:t>://</a:t>
            </a:r>
            <a:r>
              <a:rPr lang="en-US" altLang="zh-CN" sz="2399" dirty="0"/>
              <a:t>ait.ethz.ch/index.php</a:t>
            </a:r>
          </a:p>
          <a:p>
            <a:r>
              <a:rPr lang="zh-CN" altLang="en-US" sz="2399" dirty="0"/>
              <a:t>洛桑联邦理工学院</a:t>
            </a:r>
            <a:r>
              <a:rPr lang="en-US" altLang="zh-CN" sz="2399" dirty="0" err="1"/>
              <a:t>Idiap</a:t>
            </a:r>
            <a:r>
              <a:rPr lang="en-US" altLang="zh-CN" sz="2399" dirty="0"/>
              <a:t>----https</a:t>
            </a:r>
            <a:r>
              <a:rPr lang="en-US" altLang="zh-CN" sz="2399" dirty="0"/>
              <a:t>://</a:t>
            </a:r>
            <a:r>
              <a:rPr lang="en-US" altLang="zh-CN" sz="2399" dirty="0"/>
              <a:t>www.idiap.ch/en</a:t>
            </a:r>
          </a:p>
          <a:p>
            <a:r>
              <a:rPr lang="zh-CN" altLang="en-US" sz="2399" dirty="0"/>
              <a:t>马克思普朗克研究所</a:t>
            </a:r>
            <a:r>
              <a:rPr lang="en-US" altLang="zh-CN" sz="2399" dirty="0"/>
              <a:t>----https://perceptualui.org/</a:t>
            </a:r>
          </a:p>
          <a:p>
            <a:r>
              <a:rPr lang="zh-CN" altLang="en-US" sz="2399" dirty="0"/>
              <a:t>北京航天航空大学陆峰</a:t>
            </a:r>
            <a:r>
              <a:rPr lang="en-US" altLang="zh-CN" sz="2399" dirty="0"/>
              <a:t>----http://</a:t>
            </a:r>
            <a:r>
              <a:rPr lang="en-US" altLang="zh-CN" sz="2399" dirty="0"/>
              <a:t>phi-ai.org/default.htm</a:t>
            </a:r>
          </a:p>
          <a:p>
            <a:endParaRPr lang="zh-CN" altLang="en-US" sz="2399" dirty="0"/>
          </a:p>
        </p:txBody>
      </p:sp>
    </p:spTree>
    <p:extLst>
      <p:ext uri="{BB962C8B-B14F-4D97-AF65-F5344CB8AC3E}">
        <p14:creationId xmlns:p14="http://schemas.microsoft.com/office/powerpoint/2010/main" val="73544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rcRect b="49881"/>
          <a:stretch>
            <a:fillRect/>
          </a:stretch>
        </p:blipFill>
        <p:spPr>
          <a:xfrm>
            <a:off x="-423861" y="4151619"/>
            <a:ext cx="13708382" cy="938409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127619" y="28778"/>
            <a:ext cx="12516644" cy="8243142"/>
          </a:xfrm>
          <a:prstGeom prst="rect">
            <a:avLst/>
          </a:prstGeom>
          <a:solidFill>
            <a:srgbClr val="FFFF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799" dirty="0"/>
          </a:p>
        </p:txBody>
      </p:sp>
      <p:sp>
        <p:nvSpPr>
          <p:cNvPr id="7" name="文本框 1"/>
          <p:cNvSpPr txBox="1"/>
          <p:nvPr/>
        </p:nvSpPr>
        <p:spPr>
          <a:xfrm>
            <a:off x="3672742" y="1221363"/>
            <a:ext cx="4847364" cy="994861"/>
          </a:xfrm>
          <a:prstGeom prst="rect">
            <a:avLst/>
          </a:prstGeom>
          <a:noFill/>
          <a:effectLst/>
        </p:spPr>
        <p:txBody>
          <a:bodyPr wrap="square" lIns="91413" tIns="45707" rIns="91413" bIns="45707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865" dirty="0">
                <a:solidFill>
                  <a:schemeClr val="tx1">
                    <a:lumMod val="85000"/>
                    <a:lumOff val="1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CONTENTS</a:t>
            </a:r>
          </a:p>
        </p:txBody>
      </p:sp>
      <p:sp>
        <p:nvSpPr>
          <p:cNvPr id="8" name="Freeform 11"/>
          <p:cNvSpPr/>
          <p:nvPr/>
        </p:nvSpPr>
        <p:spPr bwMode="auto">
          <a:xfrm rot="10800000">
            <a:off x="3361137" y="3189048"/>
            <a:ext cx="841731" cy="857742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6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3455246" y="3371576"/>
            <a:ext cx="769289" cy="461510"/>
          </a:xfrm>
          <a:prstGeom prst="rect">
            <a:avLst/>
          </a:prstGeom>
          <a:noFill/>
          <a:effectLst/>
        </p:spPr>
        <p:txBody>
          <a:bodyPr wrap="square" lIns="91413" tIns="45707" rIns="91413" bIns="45707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399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01</a:t>
            </a:r>
            <a:endParaRPr lang="en-GB" altLang="zh-CN" sz="2399" b="1" spc="6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 rot="10800000">
            <a:off x="5760067" y="3189048"/>
            <a:ext cx="841731" cy="857742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6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5854773" y="3371576"/>
            <a:ext cx="769289" cy="461510"/>
          </a:xfrm>
          <a:prstGeom prst="rect">
            <a:avLst/>
          </a:prstGeom>
          <a:noFill/>
          <a:effectLst/>
        </p:spPr>
        <p:txBody>
          <a:bodyPr wrap="square" lIns="91413" tIns="45707" rIns="91413" bIns="45707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399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02</a:t>
            </a:r>
            <a:endParaRPr lang="en-GB" altLang="zh-CN" sz="2399" b="1" spc="6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2166832" y="4155147"/>
            <a:ext cx="3269555" cy="399955"/>
          </a:xfrm>
          <a:prstGeom prst="rect">
            <a:avLst/>
          </a:prstGeom>
          <a:noFill/>
          <a:effectLst/>
        </p:spPr>
        <p:txBody>
          <a:bodyPr wrap="square" lIns="91413" tIns="45707" rIns="91413" bIns="45707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14" name="Freeform 11"/>
          <p:cNvSpPr/>
          <p:nvPr/>
        </p:nvSpPr>
        <p:spPr bwMode="auto">
          <a:xfrm rot="10800000">
            <a:off x="8218388" y="3189048"/>
            <a:ext cx="841731" cy="857742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6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8302289" y="3371576"/>
            <a:ext cx="769289" cy="461510"/>
          </a:xfrm>
          <a:prstGeom prst="rect">
            <a:avLst/>
          </a:prstGeom>
          <a:noFill/>
          <a:effectLst/>
        </p:spPr>
        <p:txBody>
          <a:bodyPr wrap="square" lIns="91413" tIns="45707" rIns="91413" bIns="45707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399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03</a:t>
            </a:r>
            <a:endParaRPr lang="en-GB" altLang="zh-CN" sz="2399" b="1" spc="6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46078" y="4155147"/>
            <a:ext cx="3269555" cy="399955"/>
          </a:xfrm>
          <a:prstGeom prst="rect">
            <a:avLst/>
          </a:prstGeom>
          <a:noFill/>
          <a:effectLst/>
        </p:spPr>
        <p:txBody>
          <a:bodyPr wrap="square" lIns="91413" tIns="45707" rIns="91413" bIns="45707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199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52284" y="4155147"/>
            <a:ext cx="3269555" cy="399955"/>
          </a:xfrm>
          <a:prstGeom prst="rect">
            <a:avLst/>
          </a:prstGeom>
          <a:noFill/>
          <a:effectLst/>
        </p:spPr>
        <p:txBody>
          <a:bodyPr wrap="square" lIns="91413" tIns="45707" rIns="91413" bIns="45707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zh-CN" altLang="en-US" sz="199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4EF5-247A-4FA9-A600-5A7AD608BA68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d"/>
      </p:transition>
    </mc:Choice>
    <mc:Fallback xmlns=""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3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" presetClass="entr" presetSubtype="4" accel="72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203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4" accel="72000" fill="hold" grpId="0" nodeType="withEffect">
                                  <p:stCondLst>
                                    <p:cond delay="27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523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indefinite" fill="hold" grpId="1" nodeType="withEffect">
                                  <p:stCondLst>
                                    <p:cond delay="573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2" presetClass="entr" presetSubtype="4" accel="72000" fill="hold" grpId="0" nodeType="withEffect">
                                  <p:stCondLst>
                                    <p:cond delay="57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animBg="1"/>
      <p:bldP spid="8" grpId="1" animBg="1"/>
      <p:bldP spid="9" grpId="0"/>
      <p:bldP spid="10" grpId="0" animBg="1"/>
      <p:bldP spid="10" grpId="1" animBg="1"/>
      <p:bldP spid="11" grpId="0"/>
      <p:bldP spid="12" grpId="0" bldLvl="0" animBg="1"/>
      <p:bldP spid="14" grpId="0" animBg="1"/>
      <p:bldP spid="14" grpId="1" animBg="1"/>
      <p:bldP spid="15" grpId="0"/>
      <p:bldP spid="2" grpId="0" bldLvl="0" animBg="1"/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5664085" y="2517181"/>
            <a:ext cx="5854844" cy="748640"/>
          </a:xfrm>
          <a:prstGeom prst="rect">
            <a:avLst/>
          </a:prstGeom>
          <a:noFill/>
          <a:effectLst/>
        </p:spPr>
        <p:txBody>
          <a:bodyPr wrap="square" lIns="91413" tIns="45707" rIns="91413" bIns="45707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4265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charset="-128"/>
                <a:ea typeface="Kozuka Gothic Pr6N H" panose="020B0800000000000000" charset="-128"/>
                <a:cs typeface="博洋行书 7000" panose="02000600000000000000" pitchFamily="2" charset="-122"/>
              </a:rPr>
              <a:t>Introduction</a:t>
            </a: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4699867" y="2354055"/>
            <a:ext cx="1103659" cy="1103659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66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4811186" y="2498027"/>
            <a:ext cx="959810" cy="748640"/>
          </a:xfrm>
          <a:prstGeom prst="rect">
            <a:avLst/>
          </a:prstGeom>
          <a:noFill/>
          <a:effectLst/>
        </p:spPr>
        <p:txBody>
          <a:bodyPr wrap="square" lIns="91413" tIns="45707" rIns="91413" bIns="45707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265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1</a:t>
            </a:r>
            <a:endParaRPr lang="en-GB" altLang="zh-CN" sz="4265" b="1" spc="6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2351" y="2353853"/>
            <a:ext cx="4469021" cy="4560432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8CF1-B1C8-4D2B-835B-5AEB69117A73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animBg="1"/>
      <p:bldP spid="7" grpId="1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" y="2469190"/>
            <a:ext cx="12188238" cy="37918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64796" y="1534268"/>
            <a:ext cx="7678483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99" dirty="0"/>
              <a:t>         </a:t>
            </a:r>
            <a:r>
              <a:rPr lang="zh-CN" altLang="en-US" sz="3199" dirty="0"/>
              <a:t>以眼睛图像或人脸图像为处理对象，估算人的视线方向或注视点位置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CB59-8756-41FA-BCFE-A5BA07116995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6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CB59-8756-41FA-BCFE-A5BA07116995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816503"/>
            <a:ext cx="10409382" cy="270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0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CB59-8756-41FA-BCFE-A5BA07116995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0" y="1358440"/>
            <a:ext cx="10898909" cy="48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6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AE59-1B73-4E84-98C7-193348E90160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8200" y="1663625"/>
            <a:ext cx="6022803" cy="461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99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deep learning-based gaze estimation</a:t>
            </a:r>
            <a:r>
              <a:rPr lang="zh-CN" altLang="en-US" sz="2399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2399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0" y="2617904"/>
            <a:ext cx="9023927" cy="119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AutoNum type="arabicParenR"/>
            </a:pPr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extract high-level abstract gaze features</a:t>
            </a:r>
          </a:p>
          <a:p>
            <a:pPr indent="-342900">
              <a:buAutoNum type="arabicParenR"/>
            </a:pPr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non-linear mapping function</a:t>
            </a:r>
          </a:p>
          <a:p>
            <a:pPr indent="-342900">
              <a:buAutoNum type="arabicParenR"/>
            </a:pPr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tolerate head movement to some extent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AE59-1B73-4E84-98C7-193348E90160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042" y="1378792"/>
            <a:ext cx="5345414" cy="49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0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264088" y="242132"/>
            <a:ext cx="4344206" cy="622108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defTabSz="1284822"/>
            <a:r>
              <a:rPr lang="en-US" altLang="zh-CN" sz="3199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31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529100" y="866008"/>
            <a:ext cx="1775649" cy="375886"/>
          </a:xfrm>
          <a:prstGeom prst="rect">
            <a:avLst/>
          </a:prstGeom>
          <a:noFill/>
        </p:spPr>
        <p:txBody>
          <a:bodyPr wrap="square" lIns="128539" tIns="64269" rIns="128539" bIns="64269" rtlCol="0">
            <a:spAutoFit/>
          </a:bodyPr>
          <a:lstStyle/>
          <a:p>
            <a:pPr algn="dist" defTabSz="1284822"/>
            <a:r>
              <a:rPr lang="en-US" altLang="zh-CN" sz="1599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introduction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AE59-1B73-4E84-98C7-193348E90160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0" y="1241894"/>
            <a:ext cx="5085714" cy="10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45" y="2369710"/>
            <a:ext cx="5342884" cy="15660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00" y="4479636"/>
            <a:ext cx="5141808" cy="14681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09" y="2026923"/>
            <a:ext cx="4290792" cy="35640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42473" y="3996877"/>
            <a:ext cx="43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1.Gaze estimation with eye images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29327" y="5876545"/>
            <a:ext cx="43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2.Gaze estimation with face images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885209" y="5809016"/>
            <a:ext cx="487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3.Gaze estimation with face and eye images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3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145</Words>
  <Application>Microsoft Office PowerPoint</Application>
  <PresentationFormat>宽屏</PresentationFormat>
  <Paragraphs>58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Adobe Gothic Std B</vt:lpstr>
      <vt:lpstr>Kozuka Gothic Pr6N H</vt:lpstr>
      <vt:lpstr>博洋行书 7000</vt:lpstr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Bowen</dc:creator>
  <cp:lastModifiedBy>Tian Bowen</cp:lastModifiedBy>
  <cp:revision>6</cp:revision>
  <dcterms:created xsi:type="dcterms:W3CDTF">2021-05-09T07:17:48Z</dcterms:created>
  <dcterms:modified xsi:type="dcterms:W3CDTF">2021-05-09T07:52:33Z</dcterms:modified>
</cp:coreProperties>
</file>