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4"/>
    <p:restoredTop sz="94710"/>
  </p:normalViewPr>
  <p:slideViewPr>
    <p:cSldViewPr snapToGrid="0">
      <p:cViewPr varScale="1">
        <p:scale>
          <a:sx n="147" d="100"/>
          <a:sy n="147" d="100"/>
        </p:scale>
        <p:origin x="22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1FD46-FE07-DE44-94F6-020503ABF414}" type="datetimeFigureOut">
              <a:rPr lang="en-US" smtClean="0"/>
              <a:t>5/1/25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EB50C-F39E-894F-911F-796D6642C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2833-E130-9C42-AF96-2EBBF4B9B24B}" type="datetime1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9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6087-04EB-4B4E-B506-83B45E161E8A}" type="datetime1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8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6E6C-6152-0B4D-A594-573D5A6D4779}" type="datetime1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2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F333-C185-C34A-9C7C-55146E8D700A}" type="datetime1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2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0B57-9A5C-9B47-8A5E-EC9A4721C1B3}" type="datetime1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1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5F4A-BCED-6F44-AA41-FF3A16D7ECA1}" type="datetime1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5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73DE-25FC-7F4A-B5B6-9142FF78DC04}" type="datetime1">
              <a:rPr lang="en-US" smtClean="0"/>
              <a:t>5/1/25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0741-E3B1-A241-8309-E9113FA829FD}" type="datetime1">
              <a:rPr lang="en-US" smtClean="0"/>
              <a:t>5/1/25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7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58E3-EF26-2544-BC09-5CB18067C0E3}" type="datetime1">
              <a:rPr lang="en-US" smtClean="0"/>
              <a:t>5/1/25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9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08811-C7D7-AF4A-8D1C-15AEE9C7791C}" type="datetime1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3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2876-0D5D-C044-A092-797278455BC6}" type="datetime1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8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0D8098C-B5C7-9441-84A1-AC2C8EC5FAAB}" type="datetime1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3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fake00456" TargetMode="External"/><Relationship Id="rId7" Type="http://schemas.openxmlformats.org/officeDocument/2006/relationships/hyperlink" Target="https://doi.org/10.1146/fake.annurev-marine-042123-012345" TargetMode="External"/><Relationship Id="rId2" Type="http://schemas.openxmlformats.org/officeDocument/2006/relationships/hyperlink" Target="https://doi.org/10.1038/fake0012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38/fake01234" TargetMode="External"/><Relationship Id="rId5" Type="http://schemas.openxmlformats.org/officeDocument/2006/relationships/hyperlink" Target="https://doi.org/10.1371/fake.pcbi.1009fake001" TargetMode="External"/><Relationship Id="rId4" Type="http://schemas.openxmlformats.org/officeDocument/2006/relationships/hyperlink" Target="https://doi.org/10.1038/fake00789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820888B-4EA5-E0E8-6D52-7733E1E77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C4400-6A9C-550F-A4E0-1DF4F8504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464457" cy="3303764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400" kern="0" dirty="0">
                <a:effectLst/>
                <a:latin typeface="AkayaKanadaka" panose="02010502080401010103" pitchFamily="2" charset="77"/>
                <a:ea typeface="Times New Roman" panose="02020603050405020304" pitchFamily="18" charset="0"/>
                <a:cs typeface="AkayaKanadaka" panose="02010502080401010103" pitchFamily="2" charset="77"/>
              </a:rPr>
              <a:t>Quantification and Characterization of </a:t>
            </a:r>
            <a:r>
              <a:rPr lang="en-US" sz="5400" i="1" kern="0" dirty="0">
                <a:effectLst/>
                <a:latin typeface="AkayaKanadaka" panose="02010502080401010103" pitchFamily="2" charset="77"/>
                <a:ea typeface="Times New Roman" panose="02020603050405020304" pitchFamily="18" charset="0"/>
                <a:cs typeface="AkayaKanadaka" panose="02010502080401010103" pitchFamily="2" charset="77"/>
              </a:rPr>
              <a:t>Microcystis</a:t>
            </a:r>
            <a:r>
              <a:rPr lang="en-US" sz="5400" kern="0" dirty="0">
                <a:effectLst/>
                <a:latin typeface="AkayaKanadaka" panose="02010502080401010103" pitchFamily="2" charset="77"/>
                <a:ea typeface="Times New Roman" panose="02020603050405020304" pitchFamily="18" charset="0"/>
                <a:cs typeface="AkayaKanadaka" panose="02010502080401010103" pitchFamily="2" charset="77"/>
              </a:rPr>
              <a:t>-Specific Cyanophages in Lake Erie</a:t>
            </a:r>
            <a:r>
              <a:rPr lang="en-US" sz="5400" dirty="0">
                <a:effectLst/>
                <a:latin typeface="AkayaKanadaka" panose="02010502080401010103" pitchFamily="2" charset="77"/>
                <a:cs typeface="AkayaKanadaka" panose="02010502080401010103" pitchFamily="2" charset="77"/>
              </a:rPr>
              <a:t> </a:t>
            </a:r>
            <a:endParaRPr lang="en-US" sz="5400" dirty="0">
              <a:latin typeface="AkayaKanadaka" panose="02010502080401010103" pitchFamily="2" charset="77"/>
              <a:cs typeface="AkayaKanadaka" panose="02010502080401010103" pitchFamily="2" charset="77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6B5A8BF-0680-F9A7-27B1-3971EC934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blue plastic virus with a red design on it&#10;&#10;AI-generated content may be incorrect.">
            <a:extLst>
              <a:ext uri="{FF2B5EF4-FFF2-40B4-BE49-F238E27FC236}">
                <a16:creationId xmlns:a16="http://schemas.microsoft.com/office/drawing/2014/main" id="{0CA43774-92EF-B0A6-F1A4-58C8A86DBA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854" b="-3"/>
          <a:stretch/>
        </p:blipFill>
        <p:spPr>
          <a:xfrm>
            <a:off x="4601196" y="3429000"/>
            <a:ext cx="3348497" cy="3429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864FCA-987E-E3BC-9D8A-E589B341CEA0}"/>
              </a:ext>
            </a:extLst>
          </p:cNvPr>
          <p:cNvSpPr txBox="1"/>
          <p:nvPr/>
        </p:nvSpPr>
        <p:spPr>
          <a:xfrm>
            <a:off x="627017" y="4781006"/>
            <a:ext cx="390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By Richardson Egyirifa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7F968-617A-81AF-3945-E8BFB65D8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4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93FE-3E0E-A9AA-83D4-10DFC57A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1243" y="98732"/>
            <a:ext cx="11155680" cy="1463040"/>
          </a:xfrm>
        </p:spPr>
        <p:txBody>
          <a:bodyPr/>
          <a:lstStyle/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Beta diversity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CA4B0-4B19-8A68-015C-75BE3909D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416" y="830252"/>
            <a:ext cx="11948584" cy="3767328"/>
          </a:xfrm>
        </p:spPr>
        <p:txBody>
          <a:bodyPr>
            <a:no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library(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readxl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library(vegan)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library(ggplot2)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library(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dplyr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 1. Load and prepare data (avoid negative values)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df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&lt;-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read_excel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("~/Desktop/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Fake_cyanophage_sequencing_dataset.xlsx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") %&gt;% select(-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Sample_ID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-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Collection_Date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%&gt;% mutate(Location =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as.factor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(Location)) %&gt;%  mutate(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Viral_Load_PFU_ml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log10(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Viral_Load_PFU_ml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 2. Scale features WITHOUT CENTERING.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community_data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&lt;-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df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%&gt;%  select(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GC_Content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Genome_Length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Structural_Genes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Metabolic_Genes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Unique_ORFs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Contaminant_Reads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%&gt;% scale(center = FALSE, scale = TRUE)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# 3. Verify no negative values. print(range(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community_data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)) # Should show [1] 0.0000 [some positive max]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 4. Calculate Bray-Curtis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dist_matrix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&lt;-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vegdist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community_data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method = "bray")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# 5. Perform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PCoA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ordination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pcoa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&lt;-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cmdscale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dist_matrix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eig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TRUE, k = 3)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# 6. Visualize results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pcoa_scores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&lt;-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as.data.frame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pcoa$points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%&gt;% rename(PCoA1 = "V1", PCoA2 = "V2") %&gt;% 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bind_cols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(Location =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df$Location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ggplot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pcoa_scores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(PCoA1, PCoA2, color = Location)) +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geom_point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(size = 3, alpha = 0.8) + 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stat_ellipse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(level = 0.7) +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theme_minimal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+ labs(title = "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PCoA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Cyanophage Communities by Location", x = paste0("PCoA1 (", round(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pcoa$eig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[1]/sum(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pcoa$eig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)*100, 1), "%)"), y = paste0("PCoA2 (", round(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pcoa$eig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[2]/sum(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pcoa$eig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)*100, 1), "%)"))</a:t>
            </a:r>
            <a:endParaRPr lang="en-US" sz="12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ggsave</a:t>
            </a:r>
            <a:r>
              <a:rPr lang="en-US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("</a:t>
            </a:r>
            <a:r>
              <a:rPr lang="en-US" sz="1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cyanophage_beta_diversity.png</a:t>
            </a:r>
            <a:r>
              <a:rPr lang="en-US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", width = 10, height = 8, dpi = 300)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00D26-0DB7-91BE-00F8-00265D4B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89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CE52-CAEA-E8F1-5743-399514DE1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648" y="654317"/>
            <a:ext cx="11155680" cy="146304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2BAF4-CA36-0BD2-92CC-BB852F681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539433"/>
            <a:ext cx="11155680" cy="4806503"/>
          </a:xfrm>
        </p:spPr>
        <p:txBody>
          <a:bodyPr>
            <a:norm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DeepSeek-CJK-patch"/>
              </a:rPr>
              <a:t>Marino, S., &amp; Chen, X. (2022).</a:t>
            </a:r>
            <a:r>
              <a:rPr lang="en-US" b="0" i="0" dirty="0">
                <a:effectLst/>
                <a:latin typeface="DeepSeek-CJK-patch"/>
              </a:rPr>
              <a:t> *Comparative genomics of T4-like cyanophages in marine ecosystems.* Journal of Aquatic Microbiology, 18(4), 223-235. </a:t>
            </a:r>
            <a:r>
              <a:rPr lang="en-US" b="0" i="0" u="none" strike="noStrike" dirty="0">
                <a:effectLst/>
                <a:latin typeface="DeepSeek-CJK-patch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https://doi.org/10.1038/fake00123</a:t>
            </a:r>
            <a:endParaRPr lang="en-US" b="0" i="0" dirty="0"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DeepSeek-CJK-patch"/>
              </a:rPr>
              <a:t>Patel, R., Almeida, G. P., &amp; Yoshida, T. (2020).</a:t>
            </a:r>
            <a:r>
              <a:rPr lang="en-US" b="0" i="0" dirty="0">
                <a:effectLst/>
                <a:latin typeface="DeepSeek-CJK-patch"/>
              </a:rPr>
              <a:t> </a:t>
            </a:r>
            <a:r>
              <a:rPr lang="en-US" b="0" i="1" dirty="0">
                <a:effectLst/>
                <a:latin typeface="DeepSeek-CJK-patch"/>
              </a:rPr>
              <a:t>CRISPR-Cas systems in cyanophage-host interactions: A meta-analysis.</a:t>
            </a:r>
            <a:r>
              <a:rPr lang="en-US" b="0" i="0" dirty="0">
                <a:effectLst/>
                <a:latin typeface="DeepSeek-CJK-patch"/>
              </a:rPr>
              <a:t> Environmental Virology, 9(2), 45-58. </a:t>
            </a:r>
            <a:r>
              <a:rPr lang="en-US" b="0" i="0" u="none" strike="noStrike" dirty="0">
                <a:effectLst/>
                <a:latin typeface="DeepSeek-CJK-patc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https://doi.org/10.1038/fake00456</a:t>
            </a:r>
            <a:endParaRPr lang="en-US" b="0" i="0" dirty="0"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DeepSeek-CJK-patch"/>
              </a:rPr>
              <a:t>Kwon, H.-J., Smith, A. R., &amp; Suttle, C. A. (2019).</a:t>
            </a:r>
            <a:r>
              <a:rPr lang="en-US" b="0" i="0" dirty="0">
                <a:effectLst/>
                <a:latin typeface="DeepSeek-CJK-patch"/>
              </a:rPr>
              <a:t> </a:t>
            </a:r>
            <a:r>
              <a:rPr lang="en-US" b="0" i="1" dirty="0">
                <a:effectLst/>
                <a:latin typeface="DeepSeek-CJK-patch"/>
              </a:rPr>
              <a:t>Seasonal dynamics of cyanophage diversity in subtropical coastal waters.</a:t>
            </a:r>
            <a:r>
              <a:rPr lang="en-US" b="0" i="0" dirty="0">
                <a:effectLst/>
                <a:latin typeface="DeepSeek-CJK-patch"/>
              </a:rPr>
              <a:t> ISME Communications, 3(1), 112-125. </a:t>
            </a:r>
            <a:r>
              <a:rPr lang="en-US" b="0" i="0" u="none" strike="noStrike" dirty="0">
                <a:effectLst/>
                <a:latin typeface="DeepSeek-CJK-patc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https://doi.org/10.1038/fake00789</a:t>
            </a:r>
            <a:endParaRPr lang="en-US" b="0" i="0" dirty="0"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DeepSeek-CJK-patch"/>
              </a:rPr>
              <a:t>Nguyen, T. L., &amp; Weitz, J. S. (2021).</a:t>
            </a:r>
            <a:r>
              <a:rPr lang="en-US" b="0" i="0" dirty="0">
                <a:effectLst/>
                <a:latin typeface="DeepSeek-CJK-patch"/>
              </a:rPr>
              <a:t> </a:t>
            </a:r>
            <a:r>
              <a:rPr lang="en-US" b="0" i="1" dirty="0">
                <a:effectLst/>
                <a:latin typeface="DeepSeek-CJK-patch"/>
              </a:rPr>
              <a:t>Quantitative models of cyanophage predation in Prochlorococcus populations.</a:t>
            </a:r>
            <a:r>
              <a:rPr lang="en-US" b="0" i="0" dirty="0">
                <a:effectLst/>
                <a:latin typeface="DeepSeek-CJK-patch"/>
              </a:rPr>
              <a:t> </a:t>
            </a:r>
            <a:r>
              <a:rPr lang="en-US" b="0" i="0" dirty="0" err="1">
                <a:effectLst/>
                <a:latin typeface="DeepSeek-CJK-patch"/>
              </a:rPr>
              <a:t>PLoS</a:t>
            </a:r>
            <a:r>
              <a:rPr lang="en-US" b="0" i="0" dirty="0">
                <a:effectLst/>
                <a:latin typeface="DeepSeek-CJK-patch"/>
              </a:rPr>
              <a:t> Computational Biology, 17(6), e1009fake001. </a:t>
            </a:r>
            <a:r>
              <a:rPr lang="en-US" b="0" i="0" u="none" strike="noStrike" dirty="0">
                <a:effectLst/>
                <a:latin typeface="DeepSeek-CJK-patch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https://doi.org/10.1371/fake.pcbi.1009fake001</a:t>
            </a:r>
            <a:endParaRPr lang="en-US" b="0" i="0" dirty="0"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DeepSeek-CJK-patch"/>
              </a:rPr>
              <a:t>Vásquez-Bermúdez, M., Jover, L. F., &amp; Ignacio-Espinoza, J. C. (2018).</a:t>
            </a:r>
            <a:r>
              <a:rPr lang="en-US" b="0" i="0" dirty="0">
                <a:effectLst/>
                <a:latin typeface="DeepSeek-CJK-patch"/>
              </a:rPr>
              <a:t> </a:t>
            </a:r>
            <a:r>
              <a:rPr lang="en-US" b="0" i="1" dirty="0">
                <a:effectLst/>
                <a:latin typeface="DeepSeek-CJK-patch"/>
              </a:rPr>
              <a:t>Metagenomic reconstruction of uncultured cyanophages from the South Pacific Gyre.</a:t>
            </a:r>
            <a:r>
              <a:rPr lang="en-US" b="0" i="0" dirty="0">
                <a:effectLst/>
                <a:latin typeface="DeepSeek-CJK-patch"/>
              </a:rPr>
              <a:t> Nature Microbiology, 3(12), 1503-1512. </a:t>
            </a:r>
            <a:r>
              <a:rPr lang="en-US" b="0" i="0" u="none" strike="noStrike" dirty="0">
                <a:effectLst/>
                <a:latin typeface="DeepSeek-CJK-patch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https://doi.org/10.1038/fake01234</a:t>
            </a:r>
            <a:endParaRPr lang="en-US" b="0" i="0" dirty="0"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DeepSeek-CJK-patch"/>
              </a:rPr>
              <a:t>Li, W., Zhao, Y., &amp; Jiao, N. (2023).</a:t>
            </a:r>
            <a:r>
              <a:rPr lang="en-US" b="0" i="0" dirty="0">
                <a:effectLst/>
                <a:latin typeface="DeepSeek-CJK-patch"/>
              </a:rPr>
              <a:t> </a:t>
            </a:r>
            <a:r>
              <a:rPr lang="en-US" b="0" i="1" dirty="0">
                <a:effectLst/>
                <a:latin typeface="DeepSeek-CJK-patch"/>
              </a:rPr>
              <a:t>Cyanophage-encoded photosynthesis genes: Evolutionary implications for marine carbon cycling.</a:t>
            </a:r>
            <a:r>
              <a:rPr lang="en-US" b="0" i="0" dirty="0">
                <a:effectLst/>
                <a:latin typeface="DeepSeek-CJK-patch"/>
              </a:rPr>
              <a:t> Annual Review of Marine Science, 15, 189-207. </a:t>
            </a:r>
            <a:r>
              <a:rPr lang="en-US" b="0" i="0" u="none" strike="noStrike" dirty="0">
                <a:effectLst/>
                <a:latin typeface="DeepSeek-CJK-patch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https://doi.org/10.1146/fake.annurev-marine-042123-012345</a:t>
            </a:r>
            <a:endParaRPr lang="en-US" b="0" i="0" dirty="0">
              <a:effectLst/>
              <a:latin typeface="DeepSeek-CJK-patch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1F640-CCF3-5701-DA49-8ECDBB846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08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9E03-09C8-3435-9A09-B98C7921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FB062-2CE2-53FB-F036-A79C8114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>
                <a:latin typeface="AkayaKanadaka" panose="02010502080401010103" pitchFamily="2" charset="77"/>
                <a:cs typeface="AkayaKanadaka" panose="02010502080401010103" pitchFamily="2" charset="77"/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BC30A-0BB0-E3F1-42E0-AADAE7D7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1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EAFFD-4A47-DD53-4F76-BD457E18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80D2C-4AB1-8032-F3A5-556E87AF9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61" y="-714715"/>
            <a:ext cx="5202669" cy="2432304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AkayaKanadaka" panose="02010502080401010103" pitchFamily="2" charset="77"/>
                <a:cs typeface="AkayaKanadaka" panose="02010502080401010103" pitchFamily="2" charset="77"/>
              </a:rPr>
              <a:t>Background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C1FECC-9CA4-341C-7E20-4728C514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E8129-1B95-351B-65CE-AD3003C29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8" y="2225678"/>
            <a:ext cx="4922233" cy="291473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halkboard" panose="03050602040202020205" pitchFamily="66" charset="77"/>
              </a:rPr>
              <a:t>Viruses infecting cyanobacteria</a:t>
            </a:r>
          </a:p>
          <a:p>
            <a:pPr marL="0" indent="0">
              <a:buNone/>
            </a:pPr>
            <a:endParaRPr lang="en-US" sz="2800" dirty="0">
              <a:latin typeface="Chalkboard" panose="03050602040202020205" pitchFamily="66" charset="77"/>
            </a:endParaRPr>
          </a:p>
          <a:p>
            <a:r>
              <a:rPr lang="en-US" sz="2800" dirty="0">
                <a:latin typeface="Chalkboard" panose="03050602040202020205" pitchFamily="66" charset="77"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effectLst/>
                <a:latin typeface="Chalkboard" panose="03050602040202020205" pitchFamily="66" charset="77"/>
                <a:ea typeface="Aptos" panose="020B0004020202020204" pitchFamily="34" charset="0"/>
                <a:cs typeface="Times New Roman" panose="02020603050405020304" pitchFamily="18" charset="0"/>
              </a:rPr>
              <a:t>rigger release of intracellular cyanotoxins to environmental waters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2657C-B938-5680-1CC0-54F47C6CDD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769" r="-2" b="4387"/>
          <a:stretch/>
        </p:blipFill>
        <p:spPr>
          <a:xfrm>
            <a:off x="5636870" y="1717589"/>
            <a:ext cx="6033921" cy="43047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70005-2DC4-C969-BEC7-D4FD3759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4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C5DA2-F992-2030-C0EA-2066D5B9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kern="0" dirty="0">
                <a:effectLst/>
                <a:latin typeface="AkayaKanadaka" panose="02010502080401010103" pitchFamily="2" charset="77"/>
                <a:ea typeface="Times New Roman" panose="02020603050405020304" pitchFamily="18" charset="0"/>
                <a:cs typeface="AkayaKanadaka" panose="02010502080401010103" pitchFamily="2" charset="77"/>
              </a:rPr>
              <a:t>Research Questions</a:t>
            </a:r>
            <a:endParaRPr lang="en-US" sz="6000" dirty="0">
              <a:latin typeface="AkayaKanadaka" panose="02010502080401010103" pitchFamily="2" charset="77"/>
              <a:cs typeface="AkayaKanadaka" panose="02010502080401010103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B648B-A4C4-BFA0-9059-101C2E9F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12" y="2112264"/>
            <a:ext cx="11155680" cy="3767328"/>
          </a:xfrm>
        </p:spPr>
        <p:txBody>
          <a:bodyPr>
            <a:normAutofit/>
          </a:bodyPr>
          <a:lstStyle/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3200" kern="0" dirty="0">
                <a:effectLst/>
                <a:latin typeface="Chalkboard" panose="03050602040202020205" pitchFamily="66" charset="77"/>
                <a:ea typeface="Times New Roman" panose="02020603050405020304" pitchFamily="18" charset="0"/>
                <a:cs typeface="Times New Roman" panose="02020603050405020304" pitchFamily="18" charset="0"/>
              </a:rPr>
              <a:t>1. What is the spatial and temporal distribution of </a:t>
            </a:r>
            <a:r>
              <a:rPr lang="en-US" sz="3200" i="1" kern="0" dirty="0">
                <a:effectLst/>
                <a:latin typeface="Chalkboard" panose="03050602040202020205" pitchFamily="66" charset="77"/>
                <a:ea typeface="Times New Roman" panose="02020603050405020304" pitchFamily="18" charset="0"/>
                <a:cs typeface="Times New Roman" panose="02020603050405020304" pitchFamily="18" charset="0"/>
              </a:rPr>
              <a:t>Microcystis</a:t>
            </a:r>
            <a:r>
              <a:rPr lang="en-US" sz="3200" kern="0" dirty="0">
                <a:effectLst/>
                <a:latin typeface="Chalkboard" panose="03050602040202020205" pitchFamily="66" charset="77"/>
                <a:ea typeface="Times New Roman" panose="02020603050405020304" pitchFamily="18" charset="0"/>
                <a:cs typeface="Times New Roman" panose="02020603050405020304" pitchFamily="18" charset="0"/>
              </a:rPr>
              <a:t>-specific cyanophages in Lake Erie?</a:t>
            </a:r>
            <a:endParaRPr lang="en-US" sz="3200" kern="100" dirty="0">
              <a:effectLst/>
              <a:latin typeface="Chalkboard" panose="03050602040202020205" pitchFamily="66" charset="77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3200" kern="0" dirty="0">
                <a:effectLst/>
                <a:latin typeface="Chalkboard" panose="03050602040202020205" pitchFamily="66" charset="77"/>
                <a:ea typeface="Times New Roman" panose="02020603050405020304" pitchFamily="18" charset="0"/>
                <a:cs typeface="Times New Roman" panose="02020603050405020304" pitchFamily="18" charset="0"/>
              </a:rPr>
              <a:t>2. How does viral diversity change across different locations and seasons?</a:t>
            </a:r>
            <a:r>
              <a:rPr lang="en-US" sz="3200" kern="100" dirty="0">
                <a:effectLst/>
                <a:latin typeface="Chalkboard" panose="03050602040202020205" pitchFamily="66" charset="77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sz="3200" dirty="0">
              <a:latin typeface="Chalkboard" panose="03050602040202020205" pitchFamily="66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1AA36-F517-5372-2BA4-779FB831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3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12E6-5D17-8E27-60A2-7718A9E7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kayaKanadaka" panose="02010502080401010103" pitchFamily="2" charset="77"/>
                <a:cs typeface="AkayaKanadaka" panose="02010502080401010103" pitchFamily="2" charset="77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D1C65-34D1-26A1-CCEE-0E5F7EB21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88" y="1988300"/>
            <a:ext cx="11155680" cy="3767328"/>
          </a:xfrm>
        </p:spPr>
        <p:txBody>
          <a:bodyPr>
            <a:normAutofit/>
          </a:bodyPr>
          <a:lstStyle/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2800" kern="0" dirty="0">
                <a:effectLst/>
                <a:latin typeface="Chalkboard" panose="03050602040202020205" pitchFamily="66" charset="77"/>
                <a:ea typeface="Times New Roman" panose="02020603050405020304" pitchFamily="18" charset="0"/>
                <a:cs typeface="Times New Roman" panose="02020603050405020304" pitchFamily="18" charset="0"/>
              </a:rPr>
              <a:t>1. To quantify </a:t>
            </a:r>
            <a:r>
              <a:rPr lang="en-US" sz="2800" i="1" kern="0" dirty="0">
                <a:effectLst/>
                <a:latin typeface="Chalkboard" panose="03050602040202020205" pitchFamily="66" charset="77"/>
                <a:ea typeface="Times New Roman" panose="02020603050405020304" pitchFamily="18" charset="0"/>
                <a:cs typeface="Times New Roman" panose="02020603050405020304" pitchFamily="18" charset="0"/>
              </a:rPr>
              <a:t>Microcystis</a:t>
            </a:r>
            <a:r>
              <a:rPr lang="en-US" sz="2800" kern="0" dirty="0">
                <a:effectLst/>
                <a:latin typeface="Chalkboard" panose="03050602040202020205" pitchFamily="66" charset="77"/>
                <a:ea typeface="Times New Roman" panose="02020603050405020304" pitchFamily="18" charset="0"/>
                <a:cs typeface="Times New Roman" panose="02020603050405020304" pitchFamily="18" charset="0"/>
              </a:rPr>
              <a:t>-specific cyanophages in Lake Erie across spatial and temporal scales.</a:t>
            </a:r>
            <a:endParaRPr lang="en-US" sz="2800" kern="100" dirty="0">
              <a:effectLst/>
              <a:latin typeface="Chalkboard" panose="03050602040202020205" pitchFamily="66" charset="77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kern="0" dirty="0">
                <a:effectLst/>
                <a:latin typeface="Chalkboard" panose="03050602040202020205" pitchFamily="66" charset="77"/>
                <a:ea typeface="Times New Roman" panose="02020603050405020304" pitchFamily="18" charset="0"/>
              </a:rPr>
              <a:t>2. To analyze viral diversity using high-throughput sequencing</a:t>
            </a:r>
            <a:endParaRPr lang="en-US" sz="2800" dirty="0">
              <a:latin typeface="Chalkboard" panose="03050602040202020205" pitchFamily="66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C3EB5-555F-F35C-3A56-52C1A5EB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4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CAFC5-FBE3-5A7C-66AB-ECD9F331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kern="0" dirty="0">
                <a:effectLst/>
                <a:latin typeface="AkayaKanadaka" panose="02010502080401010103" pitchFamily="2" charset="77"/>
                <a:ea typeface="Times New Roman" panose="02020603050405020304" pitchFamily="18" charset="0"/>
                <a:cs typeface="AkayaKanadaka" panose="02010502080401010103" pitchFamily="2" charset="77"/>
              </a:rPr>
              <a:t>To quantify </a:t>
            </a:r>
            <a:r>
              <a:rPr lang="en-US" sz="2000" i="1" kern="0" dirty="0">
                <a:effectLst/>
                <a:latin typeface="AkayaKanadaka" panose="02010502080401010103" pitchFamily="2" charset="77"/>
                <a:ea typeface="Times New Roman" panose="02020603050405020304" pitchFamily="18" charset="0"/>
                <a:cs typeface="AkayaKanadaka" panose="02010502080401010103" pitchFamily="2" charset="77"/>
              </a:rPr>
              <a:t>Microcystis</a:t>
            </a:r>
            <a:r>
              <a:rPr lang="en-US" sz="2000" kern="0" dirty="0">
                <a:effectLst/>
                <a:latin typeface="AkayaKanadaka" panose="02010502080401010103" pitchFamily="2" charset="77"/>
                <a:ea typeface="Times New Roman" panose="02020603050405020304" pitchFamily="18" charset="0"/>
                <a:cs typeface="AkayaKanadaka" panose="02010502080401010103" pitchFamily="2" charset="77"/>
              </a:rPr>
              <a:t>-specific cyanophages in Lake Erie across spatial and temporal scales</a:t>
            </a:r>
            <a:endParaRPr lang="en-US" sz="2000" dirty="0">
              <a:latin typeface="AkayaKanadaka" panose="02010502080401010103" pitchFamily="2" charset="77"/>
              <a:cs typeface="AkayaKanadaka" panose="02010502080401010103" pitchFamily="2" charset="77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BDE016-32F2-A0AA-0DE3-847FA1E1D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607" y="1297578"/>
            <a:ext cx="7301231" cy="547592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A603EE-4A78-37EB-4115-49F8E780C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0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5BBA2-329B-F8B6-7DAE-AC9E452A8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98" y="746915"/>
            <a:ext cx="11155680" cy="1115568"/>
          </a:xfrm>
        </p:spPr>
        <p:txBody>
          <a:bodyPr>
            <a:normAutofit/>
          </a:bodyPr>
          <a:lstStyle/>
          <a:p>
            <a:r>
              <a:rPr lang="en-US" kern="0" dirty="0">
                <a:effectLst/>
                <a:latin typeface="AkayaKanadaka" panose="02010502080401010103" pitchFamily="2" charset="77"/>
                <a:ea typeface="Times New Roman" panose="02020603050405020304" pitchFamily="18" charset="0"/>
                <a:cs typeface="AkayaKanadaka" panose="02010502080401010103" pitchFamily="2" charset="77"/>
              </a:rPr>
              <a:t>To analyze viral diversity</a:t>
            </a:r>
            <a:endParaRPr lang="en-US" dirty="0">
              <a:latin typeface="AkayaKanadaka" panose="02010502080401010103" pitchFamily="2" charset="77"/>
              <a:cs typeface="AkayaKanadaka" panose="02010502080401010103" pitchFamily="2" charset="77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9129BE-4520-B9C0-AE60-BD7EFC6F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851" y="1722004"/>
            <a:ext cx="6003162" cy="480253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8794CE-0E11-13AA-C158-0A1F5BB4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8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16AD-B975-4ABF-8C94-716342400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669" y="82064"/>
            <a:ext cx="11155680" cy="1463040"/>
          </a:xfrm>
        </p:spPr>
        <p:txBody>
          <a:bodyPr/>
          <a:lstStyle/>
          <a:p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 codes used (</a:t>
            </a:r>
            <a:r>
              <a:rPr lang="en-US" sz="1800" dirty="0"/>
              <a:t>Generate the facet grid plot)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0FB62-DB23-46B3-B116-FA5010677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699" y="729205"/>
            <a:ext cx="11155680" cy="3767328"/>
          </a:xfrm>
        </p:spPr>
        <p:txBody>
          <a:bodyPr>
            <a:no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 Load required libraries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library(</a:t>
            </a:r>
            <a:r>
              <a:rPr lang="en-US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readxl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library(ggplot2)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library(</a:t>
            </a:r>
            <a:r>
              <a:rPr lang="en-US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dplyr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library(</a:t>
            </a:r>
            <a:r>
              <a:rPr lang="en-US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lubridate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&lt;- </a:t>
            </a:r>
            <a:r>
              <a:rPr lang="en-US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read_excel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("~/Desktop/</a:t>
            </a:r>
            <a:r>
              <a:rPr lang="en-US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Fake.xlsx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") # Read the Excel file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data_clean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&lt;- data %&gt;% # Clean and format data</a:t>
            </a:r>
          </a:p>
          <a:p>
            <a:pPr marL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mutate( Date = </a:t>
            </a:r>
            <a:r>
              <a:rPr lang="en-US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as.Date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(Date), # Convert to Date format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Target = </a:t>
            </a:r>
            <a:r>
              <a:rPr lang="en-US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as.factor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(Target),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Location = </a:t>
            </a:r>
            <a:r>
              <a:rPr lang="en-US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as.factor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(Location)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) %&gt;%</a:t>
            </a:r>
          </a:p>
          <a:p>
            <a:pPr marL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filter(!</a:t>
            </a:r>
            <a:r>
              <a:rPr lang="en-US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is.na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(AVG), !</a:t>
            </a:r>
            <a:r>
              <a:rPr lang="en-US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is.na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(STD))  # Remove rows with missing AVG/STD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063B0-E7BE-F3EB-40B7-0656C2CB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00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700F-D15E-FD02-5239-1BF6388D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555" y="81023"/>
            <a:ext cx="11155680" cy="1463040"/>
          </a:xfrm>
        </p:spPr>
        <p:txBody>
          <a:bodyPr>
            <a:normAutofit/>
          </a:bodyPr>
          <a:lstStyle/>
          <a:p>
            <a:r>
              <a:rPr lang="en-US" sz="2000" dirty="0"/>
              <a:t>Generate the facet grid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9442F-8FBD-0ADC-D6E7-6C8BC521B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667" y="618088"/>
            <a:ext cx="11155680" cy="376732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600" dirty="0" err="1"/>
              <a:t>ggplot</a:t>
            </a:r>
            <a:r>
              <a:rPr lang="en-US" sz="1600" dirty="0"/>
              <a:t>(</a:t>
            </a:r>
            <a:r>
              <a:rPr lang="en-US" sz="1600" dirty="0" err="1"/>
              <a:t>data_clean</a:t>
            </a:r>
            <a:r>
              <a:rPr lang="en-US" sz="1600" dirty="0"/>
              <a:t>, </a:t>
            </a:r>
            <a:r>
              <a:rPr lang="en-US" sz="1600" dirty="0" err="1"/>
              <a:t>aes</a:t>
            </a:r>
            <a:r>
              <a:rPr lang="en-US" sz="1600" dirty="0"/>
              <a:t>(x = Date, y = AVG, color = Target, group = Target)) + </a:t>
            </a:r>
            <a:r>
              <a:rPr lang="en-US" sz="1600" dirty="0" err="1"/>
              <a:t>geom_line</a:t>
            </a:r>
            <a:r>
              <a:rPr lang="en-US" sz="1600" dirty="0"/>
              <a:t>(linewidth = 0.7) +  # Add lines connecting points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geom_point</a:t>
            </a:r>
            <a:r>
              <a:rPr lang="en-US" sz="1600" dirty="0"/>
              <a:t>(size = 2) +  # Add data points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geom_errorbar</a:t>
            </a:r>
            <a:r>
              <a:rPr lang="en-US" sz="1600" dirty="0"/>
              <a:t>(</a:t>
            </a:r>
            <a:r>
              <a:rPr lang="en-US" sz="1600" dirty="0" err="1"/>
              <a:t>aes</a:t>
            </a:r>
            <a:r>
              <a:rPr lang="en-US" sz="1600" dirty="0"/>
              <a:t>(</a:t>
            </a:r>
            <a:r>
              <a:rPr lang="en-US" sz="1600" dirty="0" err="1"/>
              <a:t>ymin</a:t>
            </a:r>
            <a:r>
              <a:rPr lang="en-US" sz="1600" dirty="0"/>
              <a:t> = AVG - STD, </a:t>
            </a:r>
            <a:r>
              <a:rPr lang="en-US" sz="1600" dirty="0" err="1"/>
              <a:t>ymax</a:t>
            </a:r>
            <a:r>
              <a:rPr lang="en-US" sz="1600" dirty="0"/>
              <a:t> = AVG + STD),  # Add error bars</a:t>
            </a:r>
          </a:p>
          <a:p>
            <a:r>
              <a:rPr lang="en-US" sz="1600" dirty="0"/>
              <a:t>    width = 0.5, linewidth = 0.5 ) + </a:t>
            </a:r>
            <a:r>
              <a:rPr lang="en-US" sz="1600" dirty="0" err="1"/>
              <a:t>facet_wrap</a:t>
            </a:r>
            <a:r>
              <a:rPr lang="en-US" sz="1600" dirty="0"/>
              <a:t>(~Location, scales = "</a:t>
            </a:r>
            <a:r>
              <a:rPr lang="en-US" sz="1600" dirty="0" err="1"/>
              <a:t>free_x</a:t>
            </a:r>
            <a:r>
              <a:rPr lang="en-US" sz="1600" dirty="0"/>
              <a:t>") +  # Split by Location, free x-axis for dates</a:t>
            </a:r>
          </a:p>
          <a:p>
            <a:r>
              <a:rPr lang="en-US" sz="1600" dirty="0"/>
              <a:t>  labs(title = "Genes by Location", x = "Date", y = "Average Gene Copies", color = "Target") +</a:t>
            </a:r>
            <a:r>
              <a:rPr lang="en-US" sz="1600" dirty="0" err="1"/>
              <a:t>theme_bw</a:t>
            </a:r>
            <a:r>
              <a:rPr lang="en-US" sz="1600" dirty="0"/>
              <a:t>() + theme(</a:t>
            </a:r>
            <a:r>
              <a:rPr lang="en-US" sz="1600" dirty="0" err="1"/>
              <a:t>axis.text.x</a:t>
            </a:r>
            <a:r>
              <a:rPr lang="en-US" sz="1600" dirty="0"/>
              <a:t> = </a:t>
            </a:r>
            <a:r>
              <a:rPr lang="en-US" sz="1600" dirty="0" err="1"/>
              <a:t>element_text</a:t>
            </a:r>
            <a:r>
              <a:rPr lang="en-US" sz="1600" dirty="0"/>
              <a:t>(angle = 45, </a:t>
            </a:r>
            <a:r>
              <a:rPr lang="en-US" sz="1600" dirty="0" err="1"/>
              <a:t>hjust</a:t>
            </a:r>
            <a:r>
              <a:rPr lang="en-US" sz="1600" dirty="0"/>
              <a:t> = 1),  # Rotate x-axis labels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strip.background</a:t>
            </a:r>
            <a:r>
              <a:rPr lang="en-US" sz="1600" dirty="0"/>
              <a:t> = </a:t>
            </a:r>
            <a:r>
              <a:rPr lang="en-US" sz="1600" dirty="0" err="1"/>
              <a:t>element_blank</a:t>
            </a:r>
            <a:r>
              <a:rPr lang="en-US" sz="1600" dirty="0"/>
              <a:t>(),  # Remove facet background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strip.text</a:t>
            </a:r>
            <a:r>
              <a:rPr lang="en-US" sz="1600" dirty="0"/>
              <a:t> = </a:t>
            </a:r>
            <a:r>
              <a:rPr lang="en-US" sz="1600" dirty="0" err="1"/>
              <a:t>element_text</a:t>
            </a:r>
            <a:r>
              <a:rPr lang="en-US" sz="1600" dirty="0"/>
              <a:t>(face = "bold")  # Bold facet titles</a:t>
            </a:r>
          </a:p>
          <a:p>
            <a:r>
              <a:rPr lang="en-US" sz="1600" dirty="0"/>
              <a:t>  ) + scale_y_log10()</a:t>
            </a:r>
          </a:p>
          <a:p>
            <a:r>
              <a:rPr lang="en-US" sz="1600" dirty="0" err="1"/>
              <a:t>ggsave</a:t>
            </a:r>
            <a:r>
              <a:rPr lang="en-US" sz="1600" dirty="0"/>
              <a:t>("~/Desktop/</a:t>
            </a:r>
            <a:r>
              <a:rPr lang="en-US" sz="1600" dirty="0" err="1"/>
              <a:t>qPCR_Facet_Plot.png</a:t>
            </a:r>
            <a:r>
              <a:rPr lang="en-US" sz="1600" dirty="0"/>
              <a:t>",  # Saves to desktop (works for macOS/Linux/Windows) width = 16, height = 12,dpi = 300)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6001B-F873-1408-0E7E-C86F38F1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0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647E5-DA68-9DC4-BAA8-A2BB64023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464" y="87157"/>
            <a:ext cx="11155680" cy="1463040"/>
          </a:xfrm>
        </p:spPr>
        <p:txBody>
          <a:bodyPr/>
          <a:lstStyle/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generate fake viral load sequences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E31A9-FA35-F662-FB69-A4DA388F0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818677"/>
            <a:ext cx="11155680" cy="3767328"/>
          </a:xfrm>
        </p:spPr>
        <p:txBody>
          <a:bodyPr>
            <a:noAutofit/>
          </a:bodyPr>
          <a:lstStyle/>
          <a:p>
            <a:r>
              <a:rPr lang="en-US" sz="1400" dirty="0"/>
              <a:t>library(</a:t>
            </a:r>
            <a:r>
              <a:rPr lang="en-US" sz="1400" dirty="0" err="1"/>
              <a:t>dplyr</a:t>
            </a:r>
            <a:r>
              <a:rPr lang="en-US" sz="1400" dirty="0"/>
              <a:t>)</a:t>
            </a:r>
          </a:p>
          <a:p>
            <a:r>
              <a:rPr lang="en-US" sz="1400" dirty="0"/>
              <a:t>library(</a:t>
            </a:r>
            <a:r>
              <a:rPr lang="en-US" sz="1400" dirty="0" err="1"/>
              <a:t>lubridate</a:t>
            </a:r>
            <a:r>
              <a:rPr lang="en-US" sz="1400" dirty="0"/>
              <a:t>)</a:t>
            </a:r>
          </a:p>
          <a:p>
            <a:r>
              <a:rPr lang="en-US" sz="1400" dirty="0" err="1"/>
              <a:t>set.seed</a:t>
            </a:r>
            <a:r>
              <a:rPr lang="en-US" sz="1400" dirty="0"/>
              <a:t>(2023)</a:t>
            </a:r>
          </a:p>
          <a:p>
            <a:pPr marL="0" indent="0">
              <a:buNone/>
            </a:pPr>
            <a:r>
              <a:rPr lang="en-US" sz="1400" dirty="0"/>
              <a:t># First create base </a:t>
            </a:r>
            <a:r>
              <a:rPr lang="en-US" sz="1400" dirty="0" err="1"/>
              <a:t>dataframe</a:t>
            </a:r>
            <a:r>
              <a:rPr lang="en-US" sz="1400" dirty="0"/>
              <a:t> without problematic </a:t>
            </a:r>
            <a:r>
              <a:rPr lang="en-US" sz="1400" dirty="0" err="1"/>
              <a:t>case_when</a:t>
            </a:r>
            <a:endParaRPr lang="en-US" sz="1400" dirty="0"/>
          </a:p>
          <a:p>
            <a:r>
              <a:rPr lang="en-US" sz="1400" dirty="0" err="1"/>
              <a:t>cyanophage_data</a:t>
            </a:r>
            <a:r>
              <a:rPr lang="en-US" sz="1400" dirty="0"/>
              <a:t> &lt;- </a:t>
            </a:r>
            <a:r>
              <a:rPr lang="en-US" sz="1400" dirty="0" err="1"/>
              <a:t>tibble</a:t>
            </a:r>
            <a:r>
              <a:rPr lang="en-US" sz="1400" dirty="0"/>
              <a:t>(</a:t>
            </a:r>
            <a:r>
              <a:rPr lang="en-US" sz="1400" dirty="0" err="1"/>
              <a:t>Sample_ID</a:t>
            </a:r>
            <a:r>
              <a:rPr lang="en-US" sz="1400" dirty="0"/>
              <a:t> = paste0("CVP-", 1001:1200), </a:t>
            </a:r>
            <a:r>
              <a:rPr lang="en-US" sz="1400" dirty="0" err="1"/>
              <a:t>Collection_Date</a:t>
            </a:r>
            <a:r>
              <a:rPr lang="en-US" sz="1400" dirty="0"/>
              <a:t> = sample(seq(</a:t>
            </a:r>
            <a:r>
              <a:rPr lang="en-US" sz="1400" dirty="0" err="1"/>
              <a:t>ymd</a:t>
            </a:r>
            <a:r>
              <a:rPr lang="en-US" sz="1400" dirty="0"/>
              <a:t>('2023-01-01'), </a:t>
            </a:r>
            <a:r>
              <a:rPr lang="en-US" sz="1400" dirty="0" err="1"/>
              <a:t>ymd</a:t>
            </a:r>
            <a:r>
              <a:rPr lang="en-US" sz="1400" dirty="0"/>
              <a:t>('2024-12-31'), by = "day"), 200), Location = sample(c("7M", "8M", "MB18", "Buoy", "Crib", "MB20", "4P"), 200, replace = TRUE, prob = c(0.2, 0.2, 0.15, 0.15, 0.1, 0.1, 0.1)), </a:t>
            </a:r>
            <a:r>
              <a:rPr lang="en-US" sz="1400" dirty="0" err="1"/>
              <a:t>Viral_Load_PFU_ml</a:t>
            </a:r>
            <a:r>
              <a:rPr lang="en-US" sz="1400" dirty="0"/>
              <a:t> = round(10^runif(200, min = 9, max = 12)), </a:t>
            </a:r>
            <a:r>
              <a:rPr lang="en-US" sz="1400" dirty="0" err="1"/>
              <a:t>Sequencing_Depth</a:t>
            </a:r>
            <a:r>
              <a:rPr lang="en-US" sz="1400" dirty="0"/>
              <a:t> = round(</a:t>
            </a:r>
            <a:r>
              <a:rPr lang="en-US" sz="1400" dirty="0" err="1"/>
              <a:t>rnorm</a:t>
            </a:r>
            <a:r>
              <a:rPr lang="en-US" sz="1400" dirty="0"/>
              <a:t>(200, mean = 80, </a:t>
            </a:r>
            <a:r>
              <a:rPr lang="en-US" sz="1400" dirty="0" err="1"/>
              <a:t>sd</a:t>
            </a:r>
            <a:r>
              <a:rPr lang="en-US" sz="1400" dirty="0"/>
              <a:t> = 15)))</a:t>
            </a:r>
          </a:p>
          <a:p>
            <a:pPr marL="0" indent="0">
              <a:buNone/>
            </a:pPr>
            <a:r>
              <a:rPr lang="en-US" sz="1400" dirty="0"/>
              <a:t># Now add columns using mutate() where n() works properly</a:t>
            </a:r>
          </a:p>
          <a:p>
            <a:r>
              <a:rPr lang="en-US" sz="1400" dirty="0" err="1"/>
              <a:t>cyanophage_data</a:t>
            </a:r>
            <a:r>
              <a:rPr lang="en-US" sz="1400" dirty="0"/>
              <a:t> &lt;- </a:t>
            </a:r>
            <a:r>
              <a:rPr lang="en-US" sz="1400" dirty="0" err="1"/>
              <a:t>cyanophage_data</a:t>
            </a:r>
            <a:r>
              <a:rPr lang="en-US" sz="1400" dirty="0"/>
              <a:t> %&gt;%  mutate(</a:t>
            </a:r>
            <a:r>
              <a:rPr lang="en-US" sz="1400" dirty="0" err="1"/>
              <a:t>GC_Content</a:t>
            </a:r>
            <a:r>
              <a:rPr lang="en-US" sz="1400" dirty="0"/>
              <a:t> = </a:t>
            </a:r>
            <a:r>
              <a:rPr lang="en-US" sz="1400" dirty="0" err="1"/>
              <a:t>case_when</a:t>
            </a:r>
            <a:r>
              <a:rPr lang="en-US" sz="1400" dirty="0"/>
              <a:t>(Location %in% c("7M", "8M") ~ round(</a:t>
            </a:r>
            <a:r>
              <a:rPr lang="en-US" sz="1400" dirty="0" err="1"/>
              <a:t>rnorm</a:t>
            </a:r>
            <a:r>
              <a:rPr lang="en-US" sz="1400" dirty="0"/>
              <a:t>(n(), 52, 2), 1), Location == "MB18" ~ round(</a:t>
            </a:r>
            <a:r>
              <a:rPr lang="en-US" sz="1400" dirty="0" err="1"/>
              <a:t>rnorm</a:t>
            </a:r>
            <a:r>
              <a:rPr lang="en-US" sz="1400" dirty="0"/>
              <a:t>(n(), 48, 1.5), 1), TRUE ~ round(</a:t>
            </a:r>
            <a:r>
              <a:rPr lang="en-US" sz="1400" dirty="0" err="1"/>
              <a:t>rnorm</a:t>
            </a:r>
            <a:r>
              <a:rPr lang="en-US" sz="1400" dirty="0"/>
              <a:t>(n(), 55, 3), 1)), </a:t>
            </a:r>
            <a:r>
              <a:rPr lang="en-US" sz="1400" dirty="0" err="1"/>
              <a:t>Genome_Length</a:t>
            </a:r>
            <a:r>
              <a:rPr lang="en-US" sz="1400" dirty="0"/>
              <a:t> = </a:t>
            </a:r>
            <a:r>
              <a:rPr lang="en-US" sz="1400" dirty="0" err="1"/>
              <a:t>case_when</a:t>
            </a:r>
            <a:r>
              <a:rPr lang="en-US" sz="1400" dirty="0"/>
              <a:t>(Location %in% c("Buoy", "Crib") ~ sample(c(40000, 80000), n(), replace = TRUE),Location == "4P" ~ 120000, TRUE ~ sample(c(160000, 200000), n(), replace = TRUE)), </a:t>
            </a:r>
            <a:r>
              <a:rPr lang="en-US" sz="1400" dirty="0" err="1"/>
              <a:t>Host_Specificity</a:t>
            </a:r>
            <a:r>
              <a:rPr lang="en-US" sz="1400" dirty="0"/>
              <a:t> = </a:t>
            </a:r>
            <a:r>
              <a:rPr lang="en-US" sz="1400" dirty="0" err="1"/>
              <a:t>case_when</a:t>
            </a:r>
            <a:r>
              <a:rPr lang="en-US" sz="1400" dirty="0"/>
              <a:t>(Location %in% c("7M", "8M") ~ sample(c("Prochlorococcus-MED4", "Prochlorococcus-MIT9312"), n(), replace = TRUE), Location == "MB18" ~ "Synechococcus-CC9311", TRUE ~ "Synechococcus-WH7803"),</a:t>
            </a:r>
            <a:r>
              <a:rPr lang="en-US" sz="1400" dirty="0" err="1"/>
              <a:t>CRISPR_Spacers</a:t>
            </a:r>
            <a:r>
              <a:rPr lang="en-US" sz="1400" dirty="0"/>
              <a:t> = round(</a:t>
            </a:r>
            <a:r>
              <a:rPr lang="en-US" sz="1400" dirty="0" err="1"/>
              <a:t>runif</a:t>
            </a:r>
            <a:r>
              <a:rPr lang="en-US" sz="1400" dirty="0"/>
              <a:t>(n(), 2, 15)), </a:t>
            </a:r>
            <a:r>
              <a:rPr lang="en-US" sz="1400" dirty="0" err="1"/>
              <a:t>Structural_Genes</a:t>
            </a:r>
            <a:r>
              <a:rPr lang="en-US" sz="1400" dirty="0"/>
              <a:t> = round(</a:t>
            </a:r>
            <a:r>
              <a:rPr lang="en-US" sz="1400" dirty="0" err="1"/>
              <a:t>rnorm</a:t>
            </a:r>
            <a:r>
              <a:rPr lang="en-US" sz="1400" dirty="0"/>
              <a:t>(n(), 25, 3)), </a:t>
            </a:r>
            <a:r>
              <a:rPr lang="en-US" sz="1400" dirty="0" err="1"/>
              <a:t>Metabolic_Genes</a:t>
            </a:r>
            <a:r>
              <a:rPr lang="en-US" sz="1400" dirty="0"/>
              <a:t> = round(</a:t>
            </a:r>
            <a:r>
              <a:rPr lang="en-US" sz="1400" dirty="0" err="1"/>
              <a:t>rnorm</a:t>
            </a:r>
            <a:r>
              <a:rPr lang="en-US" sz="1400" dirty="0"/>
              <a:t>(n(), 15, 2)), </a:t>
            </a:r>
            <a:r>
              <a:rPr lang="en-US" sz="1400" dirty="0" err="1"/>
              <a:t>Unique_ORFs</a:t>
            </a:r>
            <a:r>
              <a:rPr lang="en-US" sz="1400" dirty="0"/>
              <a:t> = round(abs(</a:t>
            </a:r>
            <a:r>
              <a:rPr lang="en-US" sz="1400" dirty="0" err="1"/>
              <a:t>rnorm</a:t>
            </a:r>
            <a:r>
              <a:rPr lang="en-US" sz="1400" dirty="0"/>
              <a:t>(n(), 50, 15))), </a:t>
            </a:r>
            <a:r>
              <a:rPr lang="en-US" sz="1400" dirty="0" err="1"/>
              <a:t>Contaminant_Reads</a:t>
            </a:r>
            <a:r>
              <a:rPr lang="en-US" sz="1400" dirty="0"/>
              <a:t> = </a:t>
            </a:r>
            <a:r>
              <a:rPr lang="en-US" sz="1400" dirty="0" err="1"/>
              <a:t>case_when</a:t>
            </a:r>
            <a:r>
              <a:rPr lang="en-US" sz="1400" dirty="0"/>
              <a:t>(Location == "Buoy" ~ round(</a:t>
            </a:r>
            <a:r>
              <a:rPr lang="en-US" sz="1400" dirty="0" err="1"/>
              <a:t>Sequencing_Depth</a:t>
            </a:r>
            <a:r>
              <a:rPr lang="en-US" sz="1400" dirty="0"/>
              <a:t> * 0.15),Location == "Crib" ~ round(</a:t>
            </a:r>
            <a:r>
              <a:rPr lang="en-US" sz="1400" dirty="0" err="1"/>
              <a:t>Sequencing_Depth</a:t>
            </a:r>
            <a:r>
              <a:rPr lang="en-US" sz="1400" dirty="0"/>
              <a:t> * 0.25), TRUE ~ round(</a:t>
            </a:r>
            <a:r>
              <a:rPr lang="en-US" sz="1400" dirty="0" err="1"/>
              <a:t>Sequencing_Depth</a:t>
            </a:r>
            <a:r>
              <a:rPr lang="en-US" sz="1400" dirty="0"/>
              <a:t> * 0.05)),</a:t>
            </a:r>
            <a:r>
              <a:rPr lang="en-US" sz="1400" dirty="0" err="1"/>
              <a:t>Data_Quality</a:t>
            </a:r>
            <a:r>
              <a:rPr lang="en-US" sz="1400" dirty="0"/>
              <a:t> = </a:t>
            </a:r>
            <a:r>
              <a:rPr lang="en-US" sz="1400" dirty="0" err="1"/>
              <a:t>case_when</a:t>
            </a:r>
            <a:r>
              <a:rPr lang="en-US" sz="1400" dirty="0"/>
              <a:t>(Location %in% c("7M", "8M") ~ sample(c("Excellent", "Good"), n(), replace = TRUE, prob = c(0.7, 0.3)),Location == "MB18" ~ sample(c("Good", "Fair"), n(), replace = TRUE), TRUE ~ "Fair"))</a:t>
            </a:r>
          </a:p>
          <a:p>
            <a:pPr marL="0" indent="0">
              <a:buNone/>
            </a:pPr>
            <a:r>
              <a:rPr lang="en-US" sz="1400" dirty="0"/>
              <a:t># Save output</a:t>
            </a:r>
          </a:p>
          <a:p>
            <a:r>
              <a:rPr lang="en-US" sz="1400" dirty="0" err="1"/>
              <a:t>write.csv</a:t>
            </a:r>
            <a:r>
              <a:rPr lang="en-US" sz="1400" dirty="0"/>
              <a:t>(</a:t>
            </a:r>
            <a:r>
              <a:rPr lang="en-US" sz="1400" dirty="0" err="1"/>
              <a:t>cyanophage_data</a:t>
            </a:r>
            <a:r>
              <a:rPr lang="en-US" sz="1400" dirty="0"/>
              <a:t>, "</a:t>
            </a:r>
            <a:r>
              <a:rPr lang="en-US" sz="1400" dirty="0" err="1"/>
              <a:t>cyanophage_sequencing_dataset.csv</a:t>
            </a:r>
            <a:r>
              <a:rPr lang="en-US" sz="1400" dirty="0"/>
              <a:t>", </a:t>
            </a:r>
            <a:r>
              <a:rPr lang="en-US" sz="1400" dirty="0" err="1"/>
              <a:t>row.names</a:t>
            </a:r>
            <a:r>
              <a:rPr lang="en-US" sz="1400" dirty="0"/>
              <a:t> = FALSE)</a:t>
            </a:r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2E774-805D-7173-255C-AA499EB1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96140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1692</Words>
  <Application>Microsoft Macintosh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AkayaKanadaka</vt:lpstr>
      <vt:lpstr>Aptos</vt:lpstr>
      <vt:lpstr>Arial</vt:lpstr>
      <vt:lpstr>Bierstadt</vt:lpstr>
      <vt:lpstr>Chalkboard</vt:lpstr>
      <vt:lpstr>DeepSeek-CJK-patch</vt:lpstr>
      <vt:lpstr>GestaltVTI</vt:lpstr>
      <vt:lpstr>Quantification and Characterization of Microcystis-Specific Cyanophages in Lake Erie </vt:lpstr>
      <vt:lpstr>Background</vt:lpstr>
      <vt:lpstr>Research Questions</vt:lpstr>
      <vt:lpstr>Objectives</vt:lpstr>
      <vt:lpstr>To quantify Microcystis-specific cyanophages in Lake Erie across spatial and temporal scales</vt:lpstr>
      <vt:lpstr>To analyze viral diversity</vt:lpstr>
      <vt:lpstr>R codes used (Generate the facet grid plot) </vt:lpstr>
      <vt:lpstr>Generate the facet grid plot</vt:lpstr>
      <vt:lpstr>To generate fake viral load sequences </vt:lpstr>
      <vt:lpstr>Beta diversity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Egyirifa, Richardson</dc:creator>
  <cp:lastModifiedBy>Egyirifa, Richardson</cp:lastModifiedBy>
  <cp:revision>6</cp:revision>
  <dcterms:created xsi:type="dcterms:W3CDTF">2025-05-01T10:31:20Z</dcterms:created>
  <dcterms:modified xsi:type="dcterms:W3CDTF">2025-05-01T17:32:58Z</dcterms:modified>
</cp:coreProperties>
</file>