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Canva Sans Bold" charset="1" panose="020B08030305010401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12736" y="4274509"/>
            <a:ext cx="10862528" cy="1566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Web Development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5762" y="1028700"/>
            <a:ext cx="844876" cy="1687602"/>
          </a:xfrm>
          <a:custGeom>
            <a:avLst/>
            <a:gdLst/>
            <a:ahLst/>
            <a:cxnLst/>
            <a:rect r="r" b="b" t="t" l="l"/>
            <a:pathLst>
              <a:path h="1687602" w="844876">
                <a:moveTo>
                  <a:pt x="0" y="0"/>
                </a:moveTo>
                <a:lnTo>
                  <a:pt x="844876" y="0"/>
                </a:lnTo>
                <a:lnTo>
                  <a:pt x="844876" y="1687602"/>
                </a:lnTo>
                <a:lnTo>
                  <a:pt x="0" y="1687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64810" y="3836048"/>
            <a:ext cx="7005251" cy="4203151"/>
          </a:xfrm>
          <a:custGeom>
            <a:avLst/>
            <a:gdLst/>
            <a:ahLst/>
            <a:cxnLst/>
            <a:rect r="r" b="b" t="t" l="l"/>
            <a:pathLst>
              <a:path h="4203151" w="7005251">
                <a:moveTo>
                  <a:pt x="0" y="0"/>
                </a:moveTo>
                <a:lnTo>
                  <a:pt x="7005251" y="0"/>
                </a:lnTo>
                <a:lnTo>
                  <a:pt x="7005251" y="4203151"/>
                </a:lnTo>
                <a:lnTo>
                  <a:pt x="0" y="42031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10638" y="3769373"/>
            <a:ext cx="6951139" cy="4374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72"/>
              </a:lnSpc>
              <a:spcBef>
                <a:spcPct val="0"/>
              </a:spcBef>
            </a:pPr>
            <a:r>
              <a:rPr lang="en-US" b="true" sz="355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Веб-разработка — это процесс создания и поддержания веб-сайтов. Включает работу с клиентской и серверной частями сайта, его дизайн и функциональность.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502251" y="1143000"/>
            <a:ext cx="8140008" cy="1573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69"/>
              </a:lnSpc>
            </a:pPr>
            <a:r>
              <a:rPr lang="en-US" b="true" sz="60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Что такое Веб Разработка?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5762" y="1028700"/>
            <a:ext cx="844876" cy="1687602"/>
          </a:xfrm>
          <a:custGeom>
            <a:avLst/>
            <a:gdLst/>
            <a:ahLst/>
            <a:cxnLst/>
            <a:rect r="r" b="b" t="t" l="l"/>
            <a:pathLst>
              <a:path h="1687602" w="844876">
                <a:moveTo>
                  <a:pt x="0" y="0"/>
                </a:moveTo>
                <a:lnTo>
                  <a:pt x="844876" y="0"/>
                </a:lnTo>
                <a:lnTo>
                  <a:pt x="844876" y="1687602"/>
                </a:lnTo>
                <a:lnTo>
                  <a:pt x="0" y="1687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564239" y="5143500"/>
            <a:ext cx="8754894" cy="5143500"/>
          </a:xfrm>
          <a:custGeom>
            <a:avLst/>
            <a:gdLst/>
            <a:ahLst/>
            <a:cxnLst/>
            <a:rect r="r" b="b" t="t" l="l"/>
            <a:pathLst>
              <a:path h="5143500" w="8754894">
                <a:moveTo>
                  <a:pt x="0" y="0"/>
                </a:moveTo>
                <a:lnTo>
                  <a:pt x="8754894" y="0"/>
                </a:lnTo>
                <a:lnTo>
                  <a:pt x="8754894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10638" y="3399588"/>
            <a:ext cx="7854172" cy="6259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72"/>
              </a:lnSpc>
              <a:spcBef>
                <a:spcPct val="0"/>
              </a:spcBef>
            </a:pPr>
            <a:r>
              <a:rPr lang="en-US" b="true" sz="355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Веб-разработка нужна для создания и запуска веб-сайтов, интернет-магазинов, блогов, платформ для общения и многого другого. Она помогает бизнесам, организациям и частным лицам представить себя в интернете и взаимодействовать с пользователями.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502251" y="1143000"/>
            <a:ext cx="8140008" cy="1573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69"/>
              </a:lnSpc>
            </a:pPr>
            <a:r>
              <a:rPr lang="en-US" b="true" sz="60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Для чего нужна веб-разработка?</a:t>
            </a: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5762" y="1028700"/>
            <a:ext cx="844876" cy="1687602"/>
          </a:xfrm>
          <a:custGeom>
            <a:avLst/>
            <a:gdLst/>
            <a:ahLst/>
            <a:cxnLst/>
            <a:rect r="r" b="b" t="t" l="l"/>
            <a:pathLst>
              <a:path h="1687602" w="844876">
                <a:moveTo>
                  <a:pt x="0" y="0"/>
                </a:moveTo>
                <a:lnTo>
                  <a:pt x="844876" y="0"/>
                </a:lnTo>
                <a:lnTo>
                  <a:pt x="844876" y="1687602"/>
                </a:lnTo>
                <a:lnTo>
                  <a:pt x="0" y="1687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607877" y="3366310"/>
            <a:ext cx="8217733" cy="5245361"/>
          </a:xfrm>
          <a:custGeom>
            <a:avLst/>
            <a:gdLst/>
            <a:ahLst/>
            <a:cxnLst/>
            <a:rect r="r" b="b" t="t" l="l"/>
            <a:pathLst>
              <a:path h="5245361" w="8217733">
                <a:moveTo>
                  <a:pt x="0" y="0"/>
                </a:moveTo>
                <a:lnTo>
                  <a:pt x="8217733" y="0"/>
                </a:lnTo>
                <a:lnTo>
                  <a:pt x="8217733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8000"/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10638" y="4027857"/>
            <a:ext cx="7854172" cy="5002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72"/>
              </a:lnSpc>
              <a:spcBef>
                <a:spcPct val="0"/>
              </a:spcBef>
            </a:pPr>
            <a:r>
              <a:rPr lang="en-US" b="true" sz="355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Веб-разработка используется для создания сайтов, веб-приложений, e-commerce платформ, социальных сетей, корпоративных порталов, а также для разработки интерфейсов к различным сервисам и API.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502251" y="1143000"/>
            <a:ext cx="8140008" cy="1573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69"/>
              </a:lnSpc>
            </a:pPr>
            <a:r>
              <a:rPr lang="en-US" b="true" sz="60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Как используется веб-разработка?</a:t>
            </a: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5762" y="1028700"/>
            <a:ext cx="844876" cy="1687602"/>
          </a:xfrm>
          <a:custGeom>
            <a:avLst/>
            <a:gdLst/>
            <a:ahLst/>
            <a:cxnLst/>
            <a:rect r="r" b="b" t="t" l="l"/>
            <a:pathLst>
              <a:path h="1687602" w="844876">
                <a:moveTo>
                  <a:pt x="0" y="0"/>
                </a:moveTo>
                <a:lnTo>
                  <a:pt x="844876" y="0"/>
                </a:lnTo>
                <a:lnTo>
                  <a:pt x="844876" y="1687602"/>
                </a:lnTo>
                <a:lnTo>
                  <a:pt x="0" y="1687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02251" y="759639"/>
            <a:ext cx="8140008" cy="2340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69"/>
              </a:lnSpc>
            </a:pPr>
            <a:r>
              <a:rPr lang="en-US" b="true" sz="60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Основные характеристики веб-разработки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656557"/>
            <a:ext cx="16230600" cy="4376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72"/>
              </a:lnSpc>
              <a:spcBef>
                <a:spcPct val="0"/>
              </a:spcBef>
            </a:pPr>
            <a:r>
              <a:rPr lang="en-US" b="true" sz="3551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Frontend (клиентская часть) — отвечает за внешний вид сайта и взаимодействие с пользователем.</a:t>
            </a:r>
          </a:p>
          <a:p>
            <a:pPr algn="l" marL="0" indent="0" lvl="0">
              <a:lnSpc>
                <a:spcPts val="4972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972"/>
              </a:lnSpc>
              <a:spcBef>
                <a:spcPct val="0"/>
              </a:spcBef>
            </a:pPr>
            <a:r>
              <a:rPr lang="en-US" b="true" sz="3551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Backend (серверная часть) — отвечает за обработку данных, логику приложения и взаимодействие с базами данных.</a:t>
            </a:r>
          </a:p>
          <a:p>
            <a:pPr algn="l" marL="0" indent="0" lvl="0">
              <a:lnSpc>
                <a:spcPts val="4972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972"/>
              </a:lnSpc>
              <a:spcBef>
                <a:spcPct val="0"/>
              </a:spcBef>
            </a:pPr>
            <a:r>
              <a:rPr lang="en-US" b="true" sz="3551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Responsive Design — адаптивность сайта к разным устройствам.</a:t>
            </a:r>
          </a:p>
        </p:txBody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5762" y="1028700"/>
            <a:ext cx="844876" cy="1687602"/>
          </a:xfrm>
          <a:custGeom>
            <a:avLst/>
            <a:gdLst/>
            <a:ahLst/>
            <a:cxnLst/>
            <a:rect r="r" b="b" t="t" l="l"/>
            <a:pathLst>
              <a:path h="1687602" w="844876">
                <a:moveTo>
                  <a:pt x="0" y="0"/>
                </a:moveTo>
                <a:lnTo>
                  <a:pt x="844876" y="0"/>
                </a:lnTo>
                <a:lnTo>
                  <a:pt x="844876" y="1687602"/>
                </a:lnTo>
                <a:lnTo>
                  <a:pt x="0" y="1687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10638" y="2906899"/>
            <a:ext cx="7447221" cy="6246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72"/>
              </a:lnSpc>
              <a:spcBef>
                <a:spcPct val="0"/>
              </a:spcBef>
            </a:pPr>
            <a:r>
              <a:rPr lang="en-US" b="true" sz="3551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 Проектирование (планирование) — определение целей сайта, его структуры и контента.</a:t>
            </a:r>
          </a:p>
          <a:p>
            <a:pPr algn="l" marL="0" indent="0" lvl="0">
              <a:lnSpc>
                <a:spcPts val="4972"/>
              </a:lnSpc>
              <a:spcBef>
                <a:spcPct val="0"/>
              </a:spcBef>
            </a:pPr>
            <a:r>
              <a:rPr lang="en-US" b="true" sz="3551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Дизайн — разработка внешнего вида сайта.</a:t>
            </a:r>
          </a:p>
          <a:p>
            <a:pPr algn="l" marL="0" indent="0" lvl="0">
              <a:lnSpc>
                <a:spcPts val="4972"/>
              </a:lnSpc>
              <a:spcBef>
                <a:spcPct val="0"/>
              </a:spcBef>
            </a:pPr>
            <a:r>
              <a:rPr lang="en-US" b="true" sz="3551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Разработка — программирование функционала (frontend и backend).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502251" y="1526361"/>
            <a:ext cx="8140008" cy="806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69"/>
              </a:lnSpc>
            </a:pPr>
            <a:r>
              <a:rPr lang="en-US" b="true" sz="60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Как создается сайт?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914110" y="3550338"/>
            <a:ext cx="7345190" cy="3119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72"/>
              </a:lnSpc>
              <a:spcBef>
                <a:spcPct val="0"/>
              </a:spcBef>
            </a:pPr>
            <a:r>
              <a:rPr lang="en-US" b="true" sz="3551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 Тестирование — проверка работы сайта.</a:t>
            </a:r>
          </a:p>
          <a:p>
            <a:pPr algn="l" marL="0" indent="0" lvl="0">
              <a:lnSpc>
                <a:spcPts val="4972"/>
              </a:lnSpc>
              <a:spcBef>
                <a:spcPct val="0"/>
              </a:spcBef>
            </a:pPr>
            <a:r>
              <a:rPr lang="en-US" b="true" sz="3551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5. Запуск и поддержка — публикация сайта и его обслуживание.</a:t>
            </a:r>
          </a:p>
        </p:txBody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5762" y="1028700"/>
            <a:ext cx="844876" cy="1687602"/>
          </a:xfrm>
          <a:custGeom>
            <a:avLst/>
            <a:gdLst/>
            <a:ahLst/>
            <a:cxnLst/>
            <a:rect r="r" b="b" t="t" l="l"/>
            <a:pathLst>
              <a:path h="1687602" w="844876">
                <a:moveTo>
                  <a:pt x="0" y="0"/>
                </a:moveTo>
                <a:lnTo>
                  <a:pt x="844876" y="0"/>
                </a:lnTo>
                <a:lnTo>
                  <a:pt x="844876" y="1687602"/>
                </a:lnTo>
                <a:lnTo>
                  <a:pt x="0" y="1687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02251" y="1143000"/>
            <a:ext cx="8140008" cy="1573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69"/>
              </a:lnSpc>
            </a:pPr>
            <a:r>
              <a:rPr lang="en-US" b="true" sz="60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Основные правила веб-разработки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90992" y="3436746"/>
            <a:ext cx="15706015" cy="4379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72"/>
              </a:lnSpc>
              <a:spcBef>
                <a:spcPct val="0"/>
              </a:spcBef>
            </a:pPr>
            <a:r>
              <a:rPr lang="en-US" b="true" sz="3551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User-Centered Design — ориентация на пользователя.</a:t>
            </a:r>
          </a:p>
          <a:p>
            <a:pPr algn="l" marL="0" indent="0" lvl="0">
              <a:lnSpc>
                <a:spcPts val="4972"/>
              </a:lnSpc>
              <a:spcBef>
                <a:spcPct val="0"/>
              </a:spcBef>
            </a:pPr>
            <a:r>
              <a:rPr lang="en-US" b="true" sz="3551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Безопасность — защита данных и предотвращение атак.</a:t>
            </a:r>
          </a:p>
          <a:p>
            <a:pPr algn="l" marL="0" indent="0" lvl="0">
              <a:lnSpc>
                <a:spcPts val="4972"/>
              </a:lnSpc>
              <a:spcBef>
                <a:spcPct val="0"/>
              </a:spcBef>
            </a:pPr>
            <a:r>
              <a:rPr lang="en-US" b="true" sz="3551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SEO — оптимизация сайта для поисковых систем.</a:t>
            </a:r>
          </a:p>
          <a:p>
            <a:pPr algn="l" marL="0" indent="0" lvl="0">
              <a:lnSpc>
                <a:spcPts val="4972"/>
              </a:lnSpc>
              <a:spcBef>
                <a:spcPct val="0"/>
              </a:spcBef>
            </a:pPr>
            <a:r>
              <a:rPr lang="en-US" b="true" sz="3551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Кроссбраузерность — сайт должен корректно работать во всех браузерах.</a:t>
            </a:r>
          </a:p>
          <a:p>
            <a:pPr algn="l" marL="0" indent="0" lvl="0">
              <a:lnSpc>
                <a:spcPts val="4972"/>
              </a:lnSpc>
              <a:spcBef>
                <a:spcPct val="0"/>
              </a:spcBef>
            </a:pPr>
            <a:r>
              <a:rPr lang="en-US" b="true" sz="3551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Адаптивность — сайт должен быть удобен на разных устройствах.</a:t>
            </a:r>
          </a:p>
        </p:txBody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5762" y="1028700"/>
            <a:ext cx="844876" cy="1687602"/>
          </a:xfrm>
          <a:custGeom>
            <a:avLst/>
            <a:gdLst/>
            <a:ahLst/>
            <a:cxnLst/>
            <a:rect r="r" b="b" t="t" l="l"/>
            <a:pathLst>
              <a:path h="1687602" w="844876">
                <a:moveTo>
                  <a:pt x="0" y="0"/>
                </a:moveTo>
                <a:lnTo>
                  <a:pt x="844876" y="0"/>
                </a:lnTo>
                <a:lnTo>
                  <a:pt x="844876" y="1687602"/>
                </a:lnTo>
                <a:lnTo>
                  <a:pt x="0" y="1687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02251" y="759639"/>
            <a:ext cx="8140008" cy="2340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69"/>
              </a:lnSpc>
            </a:pPr>
            <a:r>
              <a:rPr lang="en-US" b="true" sz="60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Какие языки программирования используются?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502251" y="3629014"/>
            <a:ext cx="13283498" cy="4376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72"/>
              </a:lnSpc>
              <a:spcBef>
                <a:spcPct val="0"/>
              </a:spcBef>
            </a:pPr>
            <a:r>
              <a:rPr lang="en-US" b="true" sz="3551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Frontend: HTML, CSS, JavaScript, библиотеки и фреймворки (например, React, Angular, Vue.js).</a:t>
            </a:r>
          </a:p>
          <a:p>
            <a:pPr algn="l" marL="0" indent="0" lvl="0">
              <a:lnSpc>
                <a:spcPts val="4972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972"/>
              </a:lnSpc>
              <a:spcBef>
                <a:spcPct val="0"/>
              </a:spcBef>
            </a:pPr>
            <a:r>
              <a:rPr lang="en-US" b="true" sz="3551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Backend: Python (Django, Flask), PHP, Ruby, Node.js, Java, .NET.</a:t>
            </a:r>
          </a:p>
          <a:p>
            <a:pPr algn="l" marL="0" indent="0" lvl="0">
              <a:lnSpc>
                <a:spcPts val="4972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972"/>
              </a:lnSpc>
              <a:spcBef>
                <a:spcPct val="0"/>
              </a:spcBef>
            </a:pPr>
            <a:r>
              <a:rPr lang="en-US" b="true" sz="3551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Базы данных: MySQL, PostgreSQL, MongoDB, Firebase.</a:t>
            </a:r>
          </a:p>
        </p:txBody>
      </p: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02868" y="3677851"/>
            <a:ext cx="10082264" cy="6156078"/>
          </a:xfrm>
          <a:custGeom>
            <a:avLst/>
            <a:gdLst/>
            <a:ahLst/>
            <a:cxnLst/>
            <a:rect r="r" b="b" t="t" l="l"/>
            <a:pathLst>
              <a:path h="6156078" w="10082264">
                <a:moveTo>
                  <a:pt x="0" y="0"/>
                </a:moveTo>
                <a:lnTo>
                  <a:pt x="10082264" y="0"/>
                </a:lnTo>
                <a:lnTo>
                  <a:pt x="10082264" y="6156078"/>
                </a:lnTo>
                <a:lnTo>
                  <a:pt x="0" y="61560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793" t="-12252" r="-502" b="-1814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42780" y="857250"/>
            <a:ext cx="8602441" cy="1566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Конец. Выдох </a:t>
            </a:r>
          </a:p>
        </p:txBody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DAGSWO-qYaE</dc:identifier>
  <dcterms:modified xsi:type="dcterms:W3CDTF">2011-08-01T06:04:30Z</dcterms:modified>
  <cp:revision>1</cp:revision>
  <dc:title>Web Development</dc:title>
</cp:coreProperties>
</file>