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House Prices in King County,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Exploring Predictors Using Regression Modeling and Diagnostics</a:t>
            </a:r>
            <a:br>
              <a:rPr dirty="0"/>
            </a:br>
            <a:br>
              <a:rPr dirty="0"/>
            </a:br>
            <a:r>
              <a:rPr dirty="0"/>
              <a:t>Richel Charntel Jing </a:t>
            </a:r>
            <a:r>
              <a:rPr dirty="0" err="1"/>
              <a:t>Jing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2024-11-30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1: Introduction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Objective</a:t>
            </a:r>
            <a:r>
              <a:t>: Explore and quantify the key factors influencing house prices in King County, WA.</a:t>
            </a:r>
          </a:p>
          <a:p>
            <a:pPr lvl="0"/>
            <a:r>
              <a:rPr b="1"/>
              <a:t>Dataset</a:t>
            </a:r>
            <a:r>
              <a:t>: Kaggle’s King County housing dataset containing 21,613 observations of real estate transactions.</a:t>
            </a:r>
          </a:p>
          <a:p>
            <a:pPr lvl="0"/>
            <a:r>
              <a:rPr b="1"/>
              <a:t>Focus</a:t>
            </a:r>
            <a:r>
              <a:t>: Investigate the relationships between house price and predictors such as:</a:t>
            </a:r>
          </a:p>
          <a:p>
            <a:pPr lvl="1"/>
            <a:r>
              <a:t>Continuous variables: </a:t>
            </a:r>
            <a:r>
              <a:rPr>
                <a:latin typeface="Courier"/>
              </a:rPr>
              <a:t>sqft_living</a:t>
            </a:r>
            <a:r>
              <a:t>, </a:t>
            </a:r>
            <a:r>
              <a:rPr>
                <a:latin typeface="Courier"/>
              </a:rPr>
              <a:t>bedrooms</a:t>
            </a:r>
            <a:r>
              <a:t>, </a:t>
            </a:r>
            <a:r>
              <a:rPr>
                <a:latin typeface="Courier"/>
              </a:rPr>
              <a:t>bathrooms</a:t>
            </a:r>
            <a:r>
              <a:t>.</a:t>
            </a:r>
          </a:p>
          <a:p>
            <a:pPr lvl="1"/>
            <a:r>
              <a:t>Categorical variables: </a:t>
            </a:r>
            <a:r>
              <a:rPr>
                <a:latin typeface="Courier"/>
              </a:rPr>
              <a:t>waterfront</a:t>
            </a:r>
            <a:r>
              <a:t>, </a:t>
            </a:r>
            <a:r>
              <a:rPr>
                <a:latin typeface="Courier"/>
              </a:rPr>
              <a:t>grade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Slide 2: Exploratory Data Analysis (EDA)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Insights:</a:t>
            </a:r>
          </a:p>
          <a:p>
            <a:pPr lvl="0"/>
            <a:r>
              <a:rPr b="1"/>
              <a:t>House Price Distribution</a:t>
            </a:r>
            <a:r>
              <a:t>: Right-skewed, with most properties priced below $500,000.</a:t>
            </a:r>
          </a:p>
          <a:p>
            <a:pPr lvl="0"/>
            <a:r>
              <a:rPr b="1"/>
              <a:t>Price vs. Square Footage</a:t>
            </a:r>
            <a:r>
              <a:t>: Positive correlation with variability due to other factors.</a:t>
            </a:r>
          </a:p>
          <a:p>
            <a:pPr lvl="0"/>
            <a:r>
              <a:rPr b="1"/>
              <a:t>Waterfront Properties</a:t>
            </a:r>
            <a:r>
              <a:t>: Most homes lack waterfront access.</a:t>
            </a:r>
          </a:p>
          <a:p>
            <a:pPr lvl="0"/>
            <a:r>
              <a:rPr b="1"/>
              <a:t>Living Area</a:t>
            </a:r>
            <a:r>
              <a:t>: Most homes are moderate in size, though a few large properties influence the mean significantly.</a:t>
            </a:r>
          </a:p>
          <a:p>
            <a:pPr lvl="0"/>
            <a:r>
              <a:rPr b="1"/>
              <a:t>Geographic Location</a:t>
            </a:r>
            <a:r>
              <a:t>: Higher-priced homes are concentrated in specific areas, likely reflecting desirable neighborhoods or proximity to amenities.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Visualizations: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'gridExtra' was built under R version 4.4.2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dplyr     1.1.4     ✔ readr     2.1.5
## ✔ forcats   1.0.0     ✔ stringr   1.5.1
## ✔ lubridate 1.9.3     ✔ tibble    3.2.1
## ✔ purrr     1.0.2     ✔ tidyr     1.3.1
## ── Conflicts ────────────────────────────────────────── tidyverse_conflicts() ──
## ✖ dplyr::combine() masks gridExtra::combine()
## ✖ dplyr::filter()  masks stats::filter()
## ✖ dplyr::lag()     masks stats::lag()
## ℹ Use the conflicted package (&lt;http://conflicted.r-lib.org/&gt;) to force all conflicts to become errors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'corrplot' was built under R version 4.4.2</a:t>
            </a:r>
          </a:p>
          <a:p>
            <a:pPr lvl="0" indent="0">
              <a:buNone/>
            </a:pPr>
            <a:r>
              <a:rPr>
                <a:latin typeface="Courier"/>
              </a:rPr>
              <a:t>## corrplot 0.95 loaded
## Loading required package: carData
## 
## Attaching package: 'car'
## 
## The following object is masked from 'package:dplyr':
## 
##     recode
## 
## The following object is masked from 'package:purrr':
## 
##     some
## 
## Loading required package: zoo
## 
## Attaching package: 'zoo'
## 
## The following objects are masked from 'package:base':
## 
##     as.Date, as.Date.numeric
## 
## 
## Attaching package: 'MASS'
## 
## The following object is masked from 'package:dplyr':
## 
##     select</a:t>
            </a:r>
          </a:p>
        </p:txBody>
      </p:sp>
      <p:pic>
        <p:nvPicPr>
          <p:cNvPr id="3" name="Picture 1" descr="House-Prediction-Slides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Slide 3: Model Comparison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r>
              <a:rPr lang="en-US" dirty="0"/>
              <a:t>Model Metrics Comparison</a:t>
            </a:r>
            <a:br>
              <a:rPr lang="en-US" dirty="0"/>
            </a:b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201731"/>
              </p:ext>
            </p:extLst>
          </p:nvPr>
        </p:nvGraphicFramePr>
        <p:xfrm>
          <a:off x="3568700" y="203200"/>
          <a:ext cx="5067300" cy="313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Adj_R2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1090.8867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0.7699731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0.7697726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-2097.037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-1938.316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Backward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320.1836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0.9324854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-27421.584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-27246.991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1090.8867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0.7699731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0.7697726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-2097.037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-1938.316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1109.1328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0.7661257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0.7660012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-1768.304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-1665.136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-20637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6C2157-4380-15BD-F3F3-391C0D57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Slide 4: Interaction Effects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endParaRPr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673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Adj_R2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Waterfront:Condition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320.1398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-27416.41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-27210.07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Waterfront:Grade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320.1513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-27415.66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-27209.33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Bathrooms:Floors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312.0156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0.9342077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0.9341312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-27947.51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-27741.18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Sqft Living:Condition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320.1446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0.9324151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-27416.10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-27209.76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-20609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Interaction Effects Metrics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Slide 5: Diagnostics and Final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Diagnostics:</a:t>
            </a:r>
          </a:p>
        </p:txBody>
      </p:sp>
      <p:pic>
        <p:nvPicPr>
          <p:cNvPr id="3" name="Picture 1" descr="House-Prediction-Slides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 dirty="0"/>
                  <a:t>Final Model Selection: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refined model</a:t>
                </a:r>
                <a:r>
                  <a:rPr dirty="0"/>
                  <a:t> was selected because it demonstrated better performance in terms of:</a:t>
                </a:r>
              </a:p>
              <a:p>
                <a:pPr lvl="1"/>
                <a:r>
                  <a:rPr b="1" dirty="0"/>
                  <a:t>Metrics: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AIC, and BIC.</a:t>
                </a:r>
              </a:p>
              <a:p>
                <a:pPr lvl="1"/>
                <a:r>
                  <a:rPr b="1" dirty="0"/>
                  <a:t>Diagnostics:</a:t>
                </a:r>
                <a:r>
                  <a:rPr dirty="0"/>
                  <a:t> Addressed most concerns, including residual patterns and influential points.</a:t>
                </a:r>
              </a:p>
              <a:p>
                <a:pPr lvl="0"/>
                <a:r>
                  <a:rPr b="1" dirty="0"/>
                  <a:t>Limitations:</a:t>
                </a:r>
                <a:r>
                  <a:rPr dirty="0"/>
                  <a:t> Minor issues persist, such as:</a:t>
                </a:r>
              </a:p>
              <a:p>
                <a:pPr lvl="1"/>
                <a:r>
                  <a:rPr dirty="0"/>
                  <a:t>Mild heteroscedasticity.</a:t>
                </a:r>
              </a:p>
              <a:p>
                <a:pPr lvl="1"/>
                <a:r>
                  <a:rPr dirty="0"/>
                  <a:t>Slight deviations from normality in residuals.</a:t>
                </a:r>
              </a:p>
              <a:p>
                <a:pPr lvl="1"/>
                <a:r>
                  <a:rPr dirty="0"/>
                  <a:t>A few high-leverage points.</a:t>
                </a:r>
              </a:p>
              <a:p>
                <a:pPr lvl="0"/>
                <a:r>
                  <a:rPr b="1" dirty="0"/>
                  <a:t>Conclusion:</a:t>
                </a:r>
                <a:r>
                  <a:rPr dirty="0"/>
                  <a:t> The refined model provides a balance between explanatory power and diagnostic validity, making it the most suitable choice for this analysis.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r="-148"/>
                </a:stretch>
              </a:blipFill>
            </p:spPr>
            <p:txBody>
              <a:bodyPr/>
              <a:lstStyle/>
              <a:p>
                <a:r>
                  <a:rPr lang="en-G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On-screen Show (16:9)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Courier</vt:lpstr>
      <vt:lpstr>Office Theme</vt:lpstr>
      <vt:lpstr>House Prices in King County, USA</vt:lpstr>
      <vt:lpstr>Slide 1: Introduction and Objective</vt:lpstr>
      <vt:lpstr>Slide 2: Exploratory Data Analysis (EDA)</vt:lpstr>
      <vt:lpstr>PowerPoint Presentation</vt:lpstr>
      <vt:lpstr>Model Metrics Comparison </vt:lpstr>
      <vt:lpstr>Slide 4: Interaction Effects Table</vt:lpstr>
      <vt:lpstr>Slide 5: Diagnostics and Final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in King County, USA</dc:title>
  <dc:creator>Richel Charntel Jing Jing</dc:creator>
  <cp:keywords/>
  <cp:lastModifiedBy>Attafuah, Richel Ohenewaa</cp:lastModifiedBy>
  <cp:revision>1</cp:revision>
  <dcterms:created xsi:type="dcterms:W3CDTF">2024-11-30T22:44:13Z</dcterms:created>
  <dcterms:modified xsi:type="dcterms:W3CDTF">2024-11-30T22:47:07Z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re's the corrected version of your code chunk, streamlined to integrate seamlessly into your R Markdown and included as Slide 3 in a PowerPoint presentation">
    <vt:lpwstr/>
  </property>
  <property fmtid="{D5CDD505-2E9C-101B-9397-08002B2CF9AE}" pid="3" name="date">
    <vt:lpwstr>2024-11-30</vt:lpwstr>
  </property>
  <property fmtid="{D5CDD505-2E9C-101B-9397-08002B2CF9AE}" pid="4" name="output">
    <vt:lpwstr>powerpoint_presentation</vt:lpwstr>
  </property>
  <property fmtid="{D5CDD505-2E9C-101B-9397-08002B2CF9AE}" pid="5" name="subtitle">
    <vt:lpwstr>Exploring Predictors Using Regression Modeling and Diagnostics</vt:lpwstr>
  </property>
</Properties>
</file>