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5143500" type="screen16x9"/>
  <p:notesSz cx="6858000" cy="9144000"/>
  <p:embeddedFontLst>
    <p:embeddedFont>
      <p:font typeface="Roboto" panose="02000000000000000000" pitchFamily="2" charset="0"/>
      <p:regular r:id="rId24"/>
      <p:bold r:id="rId25"/>
      <p:italic r:id="rId26"/>
      <p:boldItalic r:id="rId27"/>
    </p:embeddedFont>
    <p:embeddedFont>
      <p:font typeface="Roboto Slab" panose="020B0604020202020204" charset="0"/>
      <p:regular r:id="rId28"/>
      <p:bold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f12bd3f8e6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f12bd3f8e6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PostgreSQL Database Explanation.</a:t>
            </a:r>
            <a:endParaRPr/>
          </a:p>
          <a:p>
            <a:pPr marL="0" lvl="0" indent="0" algn="l" rtl="0">
              <a:spcBef>
                <a:spcPts val="0"/>
              </a:spcBef>
              <a:spcAft>
                <a:spcPts val="0"/>
              </a:spcAft>
              <a:buNone/>
            </a:pPr>
            <a:endParaRPr/>
          </a:p>
          <a:p>
            <a:pPr marL="457200" lvl="0" indent="-298450" algn="l" rtl="0">
              <a:spcBef>
                <a:spcPts val="0"/>
              </a:spcBef>
              <a:spcAft>
                <a:spcPts val="0"/>
              </a:spcAft>
              <a:buSzPts val="1100"/>
              <a:buChar char="●"/>
            </a:pPr>
            <a:r>
              <a:rPr lang="en"/>
              <a:t>Import data source which in our case was a CSV file </a:t>
            </a:r>
            <a:endParaRPr/>
          </a:p>
          <a:p>
            <a:pPr marL="457200" lvl="0" indent="-298450" algn="l" rtl="0">
              <a:spcBef>
                <a:spcPts val="0"/>
              </a:spcBef>
              <a:spcAft>
                <a:spcPts val="0"/>
              </a:spcAft>
              <a:buSzPts val="1100"/>
              <a:buChar char="●"/>
            </a:pPr>
            <a:r>
              <a:rPr lang="en"/>
              <a:t>Create 6 Identical tables that store the cleaned data in sepereate columns as follows;</a:t>
            </a:r>
            <a:endParaRPr/>
          </a:p>
          <a:p>
            <a:pPr marL="914400" lvl="1" indent="-298450" algn="l" rtl="0">
              <a:spcBef>
                <a:spcPts val="0"/>
              </a:spcBef>
              <a:spcAft>
                <a:spcPts val="0"/>
              </a:spcAft>
              <a:buSzPts val="1100"/>
              <a:buChar char="○"/>
            </a:pPr>
            <a:r>
              <a:rPr lang="en"/>
              <a:t>State, Year, Studio, One Bedroom, Two Bedrooms, Three Bedrooms, Four Bedroom, Population, Percentage Change</a:t>
            </a:r>
            <a:endParaRPr/>
          </a:p>
          <a:p>
            <a:pPr marL="457200" lvl="0" indent="-298450" algn="l" rtl="0">
              <a:spcBef>
                <a:spcPts val="0"/>
              </a:spcBef>
              <a:spcAft>
                <a:spcPts val="0"/>
              </a:spcAft>
              <a:buSzPts val="1100"/>
              <a:buChar char="●"/>
            </a:pPr>
            <a:r>
              <a:rPr lang="en"/>
              <a:t>Static Database, Data warehouse is designed to gather, clean and store data for use. </a:t>
            </a:r>
            <a:endParaRPr/>
          </a:p>
          <a:p>
            <a:pPr marL="457200" lvl="0" indent="-298450" algn="l" rtl="0">
              <a:spcBef>
                <a:spcPts val="0"/>
              </a:spcBef>
              <a:spcAft>
                <a:spcPts val="0"/>
              </a:spcAft>
              <a:buSzPts val="1100"/>
              <a:buChar char="●"/>
            </a:pPr>
            <a:r>
              <a:rPr lang="en"/>
              <a:t>No joins needed as we are using static data that does not change, so the main purpose is warehousing, </a:t>
            </a:r>
            <a:endParaRPr/>
          </a:p>
          <a:p>
            <a:pPr marL="914400" lvl="1" indent="-298450" algn="l" rtl="0">
              <a:spcBef>
                <a:spcPts val="0"/>
              </a:spcBef>
              <a:spcAft>
                <a:spcPts val="0"/>
              </a:spcAft>
              <a:buSzPts val="1100"/>
              <a:buChar char="○"/>
            </a:pPr>
            <a:r>
              <a:rPr lang="en"/>
              <a:t>Joins are not used specifically because our data does not need/use combined rows from two or more tables, based on a related column between those tables. There are no need for a user to try to extract data from tables which have one-to-many or many-to-many relationships between them.</a:t>
            </a:r>
            <a:endParaRPr/>
          </a:p>
          <a:p>
            <a:pPr marL="457200" lvl="0" indent="-298450" algn="l" rtl="0">
              <a:spcBef>
                <a:spcPts val="0"/>
              </a:spcBef>
              <a:spcAft>
                <a:spcPts val="0"/>
              </a:spcAft>
              <a:buSzPts val="1100"/>
              <a:buChar char="●"/>
            </a:pPr>
            <a:r>
              <a:rPr lang="en"/>
              <a:t>Data can be retrieved using simple SQL commands or queries.</a:t>
            </a:r>
            <a:endParaRPr/>
          </a:p>
          <a:p>
            <a:pPr marL="914400" lvl="1" indent="-298450" algn="l" rtl="0">
              <a:spcBef>
                <a:spcPts val="0"/>
              </a:spcBef>
              <a:spcAft>
                <a:spcPts val="0"/>
              </a:spcAft>
              <a:buSzPts val="1100"/>
              <a:buChar char="○"/>
            </a:pPr>
            <a:r>
              <a:rPr lang="en"/>
              <a:t>Example : SELECT * FROM “CFMR18_df”;</a:t>
            </a:r>
            <a:endParaRPr/>
          </a:p>
          <a:p>
            <a:pPr marL="0" lvl="0" indent="0" algn="l" rtl="0">
              <a:spcBef>
                <a:spcPts val="0"/>
              </a:spcBef>
              <a:spcAft>
                <a:spcPts val="0"/>
              </a:spcAft>
              <a:buNone/>
            </a:pPr>
            <a:r>
              <a:rPr lang="en"/>
              <a:t>. </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f12bd3f8e6_1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f12bd3f8e6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PostgreSQL Database Explanation.</a:t>
            </a:r>
            <a:endParaRPr/>
          </a:p>
          <a:p>
            <a:pPr marL="0" lvl="0" indent="0" algn="l" rtl="0">
              <a:spcBef>
                <a:spcPts val="0"/>
              </a:spcBef>
              <a:spcAft>
                <a:spcPts val="0"/>
              </a:spcAft>
              <a:buNone/>
            </a:pPr>
            <a:r>
              <a:rPr lang="en"/>
              <a:t>	</a:t>
            </a:r>
            <a:endParaRPr/>
          </a:p>
          <a:p>
            <a:pPr marL="457200" lvl="0" indent="-298450" algn="l" rtl="0">
              <a:spcBef>
                <a:spcPts val="0"/>
              </a:spcBef>
              <a:spcAft>
                <a:spcPts val="0"/>
              </a:spcAft>
              <a:buSzPts val="1100"/>
              <a:buChar char="●"/>
            </a:pPr>
            <a:r>
              <a:rPr lang="en"/>
              <a:t>SQL command results. </a:t>
            </a:r>
            <a:endParaRPr/>
          </a:p>
          <a:p>
            <a:pPr marL="457200" lvl="0" indent="-298450" algn="l" rtl="0">
              <a:spcBef>
                <a:spcPts val="0"/>
              </a:spcBef>
              <a:spcAft>
                <a:spcPts val="0"/>
              </a:spcAft>
              <a:buSzPts val="1100"/>
              <a:buChar char="●"/>
            </a:pPr>
            <a:r>
              <a:rPr lang="en"/>
              <a:t>Create 6 Identical tables that store the cleaned data in separate columns as follows;</a:t>
            </a:r>
            <a:endParaRPr/>
          </a:p>
          <a:p>
            <a:pPr marL="914400" lvl="1" indent="-298450" algn="l" rtl="0">
              <a:spcBef>
                <a:spcPts val="0"/>
              </a:spcBef>
              <a:spcAft>
                <a:spcPts val="0"/>
              </a:spcAft>
              <a:buSzPts val="1100"/>
              <a:buChar char="○"/>
            </a:pPr>
            <a:r>
              <a:rPr lang="en"/>
              <a:t>State, Year, Studio, One Bedroom, Two Bedrooms, Three Bedrooms, Four Bedroom, Population, Percentage Change</a:t>
            </a:r>
            <a:endParaRPr/>
          </a:p>
          <a:p>
            <a:pPr marL="457200" lvl="0" indent="-298450" algn="l" rtl="0">
              <a:spcBef>
                <a:spcPts val="0"/>
              </a:spcBef>
              <a:spcAft>
                <a:spcPts val="0"/>
              </a:spcAft>
              <a:buSzPts val="1100"/>
              <a:buChar char="●"/>
            </a:pPr>
            <a:r>
              <a:rPr lang="en"/>
              <a:t>Static Database, Data warehouse is designed to gather, clean and store data for use. </a:t>
            </a:r>
            <a:endParaRPr/>
          </a:p>
          <a:p>
            <a:pPr marL="457200" lvl="0" indent="-298450" algn="l" rtl="0">
              <a:spcBef>
                <a:spcPts val="0"/>
              </a:spcBef>
              <a:spcAft>
                <a:spcPts val="0"/>
              </a:spcAft>
              <a:buSzPts val="1100"/>
              <a:buChar char="●"/>
            </a:pPr>
            <a:r>
              <a:rPr lang="en"/>
              <a:t>Database is ready to store/retrieve more data and be used for alanysis. </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eed4dcb69c_0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eed4dcb69c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eed4dcb69c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eed4dcb69c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f2c6b5cc04_0_1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f2c6b5cc04_0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85750" algn="l" rtl="0">
              <a:lnSpc>
                <a:spcPct val="150000"/>
              </a:lnSpc>
              <a:spcBef>
                <a:spcPts val="1600"/>
              </a:spcBef>
              <a:spcAft>
                <a:spcPts val="0"/>
              </a:spcAft>
              <a:buClr>
                <a:schemeClr val="dk1"/>
              </a:buClr>
              <a:buSzPts val="900"/>
              <a:buFont typeface="Roboto"/>
              <a:buChar char="●"/>
            </a:pPr>
            <a:r>
              <a:rPr lang="en" sz="900" b="1">
                <a:solidFill>
                  <a:schemeClr val="dk1"/>
                </a:solidFill>
                <a:latin typeface="Roboto"/>
                <a:ea typeface="Roboto"/>
                <a:cs typeface="Roboto"/>
                <a:sym typeface="Roboto"/>
              </a:rPr>
              <a:t>Simple Linear Regression Analysis</a:t>
            </a:r>
            <a:r>
              <a:rPr lang="en" sz="900">
                <a:solidFill>
                  <a:schemeClr val="dk1"/>
                </a:solidFill>
                <a:latin typeface="Roboto"/>
                <a:ea typeface="Roboto"/>
                <a:cs typeface="Roboto"/>
                <a:sym typeface="Roboto"/>
              </a:rPr>
              <a:t> was used to identify the relationship between </a:t>
            </a:r>
            <a:r>
              <a:rPr lang="en" sz="900" b="1">
                <a:solidFill>
                  <a:schemeClr val="dk1"/>
                </a:solidFill>
                <a:latin typeface="Roboto"/>
                <a:ea typeface="Roboto"/>
                <a:cs typeface="Roboto"/>
                <a:sym typeface="Roboto"/>
              </a:rPr>
              <a:t>State Populations</a:t>
            </a:r>
            <a:r>
              <a:rPr lang="en" sz="900">
                <a:solidFill>
                  <a:schemeClr val="dk1"/>
                </a:solidFill>
                <a:latin typeface="Roboto"/>
                <a:ea typeface="Roboto"/>
                <a:cs typeface="Roboto"/>
                <a:sym typeface="Roboto"/>
              </a:rPr>
              <a:t> and their corresponding </a:t>
            </a:r>
            <a:r>
              <a:rPr lang="en" sz="900" b="1">
                <a:solidFill>
                  <a:schemeClr val="dk1"/>
                </a:solidFill>
                <a:latin typeface="Roboto"/>
                <a:ea typeface="Roboto"/>
                <a:cs typeface="Roboto"/>
                <a:sym typeface="Roboto"/>
              </a:rPr>
              <a:t>Rental prices</a:t>
            </a:r>
            <a:r>
              <a:rPr lang="en" sz="900">
                <a:solidFill>
                  <a:schemeClr val="dk1"/>
                </a:solidFill>
                <a:latin typeface="Roboto"/>
                <a:ea typeface="Roboto"/>
                <a:cs typeface="Roboto"/>
                <a:sym typeface="Roboto"/>
              </a:rPr>
              <a:t> for Studios, 1-Beds, 2-Beds, 3-Beds, &amp; 4-Beds. Because we were limited by how many years of data we had (2018-2022), the </a:t>
            </a:r>
            <a:r>
              <a:rPr lang="en" sz="900" b="1">
                <a:solidFill>
                  <a:schemeClr val="dk1"/>
                </a:solidFill>
                <a:latin typeface="Roboto"/>
                <a:ea typeface="Roboto"/>
                <a:cs typeface="Roboto"/>
                <a:sym typeface="Roboto"/>
              </a:rPr>
              <a:t>averaged linear regression model</a:t>
            </a:r>
            <a:r>
              <a:rPr lang="en" sz="900">
                <a:solidFill>
                  <a:schemeClr val="dk1"/>
                </a:solidFill>
                <a:latin typeface="Roboto"/>
                <a:ea typeface="Roboto"/>
                <a:cs typeface="Roboto"/>
                <a:sym typeface="Roboto"/>
              </a:rPr>
              <a:t> gave us an </a:t>
            </a:r>
            <a:r>
              <a:rPr lang="en" sz="900" b="1">
                <a:solidFill>
                  <a:schemeClr val="dk1"/>
                </a:solidFill>
                <a:latin typeface="Roboto"/>
                <a:ea typeface="Roboto"/>
                <a:cs typeface="Roboto"/>
                <a:sym typeface="Roboto"/>
              </a:rPr>
              <a:t>R-Squared value</a:t>
            </a:r>
            <a:r>
              <a:rPr lang="en" sz="900">
                <a:solidFill>
                  <a:schemeClr val="dk1"/>
                </a:solidFill>
                <a:latin typeface="Roboto"/>
                <a:ea typeface="Roboto"/>
                <a:cs typeface="Roboto"/>
                <a:sym typeface="Roboto"/>
              </a:rPr>
              <a:t> of </a:t>
            </a:r>
            <a:r>
              <a:rPr lang="en" sz="900" b="1">
                <a:solidFill>
                  <a:schemeClr val="dk1"/>
                </a:solidFill>
                <a:latin typeface="Roboto"/>
                <a:ea typeface="Roboto"/>
                <a:cs typeface="Roboto"/>
                <a:sym typeface="Roboto"/>
              </a:rPr>
              <a:t>0.26466134182163</a:t>
            </a:r>
            <a:r>
              <a:rPr lang="en" sz="900">
                <a:solidFill>
                  <a:schemeClr val="dk1"/>
                </a:solidFill>
                <a:latin typeface="Roboto"/>
                <a:ea typeface="Roboto"/>
                <a:cs typeface="Roboto"/>
                <a:sym typeface="Roboto"/>
              </a:rPr>
              <a:t>. This tells us the strength of population to predict price based on our data, it a relatively weak prediction.</a:t>
            </a:r>
            <a:endParaRPr sz="900">
              <a:solidFill>
                <a:schemeClr val="dk1"/>
              </a:solidFill>
              <a:latin typeface="Roboto"/>
              <a:ea typeface="Roboto"/>
              <a:cs typeface="Roboto"/>
              <a:sym typeface="Roboto"/>
            </a:endParaRPr>
          </a:p>
          <a:p>
            <a:pPr marL="457200" lvl="0" indent="-285750" algn="l" rtl="0">
              <a:lnSpc>
                <a:spcPct val="150000"/>
              </a:lnSpc>
              <a:spcBef>
                <a:spcPts val="0"/>
              </a:spcBef>
              <a:spcAft>
                <a:spcPts val="0"/>
              </a:spcAft>
              <a:buClr>
                <a:schemeClr val="dk1"/>
              </a:buClr>
              <a:buSzPts val="900"/>
              <a:buFont typeface="Roboto"/>
              <a:buChar char="●"/>
            </a:pPr>
            <a:r>
              <a:rPr lang="en" sz="900">
                <a:solidFill>
                  <a:schemeClr val="dk1"/>
                </a:solidFill>
                <a:latin typeface="Roboto"/>
                <a:ea typeface="Roboto"/>
                <a:cs typeface="Roboto"/>
                <a:sym typeface="Roboto"/>
              </a:rPr>
              <a:t>We can see that for these weak predictions the models predictive ability was drastically increased with use of a </a:t>
            </a:r>
            <a:r>
              <a:rPr lang="en" sz="900" b="1">
                <a:solidFill>
                  <a:schemeClr val="dk1"/>
                </a:solidFill>
                <a:latin typeface="Roboto"/>
                <a:ea typeface="Roboto"/>
                <a:cs typeface="Roboto"/>
                <a:sym typeface="Roboto"/>
              </a:rPr>
              <a:t>Gradient Boosted Regressor Model (GBR)</a:t>
            </a:r>
            <a:r>
              <a:rPr lang="en" sz="900">
                <a:solidFill>
                  <a:schemeClr val="dk1"/>
                </a:solidFill>
                <a:latin typeface="Roboto"/>
                <a:ea typeface="Roboto"/>
                <a:cs typeface="Roboto"/>
                <a:sym typeface="Roboto"/>
              </a:rPr>
              <a:t> which increased the </a:t>
            </a:r>
            <a:r>
              <a:rPr lang="en" sz="900" b="1">
                <a:solidFill>
                  <a:schemeClr val="dk1"/>
                </a:solidFill>
                <a:latin typeface="Roboto"/>
                <a:ea typeface="Roboto"/>
                <a:cs typeface="Roboto"/>
                <a:sym typeface="Roboto"/>
              </a:rPr>
              <a:t>R-Squared value</a:t>
            </a:r>
            <a:r>
              <a:rPr lang="en" sz="900">
                <a:solidFill>
                  <a:schemeClr val="dk1"/>
                </a:solidFill>
                <a:latin typeface="Roboto"/>
                <a:ea typeface="Roboto"/>
                <a:cs typeface="Roboto"/>
                <a:sym typeface="Roboto"/>
              </a:rPr>
              <a:t> to an average of </a:t>
            </a:r>
            <a:r>
              <a:rPr lang="en" sz="900" b="1">
                <a:solidFill>
                  <a:schemeClr val="dk1"/>
                </a:solidFill>
                <a:latin typeface="Roboto"/>
                <a:ea typeface="Roboto"/>
                <a:cs typeface="Roboto"/>
                <a:sym typeface="Roboto"/>
              </a:rPr>
              <a:t>0.95802951291603</a:t>
            </a:r>
            <a:r>
              <a:rPr lang="en" sz="900">
                <a:solidFill>
                  <a:schemeClr val="dk1"/>
                </a:solidFill>
                <a:latin typeface="Roboto"/>
                <a:ea typeface="Roboto"/>
                <a:cs typeface="Roboto"/>
                <a:sym typeface="Roboto"/>
              </a:rPr>
              <a:t> which is either a very great fit or more likely--Overfitting to our model/data.</a:t>
            </a:r>
            <a:endParaRPr sz="900">
              <a:solidFill>
                <a:schemeClr val="dk1"/>
              </a:solidFill>
              <a:latin typeface="Roboto"/>
              <a:ea typeface="Roboto"/>
              <a:cs typeface="Roboto"/>
              <a:sym typeface="Roboto"/>
            </a:endParaRPr>
          </a:p>
          <a:p>
            <a:pPr marL="457200" lvl="0" indent="-285750" algn="l" rtl="0">
              <a:lnSpc>
                <a:spcPct val="150000"/>
              </a:lnSpc>
              <a:spcBef>
                <a:spcPts val="0"/>
              </a:spcBef>
              <a:spcAft>
                <a:spcPts val="0"/>
              </a:spcAft>
              <a:buClr>
                <a:schemeClr val="dk1"/>
              </a:buClr>
              <a:buSzPts val="900"/>
              <a:buFont typeface="Roboto"/>
              <a:buChar char="●"/>
            </a:pPr>
            <a:r>
              <a:rPr lang="en" sz="900" b="1">
                <a:solidFill>
                  <a:schemeClr val="dk1"/>
                </a:solidFill>
                <a:latin typeface="Roboto"/>
                <a:ea typeface="Roboto"/>
                <a:cs typeface="Roboto"/>
                <a:sym typeface="Roboto"/>
              </a:rPr>
              <a:t>Quadratic Regression Model </a:t>
            </a:r>
            <a:r>
              <a:rPr lang="en" sz="900">
                <a:solidFill>
                  <a:schemeClr val="dk1"/>
                </a:solidFill>
                <a:latin typeface="Roboto"/>
                <a:ea typeface="Roboto"/>
                <a:cs typeface="Roboto"/>
                <a:sym typeface="Roboto"/>
              </a:rPr>
              <a:t>would be similar to Simple Linear Analysis, except that the model allowed polynomial (e.g: x squared) and would produce curves as opposed to a straight line and gave us an average </a:t>
            </a:r>
            <a:r>
              <a:rPr lang="en" sz="900" b="1">
                <a:solidFill>
                  <a:schemeClr val="dk1"/>
                </a:solidFill>
                <a:latin typeface="Roboto"/>
                <a:ea typeface="Roboto"/>
                <a:cs typeface="Roboto"/>
                <a:sym typeface="Roboto"/>
              </a:rPr>
              <a:t>R-Squared value</a:t>
            </a:r>
            <a:r>
              <a:rPr lang="en" sz="900">
                <a:solidFill>
                  <a:schemeClr val="dk1"/>
                </a:solidFill>
                <a:latin typeface="Roboto"/>
                <a:ea typeface="Roboto"/>
                <a:cs typeface="Roboto"/>
                <a:sym typeface="Roboto"/>
              </a:rPr>
              <a:t> of </a:t>
            </a:r>
            <a:r>
              <a:rPr lang="en" sz="900" b="1">
                <a:solidFill>
                  <a:schemeClr val="dk1"/>
                </a:solidFill>
                <a:latin typeface="Roboto"/>
                <a:ea typeface="Roboto"/>
                <a:cs typeface="Roboto"/>
                <a:sym typeface="Roboto"/>
              </a:rPr>
              <a:t>0.31056686487748</a:t>
            </a:r>
            <a:r>
              <a:rPr lang="en" sz="900">
                <a:solidFill>
                  <a:schemeClr val="dk1"/>
                </a:solidFill>
                <a:latin typeface="Roboto"/>
                <a:ea typeface="Roboto"/>
                <a:cs typeface="Roboto"/>
                <a:sym typeface="Roboto"/>
              </a:rPr>
              <a:t>. This did demonstrate a stronger predictive ability vs the standard Linear Regression Model, but only a </a:t>
            </a:r>
            <a:r>
              <a:rPr lang="en" sz="900" b="1">
                <a:solidFill>
                  <a:schemeClr val="dk1"/>
                </a:solidFill>
                <a:latin typeface="Roboto"/>
                <a:ea typeface="Roboto"/>
                <a:cs typeface="Roboto"/>
                <a:sym typeface="Roboto"/>
              </a:rPr>
              <a:t>minimal improvement</a:t>
            </a:r>
            <a:r>
              <a:rPr lang="en" sz="900">
                <a:solidFill>
                  <a:schemeClr val="dk1"/>
                </a:solidFill>
                <a:latin typeface="Roboto"/>
                <a:ea typeface="Roboto"/>
                <a:cs typeface="Roboto"/>
                <a:sym typeface="Roboto"/>
              </a:rPr>
              <a:t>, but at least it is not overfitting to the data like the GBR Model.</a:t>
            </a:r>
            <a:endParaRPr sz="900">
              <a:solidFill>
                <a:schemeClr val="dk1"/>
              </a:solidFill>
              <a:latin typeface="Roboto"/>
              <a:ea typeface="Roboto"/>
              <a:cs typeface="Roboto"/>
              <a:sym typeface="Roboto"/>
            </a:endParaRPr>
          </a:p>
          <a:p>
            <a:pPr marL="457200" lvl="0" indent="-323850" algn="l" rtl="0">
              <a:lnSpc>
                <a:spcPct val="150000"/>
              </a:lnSpc>
              <a:spcBef>
                <a:spcPts val="0"/>
              </a:spcBef>
              <a:spcAft>
                <a:spcPts val="0"/>
              </a:spcAft>
              <a:buClr>
                <a:schemeClr val="dk1"/>
              </a:buClr>
              <a:buSzPts val="1500"/>
              <a:buFont typeface="Roboto"/>
              <a:buChar char="●"/>
            </a:pPr>
            <a:r>
              <a:rPr lang="en" sz="900">
                <a:solidFill>
                  <a:schemeClr val="dk1"/>
                </a:solidFill>
                <a:latin typeface="Roboto"/>
                <a:ea typeface="Roboto"/>
                <a:cs typeface="Roboto"/>
                <a:sym typeface="Roboto"/>
              </a:rPr>
              <a:t>T</a:t>
            </a:r>
            <a:r>
              <a:rPr lang="en" sz="800">
                <a:solidFill>
                  <a:schemeClr val="dk1"/>
                </a:solidFill>
                <a:latin typeface="Roboto"/>
                <a:ea typeface="Roboto"/>
                <a:cs typeface="Roboto"/>
                <a:sym typeface="Roboto"/>
              </a:rPr>
              <a:t>he </a:t>
            </a:r>
            <a:r>
              <a:rPr lang="en" sz="800" b="1">
                <a:solidFill>
                  <a:schemeClr val="dk1"/>
                </a:solidFill>
                <a:latin typeface="Roboto"/>
                <a:ea typeface="Roboto"/>
                <a:cs typeface="Roboto"/>
                <a:sym typeface="Roboto"/>
              </a:rPr>
              <a:t>K-Nearest Neighbors (KNN) R</a:t>
            </a:r>
            <a:r>
              <a:rPr lang="en" sz="900" b="1">
                <a:solidFill>
                  <a:schemeClr val="dk1"/>
                </a:solidFill>
                <a:latin typeface="Roboto"/>
                <a:ea typeface="Roboto"/>
                <a:cs typeface="Roboto"/>
                <a:sym typeface="Roboto"/>
              </a:rPr>
              <a:t>egression Model </a:t>
            </a:r>
            <a:r>
              <a:rPr lang="en" sz="900">
                <a:solidFill>
                  <a:schemeClr val="dk1"/>
                </a:solidFill>
                <a:latin typeface="Roboto"/>
                <a:ea typeface="Roboto"/>
                <a:cs typeface="Roboto"/>
                <a:sym typeface="Roboto"/>
              </a:rPr>
              <a:t>provided a higher confidence level vs. any of the linear regression analysis (with the exception of the Gradient Boosted Regression).  The </a:t>
            </a:r>
            <a:r>
              <a:rPr lang="en" sz="900" b="1">
                <a:solidFill>
                  <a:schemeClr val="dk1"/>
                </a:solidFill>
                <a:latin typeface="Roboto"/>
                <a:ea typeface="Roboto"/>
                <a:cs typeface="Roboto"/>
                <a:sym typeface="Roboto"/>
              </a:rPr>
              <a:t>KNN Regression model</a:t>
            </a:r>
            <a:r>
              <a:rPr lang="en" sz="900">
                <a:solidFill>
                  <a:schemeClr val="dk1"/>
                </a:solidFill>
                <a:latin typeface="Roboto"/>
                <a:ea typeface="Roboto"/>
                <a:cs typeface="Roboto"/>
                <a:sym typeface="Roboto"/>
              </a:rPr>
              <a:t> yielded the </a:t>
            </a:r>
            <a:r>
              <a:rPr lang="en" sz="900" b="1">
                <a:solidFill>
                  <a:schemeClr val="dk1"/>
                </a:solidFill>
                <a:latin typeface="Roboto"/>
                <a:ea typeface="Roboto"/>
                <a:cs typeface="Roboto"/>
                <a:sym typeface="Roboto"/>
              </a:rPr>
              <a:t>second highest confidence value</a:t>
            </a:r>
            <a:r>
              <a:rPr lang="en" sz="900">
                <a:solidFill>
                  <a:schemeClr val="dk1"/>
                </a:solidFill>
                <a:latin typeface="Roboto"/>
                <a:ea typeface="Roboto"/>
                <a:cs typeface="Roboto"/>
                <a:sym typeface="Roboto"/>
              </a:rPr>
              <a:t> of </a:t>
            </a:r>
            <a:r>
              <a:rPr lang="en" sz="900" b="1">
                <a:solidFill>
                  <a:schemeClr val="dk1"/>
                </a:solidFill>
                <a:latin typeface="Roboto"/>
                <a:ea typeface="Roboto"/>
                <a:cs typeface="Roboto"/>
                <a:sym typeface="Roboto"/>
              </a:rPr>
              <a:t>0.89559359322488</a:t>
            </a:r>
            <a:r>
              <a:rPr lang="en" sz="900">
                <a:solidFill>
                  <a:schemeClr val="dk1"/>
                </a:solidFill>
                <a:latin typeface="Roboto"/>
                <a:ea typeface="Roboto"/>
                <a:cs typeface="Roboto"/>
                <a:sym typeface="Roboto"/>
              </a:rPr>
              <a:t>, almost on par with the Gradient Boosted Linear Regression from earlier but likely better as the GBR likely was overfitting our model quite heavily.</a:t>
            </a:r>
            <a:endParaRPr sz="500">
              <a:solidFill>
                <a:schemeClr val="dk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f2c6b5cc04_0_1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f2c6b5cc04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eed4dcb69c_0_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eed4dcb69c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f2c6b5cc04_0_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f2c6b5cc04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f2c6b5cc04_0_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f2c6b5cc04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f2c6b5cc04_0_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f2c6b5cc04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eed4dcb69c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eed4dcb69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f2c6b5cc04_0_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f2c6b5cc04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f2c6b5cc04_0_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f2c6b5cc04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f2c6b5cc04_0_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f2c6b5cc04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eed4dcb69c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eed4dcb69c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eed4dcb69c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eed4dcb69c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f2c6b5cc04_0_1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f2c6b5cc04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As loaded from HUD csv files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eed4dcb69c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eed4dcb69c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30200" algn="l" rtl="0">
              <a:lnSpc>
                <a:spcPct val="115000"/>
              </a:lnSpc>
              <a:spcBef>
                <a:spcPts val="0"/>
              </a:spcBef>
              <a:spcAft>
                <a:spcPts val="0"/>
              </a:spcAft>
              <a:buClr>
                <a:schemeClr val="dk1"/>
              </a:buClr>
              <a:buSzPts val="1600"/>
              <a:buFont typeface="Roboto"/>
              <a:buChar char="-"/>
            </a:pPr>
            <a:r>
              <a:rPr lang="en" sz="1600">
                <a:solidFill>
                  <a:schemeClr val="dk1"/>
                </a:solidFill>
                <a:latin typeface="Roboto"/>
                <a:ea typeface="Roboto"/>
                <a:cs typeface="Roboto"/>
                <a:sym typeface="Roboto"/>
              </a:rPr>
              <a:t>There were several columns such as state number, areaname, county_town_name, and metro that provided no insight to our model. Each of those columns were dropped. </a:t>
            </a:r>
            <a:endParaRPr sz="1600">
              <a:solidFill>
                <a:schemeClr val="dk1"/>
              </a:solidFill>
              <a:latin typeface="Roboto"/>
              <a:ea typeface="Roboto"/>
              <a:cs typeface="Roboto"/>
              <a:sym typeface="Roboto"/>
            </a:endParaRPr>
          </a:p>
          <a:p>
            <a:pPr marL="457200" lvl="0" indent="-330200" algn="l" rtl="0">
              <a:lnSpc>
                <a:spcPct val="115000"/>
              </a:lnSpc>
              <a:spcBef>
                <a:spcPts val="0"/>
              </a:spcBef>
              <a:spcAft>
                <a:spcPts val="0"/>
              </a:spcAft>
              <a:buClr>
                <a:schemeClr val="dk1"/>
              </a:buClr>
              <a:buSzPts val="1600"/>
              <a:buFont typeface="Roboto"/>
              <a:buChar char="-"/>
            </a:pPr>
            <a:r>
              <a:rPr lang="en" sz="1600">
                <a:solidFill>
                  <a:schemeClr val="dk1"/>
                </a:solidFill>
                <a:latin typeface="Roboto"/>
                <a:ea typeface="Roboto"/>
                <a:cs typeface="Roboto"/>
                <a:sym typeface="Roboto"/>
              </a:rPr>
              <a:t>The initial identifiers for studio and 1-4 bedrooms were renamed to more clearly label the data.</a:t>
            </a:r>
            <a:endParaRPr sz="1600">
              <a:solidFill>
                <a:schemeClr val="dk1"/>
              </a:solidFill>
              <a:latin typeface="Roboto"/>
              <a:ea typeface="Roboto"/>
              <a:cs typeface="Roboto"/>
              <a:sym typeface="Roboto"/>
            </a:endParaRPr>
          </a:p>
          <a:p>
            <a:pPr marL="457200" lvl="0" indent="-330200" algn="l" rtl="0">
              <a:lnSpc>
                <a:spcPct val="115000"/>
              </a:lnSpc>
              <a:spcBef>
                <a:spcPts val="0"/>
              </a:spcBef>
              <a:spcAft>
                <a:spcPts val="0"/>
              </a:spcAft>
              <a:buClr>
                <a:schemeClr val="dk1"/>
              </a:buClr>
              <a:buSzPts val="1600"/>
              <a:buFont typeface="Roboto"/>
              <a:buChar char="-"/>
            </a:pPr>
            <a:r>
              <a:rPr lang="en" sz="1600">
                <a:solidFill>
                  <a:schemeClr val="dk1"/>
                </a:solidFill>
                <a:latin typeface="Roboto"/>
                <a:ea typeface="Roboto"/>
                <a:cs typeface="Roboto"/>
                <a:sym typeface="Roboto"/>
              </a:rPr>
              <a:t>The ‘state_alpha’ column was renamed to ‘State’ for clarification and to allow for better grouping of the data.</a:t>
            </a:r>
            <a:endParaRPr sz="1600">
              <a:solidFill>
                <a:schemeClr val="dk1"/>
              </a:solidFill>
              <a:latin typeface="Roboto"/>
              <a:ea typeface="Roboto"/>
              <a:cs typeface="Roboto"/>
              <a:sym typeface="Roboto"/>
            </a:endParaRPr>
          </a:p>
          <a:p>
            <a:pPr marL="457200" lvl="0" indent="-330200" algn="l" rtl="0">
              <a:lnSpc>
                <a:spcPct val="115000"/>
              </a:lnSpc>
              <a:spcBef>
                <a:spcPts val="0"/>
              </a:spcBef>
              <a:spcAft>
                <a:spcPts val="0"/>
              </a:spcAft>
              <a:buClr>
                <a:schemeClr val="lt1"/>
              </a:buClr>
              <a:buSzPts val="1600"/>
              <a:buFont typeface="Roboto"/>
              <a:buChar char="-"/>
            </a:pPr>
            <a:r>
              <a:rPr lang="en" sz="1600">
                <a:solidFill>
                  <a:schemeClr val="dk1"/>
                </a:solidFill>
                <a:latin typeface="Roboto"/>
                <a:ea typeface="Roboto"/>
                <a:cs typeface="Roboto"/>
                <a:sym typeface="Roboto"/>
              </a:rPr>
              <a:t>The year was added as a column in each cleaned annual dataframe to be able to combine all the data grouped by state into a single dataframe to allow for trend analyzation.</a:t>
            </a:r>
            <a:endParaRPr>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eed4dcb69c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eed4dcb69c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Rental prices were grouped and averaged by state. Populations were also averaged to show the mean population per county within each state.</a:t>
            </a:r>
            <a:endParaRPr/>
          </a:p>
          <a:p>
            <a:pPr marL="0" lvl="0" indent="0" algn="l" rtl="0">
              <a:spcBef>
                <a:spcPts val="0"/>
              </a:spcBef>
              <a:spcAft>
                <a:spcPts val="0"/>
              </a:spcAft>
              <a:buNone/>
            </a:pPr>
            <a:r>
              <a:rPr lang="en"/>
              <a:t>The initial data was used to create separate data frames. After cleaning and grouping by state, the separate data frames were combined to include each year’s average rent prices by state from 2018-2022.</a:t>
            </a:r>
            <a:endParaRPr/>
          </a:p>
          <a:p>
            <a:pPr marL="0" lvl="0" indent="0" algn="l" rtl="0">
              <a:spcBef>
                <a:spcPts val="0"/>
              </a:spcBef>
              <a:spcAft>
                <a:spcPts val="0"/>
              </a:spcAft>
              <a:buNone/>
            </a:pPr>
            <a:r>
              <a:rPr lang="en"/>
              <a:t>The heat map to the right tells us that year is not a great predictor of anything, likely because we only have 5 years of data, only by year, not by month. </a:t>
            </a:r>
            <a:endParaRPr/>
          </a:p>
          <a:p>
            <a:pPr marL="0" lvl="0" indent="0" algn="l" rtl="0">
              <a:spcBef>
                <a:spcPts val="0"/>
              </a:spcBef>
              <a:spcAft>
                <a:spcPts val="0"/>
              </a:spcAft>
              <a:buNone/>
            </a:pPr>
            <a:r>
              <a:rPr lang="en"/>
              <a:t>Population appears to be the best moderate predictor with a trend from our data.</a:t>
            </a:r>
            <a:endParaRPr/>
          </a:p>
          <a:p>
            <a:pPr marL="0" lvl="0" indent="0" algn="l" rtl="0">
              <a:spcBef>
                <a:spcPts val="0"/>
              </a:spcBef>
              <a:spcAft>
                <a:spcPts val="0"/>
              </a:spcAft>
              <a:buNone/>
            </a:pPr>
            <a:r>
              <a:rPr lang="en"/>
              <a:t>Price appears to gradually increase by year as well but has less Predictive Power.</a:t>
            </a:r>
            <a:endParaRPr/>
          </a:p>
          <a:p>
            <a:pPr marL="0" lvl="0" indent="0" algn="l" rtl="0">
              <a:spcBef>
                <a:spcPts val="0"/>
              </a:spcBef>
              <a:spcAft>
                <a:spcPts val="0"/>
              </a:spcAft>
              <a:buNone/>
            </a:pPr>
            <a:r>
              <a:rPr lang="en"/>
              <a:t>A handful of states are above average in price (AK,CA,DC,GU,HI,MA,MD,NJ,NY,RI,VI)</a:t>
            </a:r>
            <a:endParaRPr/>
          </a:p>
          <a:p>
            <a:pPr marL="0" lvl="0" indent="0" algn="l" rtl="0">
              <a:spcBef>
                <a:spcPts val="0"/>
              </a:spcBef>
              <a:spcAft>
                <a:spcPts val="0"/>
              </a:spcAft>
              <a:buNone/>
            </a:pPr>
            <a:r>
              <a:rPr lang="en"/>
              <a:t>Regardless of number of bedrooms, distributions of price are about the same.</a:t>
            </a:r>
            <a:endParaRPr/>
          </a:p>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f12bd3f8e6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f12bd3f8e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PostgreSQL Database Explanation.</a:t>
            </a:r>
            <a:endParaRPr/>
          </a:p>
          <a:p>
            <a:pPr marL="0" lvl="0" indent="0" algn="l" rtl="0">
              <a:spcBef>
                <a:spcPts val="0"/>
              </a:spcBef>
              <a:spcAft>
                <a:spcPts val="0"/>
              </a:spcAft>
              <a:buNone/>
            </a:pPr>
            <a:endParaRPr/>
          </a:p>
          <a:p>
            <a:pPr marL="457200" lvl="0" indent="-298450" algn="l" rtl="0">
              <a:spcBef>
                <a:spcPts val="0"/>
              </a:spcBef>
              <a:spcAft>
                <a:spcPts val="0"/>
              </a:spcAft>
              <a:buSzPts val="1100"/>
              <a:buChar char="●"/>
            </a:pPr>
            <a:r>
              <a:rPr lang="en"/>
              <a:t>Data ERD/ Scheme Prototype using QuickDatabaseDiagram.com</a:t>
            </a:r>
            <a:endParaRPr/>
          </a:p>
          <a:p>
            <a:pPr marL="457200" lvl="0" indent="-298450" algn="l" rtl="0">
              <a:spcBef>
                <a:spcPts val="0"/>
              </a:spcBef>
              <a:spcAft>
                <a:spcPts val="0"/>
              </a:spcAft>
              <a:buSzPts val="1100"/>
              <a:buChar char="●"/>
            </a:pPr>
            <a:r>
              <a:rPr lang="en"/>
              <a:t>Update Year is Int, the remaining have float value </a:t>
            </a:r>
            <a:endParaRPr/>
          </a:p>
          <a:p>
            <a:pPr marL="457200" lvl="0" indent="-298450" algn="l" rtl="0">
              <a:spcBef>
                <a:spcPts val="0"/>
              </a:spcBef>
              <a:spcAft>
                <a:spcPts val="0"/>
              </a:spcAft>
              <a:buSzPts val="1100"/>
              <a:buChar char="●"/>
            </a:pPr>
            <a:r>
              <a:rPr lang="en"/>
              <a:t>Import data source which in our case was a CSV file </a:t>
            </a:r>
            <a:endParaRPr/>
          </a:p>
          <a:p>
            <a:pPr marL="457200" lvl="0" indent="-298450" algn="l" rtl="0">
              <a:spcBef>
                <a:spcPts val="0"/>
              </a:spcBef>
              <a:spcAft>
                <a:spcPts val="0"/>
              </a:spcAft>
              <a:buSzPts val="1100"/>
              <a:buChar char="●"/>
            </a:pPr>
            <a:r>
              <a:rPr lang="en"/>
              <a:t>Create 6 Identical tables that store the cleaned data in separate columns as follows;</a:t>
            </a:r>
            <a:endParaRPr/>
          </a:p>
          <a:p>
            <a:pPr marL="914400" lvl="1" indent="-298450" algn="l" rtl="0">
              <a:spcBef>
                <a:spcPts val="0"/>
              </a:spcBef>
              <a:spcAft>
                <a:spcPts val="0"/>
              </a:spcAft>
              <a:buSzPts val="1100"/>
              <a:buChar char="○"/>
            </a:pPr>
            <a:r>
              <a:rPr lang="en"/>
              <a:t>State, Year, Studio, One Bedroom, Two Bedrooms, Three Bedrooms, Four Bedroom, Population, Percentage Change</a:t>
            </a:r>
            <a:endParaRPr/>
          </a:p>
          <a:p>
            <a:pPr marL="457200" lvl="0" indent="-298450" algn="l" rtl="0">
              <a:spcBef>
                <a:spcPts val="0"/>
              </a:spcBef>
              <a:spcAft>
                <a:spcPts val="0"/>
              </a:spcAft>
              <a:buSzPts val="1100"/>
              <a:buChar char="●"/>
            </a:pPr>
            <a:r>
              <a:rPr lang="en"/>
              <a:t>Static Database, Data warehouse is designed to gather, clean and store data for use. </a:t>
            </a: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1524800" y="672606"/>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sp>
        <p:nvSpPr>
          <p:cNvPr id="11" name="Google Shape;11;p2"/>
          <p:cNvSpPr/>
          <p:nvPr/>
        </p:nvSpPr>
        <p:spPr>
          <a:xfrm rot="10800000">
            <a:off x="6537563" y="33429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cxnSp>
        <p:nvCxnSpPr>
          <p:cNvPr id="12" name="Google Shape;12;p2"/>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3" name="Google Shape;13;p2"/>
          <p:cNvSpPr txBox="1">
            <a:spLocks noGrp="1"/>
          </p:cNvSpPr>
          <p:nvPr>
            <p:ph type="ctrTitle"/>
          </p:nvPr>
        </p:nvSpPr>
        <p:spPr>
          <a:xfrm>
            <a:off x="1680302" y="1188925"/>
            <a:ext cx="5783400" cy="1457400"/>
          </a:xfrm>
          <a:prstGeom prst="rect">
            <a:avLst/>
          </a:prstGeom>
        </p:spPr>
        <p:txBody>
          <a:bodyPr spcFirstLastPara="1" wrap="square" lIns="91425" tIns="91425" rIns="91425" bIns="91425" anchor="b" anchorCtr="0">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a:endParaRPr/>
          </a:p>
        </p:txBody>
      </p:sp>
      <p:sp>
        <p:nvSpPr>
          <p:cNvPr id="14" name="Google Shape;14;p2"/>
          <p:cNvSpPr txBox="1">
            <a:spLocks noGrp="1"/>
          </p:cNvSpPr>
          <p:nvPr>
            <p:ph type="subTitle" idx="1"/>
          </p:nvPr>
        </p:nvSpPr>
        <p:spPr>
          <a:xfrm>
            <a:off x="1680302" y="3049450"/>
            <a:ext cx="5783400" cy="9090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a:endParaRPr/>
          </a:p>
        </p:txBody>
      </p:sp>
      <p:sp>
        <p:nvSpPr>
          <p:cNvPr id="15" name="Google Shape;15;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1"/>
          <p:cNvSpPr txBox="1">
            <a:spLocks noGrp="1"/>
          </p:cNvSpPr>
          <p:nvPr>
            <p:ph type="title" hasCustomPrompt="1"/>
          </p:nvPr>
        </p:nvSpPr>
        <p:spPr>
          <a:xfrm>
            <a:off x="387900" y="1152450"/>
            <a:ext cx="83682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a:spLocks noGrp="1"/>
          </p:cNvSpPr>
          <p:nvPr>
            <p:ph type="body" idx="1"/>
          </p:nvPr>
        </p:nvSpPr>
        <p:spPr>
          <a:xfrm>
            <a:off x="387900" y="2919450"/>
            <a:ext cx="83682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6" name="Google Shape;56;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8" name="Google Shape;18;p3"/>
          <p:cNvSpPr txBox="1">
            <a:spLocks noGrp="1"/>
          </p:cNvSpPr>
          <p:nvPr>
            <p:ph type="title"/>
          </p:nvPr>
        </p:nvSpPr>
        <p:spPr>
          <a:xfrm>
            <a:off x="480750" y="1764950"/>
            <a:ext cx="8222100" cy="907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9" name="Google Shape;19;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2" name="Google Shape;22;p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3" name="Google Shape;23;p4"/>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7" name="Google Shape;27;p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8" name="Google Shape;28;p5"/>
          <p:cNvSpPr txBox="1">
            <a:spLocks noGrp="1"/>
          </p:cNvSpPr>
          <p:nvPr>
            <p:ph type="body" idx="1"/>
          </p:nvPr>
        </p:nvSpPr>
        <p:spPr>
          <a:xfrm>
            <a:off x="387900" y="1489825"/>
            <a:ext cx="3999900" cy="3078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9" name="Google Shape;29;p5"/>
          <p:cNvSpPr txBox="1">
            <a:spLocks noGrp="1"/>
          </p:cNvSpPr>
          <p:nvPr>
            <p:ph type="body" idx="2"/>
          </p:nvPr>
        </p:nvSpPr>
        <p:spPr>
          <a:xfrm>
            <a:off x="4756200" y="1489825"/>
            <a:ext cx="3999900" cy="3078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0" name="Google Shape;30;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3" name="Google Shape;33;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w="38100" cap="flat" cmpd="sng">
            <a:solidFill>
              <a:schemeClr val="accent4"/>
            </a:solidFill>
            <a:prstDash val="solid"/>
            <a:round/>
            <a:headEnd type="none" w="sm" len="sm"/>
            <a:tailEnd type="none" w="sm" len="sm"/>
          </a:ln>
        </p:spPr>
      </p:cxnSp>
      <p:sp>
        <p:nvSpPr>
          <p:cNvPr id="36" name="Google Shape;36;p7"/>
          <p:cNvSpPr txBox="1">
            <a:spLocks noGrp="1"/>
          </p:cNvSpPr>
          <p:nvPr>
            <p:ph type="title"/>
          </p:nvPr>
        </p:nvSpPr>
        <p:spPr>
          <a:xfrm>
            <a:off x="3879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7" name="Google Shape;37;p7"/>
          <p:cNvSpPr txBox="1">
            <a:spLocks noGrp="1"/>
          </p:cNvSpPr>
          <p:nvPr>
            <p:ph type="body" idx="1"/>
          </p:nvPr>
        </p:nvSpPr>
        <p:spPr>
          <a:xfrm>
            <a:off x="387900" y="1594025"/>
            <a:ext cx="2808000" cy="26811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8" name="Google Shape;3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9"/>
        <p:cNvGrpSpPr/>
        <p:nvPr/>
      </p:nvGrpSpPr>
      <p:grpSpPr>
        <a:xfrm>
          <a:off x="0" y="0"/>
          <a:ext cx="0" cy="0"/>
          <a:chOff x="0" y="0"/>
          <a:chExt cx="0" cy="0"/>
        </a:xfrm>
      </p:grpSpPr>
      <p:sp>
        <p:nvSpPr>
          <p:cNvPr id="40" name="Google Shape;40;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1" name="Google Shape;41;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4" name="Google Shape;44;p9"/>
          <p:cNvCxnSpPr/>
          <p:nvPr/>
        </p:nvCxnSpPr>
        <p:spPr>
          <a:xfrm>
            <a:off x="5029675" y="4495503"/>
            <a:ext cx="540900" cy="0"/>
          </a:xfrm>
          <a:prstGeom prst="straightConnector1">
            <a:avLst/>
          </a:prstGeom>
          <a:noFill/>
          <a:ln w="38100" cap="flat" cmpd="sng">
            <a:solidFill>
              <a:schemeClr val="accent5"/>
            </a:solidFill>
            <a:prstDash val="solid"/>
            <a:round/>
            <a:headEnd type="none" w="sm" len="sm"/>
            <a:tailEnd type="none" w="sm" len="sm"/>
          </a:ln>
        </p:spPr>
      </p:cxnSp>
      <p:sp>
        <p:nvSpPr>
          <p:cNvPr id="45" name="Google Shape;45;p9"/>
          <p:cNvSpPr txBox="1">
            <a:spLocks noGrp="1"/>
          </p:cNvSpPr>
          <p:nvPr>
            <p:ph type="title"/>
          </p:nvPr>
        </p:nvSpPr>
        <p:spPr>
          <a:xfrm>
            <a:off x="265500" y="1209075"/>
            <a:ext cx="4045200" cy="1506300"/>
          </a:xfrm>
          <a:prstGeom prst="rect">
            <a:avLst/>
          </a:prstGeom>
        </p:spPr>
        <p:txBody>
          <a:bodyPr spcFirstLastPara="1" wrap="square" lIns="91425" tIns="91425" rIns="91425" bIns="91425" anchor="b"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6" name="Google Shape;46;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a:endParaRPr/>
          </a:p>
        </p:txBody>
      </p:sp>
      <p:sp>
        <p:nvSpPr>
          <p:cNvPr id="47" name="Google Shape;47;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8" name="Google Shape;4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9"/>
        <p:cNvGrpSpPr/>
        <p:nvPr/>
      </p:nvGrpSpPr>
      <p:grpSpPr>
        <a:xfrm>
          <a:off x="0" y="0"/>
          <a:ext cx="0" cy="0"/>
          <a:chOff x="0" y="0"/>
          <a:chExt cx="0" cy="0"/>
        </a:xfrm>
      </p:grpSpPr>
      <p:sp>
        <p:nvSpPr>
          <p:cNvPr id="50" name="Google Shape;50;p10"/>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a:endParaRPr/>
          </a:p>
        </p:txBody>
      </p:sp>
      <p:sp>
        <p:nvSpPr>
          <p:cNvPr id="51" name="Google Shape;51;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rina">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marL="914400" lvl="1"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3"/>
          <p:cNvSpPr txBox="1">
            <a:spLocks noGrp="1"/>
          </p:cNvSpPr>
          <p:nvPr>
            <p:ph type="ctrTitle"/>
          </p:nvPr>
        </p:nvSpPr>
        <p:spPr>
          <a:xfrm>
            <a:off x="1680302" y="1188925"/>
            <a:ext cx="5783400" cy="14574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Fair Market Rent Pricing Exploration</a:t>
            </a:r>
            <a:endParaRPr/>
          </a:p>
        </p:txBody>
      </p:sp>
      <p:sp>
        <p:nvSpPr>
          <p:cNvPr id="64" name="Google Shape;64;p13"/>
          <p:cNvSpPr txBox="1">
            <a:spLocks noGrp="1"/>
          </p:cNvSpPr>
          <p:nvPr>
            <p:ph type="subTitle" idx="1"/>
          </p:nvPr>
        </p:nvSpPr>
        <p:spPr>
          <a:xfrm>
            <a:off x="1680302" y="3049450"/>
            <a:ext cx="5783400" cy="909000"/>
          </a:xfrm>
          <a:prstGeom prst="rect">
            <a:avLst/>
          </a:prstGeom>
        </p:spPr>
        <p:txBody>
          <a:bodyPr spcFirstLastPara="1" wrap="square" lIns="91425" tIns="91425" rIns="91425" bIns="91425" anchor="t" anchorCtr="0">
            <a:noAutofit/>
          </a:bodyPr>
          <a:lstStyle/>
          <a:p>
            <a:pPr marL="0" lvl="0" indent="0" algn="ctr" rtl="0">
              <a:lnSpc>
                <a:spcPct val="80000"/>
              </a:lnSpc>
              <a:spcBef>
                <a:spcPts val="0"/>
              </a:spcBef>
              <a:spcAft>
                <a:spcPts val="0"/>
              </a:spcAft>
              <a:buSzPts val="935"/>
              <a:buNone/>
            </a:pPr>
            <a:r>
              <a:rPr lang="en" sz="2980"/>
              <a:t>An exploration of Fair Market Rent as it relates to various features</a:t>
            </a:r>
            <a:endParaRPr sz="278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2"/>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Database Explanation</a:t>
            </a:r>
            <a:endParaRPr/>
          </a:p>
        </p:txBody>
      </p:sp>
      <p:pic>
        <p:nvPicPr>
          <p:cNvPr id="120" name="Google Shape;120;p22"/>
          <p:cNvPicPr preferRelativeResize="0"/>
          <p:nvPr/>
        </p:nvPicPr>
        <p:blipFill>
          <a:blip r:embed="rId3">
            <a:alphaModFix/>
          </a:blip>
          <a:stretch>
            <a:fillRect/>
          </a:stretch>
        </p:blipFill>
        <p:spPr>
          <a:xfrm>
            <a:off x="291175" y="1391425"/>
            <a:ext cx="8368201" cy="352185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3"/>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Database Explanation</a:t>
            </a:r>
            <a:endParaRPr/>
          </a:p>
        </p:txBody>
      </p:sp>
      <p:pic>
        <p:nvPicPr>
          <p:cNvPr id="126" name="Google Shape;126;p23"/>
          <p:cNvPicPr preferRelativeResize="0"/>
          <p:nvPr/>
        </p:nvPicPr>
        <p:blipFill rotWithShape="1">
          <a:blip r:embed="rId3">
            <a:alphaModFix/>
          </a:blip>
          <a:srcRect t="1028" b="1018"/>
          <a:stretch/>
        </p:blipFill>
        <p:spPr>
          <a:xfrm>
            <a:off x="387900" y="1192500"/>
            <a:ext cx="5955153" cy="3169776"/>
          </a:xfrm>
          <a:prstGeom prst="rect">
            <a:avLst/>
          </a:prstGeom>
          <a:noFill/>
          <a:ln>
            <a:noFill/>
          </a:ln>
        </p:spPr>
      </p:pic>
      <p:pic>
        <p:nvPicPr>
          <p:cNvPr id="127" name="Google Shape;127;p23"/>
          <p:cNvPicPr preferRelativeResize="0"/>
          <p:nvPr/>
        </p:nvPicPr>
        <p:blipFill rotWithShape="1">
          <a:blip r:embed="rId4">
            <a:alphaModFix/>
          </a:blip>
          <a:srcRect t="1028" b="1018"/>
          <a:stretch/>
        </p:blipFill>
        <p:spPr>
          <a:xfrm>
            <a:off x="2841250" y="1734425"/>
            <a:ext cx="5955153" cy="316977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Database Integration</a:t>
            </a:r>
            <a:endParaRPr/>
          </a:p>
        </p:txBody>
      </p:sp>
      <p:sp>
        <p:nvSpPr>
          <p:cNvPr id="133" name="Google Shape;133;p24"/>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457200" lvl="0" indent="-323850" algn="l" rtl="0">
              <a:lnSpc>
                <a:spcPct val="150000"/>
              </a:lnSpc>
              <a:spcBef>
                <a:spcPts val="1600"/>
              </a:spcBef>
              <a:spcAft>
                <a:spcPts val="0"/>
              </a:spcAft>
              <a:buClr>
                <a:schemeClr val="dk1"/>
              </a:buClr>
              <a:buSzPts val="1500"/>
              <a:buFont typeface="Roboto"/>
              <a:buChar char="●"/>
            </a:pPr>
            <a:r>
              <a:rPr lang="en" sz="1500">
                <a:latin typeface="Roboto"/>
                <a:ea typeface="Roboto"/>
                <a:cs typeface="Roboto"/>
                <a:sym typeface="Roboto"/>
              </a:rPr>
              <a:t>Database stores cleaned HUD data sets for use</a:t>
            </a:r>
            <a:endParaRPr sz="1500">
              <a:latin typeface="Roboto"/>
              <a:ea typeface="Roboto"/>
              <a:cs typeface="Roboto"/>
              <a:sym typeface="Roboto"/>
            </a:endParaRPr>
          </a:p>
          <a:p>
            <a:pPr marL="457200" lvl="0" indent="-323850" algn="l" rtl="0">
              <a:lnSpc>
                <a:spcPct val="150000"/>
              </a:lnSpc>
              <a:spcBef>
                <a:spcPts val="0"/>
              </a:spcBef>
              <a:spcAft>
                <a:spcPts val="0"/>
              </a:spcAft>
              <a:buClr>
                <a:schemeClr val="dk1"/>
              </a:buClr>
              <a:buSzPts val="1500"/>
              <a:buFont typeface="Roboto"/>
              <a:buChar char="●"/>
            </a:pPr>
            <a:r>
              <a:rPr lang="en" sz="1500">
                <a:latin typeface="Roboto"/>
                <a:ea typeface="Roboto"/>
                <a:cs typeface="Roboto"/>
                <a:sym typeface="Roboto"/>
              </a:rPr>
              <a:t>Database interfaces with the project by also storing the predictive models and connecting to the dashboard</a:t>
            </a:r>
            <a:endParaRPr sz="1500">
              <a:latin typeface="Roboto"/>
              <a:ea typeface="Roboto"/>
              <a:cs typeface="Roboto"/>
              <a:sym typeface="Roboto"/>
            </a:endParaRPr>
          </a:p>
          <a:p>
            <a:pPr marL="457200" lvl="0" indent="-323850" algn="l" rtl="0">
              <a:lnSpc>
                <a:spcPct val="150000"/>
              </a:lnSpc>
              <a:spcBef>
                <a:spcPts val="0"/>
              </a:spcBef>
              <a:spcAft>
                <a:spcPts val="0"/>
              </a:spcAft>
              <a:buClr>
                <a:schemeClr val="dk1"/>
              </a:buClr>
              <a:buSzPts val="1500"/>
              <a:buFont typeface="Roboto"/>
              <a:buChar char="●"/>
            </a:pPr>
            <a:r>
              <a:rPr lang="en" sz="1500">
                <a:latin typeface="Roboto"/>
                <a:ea typeface="Roboto"/>
                <a:cs typeface="Roboto"/>
                <a:sym typeface="Roboto"/>
              </a:rPr>
              <a:t>Will include each cleaned year’s data set as well as combined cleaned static data for 2018-2022. </a:t>
            </a:r>
            <a:endParaRPr sz="1500">
              <a:latin typeface="Roboto"/>
              <a:ea typeface="Roboto"/>
              <a:cs typeface="Roboto"/>
              <a:sym typeface="Roboto"/>
            </a:endParaRPr>
          </a:p>
          <a:p>
            <a:pPr marL="457200" lvl="0" indent="-323850" algn="l" rtl="0">
              <a:lnSpc>
                <a:spcPct val="150000"/>
              </a:lnSpc>
              <a:spcBef>
                <a:spcPts val="0"/>
              </a:spcBef>
              <a:spcAft>
                <a:spcPts val="0"/>
              </a:spcAft>
              <a:buClr>
                <a:schemeClr val="dk1"/>
              </a:buClr>
              <a:buSzPts val="1500"/>
              <a:buFont typeface="Roboto"/>
              <a:buChar char="●"/>
            </a:pPr>
            <a:r>
              <a:rPr lang="en" sz="1500">
                <a:latin typeface="Roboto"/>
                <a:ea typeface="Roboto"/>
                <a:cs typeface="Roboto"/>
                <a:sym typeface="Roboto"/>
              </a:rPr>
              <a:t>Tables will be joined on state to allow for dashboard to pull historic and predictive data together.</a:t>
            </a:r>
            <a:endParaRPr sz="1500">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5"/>
          <p:cNvSpPr txBox="1">
            <a:spLocks noGrp="1"/>
          </p:cNvSpPr>
          <p:nvPr>
            <p:ph type="title"/>
          </p:nvPr>
        </p:nvSpPr>
        <p:spPr>
          <a:xfrm>
            <a:off x="387900" y="458025"/>
            <a:ext cx="8368200" cy="686100"/>
          </a:xfrm>
          <a:prstGeom prst="rect">
            <a:avLst/>
          </a:prstGeom>
          <a:solidFill>
            <a:schemeClr val="lt1"/>
          </a:solidFill>
        </p:spPr>
        <p:txBody>
          <a:bodyPr spcFirstLastPara="1" wrap="square" lIns="91425" tIns="91425" rIns="91425" bIns="91425" anchor="b" anchorCtr="0">
            <a:normAutofit/>
          </a:bodyPr>
          <a:lstStyle/>
          <a:p>
            <a:pPr marL="0" lvl="0" indent="0" algn="l" rtl="0">
              <a:spcBef>
                <a:spcPts val="0"/>
              </a:spcBef>
              <a:spcAft>
                <a:spcPts val="0"/>
              </a:spcAft>
              <a:buNone/>
            </a:pPr>
            <a:r>
              <a:rPr lang="en"/>
              <a:t>Machine Learning Models Tested</a:t>
            </a:r>
            <a:endParaRPr/>
          </a:p>
        </p:txBody>
      </p:sp>
      <p:sp>
        <p:nvSpPr>
          <p:cNvPr id="139" name="Google Shape;139;p25"/>
          <p:cNvSpPr txBox="1">
            <a:spLocks noGrp="1"/>
          </p:cNvSpPr>
          <p:nvPr>
            <p:ph type="body" idx="1"/>
          </p:nvPr>
        </p:nvSpPr>
        <p:spPr>
          <a:xfrm>
            <a:off x="387900" y="1489824"/>
            <a:ext cx="8368200" cy="3078900"/>
          </a:xfrm>
          <a:prstGeom prst="rect">
            <a:avLst/>
          </a:prstGeom>
          <a:solidFill>
            <a:schemeClr val="lt1"/>
          </a:solidFill>
        </p:spPr>
        <p:txBody>
          <a:bodyPr spcFirstLastPara="1" wrap="square" lIns="91425" tIns="91425" rIns="91425" bIns="91425" anchor="t" anchorCtr="0">
            <a:normAutofit lnSpcReduction="20000"/>
          </a:bodyPr>
          <a:lstStyle/>
          <a:p>
            <a:pPr marL="457200" lvl="0" indent="-393700" algn="l" rtl="0">
              <a:lnSpc>
                <a:spcPct val="150000"/>
              </a:lnSpc>
              <a:spcBef>
                <a:spcPts val="1600"/>
              </a:spcBef>
              <a:spcAft>
                <a:spcPts val="0"/>
              </a:spcAft>
              <a:buClr>
                <a:schemeClr val="dk1"/>
              </a:buClr>
              <a:buSzPts val="2600"/>
              <a:buFont typeface="Roboto"/>
              <a:buChar char="●"/>
            </a:pPr>
            <a:r>
              <a:rPr lang="en" sz="2600" b="1">
                <a:latin typeface="Roboto"/>
                <a:ea typeface="Roboto"/>
                <a:cs typeface="Roboto"/>
                <a:sym typeface="Roboto"/>
              </a:rPr>
              <a:t>Simple Linear Regression Analysis</a:t>
            </a:r>
            <a:r>
              <a:rPr lang="en" sz="2600">
                <a:latin typeface="Roboto"/>
                <a:ea typeface="Roboto"/>
                <a:cs typeface="Roboto"/>
                <a:sym typeface="Roboto"/>
              </a:rPr>
              <a:t> </a:t>
            </a:r>
            <a:endParaRPr sz="2600">
              <a:latin typeface="Roboto"/>
              <a:ea typeface="Roboto"/>
              <a:cs typeface="Roboto"/>
              <a:sym typeface="Roboto"/>
            </a:endParaRPr>
          </a:p>
          <a:p>
            <a:pPr marL="457200" lvl="0" indent="-393700" algn="l" rtl="0">
              <a:lnSpc>
                <a:spcPct val="150000"/>
              </a:lnSpc>
              <a:spcBef>
                <a:spcPts val="0"/>
              </a:spcBef>
              <a:spcAft>
                <a:spcPts val="0"/>
              </a:spcAft>
              <a:buClr>
                <a:schemeClr val="dk1"/>
              </a:buClr>
              <a:buSzPts val="2600"/>
              <a:buFont typeface="Roboto"/>
              <a:buChar char="●"/>
            </a:pPr>
            <a:r>
              <a:rPr lang="en" sz="2600" b="1">
                <a:latin typeface="Roboto"/>
                <a:ea typeface="Roboto"/>
                <a:cs typeface="Roboto"/>
                <a:sym typeface="Roboto"/>
              </a:rPr>
              <a:t>Gradient Boosted Regressor Model (GBR)</a:t>
            </a:r>
            <a:r>
              <a:rPr lang="en" sz="2600">
                <a:latin typeface="Roboto"/>
                <a:ea typeface="Roboto"/>
                <a:cs typeface="Roboto"/>
                <a:sym typeface="Roboto"/>
              </a:rPr>
              <a:t> </a:t>
            </a:r>
            <a:endParaRPr sz="2600">
              <a:latin typeface="Roboto"/>
              <a:ea typeface="Roboto"/>
              <a:cs typeface="Roboto"/>
              <a:sym typeface="Roboto"/>
            </a:endParaRPr>
          </a:p>
          <a:p>
            <a:pPr marL="457200" lvl="0" indent="-393700" algn="l" rtl="0">
              <a:lnSpc>
                <a:spcPct val="150000"/>
              </a:lnSpc>
              <a:spcBef>
                <a:spcPts val="0"/>
              </a:spcBef>
              <a:spcAft>
                <a:spcPts val="0"/>
              </a:spcAft>
              <a:buClr>
                <a:schemeClr val="dk1"/>
              </a:buClr>
              <a:buSzPts val="2600"/>
              <a:buFont typeface="Roboto"/>
              <a:buChar char="●"/>
            </a:pPr>
            <a:r>
              <a:rPr lang="en" sz="2600" b="1">
                <a:latin typeface="Roboto"/>
                <a:ea typeface="Roboto"/>
                <a:cs typeface="Roboto"/>
                <a:sym typeface="Roboto"/>
              </a:rPr>
              <a:t>Quadratic Regression Model</a:t>
            </a:r>
            <a:endParaRPr sz="2600" b="1"/>
          </a:p>
          <a:p>
            <a:pPr marL="457200" lvl="0" indent="-323850" algn="l" rtl="0">
              <a:lnSpc>
                <a:spcPct val="150000"/>
              </a:lnSpc>
              <a:spcBef>
                <a:spcPts val="0"/>
              </a:spcBef>
              <a:spcAft>
                <a:spcPts val="0"/>
              </a:spcAft>
              <a:buClr>
                <a:schemeClr val="dk1"/>
              </a:buClr>
              <a:buSzPts val="1500"/>
              <a:buFont typeface="Roboto"/>
              <a:buChar char="●"/>
            </a:pPr>
            <a:r>
              <a:rPr lang="en" sz="2600" b="1"/>
              <a:t>T</a:t>
            </a:r>
            <a:r>
              <a:rPr lang="en" sz="2500" b="1"/>
              <a:t>he </a:t>
            </a:r>
            <a:r>
              <a:rPr lang="en" sz="2500" b="1">
                <a:latin typeface="Roboto"/>
                <a:ea typeface="Roboto"/>
                <a:cs typeface="Roboto"/>
                <a:sym typeface="Roboto"/>
              </a:rPr>
              <a:t>K-Nearest Neighbors (KNN) R</a:t>
            </a:r>
            <a:r>
              <a:rPr lang="en" sz="2600" b="1">
                <a:latin typeface="Roboto"/>
                <a:ea typeface="Roboto"/>
                <a:cs typeface="Roboto"/>
                <a:sym typeface="Roboto"/>
              </a:rPr>
              <a:t>egression Model </a:t>
            </a:r>
            <a:endParaRPr sz="2600" b="1"/>
          </a:p>
          <a:p>
            <a:pPr marL="457200" lvl="0" indent="0" algn="l" rtl="0">
              <a:lnSpc>
                <a:spcPct val="150000"/>
              </a:lnSpc>
              <a:spcBef>
                <a:spcPts val="4600"/>
              </a:spcBef>
              <a:spcAft>
                <a:spcPts val="4600"/>
              </a:spcAft>
              <a:buNone/>
            </a:pPr>
            <a:endParaRPr sz="15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6"/>
          <p:cNvSpPr txBox="1">
            <a:spLocks noGrp="1"/>
          </p:cNvSpPr>
          <p:nvPr>
            <p:ph type="title"/>
          </p:nvPr>
        </p:nvSpPr>
        <p:spPr>
          <a:xfrm>
            <a:off x="387900" y="458025"/>
            <a:ext cx="8368200" cy="7689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a:t>KNN Regression model provided highest confidence level</a:t>
            </a:r>
            <a:endParaRPr/>
          </a:p>
        </p:txBody>
      </p:sp>
      <p:pic>
        <p:nvPicPr>
          <p:cNvPr id="145" name="Google Shape;145;p26"/>
          <p:cNvPicPr preferRelativeResize="0"/>
          <p:nvPr/>
        </p:nvPicPr>
        <p:blipFill>
          <a:blip r:embed="rId3">
            <a:alphaModFix/>
          </a:blip>
          <a:stretch>
            <a:fillRect/>
          </a:stretch>
        </p:blipFill>
        <p:spPr>
          <a:xfrm>
            <a:off x="2281176" y="1643237"/>
            <a:ext cx="4103650" cy="27720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7"/>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Tableau Dashboard</a:t>
            </a:r>
            <a:endParaRPr/>
          </a:p>
        </p:txBody>
      </p:sp>
      <p:sp>
        <p:nvSpPr>
          <p:cNvPr id="151" name="Google Shape;151;p27"/>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52" name="Google Shape;152;p27"/>
          <p:cNvPicPr preferRelativeResize="0"/>
          <p:nvPr/>
        </p:nvPicPr>
        <p:blipFill>
          <a:blip r:embed="rId3">
            <a:alphaModFix/>
          </a:blip>
          <a:stretch>
            <a:fillRect/>
          </a:stretch>
        </p:blipFill>
        <p:spPr>
          <a:xfrm>
            <a:off x="0" y="1057355"/>
            <a:ext cx="9143999" cy="376233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8"/>
          <p:cNvSpPr txBox="1">
            <a:spLocks noGrp="1"/>
          </p:cNvSpPr>
          <p:nvPr>
            <p:ph type="title"/>
          </p:nvPr>
        </p:nvSpPr>
        <p:spPr>
          <a:xfrm>
            <a:off x="311700" y="225025"/>
            <a:ext cx="8520600" cy="5727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a:t>Dashboard Blueprint</a:t>
            </a:r>
            <a:endParaRPr/>
          </a:p>
        </p:txBody>
      </p:sp>
      <p:sp>
        <p:nvSpPr>
          <p:cNvPr id="158" name="Google Shape;158;p28"/>
          <p:cNvSpPr txBox="1">
            <a:spLocks noGrp="1"/>
          </p:cNvSpPr>
          <p:nvPr>
            <p:ph type="body" idx="1"/>
          </p:nvPr>
        </p:nvSpPr>
        <p:spPr>
          <a:xfrm>
            <a:off x="311700" y="899100"/>
            <a:ext cx="4141800" cy="4026900"/>
          </a:xfrm>
          <a:prstGeom prst="rect">
            <a:avLst/>
          </a:prstGeom>
        </p:spPr>
        <p:txBody>
          <a:bodyPr spcFirstLastPara="1" wrap="square" lIns="91425" tIns="91425" rIns="91425" bIns="91425" anchor="t" anchorCtr="0">
            <a:normAutofit fontScale="85000" lnSpcReduction="20000"/>
          </a:bodyPr>
          <a:lstStyle/>
          <a:p>
            <a:pPr marL="0" marR="45720" lvl="0" indent="0" algn="l" rtl="0">
              <a:spcBef>
                <a:spcPts val="800"/>
              </a:spcBef>
              <a:spcAft>
                <a:spcPts val="0"/>
              </a:spcAft>
              <a:buClr>
                <a:schemeClr val="dk1"/>
              </a:buClr>
              <a:buSzPct val="73333"/>
              <a:buFont typeface="Arial"/>
              <a:buNone/>
            </a:pPr>
            <a:r>
              <a:rPr lang="en" sz="1500">
                <a:latin typeface="Roboto"/>
                <a:ea typeface="Roboto"/>
                <a:cs typeface="Roboto"/>
                <a:sym typeface="Roboto"/>
              </a:rPr>
              <a:t>The blueprint for our dashboard is shown to the right. It will be created on Tableau Public and will include 3-4 interactive elements:</a:t>
            </a:r>
            <a:endParaRPr sz="1500">
              <a:latin typeface="Roboto"/>
              <a:ea typeface="Roboto"/>
              <a:cs typeface="Roboto"/>
              <a:sym typeface="Roboto"/>
            </a:endParaRPr>
          </a:p>
          <a:p>
            <a:pPr marL="274320" lvl="0" indent="-218122" algn="l" rtl="0">
              <a:lnSpc>
                <a:spcPct val="150000"/>
              </a:lnSpc>
              <a:spcBef>
                <a:spcPts val="1900"/>
              </a:spcBef>
              <a:spcAft>
                <a:spcPts val="0"/>
              </a:spcAft>
              <a:buClr>
                <a:schemeClr val="dk1"/>
              </a:buClr>
              <a:buSzPct val="100000"/>
              <a:buFont typeface="Roboto"/>
              <a:buChar char="●"/>
            </a:pPr>
            <a:r>
              <a:rPr lang="en" sz="1500">
                <a:latin typeface="Roboto"/>
                <a:ea typeface="Roboto"/>
                <a:cs typeface="Roboto"/>
                <a:sym typeface="Roboto"/>
              </a:rPr>
              <a:t>The historic trend of bedrooms vs price over the years</a:t>
            </a:r>
            <a:endParaRPr sz="1500">
              <a:latin typeface="Roboto"/>
              <a:ea typeface="Roboto"/>
              <a:cs typeface="Roboto"/>
              <a:sym typeface="Roboto"/>
            </a:endParaRPr>
          </a:p>
          <a:p>
            <a:pPr marL="274320" lvl="0" indent="-218122" algn="l" rtl="0">
              <a:lnSpc>
                <a:spcPct val="150000"/>
              </a:lnSpc>
              <a:spcBef>
                <a:spcPts val="0"/>
              </a:spcBef>
              <a:spcAft>
                <a:spcPts val="0"/>
              </a:spcAft>
              <a:buClr>
                <a:schemeClr val="dk1"/>
              </a:buClr>
              <a:buSzPct val="100000"/>
              <a:buFont typeface="Roboto"/>
              <a:buChar char="●"/>
            </a:pPr>
            <a:r>
              <a:rPr lang="en" sz="1500">
                <a:latin typeface="Roboto"/>
                <a:ea typeface="Roboto"/>
                <a:cs typeface="Roboto"/>
                <a:sym typeface="Roboto"/>
              </a:rPr>
              <a:t>Trend tile to view rent prices over the months/ years broken down by state, Population, and number of bedrooms. Each state is represented by a different color dot.</a:t>
            </a:r>
            <a:endParaRPr sz="1500">
              <a:latin typeface="Roboto"/>
              <a:ea typeface="Roboto"/>
              <a:cs typeface="Roboto"/>
              <a:sym typeface="Roboto"/>
            </a:endParaRPr>
          </a:p>
          <a:p>
            <a:pPr marL="274320" lvl="0" indent="-218122" algn="l" rtl="0">
              <a:lnSpc>
                <a:spcPct val="150000"/>
              </a:lnSpc>
              <a:spcBef>
                <a:spcPts val="0"/>
              </a:spcBef>
              <a:spcAft>
                <a:spcPts val="0"/>
              </a:spcAft>
              <a:buClr>
                <a:schemeClr val="dk1"/>
              </a:buClr>
              <a:buSzPct val="100000"/>
              <a:buFont typeface="Roboto"/>
              <a:buChar char="●"/>
            </a:pPr>
            <a:r>
              <a:rPr lang="en" sz="1500">
                <a:latin typeface="Roboto"/>
                <a:ea typeface="Roboto"/>
                <a:cs typeface="Roboto"/>
                <a:sym typeface="Roboto"/>
              </a:rPr>
              <a:t>A map showing the change of rent prices throughout the years, broken down on the map by state. A filter will be added for number of bedrooms as well.</a:t>
            </a:r>
            <a:endParaRPr sz="1500">
              <a:latin typeface="Roboto"/>
              <a:ea typeface="Roboto"/>
              <a:cs typeface="Roboto"/>
              <a:sym typeface="Roboto"/>
            </a:endParaRPr>
          </a:p>
          <a:p>
            <a:pPr marL="274320" lvl="0" indent="-218122" algn="l" rtl="0">
              <a:lnSpc>
                <a:spcPct val="150000"/>
              </a:lnSpc>
              <a:spcBef>
                <a:spcPts val="0"/>
              </a:spcBef>
              <a:spcAft>
                <a:spcPts val="0"/>
              </a:spcAft>
              <a:buClr>
                <a:schemeClr val="dk1"/>
              </a:buClr>
              <a:buSzPct val="100000"/>
              <a:buFont typeface="Roboto"/>
              <a:buChar char="●"/>
            </a:pPr>
            <a:r>
              <a:rPr lang="en" sz="1500">
                <a:latin typeface="Roboto"/>
                <a:ea typeface="Roboto"/>
                <a:cs typeface="Roboto"/>
                <a:sym typeface="Roboto"/>
              </a:rPr>
              <a:t>An animation/ year selection that will change or show trend throughout the years of each tile.</a:t>
            </a:r>
            <a:endParaRPr sz="1500">
              <a:latin typeface="Roboto"/>
              <a:ea typeface="Roboto"/>
              <a:cs typeface="Roboto"/>
              <a:sym typeface="Roboto"/>
            </a:endParaRPr>
          </a:p>
        </p:txBody>
      </p:sp>
      <p:pic>
        <p:nvPicPr>
          <p:cNvPr id="159" name="Google Shape;159;p28"/>
          <p:cNvPicPr preferRelativeResize="0"/>
          <p:nvPr/>
        </p:nvPicPr>
        <p:blipFill>
          <a:blip r:embed="rId3">
            <a:alphaModFix/>
          </a:blip>
          <a:stretch>
            <a:fillRect/>
          </a:stretch>
        </p:blipFill>
        <p:spPr>
          <a:xfrm>
            <a:off x="4453475" y="1205575"/>
            <a:ext cx="4566824" cy="3631451"/>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9"/>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Results	</a:t>
            </a:r>
            <a:endParaRPr/>
          </a:p>
        </p:txBody>
      </p:sp>
      <p:sp>
        <p:nvSpPr>
          <p:cNvPr id="165" name="Google Shape;165;p29"/>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The general overview of the data from a nationwide perspective appears as expected, with rent prices increasing at a gradual rate as time moves forward. We can take a look at a few individual states and see that HUD doesn’t just increase Fair Market Rent exponentially each year.</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30"/>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Fair Market Rent Decreases</a:t>
            </a:r>
            <a:endParaRPr/>
          </a:p>
        </p:txBody>
      </p:sp>
      <p:sp>
        <p:nvSpPr>
          <p:cNvPr id="171" name="Google Shape;171;p30"/>
          <p:cNvSpPr txBox="1">
            <a:spLocks noGrp="1"/>
          </p:cNvSpPr>
          <p:nvPr>
            <p:ph type="body" idx="1"/>
          </p:nvPr>
        </p:nvSpPr>
        <p:spPr>
          <a:xfrm>
            <a:off x="549000" y="1412900"/>
            <a:ext cx="3206400" cy="6015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Alaska  </a:t>
            </a:r>
            <a:endParaRPr/>
          </a:p>
        </p:txBody>
      </p:sp>
      <p:pic>
        <p:nvPicPr>
          <p:cNvPr id="172" name="Google Shape;172;p30"/>
          <p:cNvPicPr preferRelativeResize="0"/>
          <p:nvPr/>
        </p:nvPicPr>
        <p:blipFill>
          <a:blip r:embed="rId3">
            <a:alphaModFix/>
          </a:blip>
          <a:stretch>
            <a:fillRect/>
          </a:stretch>
        </p:blipFill>
        <p:spPr>
          <a:xfrm>
            <a:off x="483674" y="1902975"/>
            <a:ext cx="4151675" cy="2576200"/>
          </a:xfrm>
          <a:prstGeom prst="rect">
            <a:avLst/>
          </a:prstGeom>
          <a:noFill/>
          <a:ln>
            <a:noFill/>
          </a:ln>
        </p:spPr>
      </p:pic>
      <p:pic>
        <p:nvPicPr>
          <p:cNvPr id="173" name="Google Shape;173;p30"/>
          <p:cNvPicPr preferRelativeResize="0"/>
          <p:nvPr/>
        </p:nvPicPr>
        <p:blipFill>
          <a:blip r:embed="rId4">
            <a:alphaModFix/>
          </a:blip>
          <a:stretch>
            <a:fillRect/>
          </a:stretch>
        </p:blipFill>
        <p:spPr>
          <a:xfrm>
            <a:off x="4797725" y="1890490"/>
            <a:ext cx="4151675" cy="2601172"/>
          </a:xfrm>
          <a:prstGeom prst="rect">
            <a:avLst/>
          </a:prstGeom>
          <a:noFill/>
          <a:ln>
            <a:noFill/>
          </a:ln>
        </p:spPr>
      </p:pic>
      <p:sp>
        <p:nvSpPr>
          <p:cNvPr id="174" name="Google Shape;174;p30"/>
          <p:cNvSpPr txBox="1">
            <a:spLocks noGrp="1"/>
          </p:cNvSpPr>
          <p:nvPr>
            <p:ph type="body" idx="1"/>
          </p:nvPr>
        </p:nvSpPr>
        <p:spPr>
          <a:xfrm>
            <a:off x="4797725" y="1412900"/>
            <a:ext cx="3206400" cy="6015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Washington DC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31"/>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Decreases con’t:</a:t>
            </a:r>
            <a:endParaRPr/>
          </a:p>
        </p:txBody>
      </p:sp>
      <p:sp>
        <p:nvSpPr>
          <p:cNvPr id="180" name="Google Shape;180;p31"/>
          <p:cNvSpPr txBox="1">
            <a:spLocks noGrp="1"/>
          </p:cNvSpPr>
          <p:nvPr>
            <p:ph type="body" idx="1"/>
          </p:nvPr>
        </p:nvSpPr>
        <p:spPr>
          <a:xfrm>
            <a:off x="387900" y="1289325"/>
            <a:ext cx="4011900" cy="5268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Hawaii </a:t>
            </a:r>
            <a:endParaRPr/>
          </a:p>
        </p:txBody>
      </p:sp>
      <p:pic>
        <p:nvPicPr>
          <p:cNvPr id="181" name="Google Shape;181;p31"/>
          <p:cNvPicPr preferRelativeResize="0"/>
          <p:nvPr/>
        </p:nvPicPr>
        <p:blipFill>
          <a:blip r:embed="rId3">
            <a:alphaModFix/>
          </a:blip>
          <a:stretch>
            <a:fillRect/>
          </a:stretch>
        </p:blipFill>
        <p:spPr>
          <a:xfrm>
            <a:off x="387900" y="1816125"/>
            <a:ext cx="4184099" cy="2571655"/>
          </a:xfrm>
          <a:prstGeom prst="rect">
            <a:avLst/>
          </a:prstGeom>
          <a:noFill/>
          <a:ln>
            <a:noFill/>
          </a:ln>
        </p:spPr>
      </p:pic>
      <p:pic>
        <p:nvPicPr>
          <p:cNvPr id="182" name="Google Shape;182;p31"/>
          <p:cNvPicPr preferRelativeResize="0"/>
          <p:nvPr/>
        </p:nvPicPr>
        <p:blipFill>
          <a:blip r:embed="rId4">
            <a:alphaModFix/>
          </a:blip>
          <a:stretch>
            <a:fillRect/>
          </a:stretch>
        </p:blipFill>
        <p:spPr>
          <a:xfrm>
            <a:off x="4746125" y="1785300"/>
            <a:ext cx="4288349" cy="2633299"/>
          </a:xfrm>
          <a:prstGeom prst="rect">
            <a:avLst/>
          </a:prstGeom>
          <a:noFill/>
          <a:ln>
            <a:noFill/>
          </a:ln>
        </p:spPr>
      </p:pic>
      <p:sp>
        <p:nvSpPr>
          <p:cNvPr id="183" name="Google Shape;183;p31"/>
          <p:cNvSpPr txBox="1">
            <a:spLocks noGrp="1"/>
          </p:cNvSpPr>
          <p:nvPr>
            <p:ph type="body" idx="1"/>
          </p:nvPr>
        </p:nvSpPr>
        <p:spPr>
          <a:xfrm>
            <a:off x="4746125" y="1289325"/>
            <a:ext cx="4011900" cy="5268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New Jersey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Fair Market Rent</a:t>
            </a:r>
            <a:endParaRPr/>
          </a:p>
        </p:txBody>
      </p:sp>
      <p:sp>
        <p:nvSpPr>
          <p:cNvPr id="70" name="Google Shape;70;p14"/>
          <p:cNvSpPr txBox="1">
            <a:spLocks noGrp="1"/>
          </p:cNvSpPr>
          <p:nvPr>
            <p:ph type="body" idx="1"/>
          </p:nvPr>
        </p:nvSpPr>
        <p:spPr>
          <a:xfrm>
            <a:off x="466650" y="1229650"/>
            <a:ext cx="82107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200">
                <a:latin typeface="Arial"/>
                <a:ea typeface="Arial"/>
                <a:cs typeface="Arial"/>
                <a:sym typeface="Arial"/>
              </a:rPr>
              <a:t>Fair Market Rents, are estimates of 40th percentile gross rents for standard quality units within a metropolitan area or nonmetropolitan county.</a:t>
            </a:r>
            <a:endParaRPr sz="1200">
              <a:latin typeface="Arial"/>
              <a:ea typeface="Arial"/>
              <a:cs typeface="Arial"/>
              <a:sym typeface="Arial"/>
            </a:endParaRPr>
          </a:p>
          <a:p>
            <a:pPr marL="0" lvl="0" indent="0" algn="l" rtl="0">
              <a:spcBef>
                <a:spcPts val="1200"/>
              </a:spcBef>
              <a:spcAft>
                <a:spcPts val="0"/>
              </a:spcAft>
              <a:buNone/>
            </a:pPr>
            <a:r>
              <a:rPr lang="en" sz="1300">
                <a:latin typeface="Arial"/>
                <a:ea typeface="Arial"/>
                <a:cs typeface="Arial"/>
                <a:sym typeface="Arial"/>
              </a:rPr>
              <a:t>Fair Market Rents, as set by the US Department of Housing and Urban Development (HUD) are used in the following circumstances:</a:t>
            </a:r>
            <a:endParaRPr sz="1300">
              <a:latin typeface="Arial"/>
              <a:ea typeface="Arial"/>
              <a:cs typeface="Arial"/>
              <a:sym typeface="Arial"/>
            </a:endParaRPr>
          </a:p>
          <a:p>
            <a:pPr marL="457200" lvl="0" indent="-298450" algn="l" rtl="0">
              <a:spcBef>
                <a:spcPts val="1200"/>
              </a:spcBef>
              <a:spcAft>
                <a:spcPts val="0"/>
              </a:spcAft>
              <a:buSzPts val="1100"/>
              <a:buFont typeface="Arial"/>
              <a:buChar char="●"/>
            </a:pPr>
            <a:r>
              <a:rPr lang="en" sz="1100">
                <a:latin typeface="Arial"/>
                <a:ea typeface="Arial"/>
                <a:cs typeface="Arial"/>
                <a:sym typeface="Arial"/>
              </a:rPr>
              <a:t>To determine payment standard amounts for the Housing Choice Voucher program</a:t>
            </a:r>
            <a:endParaRPr sz="1100">
              <a:latin typeface="Arial"/>
              <a:ea typeface="Arial"/>
              <a:cs typeface="Arial"/>
              <a:sym typeface="Arial"/>
            </a:endParaRPr>
          </a:p>
          <a:p>
            <a:pPr marL="457200" lvl="0" indent="-298450" algn="l" rtl="0">
              <a:spcBef>
                <a:spcPts val="0"/>
              </a:spcBef>
              <a:spcAft>
                <a:spcPts val="0"/>
              </a:spcAft>
              <a:buSzPts val="1100"/>
              <a:buFont typeface="Arial"/>
              <a:buChar char="●"/>
            </a:pPr>
            <a:r>
              <a:rPr lang="en" sz="1100">
                <a:latin typeface="Arial"/>
                <a:ea typeface="Arial"/>
                <a:cs typeface="Arial"/>
                <a:sym typeface="Arial"/>
              </a:rPr>
              <a:t>To determine initial renewal rents for some expiring project-based Section 8 contracts</a:t>
            </a:r>
            <a:endParaRPr sz="1100">
              <a:latin typeface="Arial"/>
              <a:ea typeface="Arial"/>
              <a:cs typeface="Arial"/>
              <a:sym typeface="Arial"/>
            </a:endParaRPr>
          </a:p>
          <a:p>
            <a:pPr marL="457200" lvl="0" indent="-298450" algn="l" rtl="0">
              <a:spcBef>
                <a:spcPts val="0"/>
              </a:spcBef>
              <a:spcAft>
                <a:spcPts val="0"/>
              </a:spcAft>
              <a:buSzPts val="1100"/>
              <a:buFont typeface="Arial"/>
              <a:buChar char="●"/>
            </a:pPr>
            <a:r>
              <a:rPr lang="en" sz="1100">
                <a:latin typeface="Arial"/>
                <a:ea typeface="Arial"/>
                <a:cs typeface="Arial"/>
                <a:sym typeface="Arial"/>
              </a:rPr>
              <a:t>To determine initial rents for housing assistance payment (HAP) contracts in the Moderate Rehabilitation Single Room Occupancy program (Mod Rehab)</a:t>
            </a:r>
            <a:endParaRPr sz="1100">
              <a:latin typeface="Arial"/>
              <a:ea typeface="Arial"/>
              <a:cs typeface="Arial"/>
              <a:sym typeface="Arial"/>
            </a:endParaRPr>
          </a:p>
          <a:p>
            <a:pPr marL="457200" lvl="0" indent="-298450" algn="l" rtl="0">
              <a:spcBef>
                <a:spcPts val="0"/>
              </a:spcBef>
              <a:spcAft>
                <a:spcPts val="0"/>
              </a:spcAft>
              <a:buSzPts val="1100"/>
              <a:buFont typeface="Arial"/>
              <a:buChar char="●"/>
            </a:pPr>
            <a:r>
              <a:rPr lang="en" sz="1100">
                <a:latin typeface="Arial"/>
                <a:ea typeface="Arial"/>
                <a:cs typeface="Arial"/>
                <a:sym typeface="Arial"/>
              </a:rPr>
              <a:t>rent ceilings for rental units in both the HOME Investment Partnerships program and the Emergency Solution Grants program, </a:t>
            </a:r>
            <a:endParaRPr sz="1100">
              <a:latin typeface="Arial"/>
              <a:ea typeface="Arial"/>
              <a:cs typeface="Arial"/>
              <a:sym typeface="Arial"/>
            </a:endParaRPr>
          </a:p>
          <a:p>
            <a:pPr marL="457200" lvl="0" indent="-298450" algn="l" rtl="0">
              <a:spcBef>
                <a:spcPts val="0"/>
              </a:spcBef>
              <a:spcAft>
                <a:spcPts val="0"/>
              </a:spcAft>
              <a:buSzPts val="1100"/>
              <a:buFont typeface="Arial"/>
              <a:buChar char="●"/>
            </a:pPr>
            <a:r>
              <a:rPr lang="en" sz="1100">
                <a:latin typeface="Arial"/>
                <a:ea typeface="Arial"/>
                <a:cs typeface="Arial"/>
                <a:sym typeface="Arial"/>
              </a:rPr>
              <a:t>calculation of maximum award amounts for Continuum of Care recipients and the maximum amount of rent a recipient may pay for property leased with Continuum of Care funds, and calculation of flat rents in Public Housing unit</a:t>
            </a:r>
            <a:endParaRPr sz="1100">
              <a:latin typeface="Arial"/>
              <a:ea typeface="Arial"/>
              <a:cs typeface="Arial"/>
              <a:sym typeface="Arial"/>
            </a:endParaRPr>
          </a:p>
          <a:p>
            <a:pPr marL="0" lvl="0" indent="0" algn="l" rtl="0">
              <a:spcBef>
                <a:spcPts val="1200"/>
              </a:spcBef>
              <a:spcAft>
                <a:spcPts val="1200"/>
              </a:spcAft>
              <a:buNone/>
            </a:pPr>
            <a:endParaRPr sz="1350">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32"/>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Fair Market Rent Increases</a:t>
            </a:r>
            <a:endParaRPr/>
          </a:p>
        </p:txBody>
      </p:sp>
      <p:sp>
        <p:nvSpPr>
          <p:cNvPr id="189" name="Google Shape;189;p32"/>
          <p:cNvSpPr txBox="1">
            <a:spLocks noGrp="1"/>
          </p:cNvSpPr>
          <p:nvPr>
            <p:ph type="body" idx="1"/>
          </p:nvPr>
        </p:nvSpPr>
        <p:spPr>
          <a:xfrm>
            <a:off x="387900" y="1375725"/>
            <a:ext cx="3801300" cy="4875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California</a:t>
            </a:r>
            <a:endParaRPr/>
          </a:p>
        </p:txBody>
      </p:sp>
      <p:pic>
        <p:nvPicPr>
          <p:cNvPr id="190" name="Google Shape;190;p32"/>
          <p:cNvPicPr preferRelativeResize="0"/>
          <p:nvPr/>
        </p:nvPicPr>
        <p:blipFill>
          <a:blip r:embed="rId3">
            <a:alphaModFix/>
          </a:blip>
          <a:stretch>
            <a:fillRect/>
          </a:stretch>
        </p:blipFill>
        <p:spPr>
          <a:xfrm>
            <a:off x="387900" y="1863350"/>
            <a:ext cx="4095650" cy="2573700"/>
          </a:xfrm>
          <a:prstGeom prst="rect">
            <a:avLst/>
          </a:prstGeom>
          <a:noFill/>
          <a:ln>
            <a:noFill/>
          </a:ln>
        </p:spPr>
      </p:pic>
      <p:pic>
        <p:nvPicPr>
          <p:cNvPr id="191" name="Google Shape;191;p32"/>
          <p:cNvPicPr preferRelativeResize="0"/>
          <p:nvPr/>
        </p:nvPicPr>
        <p:blipFill>
          <a:blip r:embed="rId4">
            <a:alphaModFix/>
          </a:blip>
          <a:stretch>
            <a:fillRect/>
          </a:stretch>
        </p:blipFill>
        <p:spPr>
          <a:xfrm>
            <a:off x="4745500" y="1863350"/>
            <a:ext cx="4141396" cy="2573700"/>
          </a:xfrm>
          <a:prstGeom prst="rect">
            <a:avLst/>
          </a:prstGeom>
          <a:noFill/>
          <a:ln>
            <a:noFill/>
          </a:ln>
        </p:spPr>
      </p:pic>
      <p:sp>
        <p:nvSpPr>
          <p:cNvPr id="192" name="Google Shape;192;p32"/>
          <p:cNvSpPr txBox="1">
            <a:spLocks noGrp="1"/>
          </p:cNvSpPr>
          <p:nvPr>
            <p:ph type="body" idx="1"/>
          </p:nvPr>
        </p:nvSpPr>
        <p:spPr>
          <a:xfrm>
            <a:off x="4745500" y="1375725"/>
            <a:ext cx="3801300" cy="4875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Nevada</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3"/>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Increases con’t:</a:t>
            </a:r>
            <a:endParaRPr/>
          </a:p>
        </p:txBody>
      </p:sp>
      <p:sp>
        <p:nvSpPr>
          <p:cNvPr id="198" name="Google Shape;198;p33"/>
          <p:cNvSpPr txBox="1">
            <a:spLocks noGrp="1"/>
          </p:cNvSpPr>
          <p:nvPr>
            <p:ph type="body" idx="1"/>
          </p:nvPr>
        </p:nvSpPr>
        <p:spPr>
          <a:xfrm>
            <a:off x="387900" y="1316974"/>
            <a:ext cx="3181500" cy="518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Rhode Island</a:t>
            </a:r>
            <a:endParaRPr/>
          </a:p>
        </p:txBody>
      </p:sp>
      <p:pic>
        <p:nvPicPr>
          <p:cNvPr id="199" name="Google Shape;199;p33"/>
          <p:cNvPicPr preferRelativeResize="0"/>
          <p:nvPr/>
        </p:nvPicPr>
        <p:blipFill>
          <a:blip r:embed="rId3">
            <a:alphaModFix/>
          </a:blip>
          <a:stretch>
            <a:fillRect/>
          </a:stretch>
        </p:blipFill>
        <p:spPr>
          <a:xfrm>
            <a:off x="387900" y="1688282"/>
            <a:ext cx="4184099" cy="2607943"/>
          </a:xfrm>
          <a:prstGeom prst="rect">
            <a:avLst/>
          </a:prstGeom>
          <a:noFill/>
          <a:ln>
            <a:noFill/>
          </a:ln>
        </p:spPr>
      </p:pic>
      <p:pic>
        <p:nvPicPr>
          <p:cNvPr id="200" name="Google Shape;200;p33"/>
          <p:cNvPicPr preferRelativeResize="0"/>
          <p:nvPr/>
        </p:nvPicPr>
        <p:blipFill>
          <a:blip r:embed="rId4">
            <a:alphaModFix/>
          </a:blip>
          <a:stretch>
            <a:fillRect/>
          </a:stretch>
        </p:blipFill>
        <p:spPr>
          <a:xfrm>
            <a:off x="4895625" y="1719275"/>
            <a:ext cx="4095975" cy="2531325"/>
          </a:xfrm>
          <a:prstGeom prst="rect">
            <a:avLst/>
          </a:prstGeom>
          <a:noFill/>
          <a:ln>
            <a:noFill/>
          </a:ln>
        </p:spPr>
      </p:pic>
      <p:sp>
        <p:nvSpPr>
          <p:cNvPr id="201" name="Google Shape;201;p33"/>
          <p:cNvSpPr txBox="1">
            <a:spLocks noGrp="1"/>
          </p:cNvSpPr>
          <p:nvPr>
            <p:ph type="body" idx="1"/>
          </p:nvPr>
        </p:nvSpPr>
        <p:spPr>
          <a:xfrm>
            <a:off x="4895625" y="1201174"/>
            <a:ext cx="3181500" cy="518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Washington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Exploring Rent Prices</a:t>
            </a:r>
            <a:endParaRPr/>
          </a:p>
        </p:txBody>
      </p:sp>
      <p:sp>
        <p:nvSpPr>
          <p:cNvPr id="76" name="Google Shape;76;p15"/>
          <p:cNvSpPr txBox="1">
            <a:spLocks noGrp="1"/>
          </p:cNvSpPr>
          <p:nvPr>
            <p:ph type="body" idx="1"/>
          </p:nvPr>
        </p:nvSpPr>
        <p:spPr>
          <a:xfrm>
            <a:off x="466650" y="1142900"/>
            <a:ext cx="8210700" cy="3416400"/>
          </a:xfrm>
          <a:prstGeom prst="rect">
            <a:avLst/>
          </a:prstGeom>
        </p:spPr>
        <p:txBody>
          <a:bodyPr spcFirstLastPara="1" wrap="square" lIns="91425" tIns="91425" rIns="91425" bIns="91425" anchor="t" anchorCtr="0">
            <a:normAutofit/>
          </a:bodyPr>
          <a:lstStyle/>
          <a:p>
            <a:pPr marL="457200" lvl="0" indent="-368300" algn="l" rtl="0">
              <a:spcBef>
                <a:spcPts val="0"/>
              </a:spcBef>
              <a:spcAft>
                <a:spcPts val="0"/>
              </a:spcAft>
              <a:buSzPts val="2200"/>
              <a:buChar char="-"/>
            </a:pPr>
            <a:r>
              <a:rPr lang="en" sz="1600"/>
              <a:t>We have chosen to analyze historic rent prices across the U.S. based on year, state, population, and number of bedrooms. </a:t>
            </a:r>
            <a:endParaRPr sz="1600"/>
          </a:p>
          <a:p>
            <a:pPr marL="457200" lvl="0" indent="-368300" algn="l" rtl="0">
              <a:spcBef>
                <a:spcPts val="0"/>
              </a:spcBef>
              <a:spcAft>
                <a:spcPts val="0"/>
              </a:spcAft>
              <a:buSzPts val="2200"/>
              <a:buChar char="-"/>
            </a:pPr>
            <a:r>
              <a:rPr lang="en" sz="1600"/>
              <a:t>There is a plethora of datasets relating to historic real estate prices but surprisingly little when it comes to nationwide rent prices.</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6"/>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457200" lvl="0" indent="-349250" algn="l" rtl="0">
              <a:spcBef>
                <a:spcPts val="0"/>
              </a:spcBef>
              <a:spcAft>
                <a:spcPts val="0"/>
              </a:spcAft>
              <a:buSzPts val="1900"/>
              <a:buChar char="-"/>
            </a:pPr>
            <a:r>
              <a:rPr lang="en" sz="1300"/>
              <a:t>We have used fair market rent datasets from the U.S. Department of Housing and Urban Development (HUD).</a:t>
            </a:r>
            <a:endParaRPr sz="1300"/>
          </a:p>
          <a:p>
            <a:pPr marL="457200" lvl="0" indent="-349250" algn="l" rtl="0">
              <a:spcBef>
                <a:spcPts val="0"/>
              </a:spcBef>
              <a:spcAft>
                <a:spcPts val="0"/>
              </a:spcAft>
              <a:buSzPts val="1900"/>
              <a:buChar char="-"/>
            </a:pPr>
            <a:r>
              <a:rPr lang="en" sz="1300"/>
              <a:t>The dataset, provided in annual csv files, contains information on rental prices broken down by number of bedrooms, area name, county, state, population, and other classifiers around metro area and location information</a:t>
            </a:r>
            <a:endParaRPr sz="1300"/>
          </a:p>
          <a:p>
            <a:pPr marL="457200" lvl="0" indent="-349250" algn="l" rtl="0">
              <a:spcBef>
                <a:spcPts val="0"/>
              </a:spcBef>
              <a:spcAft>
                <a:spcPts val="0"/>
              </a:spcAft>
              <a:buSzPts val="1900"/>
              <a:buChar char="-"/>
            </a:pPr>
            <a:r>
              <a:rPr lang="en" sz="1300"/>
              <a:t>The datasets are all available at the HUD website: https://www.huduser.gov/portal/datasets/fmr.html#2022</a:t>
            </a:r>
            <a:endParaRPr sz="1300"/>
          </a:p>
        </p:txBody>
      </p:sp>
      <p:sp>
        <p:nvSpPr>
          <p:cNvPr id="82" name="Google Shape;82;p1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Fair Market Rent Dataset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7"/>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What will the dataset tell us?</a:t>
            </a:r>
            <a:endParaRPr/>
          </a:p>
        </p:txBody>
      </p:sp>
      <p:sp>
        <p:nvSpPr>
          <p:cNvPr id="88" name="Google Shape;88;p17"/>
          <p:cNvSpPr txBox="1">
            <a:spLocks noGrp="1"/>
          </p:cNvSpPr>
          <p:nvPr>
            <p:ph type="body" idx="1"/>
          </p:nvPr>
        </p:nvSpPr>
        <p:spPr>
          <a:xfrm>
            <a:off x="379200" y="1264450"/>
            <a:ext cx="8385600" cy="3304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With this dataset, our machine learning model will show:</a:t>
            </a:r>
            <a:endParaRPr/>
          </a:p>
          <a:p>
            <a:pPr marL="457200" lvl="0" indent="-342900" algn="l" rtl="0">
              <a:spcBef>
                <a:spcPts val="1200"/>
              </a:spcBef>
              <a:spcAft>
                <a:spcPts val="0"/>
              </a:spcAft>
              <a:buSzPts val="1800"/>
              <a:buChar char="-"/>
            </a:pPr>
            <a:r>
              <a:rPr lang="en"/>
              <a:t>What features have the greatest influence on rental prices?</a:t>
            </a:r>
            <a:endParaRPr/>
          </a:p>
          <a:p>
            <a:pPr marL="457200" lvl="0" indent="-342900" algn="l" rtl="0">
              <a:spcBef>
                <a:spcPts val="0"/>
              </a:spcBef>
              <a:spcAft>
                <a:spcPts val="0"/>
              </a:spcAft>
              <a:buSzPts val="1800"/>
              <a:buChar char="-"/>
            </a:pPr>
            <a:r>
              <a:rPr lang="en"/>
              <a:t>How does change in features like location or population affect rental prices?</a:t>
            </a:r>
            <a:endParaRPr/>
          </a:p>
          <a:p>
            <a:pPr marL="457200" lvl="0" indent="-342900" algn="l" rtl="0">
              <a:spcBef>
                <a:spcPts val="0"/>
              </a:spcBef>
              <a:spcAft>
                <a:spcPts val="0"/>
              </a:spcAft>
              <a:buSzPts val="1800"/>
              <a:buChar char="-"/>
            </a:pPr>
            <a:r>
              <a:rPr lang="en"/>
              <a:t>Which markets have shown the most dramatic increase in rent?</a:t>
            </a:r>
            <a:endParaRPr/>
          </a:p>
          <a:p>
            <a:pPr marL="457200" lvl="0" indent="-342900" algn="l" rtl="0">
              <a:spcBef>
                <a:spcPts val="0"/>
              </a:spcBef>
              <a:spcAft>
                <a:spcPts val="0"/>
              </a:spcAft>
              <a:buSzPts val="1800"/>
              <a:buChar char="-"/>
            </a:pPr>
            <a:r>
              <a:rPr lang="en"/>
              <a:t>Which markets are predicted to have the smallest increase in rent prices?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8"/>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Raw data	</a:t>
            </a:r>
            <a:endParaRPr/>
          </a:p>
        </p:txBody>
      </p:sp>
      <p:sp>
        <p:nvSpPr>
          <p:cNvPr id="94" name="Google Shape;94;p18"/>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95" name="Google Shape;95;p18"/>
          <p:cNvPicPr preferRelativeResize="0"/>
          <p:nvPr/>
        </p:nvPicPr>
        <p:blipFill>
          <a:blip r:embed="rId3">
            <a:alphaModFix/>
          </a:blip>
          <a:stretch>
            <a:fillRect/>
          </a:stretch>
        </p:blipFill>
        <p:spPr>
          <a:xfrm>
            <a:off x="0" y="1489821"/>
            <a:ext cx="9144000" cy="303410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9"/>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Data Exploration</a:t>
            </a:r>
            <a:endParaRPr/>
          </a:p>
        </p:txBody>
      </p:sp>
      <p:sp>
        <p:nvSpPr>
          <p:cNvPr id="101" name="Google Shape;101;p19"/>
          <p:cNvSpPr txBox="1">
            <a:spLocks noGrp="1"/>
          </p:cNvSpPr>
          <p:nvPr>
            <p:ph type="body" idx="1"/>
          </p:nvPr>
        </p:nvSpPr>
        <p:spPr>
          <a:xfrm>
            <a:off x="311700" y="1253725"/>
            <a:ext cx="8520600" cy="352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600"/>
              <a:t>The initial HUD datasets contained some data that required transformation and some excess data, including:</a:t>
            </a:r>
            <a:endParaRPr sz="1600"/>
          </a:p>
          <a:p>
            <a:pPr marL="457200" lvl="0" indent="-330200" algn="l" rtl="0">
              <a:spcBef>
                <a:spcPts val="1200"/>
              </a:spcBef>
              <a:spcAft>
                <a:spcPts val="0"/>
              </a:spcAft>
              <a:buSzPts val="1600"/>
              <a:buChar char="-"/>
            </a:pPr>
            <a:r>
              <a:rPr lang="en" sz="1600"/>
              <a:t>There were several columns such as state number, areaname, county_town_name, and metro that provided no insight to our model. Each of those columns were dropped. </a:t>
            </a:r>
            <a:endParaRPr sz="1600"/>
          </a:p>
          <a:p>
            <a:pPr marL="457200" lvl="0" indent="-330200" algn="l" rtl="0">
              <a:spcBef>
                <a:spcPts val="0"/>
              </a:spcBef>
              <a:spcAft>
                <a:spcPts val="0"/>
              </a:spcAft>
              <a:buSzPts val="1600"/>
              <a:buChar char="-"/>
            </a:pPr>
            <a:r>
              <a:rPr lang="en" sz="1600"/>
              <a:t>The initial identifiers for studio and 1-4 bedrooms were renamed to more clearly label the data.</a:t>
            </a:r>
            <a:endParaRPr sz="1600"/>
          </a:p>
          <a:p>
            <a:pPr marL="457200" lvl="0" indent="-330200" algn="l" rtl="0">
              <a:spcBef>
                <a:spcPts val="0"/>
              </a:spcBef>
              <a:spcAft>
                <a:spcPts val="0"/>
              </a:spcAft>
              <a:buSzPts val="1600"/>
              <a:buChar char="-"/>
            </a:pPr>
            <a:r>
              <a:rPr lang="en" sz="1600"/>
              <a:t>The ‘state_alpha’ column was renamed to ‘State’ for clarification and to allow for better grouping of the data.</a:t>
            </a:r>
            <a:endParaRPr sz="1600"/>
          </a:p>
          <a:p>
            <a:pPr marL="457200" lvl="0" indent="-330200" algn="l" rtl="0">
              <a:spcBef>
                <a:spcPts val="0"/>
              </a:spcBef>
              <a:spcAft>
                <a:spcPts val="0"/>
              </a:spcAft>
              <a:buSzPts val="1600"/>
              <a:buChar char="-"/>
            </a:pPr>
            <a:r>
              <a:rPr lang="en" sz="1600"/>
              <a:t>The year was added as a column in each cleaned annual dataframe to be able to combine all the data grouped by state into a single dataframe to allow for trend analyzation.</a:t>
            </a:r>
            <a:endParaRPr sz="16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0"/>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Exploratory Data Analysis</a:t>
            </a:r>
            <a:endParaRPr/>
          </a:p>
        </p:txBody>
      </p:sp>
      <p:sp>
        <p:nvSpPr>
          <p:cNvPr id="107" name="Google Shape;107;p20"/>
          <p:cNvSpPr txBox="1">
            <a:spLocks noGrp="1"/>
          </p:cNvSpPr>
          <p:nvPr>
            <p:ph type="body" idx="1"/>
          </p:nvPr>
        </p:nvSpPr>
        <p:spPr>
          <a:xfrm>
            <a:off x="311700" y="1236525"/>
            <a:ext cx="6010800" cy="3168600"/>
          </a:xfrm>
          <a:prstGeom prst="rect">
            <a:avLst/>
          </a:prstGeom>
        </p:spPr>
        <p:txBody>
          <a:bodyPr spcFirstLastPara="1" wrap="square" lIns="91425" tIns="91425" rIns="91425" bIns="91425" anchor="t" anchorCtr="0">
            <a:spAutoFit/>
          </a:bodyPr>
          <a:lstStyle/>
          <a:p>
            <a:pPr marL="0" lvl="0" indent="0" algn="l" rtl="0">
              <a:lnSpc>
                <a:spcPct val="95000"/>
              </a:lnSpc>
              <a:spcBef>
                <a:spcPts val="0"/>
              </a:spcBef>
              <a:spcAft>
                <a:spcPts val="0"/>
              </a:spcAft>
              <a:buNone/>
            </a:pPr>
            <a:r>
              <a:rPr lang="en" sz="2300"/>
              <a:t>For each year’s set of data:</a:t>
            </a:r>
            <a:endParaRPr sz="2300"/>
          </a:p>
          <a:p>
            <a:pPr marL="457200" lvl="0" indent="-361950" algn="l" rtl="0">
              <a:lnSpc>
                <a:spcPct val="95000"/>
              </a:lnSpc>
              <a:spcBef>
                <a:spcPts val="1200"/>
              </a:spcBef>
              <a:spcAft>
                <a:spcPts val="0"/>
              </a:spcAft>
              <a:buSzPts val="2100"/>
              <a:buChar char="●"/>
            </a:pPr>
            <a:r>
              <a:rPr lang="en" sz="2100"/>
              <a:t>Rental prices were grouped and averaged by state. </a:t>
            </a:r>
            <a:endParaRPr sz="2100"/>
          </a:p>
          <a:p>
            <a:pPr marL="457200" lvl="0" indent="-361950" algn="l" rtl="0">
              <a:lnSpc>
                <a:spcPct val="95000"/>
              </a:lnSpc>
              <a:spcBef>
                <a:spcPts val="0"/>
              </a:spcBef>
              <a:spcAft>
                <a:spcPts val="0"/>
              </a:spcAft>
              <a:buSzPts val="2100"/>
              <a:buChar char="●"/>
            </a:pPr>
            <a:r>
              <a:rPr lang="en" sz="2100"/>
              <a:t>Populations were also averaged to show the mean population per county within each state.</a:t>
            </a:r>
            <a:endParaRPr sz="2100"/>
          </a:p>
          <a:p>
            <a:pPr marL="457200" lvl="0" indent="-361950" algn="l" rtl="0">
              <a:lnSpc>
                <a:spcPct val="95000"/>
              </a:lnSpc>
              <a:spcBef>
                <a:spcPts val="0"/>
              </a:spcBef>
              <a:spcAft>
                <a:spcPts val="0"/>
              </a:spcAft>
              <a:buSzPts val="2100"/>
              <a:buChar char="●"/>
            </a:pPr>
            <a:r>
              <a:rPr lang="en" sz="2100"/>
              <a:t>Dropped unnecessary columns</a:t>
            </a:r>
            <a:endParaRPr sz="2100"/>
          </a:p>
          <a:p>
            <a:pPr marL="457200" lvl="0" indent="-361950" algn="l" rtl="0">
              <a:lnSpc>
                <a:spcPct val="95000"/>
              </a:lnSpc>
              <a:spcBef>
                <a:spcPts val="0"/>
              </a:spcBef>
              <a:spcAft>
                <a:spcPts val="0"/>
              </a:spcAft>
              <a:buSzPts val="2100"/>
              <a:buChar char="●"/>
            </a:pPr>
            <a:r>
              <a:rPr lang="en" sz="2100"/>
              <a:t>Renamed columns</a:t>
            </a:r>
            <a:endParaRPr sz="2100"/>
          </a:p>
          <a:p>
            <a:pPr marL="457200" lvl="0" indent="0" algn="l" rtl="0">
              <a:lnSpc>
                <a:spcPct val="95000"/>
              </a:lnSpc>
              <a:spcBef>
                <a:spcPts val="1200"/>
              </a:spcBef>
              <a:spcAft>
                <a:spcPts val="1200"/>
              </a:spcAft>
              <a:buNone/>
            </a:pPr>
            <a:endParaRPr sz="1300"/>
          </a:p>
        </p:txBody>
      </p:sp>
      <p:pic>
        <p:nvPicPr>
          <p:cNvPr id="108" name="Google Shape;108;p20"/>
          <p:cNvPicPr preferRelativeResize="0"/>
          <p:nvPr/>
        </p:nvPicPr>
        <p:blipFill>
          <a:blip r:embed="rId3">
            <a:alphaModFix/>
          </a:blip>
          <a:stretch>
            <a:fillRect/>
          </a:stretch>
        </p:blipFill>
        <p:spPr>
          <a:xfrm>
            <a:off x="6322499" y="1152475"/>
            <a:ext cx="2744526" cy="2123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1"/>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Database Explanation</a:t>
            </a:r>
            <a:endParaRPr/>
          </a:p>
        </p:txBody>
      </p:sp>
      <p:pic>
        <p:nvPicPr>
          <p:cNvPr id="114" name="Google Shape;114;p21"/>
          <p:cNvPicPr preferRelativeResize="0"/>
          <p:nvPr/>
        </p:nvPicPr>
        <p:blipFill>
          <a:blip r:embed="rId3">
            <a:alphaModFix/>
          </a:blip>
          <a:stretch>
            <a:fillRect/>
          </a:stretch>
        </p:blipFill>
        <p:spPr>
          <a:xfrm>
            <a:off x="270975" y="1521225"/>
            <a:ext cx="8602049" cy="2960150"/>
          </a:xfrm>
          <a:prstGeom prst="rect">
            <a:avLst/>
          </a:prstGeom>
          <a:noFill/>
          <a:ln>
            <a:noFill/>
          </a:ln>
        </p:spPr>
      </p:pic>
    </p:spTree>
  </p:cSld>
  <p:clrMapOvr>
    <a:masterClrMapping/>
  </p:clrMapOvr>
</p:sld>
</file>

<file path=ppt/theme/theme1.xml><?xml version="1.0" encoding="utf-8"?>
<a:theme xmlns:a="http://schemas.openxmlformats.org/drawingml/2006/main"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1753</Words>
  <Application>Microsoft Office PowerPoint</Application>
  <PresentationFormat>On-screen Show (16:9)</PresentationFormat>
  <Paragraphs>114</Paragraphs>
  <Slides>21</Slides>
  <Notes>21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Roboto Slab</vt:lpstr>
      <vt:lpstr>Roboto</vt:lpstr>
      <vt:lpstr>Arial</vt:lpstr>
      <vt:lpstr>Marina</vt:lpstr>
      <vt:lpstr>Fair Market Rent Pricing Exploration</vt:lpstr>
      <vt:lpstr>Fair Market Rent</vt:lpstr>
      <vt:lpstr>Exploring Rent Prices</vt:lpstr>
      <vt:lpstr>Fair Market Rent Dataset</vt:lpstr>
      <vt:lpstr>What will the dataset tell us?</vt:lpstr>
      <vt:lpstr>Raw data </vt:lpstr>
      <vt:lpstr>Data Exploration</vt:lpstr>
      <vt:lpstr>Exploratory Data Analysis</vt:lpstr>
      <vt:lpstr>Database Explanation</vt:lpstr>
      <vt:lpstr>Database Explanation</vt:lpstr>
      <vt:lpstr>Database Explanation</vt:lpstr>
      <vt:lpstr>Database Integration</vt:lpstr>
      <vt:lpstr>Machine Learning Models Tested</vt:lpstr>
      <vt:lpstr>KNN Regression model provided highest confidence level</vt:lpstr>
      <vt:lpstr>Tableau Dashboard</vt:lpstr>
      <vt:lpstr>Dashboard Blueprint</vt:lpstr>
      <vt:lpstr>Results </vt:lpstr>
      <vt:lpstr>Fair Market Rent Decreases</vt:lpstr>
      <vt:lpstr>Decreases con’t:</vt:lpstr>
      <vt:lpstr>Fair Market Rent Increases</vt:lpstr>
      <vt:lpstr>Increases con’t: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Fair Market Rent Pricing Exploration</dc:title>
  <dc:creator>Lauren Mullins</dc:creator>
  <cp:lastModifiedBy>Lauren Mullins</cp:lastModifiedBy>
  <cp:revision>1</cp:revision>
  <dcterms:modified xsi:type="dcterms:W3CDTF">2021-09-27T02:34:32Z</dcterms:modified>
</cp:coreProperties>
</file>