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chesh\Downloads\Richesh\Book1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[Book1.xlsx]Sheet1!PivotTable1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Car Seller with Selling Price</a:t>
            </a:r>
          </a:p>
        </c:rich>
      </c:tx>
      <c:layout>
        <c:manualLayout>
          <c:xMode val="edge"/>
          <c:yMode val="edge"/>
          <c:x val="0.39888761039904014"/>
          <c:y val="0.1322176848180635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layout>
            <c:manualLayout>
              <c:x val="3.8538545513669268E-3"/>
              <c:y val="1.3380723242927967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layout>
            <c:manualLayout>
              <c:x val="-0.17032448377581122"/>
              <c:y val="7.6543635170603669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layout>
            <c:manualLayout>
              <c:x val="7.7037372540821672E-2"/>
              <c:y val="8.9614319043452052E-3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layout>
            <c:manualLayout>
              <c:x val="7.7037372540821672E-2"/>
              <c:y val="8.9614319043452052E-3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layout>
            <c:manualLayout>
              <c:x val="3.8538545513669268E-3"/>
              <c:y val="1.3380723242927967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0.17032448377581122"/>
              <c:y val="7.6543635170603669E-2"/>
            </c:manualLayout>
          </c:layout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7.7037372540821672E-2"/>
              <c:y val="8.9614319043452052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DD87297-CDBE-4205-B134-71529ECC3532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0B56A5AB-1AE8-4F77-BE80-0C543F00A80E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0"/>
              <c:y val="8.4656084656084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66A122D-BBD4-4620-90D4-539E627B9DE3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824AE31A-2970-48C7-BAFF-E0EFFC164526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7032448377581122"/>
              <c:y val="7.654363517060366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CB19707-0949-491A-8A30-F09FC84CE01B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129EA490-B43D-42ED-A873-EC94FA93BAF2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7.7037372540821672E-2"/>
              <c:y val="8.9614319043452052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DD87297-CDBE-4205-B134-71529ECC3532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0B56A5AB-1AE8-4F77-BE80-0C543F00A80E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0"/>
              <c:y val="8.4656084656084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66A122D-BBD4-4620-90D4-539E627B9DE3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824AE31A-2970-48C7-BAFF-E0EFFC164526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7032448377581122"/>
              <c:y val="7.654363517060366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CB19707-0949-491A-8A30-F09FC84CE01B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129EA490-B43D-42ED-A873-EC94FA93BAF2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7.7037372540821672E-2"/>
              <c:y val="8.9614319043452052E-3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7DD87297-CDBE-4205-B134-71529ECC3532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0B56A5AB-1AE8-4F77-BE80-0C543F00A80E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0"/>
              <c:y val="8.4656084656084457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466A122D-BBD4-4620-90D4-539E627B9DE3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824AE31A-2970-48C7-BAFF-E0EFFC164526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1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p3d/>
        </c:spPr>
        <c:dLbl>
          <c:idx val="0"/>
          <c:layout>
            <c:manualLayout>
              <c:x val="-0.17032448377581122"/>
              <c:y val="7.6543635170603669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CCB19707-0949-491A-8A30-F09FC84CE01B}" type="CATEGORYNAME"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
</a:t>
                </a:r>
                <a:fld id="{129EA490-B43D-42ED-A873-EC94FA93BAF2}" type="PERCENTAGE">
                  <a:rPr lang="en-US" baseline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pPr>
                    <a:defRPr sz="900" b="0" i="0" u="none" strike="noStrike" kern="1200" baseline="0">
                      <a:solidFill>
                        <a:schemeClr val="lt1">
                          <a:lumMod val="8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baseline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Sheet1!$C$5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6CF9-42FF-9CD5-5B8E7108E73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6CF9-42FF-9CD5-5B8E7108E73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6CF9-42FF-9CD5-5B8E7108E733}"/>
              </c:ext>
            </c:extLst>
          </c:dPt>
          <c:dLbls>
            <c:dLbl>
              <c:idx val="0"/>
              <c:layout>
                <c:manualLayout>
                  <c:x val="7.7037372540821672E-2"/>
                  <c:y val="8.9614319043452052E-3"/>
                </c:manualLayout>
              </c:layout>
              <c:tx>
                <c:rich>
                  <a:bodyPr/>
                  <a:lstStyle/>
                  <a:p>
                    <a:fld id="{7DD87297-CDBE-4205-B134-71529ECC3532}" type="CATEGORYNAME"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[CATEGORY NAME]</a:t>
                    </a:fld>
                    <a:r>
                      <a:rPr lang="en-US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0B56A5AB-1AE8-4F77-BE80-0C543F00A80E}" type="PERCENTAGE">
                      <a:rPr lang="en-US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[PERCENTAGE]</a:t>
                    </a:fld>
                    <a:endParaRPr lang="en-US" baseline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CF9-42FF-9CD5-5B8E7108E733}"/>
                </c:ext>
              </c:extLst>
            </c:dLbl>
            <c:dLbl>
              <c:idx val="1"/>
              <c:layout>
                <c:manualLayout>
                  <c:x val="0"/>
                  <c:y val="8.4656084656084457E-2"/>
                </c:manualLayout>
              </c:layout>
              <c:tx>
                <c:rich>
                  <a:bodyPr/>
                  <a:lstStyle/>
                  <a:p>
                    <a:fld id="{466A122D-BBD4-4620-90D4-539E627B9DE3}" type="CATEGORYNAME"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[CATEGORY NAME]</a:t>
                    </a:fld>
                    <a:r>
                      <a:rPr lang="en-US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824AE31A-2970-48C7-BAFF-E0EFFC164526}" type="PERCENTAGE">
                      <a:rPr lang="en-US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[PERCENTAGE]</a:t>
                    </a:fld>
                    <a:endParaRPr lang="en-US" baseline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dLblPos val="bestFit"/>
              <c:showLegendKey val="1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CF9-42FF-9CD5-5B8E7108E733}"/>
                </c:ext>
              </c:extLst>
            </c:dLbl>
            <c:dLbl>
              <c:idx val="2"/>
              <c:layout>
                <c:manualLayout>
                  <c:x val="-0.17032448377581122"/>
                  <c:y val="7.6543635170603669E-2"/>
                </c:manualLayout>
              </c:layout>
              <c:tx>
                <c:rich>
                  <a:bodyPr/>
                  <a:lstStyle/>
                  <a:p>
                    <a:fld id="{CCB19707-0949-491A-8A30-F09FC84CE01B}" type="CATEGORYNAME"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[CATEGORY NAME]</a:t>
                    </a:fld>
                    <a:r>
                      <a:rPr lang="en-US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
</a:t>
                    </a:r>
                    <a:fld id="{129EA490-B43D-42ED-A873-EC94FA93BAF2}" type="PERCENTAGE">
                      <a:rPr lang="en-US" baseline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pPr/>
                      <a:t>[PERCENTAGE]</a:t>
                    </a:fld>
                    <a:endParaRPr lang="en-US" baseline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CF9-42FF-9CD5-5B8E7108E7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Sheet1!$B$6:$B$9</c:f>
              <c:strCache>
                <c:ptCount val="3"/>
                <c:pt idx="0">
                  <c:v>Dealer</c:v>
                </c:pt>
                <c:pt idx="1">
                  <c:v>Individual</c:v>
                </c:pt>
                <c:pt idx="2">
                  <c:v>Trustmark Dealer</c:v>
                </c:pt>
              </c:strCache>
            </c:strRef>
          </c:cat>
          <c:val>
            <c:numRef>
              <c:f>Sheet1!$C$6:$C$9</c:f>
              <c:numCache>
                <c:formatCode>General</c:formatCode>
                <c:ptCount val="3"/>
                <c:pt idx="0">
                  <c:v>717491953</c:v>
                </c:pt>
                <c:pt idx="1">
                  <c:v>1377095580</c:v>
                </c:pt>
                <c:pt idx="2">
                  <c:v>93325000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F9-42FF-9CD5-5B8E7108E733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[Book1.xlsx]Sheet10!PivotTable10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Owner's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Sheet10!$C$6:$C$7</c:f>
              <c:strCache>
                <c:ptCount val="1"/>
                <c:pt idx="0">
                  <c:v>CNG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Sheet10!$B$8:$B$13</c:f>
              <c:strCache>
                <c:ptCount val="5"/>
                <c:pt idx="0">
                  <c:v>First Owner</c:v>
                </c:pt>
                <c:pt idx="1">
                  <c:v>Fourth &amp; Above Owner</c:v>
                </c:pt>
                <c:pt idx="2">
                  <c:v>Second Owner</c:v>
                </c:pt>
                <c:pt idx="3">
                  <c:v>Test Drive Car</c:v>
                </c:pt>
                <c:pt idx="4">
                  <c:v>Third Owner</c:v>
                </c:pt>
              </c:strCache>
            </c:strRef>
          </c:cat>
          <c:val>
            <c:numRef>
              <c:f>Sheet10!$C$8:$C$13</c:f>
              <c:numCache>
                <c:formatCode>General</c:formatCode>
                <c:ptCount val="5"/>
                <c:pt idx="0">
                  <c:v>21</c:v>
                </c:pt>
                <c:pt idx="1">
                  <c:v>3</c:v>
                </c:pt>
                <c:pt idx="2">
                  <c:v>14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44-4E2F-ABAE-D3AE6F824843}"/>
            </c:ext>
          </c:extLst>
        </c:ser>
        <c:ser>
          <c:idx val="1"/>
          <c:order val="1"/>
          <c:tx>
            <c:strRef>
              <c:f>Sheet10!$D$6:$D$7</c:f>
              <c:strCache>
                <c:ptCount val="1"/>
                <c:pt idx="0">
                  <c:v>Diesel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Sheet10!$B$8:$B$13</c:f>
              <c:strCache>
                <c:ptCount val="5"/>
                <c:pt idx="0">
                  <c:v>First Owner</c:v>
                </c:pt>
                <c:pt idx="1">
                  <c:v>Fourth &amp; Above Owner</c:v>
                </c:pt>
                <c:pt idx="2">
                  <c:v>Second Owner</c:v>
                </c:pt>
                <c:pt idx="3">
                  <c:v>Test Drive Car</c:v>
                </c:pt>
                <c:pt idx="4">
                  <c:v>Third Owner</c:v>
                </c:pt>
              </c:strCache>
            </c:strRef>
          </c:cat>
          <c:val>
            <c:numRef>
              <c:f>Sheet10!$D$8:$D$13</c:f>
              <c:numCache>
                <c:formatCode>General</c:formatCode>
                <c:ptCount val="5"/>
                <c:pt idx="0">
                  <c:v>1404</c:v>
                </c:pt>
                <c:pt idx="1">
                  <c:v>34</c:v>
                </c:pt>
                <c:pt idx="2">
                  <c:v>552</c:v>
                </c:pt>
                <c:pt idx="3">
                  <c:v>7</c:v>
                </c:pt>
                <c:pt idx="4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44-4E2F-ABAE-D3AE6F824843}"/>
            </c:ext>
          </c:extLst>
        </c:ser>
        <c:ser>
          <c:idx val="2"/>
          <c:order val="2"/>
          <c:tx>
            <c:strRef>
              <c:f>Sheet10!$E$6:$E$7</c:f>
              <c:strCache>
                <c:ptCount val="1"/>
                <c:pt idx="0">
                  <c:v>Electric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Sheet10!$B$8:$B$13</c:f>
              <c:strCache>
                <c:ptCount val="5"/>
                <c:pt idx="0">
                  <c:v>First Owner</c:v>
                </c:pt>
                <c:pt idx="1">
                  <c:v>Fourth &amp; Above Owner</c:v>
                </c:pt>
                <c:pt idx="2">
                  <c:v>Second Owner</c:v>
                </c:pt>
                <c:pt idx="3">
                  <c:v>Test Drive Car</c:v>
                </c:pt>
                <c:pt idx="4">
                  <c:v>Third Owner</c:v>
                </c:pt>
              </c:strCache>
            </c:strRef>
          </c:cat>
          <c:val>
            <c:numRef>
              <c:f>Sheet10!$E$8:$E$13</c:f>
              <c:numCache>
                <c:formatCode>General</c:formatCode>
                <c:ptCount val="5"/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44-4E2F-ABAE-D3AE6F824843}"/>
            </c:ext>
          </c:extLst>
        </c:ser>
        <c:ser>
          <c:idx val="3"/>
          <c:order val="3"/>
          <c:tx>
            <c:strRef>
              <c:f>Sheet10!$F$6:$F$7</c:f>
              <c:strCache>
                <c:ptCount val="1"/>
                <c:pt idx="0">
                  <c:v>LPG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Sheet10!$B$8:$B$13</c:f>
              <c:strCache>
                <c:ptCount val="5"/>
                <c:pt idx="0">
                  <c:v>First Owner</c:v>
                </c:pt>
                <c:pt idx="1">
                  <c:v>Fourth &amp; Above Owner</c:v>
                </c:pt>
                <c:pt idx="2">
                  <c:v>Second Owner</c:v>
                </c:pt>
                <c:pt idx="3">
                  <c:v>Test Drive Car</c:v>
                </c:pt>
                <c:pt idx="4">
                  <c:v>Third Owner</c:v>
                </c:pt>
              </c:strCache>
            </c:strRef>
          </c:cat>
          <c:val>
            <c:numRef>
              <c:f>Sheet10!$F$8:$F$13</c:f>
              <c:numCache>
                <c:formatCode>General</c:formatCode>
                <c:ptCount val="5"/>
                <c:pt idx="0">
                  <c:v>10</c:v>
                </c:pt>
                <c:pt idx="1">
                  <c:v>1</c:v>
                </c:pt>
                <c:pt idx="2">
                  <c:v>10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44-4E2F-ABAE-D3AE6F824843}"/>
            </c:ext>
          </c:extLst>
        </c:ser>
        <c:ser>
          <c:idx val="4"/>
          <c:order val="4"/>
          <c:tx>
            <c:strRef>
              <c:f>Sheet10!$G$6:$G$7</c:f>
              <c:strCache>
                <c:ptCount val="1"/>
                <c:pt idx="0">
                  <c:v>Petrol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Sheet10!$B$8:$B$13</c:f>
              <c:strCache>
                <c:ptCount val="5"/>
                <c:pt idx="0">
                  <c:v>First Owner</c:v>
                </c:pt>
                <c:pt idx="1">
                  <c:v>Fourth &amp; Above Owner</c:v>
                </c:pt>
                <c:pt idx="2">
                  <c:v>Second Owner</c:v>
                </c:pt>
                <c:pt idx="3">
                  <c:v>Test Drive Car</c:v>
                </c:pt>
                <c:pt idx="4">
                  <c:v>Third Owner</c:v>
                </c:pt>
              </c:strCache>
            </c:strRef>
          </c:cat>
          <c:val>
            <c:numRef>
              <c:f>Sheet10!$G$8:$G$13</c:f>
              <c:numCache>
                <c:formatCode>General</c:formatCode>
                <c:ptCount val="5"/>
                <c:pt idx="0">
                  <c:v>1397</c:v>
                </c:pt>
                <c:pt idx="1">
                  <c:v>43</c:v>
                </c:pt>
                <c:pt idx="2">
                  <c:v>529</c:v>
                </c:pt>
                <c:pt idx="3">
                  <c:v>10</c:v>
                </c:pt>
                <c:pt idx="4">
                  <c:v>144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A44-4E2F-ABAE-D3AE6F8248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1638384"/>
        <c:axId val="61633392"/>
      </c:barChart>
      <c:catAx>
        <c:axId val="616383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Owner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33392"/>
        <c:crosses val="autoZero"/>
        <c:auto val="1"/>
        <c:lblAlgn val="ctr"/>
        <c:lblOffset val="100"/>
        <c:noMultiLvlLbl val="0"/>
      </c:catAx>
      <c:valAx>
        <c:axId val="61633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38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[Book1.xlsx]Sheet2!PivotTable2</c:name>
    <c:fmtId val="5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Cars with Transmissions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Sheet2!$C$5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Sheet2!$B$6:$B$8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Sheet2!$C$6:$C$8</c:f>
              <c:numCache>
                <c:formatCode>General</c:formatCode>
                <c:ptCount val="2"/>
                <c:pt idx="0">
                  <c:v>448</c:v>
                </c:pt>
                <c:pt idx="1">
                  <c:v>3892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99-4B5A-B4A3-6701961596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1978496"/>
        <c:axId val="2001978912"/>
      </c:lineChart>
      <c:catAx>
        <c:axId val="2001978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2001978912"/>
        <c:crosses val="autoZero"/>
        <c:auto val="1"/>
        <c:lblAlgn val="ctr"/>
        <c:lblOffset val="100"/>
        <c:noMultiLvlLbl val="0"/>
      </c:catAx>
      <c:valAx>
        <c:axId val="200197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200197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[Book1.xlsx]Sheet3!PivotTable3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Cars Bought By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Sheet3!$D$4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Sheet3!$C$5:$C$32</c:f>
              <c:strCache>
                <c:ptCount val="27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</c:strCache>
            </c:strRef>
          </c:cat>
          <c:val>
            <c:numRef>
              <c:f>Sheet3!$D$5:$D$32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12</c:v>
                </c:pt>
                <c:pt idx="5">
                  <c:v>10</c:v>
                </c:pt>
                <c:pt idx="6">
                  <c:v>12</c:v>
                </c:pt>
                <c:pt idx="7">
                  <c:v>20</c:v>
                </c:pt>
                <c:pt idx="8">
                  <c:v>21</c:v>
                </c:pt>
                <c:pt idx="9">
                  <c:v>23</c:v>
                </c:pt>
                <c:pt idx="10">
                  <c:v>42</c:v>
                </c:pt>
                <c:pt idx="11">
                  <c:v>85</c:v>
                </c:pt>
                <c:pt idx="12">
                  <c:v>110</c:v>
                </c:pt>
                <c:pt idx="13">
                  <c:v>134</c:v>
                </c:pt>
                <c:pt idx="14">
                  <c:v>145</c:v>
                </c:pt>
                <c:pt idx="15">
                  <c:v>193</c:v>
                </c:pt>
                <c:pt idx="16">
                  <c:v>234</c:v>
                </c:pt>
                <c:pt idx="17">
                  <c:v>271</c:v>
                </c:pt>
                <c:pt idx="18">
                  <c:v>415</c:v>
                </c:pt>
                <c:pt idx="19">
                  <c:v>386</c:v>
                </c:pt>
                <c:pt idx="20">
                  <c:v>367</c:v>
                </c:pt>
                <c:pt idx="21">
                  <c:v>421</c:v>
                </c:pt>
                <c:pt idx="22">
                  <c:v>357</c:v>
                </c:pt>
                <c:pt idx="23">
                  <c:v>466</c:v>
                </c:pt>
                <c:pt idx="24">
                  <c:v>366</c:v>
                </c:pt>
                <c:pt idx="25">
                  <c:v>195</c:v>
                </c:pt>
                <c:pt idx="2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1B-4E6B-AF33-AB01480AF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8569200"/>
        <c:axId val="88570032"/>
      </c:barChart>
      <c:catAx>
        <c:axId val="88569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88570032"/>
        <c:crosses val="autoZero"/>
        <c:auto val="1"/>
        <c:lblAlgn val="ctr"/>
        <c:lblOffset val="100"/>
        <c:noMultiLvlLbl val="0"/>
      </c:catAx>
      <c:valAx>
        <c:axId val="88570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569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[Book1.xlsx]Sheet4!PivotTable5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Fuels With Transmission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53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53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53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54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54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54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8445258699098258"/>
          <c:y val="0.25849687913492697"/>
          <c:w val="0.48336841558171567"/>
          <c:h val="0.47559236026260865"/>
        </c:manualLayout>
      </c:layout>
      <c:lineChart>
        <c:grouping val="standard"/>
        <c:varyColors val="0"/>
        <c:ser>
          <c:idx val="0"/>
          <c:order val="0"/>
          <c:tx>
            <c:strRef>
              <c:f>Sheet4!$D$6:$D$7</c:f>
              <c:strCache>
                <c:ptCount val="1"/>
                <c:pt idx="0">
                  <c:v>CNG</c:v>
                </c:pt>
              </c:strCache>
            </c:strRef>
          </c:tx>
          <c:spPr>
            <a:ln w="34925" cap="rnd">
              <a:solidFill>
                <a:schemeClr val="accent1">
                  <a:shade val="53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3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3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3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53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Sheet4!$C$8:$C$10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Sheet4!$D$8:$D$10</c:f>
              <c:numCache>
                <c:formatCode>General</c:formatCode>
                <c:ptCount val="2"/>
                <c:pt idx="1">
                  <c:v>2689390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4-4613-A2A7-9EC8E179E4AD}"/>
            </c:ext>
          </c:extLst>
        </c:ser>
        <c:ser>
          <c:idx val="1"/>
          <c:order val="1"/>
          <c:tx>
            <c:strRef>
              <c:f>Sheet4!$E$6:$E$7</c:f>
              <c:strCache>
                <c:ptCount val="1"/>
                <c:pt idx="0">
                  <c:v>Diesel</c:v>
                </c:pt>
              </c:strCache>
            </c:strRef>
          </c:tx>
          <c:spPr>
            <a:ln w="34925" cap="rnd">
              <a:solidFill>
                <a:schemeClr val="accent1">
                  <a:shade val="76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7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7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7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shade val="76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>
                    <a:shade val="76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Sheet4!$C$8:$C$10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Sheet4!$E$8:$E$10</c:f>
              <c:numCache>
                <c:formatCode>General</c:formatCode>
                <c:ptCount val="2"/>
                <c:pt idx="0">
                  <c:v>15225645</c:v>
                </c:pt>
                <c:pt idx="1">
                  <c:v>156219850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4-4613-A2A7-9EC8E179E4AD}"/>
            </c:ext>
          </c:extLst>
        </c:ser>
        <c:ser>
          <c:idx val="2"/>
          <c:order val="2"/>
          <c:tx>
            <c:strRef>
              <c:f>Sheet4!$F$6:$F$7</c:f>
              <c:strCache>
                <c:ptCount val="1"/>
                <c:pt idx="0">
                  <c:v>Electric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Sheet4!$C$8:$C$10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Sheet4!$F$8:$F$10</c:f>
              <c:numCache>
                <c:formatCode>General</c:formatCode>
                <c:ptCount val="2"/>
                <c:pt idx="0">
                  <c:v>62000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4-4613-A2A7-9EC8E179E4AD}"/>
            </c:ext>
          </c:extLst>
        </c:ser>
        <c:ser>
          <c:idx val="3"/>
          <c:order val="3"/>
          <c:tx>
            <c:strRef>
              <c:f>Sheet4!$G$6:$G$7</c:f>
              <c:strCache>
                <c:ptCount val="1"/>
                <c:pt idx="0">
                  <c:v>LPG</c:v>
                </c:pt>
              </c:strCache>
            </c:strRef>
          </c:tx>
          <c:spPr>
            <a:ln w="34925" cap="rnd">
              <a:solidFill>
                <a:schemeClr val="accent1">
                  <a:tint val="77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77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77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77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tint val="77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Sheet4!$C$8:$C$10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Sheet4!$G$8:$G$10</c:f>
              <c:numCache>
                <c:formatCode>General</c:formatCode>
                <c:ptCount val="2"/>
                <c:pt idx="1">
                  <c:v>2061600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014-4613-A2A7-9EC8E179E4AD}"/>
            </c:ext>
          </c:extLst>
        </c:ser>
        <c:ser>
          <c:idx val="4"/>
          <c:order val="4"/>
          <c:tx>
            <c:strRef>
              <c:f>Sheet4!$H$6:$H$7</c:f>
              <c:strCache>
                <c:ptCount val="1"/>
                <c:pt idx="0">
                  <c:v>Petrol</c:v>
                </c:pt>
              </c:strCache>
            </c:strRef>
          </c:tx>
          <c:spPr>
            <a:ln w="34925" cap="rnd">
              <a:solidFill>
                <a:schemeClr val="accent1">
                  <a:tint val="54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54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4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4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tint val="54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Sheet4!$C$8:$C$10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Sheet4!$H$8:$H$10</c:f>
              <c:numCache>
                <c:formatCode>General</c:formatCode>
                <c:ptCount val="2"/>
                <c:pt idx="0">
                  <c:v>6972939</c:v>
                </c:pt>
                <c:pt idx="1">
                  <c:v>104145050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014-4613-A2A7-9EC8E179E4A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1613008"/>
        <c:axId val="61619664"/>
      </c:lineChart>
      <c:catAx>
        <c:axId val="6161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19664"/>
        <c:crosses val="autoZero"/>
        <c:auto val="1"/>
        <c:lblAlgn val="ctr"/>
        <c:lblOffset val="100"/>
        <c:noMultiLvlLbl val="0"/>
      </c:catAx>
      <c:valAx>
        <c:axId val="61619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1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[Book1.xlsx]Sheet5!PivotTable4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Diesel Car Bought in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Sheet5!$D$6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Sheet5!$C$7:$C$31</c:f>
              <c:strCache>
                <c:ptCount val="24"/>
                <c:pt idx="0">
                  <c:v>1996</c:v>
                </c:pt>
                <c:pt idx="1">
                  <c:v>1997</c:v>
                </c:pt>
                <c:pt idx="2">
                  <c:v>1999</c:v>
                </c:pt>
                <c:pt idx="3">
                  <c:v>2000</c:v>
                </c:pt>
                <c:pt idx="4">
                  <c:v>2001</c:v>
                </c:pt>
                <c:pt idx="5">
                  <c:v>2002</c:v>
                </c:pt>
                <c:pt idx="6">
                  <c:v>2003</c:v>
                </c:pt>
                <c:pt idx="7">
                  <c:v>2004</c:v>
                </c:pt>
                <c:pt idx="8">
                  <c:v>2005</c:v>
                </c:pt>
                <c:pt idx="9">
                  <c:v>2006</c:v>
                </c:pt>
                <c:pt idx="10">
                  <c:v>2007</c:v>
                </c:pt>
                <c:pt idx="11">
                  <c:v>2008</c:v>
                </c:pt>
                <c:pt idx="12">
                  <c:v>2009</c:v>
                </c:pt>
                <c:pt idx="13">
                  <c:v>2010</c:v>
                </c:pt>
                <c:pt idx="14">
                  <c:v>2011</c:v>
                </c:pt>
                <c:pt idx="15">
                  <c:v>2012</c:v>
                </c:pt>
                <c:pt idx="16">
                  <c:v>2013</c:v>
                </c:pt>
                <c:pt idx="17">
                  <c:v>2014</c:v>
                </c:pt>
                <c:pt idx="18">
                  <c:v>2015</c:v>
                </c:pt>
                <c:pt idx="19">
                  <c:v>2016</c:v>
                </c:pt>
                <c:pt idx="20">
                  <c:v>2017</c:v>
                </c:pt>
                <c:pt idx="21">
                  <c:v>2018</c:v>
                </c:pt>
                <c:pt idx="22">
                  <c:v>2019</c:v>
                </c:pt>
                <c:pt idx="23">
                  <c:v>2020</c:v>
                </c:pt>
              </c:strCache>
            </c:strRef>
          </c:cat>
          <c:val>
            <c:numRef>
              <c:f>Sheet5!$D$7:$D$31</c:f>
              <c:numCache>
                <c:formatCode>General</c:formatCode>
                <c:ptCount val="2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3</c:v>
                </c:pt>
                <c:pt idx="5">
                  <c:v>5</c:v>
                </c:pt>
                <c:pt idx="6">
                  <c:v>5</c:v>
                </c:pt>
                <c:pt idx="7">
                  <c:v>10</c:v>
                </c:pt>
                <c:pt idx="8">
                  <c:v>18</c:v>
                </c:pt>
                <c:pt idx="9">
                  <c:v>31</c:v>
                </c:pt>
                <c:pt idx="10">
                  <c:v>32</c:v>
                </c:pt>
                <c:pt idx="11">
                  <c:v>40</c:v>
                </c:pt>
                <c:pt idx="12">
                  <c:v>81</c:v>
                </c:pt>
                <c:pt idx="13">
                  <c:v>99</c:v>
                </c:pt>
                <c:pt idx="14">
                  <c:v>161</c:v>
                </c:pt>
                <c:pt idx="15">
                  <c:v>267</c:v>
                </c:pt>
                <c:pt idx="16">
                  <c:v>269</c:v>
                </c:pt>
                <c:pt idx="17">
                  <c:v>224</c:v>
                </c:pt>
                <c:pt idx="18">
                  <c:v>228</c:v>
                </c:pt>
                <c:pt idx="19">
                  <c:v>181</c:v>
                </c:pt>
                <c:pt idx="20">
                  <c:v>229</c:v>
                </c:pt>
                <c:pt idx="21">
                  <c:v>167</c:v>
                </c:pt>
                <c:pt idx="22">
                  <c:v>83</c:v>
                </c:pt>
                <c:pt idx="2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AB-4DAE-B9D1-DEB036C55D8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63001072"/>
        <c:axId val="63006064"/>
      </c:barChart>
      <c:catAx>
        <c:axId val="630010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3006064"/>
        <c:crosses val="autoZero"/>
        <c:auto val="1"/>
        <c:lblAlgn val="ctr"/>
        <c:lblOffset val="100"/>
        <c:noMultiLvlLbl val="0"/>
      </c:catAx>
      <c:valAx>
        <c:axId val="630060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cOUNTING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00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[Book1.xlsx]Sheet6!PivotTable6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Cars Run in Every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ndard"/>
        <c:varyColors val="0"/>
        <c:ser>
          <c:idx val="0"/>
          <c:order val="0"/>
          <c:tx>
            <c:strRef>
              <c:f>Sheet6!$D$3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9525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Sheet6!$C$4:$C$31</c:f>
              <c:strCache>
                <c:ptCount val="27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</c:strCache>
            </c:strRef>
          </c:cat>
          <c:val>
            <c:numRef>
              <c:f>Sheet6!$D$4:$D$31</c:f>
              <c:numCache>
                <c:formatCode>General</c:formatCode>
                <c:ptCount val="27"/>
                <c:pt idx="0">
                  <c:v>100000</c:v>
                </c:pt>
                <c:pt idx="1">
                  <c:v>100000</c:v>
                </c:pt>
                <c:pt idx="2">
                  <c:v>95000</c:v>
                </c:pt>
                <c:pt idx="3">
                  <c:v>270000</c:v>
                </c:pt>
                <c:pt idx="4">
                  <c:v>775000</c:v>
                </c:pt>
                <c:pt idx="5">
                  <c:v>677020</c:v>
                </c:pt>
                <c:pt idx="6">
                  <c:v>851243</c:v>
                </c:pt>
                <c:pt idx="7">
                  <c:v>1674257</c:v>
                </c:pt>
                <c:pt idx="8">
                  <c:v>1786000</c:v>
                </c:pt>
                <c:pt idx="9">
                  <c:v>1878441</c:v>
                </c:pt>
                <c:pt idx="10">
                  <c:v>3791479</c:v>
                </c:pt>
                <c:pt idx="11">
                  <c:v>6884279</c:v>
                </c:pt>
                <c:pt idx="12">
                  <c:v>11286427</c:v>
                </c:pt>
                <c:pt idx="13">
                  <c:v>11967363</c:v>
                </c:pt>
                <c:pt idx="14">
                  <c:v>12928652</c:v>
                </c:pt>
                <c:pt idx="15">
                  <c:v>17856608</c:v>
                </c:pt>
                <c:pt idx="16">
                  <c:v>21466092</c:v>
                </c:pt>
                <c:pt idx="17">
                  <c:v>23874094</c:v>
                </c:pt>
                <c:pt idx="18">
                  <c:v>34608325</c:v>
                </c:pt>
                <c:pt idx="19">
                  <c:v>28073171</c:v>
                </c:pt>
                <c:pt idx="20">
                  <c:v>27776495</c:v>
                </c:pt>
                <c:pt idx="21">
                  <c:v>25506372</c:v>
                </c:pt>
                <c:pt idx="22">
                  <c:v>19708508</c:v>
                </c:pt>
                <c:pt idx="23">
                  <c:v>18866366</c:v>
                </c:pt>
                <c:pt idx="24">
                  <c:v>9967565</c:v>
                </c:pt>
                <c:pt idx="25">
                  <c:v>4077933</c:v>
                </c:pt>
                <c:pt idx="26">
                  <c:v>529784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A3-4DA2-B460-6AA93199E52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>
              <a:glow rad="228600">
                <a:schemeClr val="accent1">
                  <a:lumMod val="60000"/>
                  <a:lumOff val="40000"/>
                  <a:alpha val="40000"/>
                </a:schemeClr>
              </a:glow>
            </a:effectLst>
          </c:spPr>
        </c:dropLines>
        <c:axId val="61608848"/>
        <c:axId val="61600944"/>
      </c:areaChart>
      <c:catAx>
        <c:axId val="61608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00944"/>
        <c:crosses val="autoZero"/>
        <c:auto val="1"/>
        <c:lblAlgn val="ctr"/>
        <c:lblOffset val="100"/>
        <c:noMultiLvlLbl val="0"/>
      </c:catAx>
      <c:valAx>
        <c:axId val="6160094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088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[Book1.xlsx]Sheet7!PivotTable7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Every Years Car Sellers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69804"/>
            </a:schemeClr>
          </a:solidFill>
          <a:ln w="28575" cap="rnd" cmpd="sng" algn="ctr">
            <a:solidFill>
              <a:schemeClr val="accent1"/>
            </a:solidFill>
            <a:miter lim="800000"/>
          </a:ln>
          <a:effectLst>
            <a:glow rad="76200">
              <a:schemeClr val="accent1">
                <a:satMod val="175000"/>
                <a:alpha val="3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Sheet7!$D$3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Sheet7!$C$4:$C$31</c:f>
              <c:strCache>
                <c:ptCount val="27"/>
                <c:pt idx="0">
                  <c:v>1992</c:v>
                </c:pt>
                <c:pt idx="1">
                  <c:v>1995</c:v>
                </c:pt>
                <c:pt idx="2">
                  <c:v>1996</c:v>
                </c:pt>
                <c:pt idx="3">
                  <c:v>1997</c:v>
                </c:pt>
                <c:pt idx="4">
                  <c:v>1998</c:v>
                </c:pt>
                <c:pt idx="5">
                  <c:v>1999</c:v>
                </c:pt>
                <c:pt idx="6">
                  <c:v>2000</c:v>
                </c:pt>
                <c:pt idx="7">
                  <c:v>2001</c:v>
                </c:pt>
                <c:pt idx="8">
                  <c:v>2002</c:v>
                </c:pt>
                <c:pt idx="9">
                  <c:v>2003</c:v>
                </c:pt>
                <c:pt idx="10">
                  <c:v>2004</c:v>
                </c:pt>
                <c:pt idx="11">
                  <c:v>2005</c:v>
                </c:pt>
                <c:pt idx="12">
                  <c:v>2006</c:v>
                </c:pt>
                <c:pt idx="13">
                  <c:v>2007</c:v>
                </c:pt>
                <c:pt idx="14">
                  <c:v>2008</c:v>
                </c:pt>
                <c:pt idx="15">
                  <c:v>2009</c:v>
                </c:pt>
                <c:pt idx="16">
                  <c:v>2010</c:v>
                </c:pt>
                <c:pt idx="17">
                  <c:v>2011</c:v>
                </c:pt>
                <c:pt idx="18">
                  <c:v>2012</c:v>
                </c:pt>
                <c:pt idx="19">
                  <c:v>2013</c:v>
                </c:pt>
                <c:pt idx="20">
                  <c:v>2014</c:v>
                </c:pt>
                <c:pt idx="21">
                  <c:v>2015</c:v>
                </c:pt>
                <c:pt idx="22">
                  <c:v>2016</c:v>
                </c:pt>
                <c:pt idx="23">
                  <c:v>2017</c:v>
                </c:pt>
                <c:pt idx="24">
                  <c:v>2018</c:v>
                </c:pt>
                <c:pt idx="25">
                  <c:v>2019</c:v>
                </c:pt>
                <c:pt idx="26">
                  <c:v>2020</c:v>
                </c:pt>
              </c:strCache>
            </c:strRef>
          </c:cat>
          <c:val>
            <c:numRef>
              <c:f>Sheet7!$D$4:$D$31</c:f>
              <c:numCache>
                <c:formatCode>General</c:formatCode>
                <c:ptCount val="27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12</c:v>
                </c:pt>
                <c:pt idx="5">
                  <c:v>10</c:v>
                </c:pt>
                <c:pt idx="6">
                  <c:v>12</c:v>
                </c:pt>
                <c:pt idx="7">
                  <c:v>20</c:v>
                </c:pt>
                <c:pt idx="8">
                  <c:v>21</c:v>
                </c:pt>
                <c:pt idx="9">
                  <c:v>23</c:v>
                </c:pt>
                <c:pt idx="10">
                  <c:v>42</c:v>
                </c:pt>
                <c:pt idx="11">
                  <c:v>85</c:v>
                </c:pt>
                <c:pt idx="12">
                  <c:v>110</c:v>
                </c:pt>
                <c:pt idx="13">
                  <c:v>134</c:v>
                </c:pt>
                <c:pt idx="14">
                  <c:v>145</c:v>
                </c:pt>
                <c:pt idx="15">
                  <c:v>193</c:v>
                </c:pt>
                <c:pt idx="16">
                  <c:v>234</c:v>
                </c:pt>
                <c:pt idx="17">
                  <c:v>271</c:v>
                </c:pt>
                <c:pt idx="18">
                  <c:v>415</c:v>
                </c:pt>
                <c:pt idx="19">
                  <c:v>386</c:v>
                </c:pt>
                <c:pt idx="20">
                  <c:v>367</c:v>
                </c:pt>
                <c:pt idx="21">
                  <c:v>421</c:v>
                </c:pt>
                <c:pt idx="22">
                  <c:v>357</c:v>
                </c:pt>
                <c:pt idx="23">
                  <c:v>466</c:v>
                </c:pt>
                <c:pt idx="24">
                  <c:v>366</c:v>
                </c:pt>
                <c:pt idx="25">
                  <c:v>195</c:v>
                </c:pt>
                <c:pt idx="26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6A-4DC9-B497-99006B991D8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1615088"/>
        <c:axId val="61616336"/>
      </c:radarChart>
      <c:catAx>
        <c:axId val="6161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16336"/>
        <c:crosses val="autoZero"/>
        <c:auto val="1"/>
        <c:lblAlgn val="ctr"/>
        <c:lblOffset val="100"/>
        <c:noMultiLvlLbl val="0"/>
      </c:catAx>
      <c:valAx>
        <c:axId val="6161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15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[Book1.xlsx]Sheet8!PivotTable8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Fuel</a:t>
            </a:r>
            <a:r>
              <a:rPr lang="en-US" b="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Wise Car Seller</a:t>
            </a:r>
            <a:endParaRPr 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radarChart>
        <c:radarStyle val="marker"/>
        <c:varyColors val="0"/>
        <c:ser>
          <c:idx val="0"/>
          <c:order val="0"/>
          <c:tx>
            <c:strRef>
              <c:f>Sheet8!$C$4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Sheet8!$B$5:$B$10</c:f>
              <c:strCache>
                <c:ptCount val="5"/>
                <c:pt idx="0">
                  <c:v>CNG</c:v>
                </c:pt>
                <c:pt idx="1">
                  <c:v>Diesel</c:v>
                </c:pt>
                <c:pt idx="2">
                  <c:v>Electric</c:v>
                </c:pt>
                <c:pt idx="3">
                  <c:v>LPG</c:v>
                </c:pt>
                <c:pt idx="4">
                  <c:v>Petrol</c:v>
                </c:pt>
              </c:strCache>
            </c:strRef>
          </c:cat>
          <c:val>
            <c:numRef>
              <c:f>Sheet8!$C$5:$C$10</c:f>
              <c:numCache>
                <c:formatCode>General</c:formatCode>
                <c:ptCount val="5"/>
                <c:pt idx="0">
                  <c:v>40</c:v>
                </c:pt>
                <c:pt idx="1">
                  <c:v>2153</c:v>
                </c:pt>
                <c:pt idx="2">
                  <c:v>1</c:v>
                </c:pt>
                <c:pt idx="3">
                  <c:v>23</c:v>
                </c:pt>
                <c:pt idx="4">
                  <c:v>2123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F5-4EDD-B36E-512B4539CB4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61636720"/>
        <c:axId val="61614672"/>
      </c:radarChart>
      <c:catAx>
        <c:axId val="6163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14672"/>
        <c:crosses val="autoZero"/>
        <c:auto val="1"/>
        <c:lblAlgn val="ctr"/>
        <c:lblOffset val="100"/>
        <c:noMultiLvlLbl val="0"/>
      </c:catAx>
      <c:valAx>
        <c:axId val="61614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63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[Book1.xlsx]Sheet9!PivotTable9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ln>
                  <a:noFill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+mn-lt"/>
                <a:ea typeface="+mn-ea"/>
                <a:cs typeface="+mn-cs"/>
              </a:defRPr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Availabe</a:t>
            </a:r>
            <a:r>
              <a:rPr lang="en-US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with Fuel &amp; Transmission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5977756832635673"/>
          <c:y val="7.9445450456165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ln>
                    <a:noFill/>
                  </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2953827432634336"/>
          <c:y val="0.36468183757972811"/>
          <c:w val="0.25072263694310937"/>
          <c:h val="0.45027738879578827"/>
        </c:manualLayout>
      </c:layout>
      <c:radarChart>
        <c:radarStyle val="marker"/>
        <c:varyColors val="0"/>
        <c:ser>
          <c:idx val="0"/>
          <c:order val="0"/>
          <c:tx>
            <c:strRef>
              <c:f>Sheet9!$C$5:$C$6</c:f>
              <c:strCache>
                <c:ptCount val="1"/>
                <c:pt idx="0">
                  <c:v>CNG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Sheet9!$B$7:$B$9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Sheet9!$C$7:$C$9</c:f>
              <c:numCache>
                <c:formatCode>General</c:formatCode>
                <c:ptCount val="2"/>
                <c:pt idx="1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4F-407E-B29E-E7433DCDA44F}"/>
            </c:ext>
          </c:extLst>
        </c:ser>
        <c:ser>
          <c:idx val="1"/>
          <c:order val="1"/>
          <c:tx>
            <c:strRef>
              <c:f>Sheet9!$D$5:$D$6</c:f>
              <c:strCache>
                <c:ptCount val="1"/>
                <c:pt idx="0">
                  <c:v>Diesel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Sheet9!$B$7:$B$9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Sheet9!$D$7:$D$9</c:f>
              <c:numCache>
                <c:formatCode>General</c:formatCode>
                <c:ptCount val="2"/>
                <c:pt idx="0">
                  <c:v>254</c:v>
                </c:pt>
                <c:pt idx="1">
                  <c:v>1899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4F-407E-B29E-E7433DCDA44F}"/>
            </c:ext>
          </c:extLst>
        </c:ser>
        <c:ser>
          <c:idx val="2"/>
          <c:order val="2"/>
          <c:tx>
            <c:strRef>
              <c:f>Sheet9!$E$5:$E$6</c:f>
              <c:strCache>
                <c:ptCount val="1"/>
                <c:pt idx="0">
                  <c:v>Electric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Sheet9!$B$7:$B$9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Sheet9!$E$7:$E$9</c:f>
              <c:numCache>
                <c:formatCode>General</c:formatCode>
                <c:ptCount val="2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04F-407E-B29E-E7433DCDA44F}"/>
            </c:ext>
          </c:extLst>
        </c:ser>
        <c:ser>
          <c:idx val="3"/>
          <c:order val="3"/>
          <c:tx>
            <c:strRef>
              <c:f>Sheet9!$F$5:$F$6</c:f>
              <c:strCache>
                <c:ptCount val="1"/>
                <c:pt idx="0">
                  <c:v>LPG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Sheet9!$B$7:$B$9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Sheet9!$F$7:$F$9</c:f>
              <c:numCache>
                <c:formatCode>General</c:formatCode>
                <c:ptCount val="2"/>
                <c:pt idx="1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04F-407E-B29E-E7433DCDA44F}"/>
            </c:ext>
          </c:extLst>
        </c:ser>
        <c:ser>
          <c:idx val="4"/>
          <c:order val="4"/>
          <c:tx>
            <c:strRef>
              <c:f>Sheet9!$G$5:$G$6</c:f>
              <c:strCache>
                <c:ptCount val="1"/>
                <c:pt idx="0">
                  <c:v>Petrol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Sheet9!$B$7:$B$9</c:f>
              <c:strCache>
                <c:ptCount val="2"/>
                <c:pt idx="0">
                  <c:v>Automatic</c:v>
                </c:pt>
                <c:pt idx="1">
                  <c:v>Manual</c:v>
                </c:pt>
              </c:strCache>
            </c:strRef>
          </c:cat>
          <c:val>
            <c:numRef>
              <c:f>Sheet9!$G$7:$G$9</c:f>
              <c:numCache>
                <c:formatCode>General</c:formatCode>
                <c:ptCount val="2"/>
                <c:pt idx="0">
                  <c:v>193</c:v>
                </c:pt>
                <c:pt idx="1">
                  <c:v>1930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4F-407E-B29E-E7433DCDA4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595952"/>
        <c:axId val="61590960"/>
      </c:radarChart>
      <c:catAx>
        <c:axId val="61595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590960"/>
        <c:crosses val="autoZero"/>
        <c:auto val="1"/>
        <c:lblAlgn val="ctr"/>
        <c:lblOffset val="100"/>
        <c:noMultiLvlLbl val="0"/>
      </c:catAx>
      <c:valAx>
        <c:axId val="6159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noFill/>
                </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Times New Roman" panose="02020603050405020304" pitchFamily="18" charset="0"/>
                <a:ea typeface="+mn-ea"/>
                <a:cs typeface="+mn-cs"/>
              </a:defRPr>
            </a:pPr>
            <a:endParaRPr lang="en-US"/>
          </a:p>
        </c:txPr>
        <c:crossAx val="615959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Times New Roman" panose="02020603050405020304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>
          <a:ln>
            <a:noFill/>
          </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/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21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/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182A-46F6-45FD-8809-4D672AAA5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B06E6-444F-4502-8A00-A9C094723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9B71-D7B3-469D-86E9-86479EDC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FFA55-9B95-4F72-8D8C-6687D680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712F3-0668-464A-8608-2E3A6B51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9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052A-A098-4BBC-9AAD-B166E5F3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C4A9-E365-41DF-B54C-53491DA5A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CE4F4-90A6-41CC-ABF5-7103748C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CC26-AD8F-4C31-8CAC-3970FDBA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53A6-81A8-4ECB-8034-AAC58CC7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34E87-0330-45F2-9526-D41AE705B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91F67D-407B-44FF-B58F-046BF59CA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5919-99A3-4078-90D3-8E2E3127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C0676-AE33-4DBA-ADF4-3E829F64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32F6-20E2-42FC-922C-34592FA0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16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6F07-78AE-4348-BC46-6C1798C2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6953-B565-4C19-BAA6-50DCFEA7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D7E7-E11E-454F-8598-0E98C8BC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356F4-7D2A-413D-91EA-64BAA8C4E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F0B47-7AB1-48E5-A6B4-A7F7826E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A07D-775F-4919-BF76-B08F83EB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F4FD8-577B-4044-BB9F-F7DE8771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FF0D2-FBC4-4348-91C9-889FE4FF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1AAFC-910A-4D9A-9009-03C8A385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B266-420C-4AF2-AC6F-3D55A98F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5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458F-203A-4848-A711-FDBB3872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8D098-09A0-4DA6-8593-27157B626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E70A8-85B5-4113-AA63-99C3D574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843E5-4F83-4506-9C78-BB7C2B9D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FE8C3-11E6-4DD1-8946-9D5439C2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16A27-E38F-41F1-A70A-80E16751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1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BC01-7689-47CF-89A1-448626B0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FC98C-6438-4FEF-AC0E-2276CED4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431EF-F978-4407-93AC-67DD2381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E82A9-D368-4F0C-9E65-03F87EB7C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25A42-D2D8-41E2-80FC-D293875A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0FA12-77B3-47DA-B6A3-CCDA9201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600FE-53C2-4015-A278-4F02B63C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130C14-F9FB-4C95-8FEB-82C6E98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1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7A2E-0EFD-4581-BB73-4991F13CA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8E9FD-AA00-471B-93AD-57BC5F99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9FC74-D1BC-45D1-A2C5-44108D24F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495B8-3686-41D8-8BF0-202DE377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9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DEA505-C3DE-42D7-9E38-D5A6E46CF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60DEE-E1DC-4F1E-90F2-EC23D61A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A1991-2627-4B2E-8AAD-9275EE0F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1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8623-1E9A-43EA-AA8E-2477F1E90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499E-26B1-489F-A70C-EDC2139A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074A-8212-42C2-B659-FF91EC062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A306A-EA0B-4A39-B9C5-A3294E30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D6106-8FD5-4F34-888A-243102DA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99833-C663-420A-AA32-EED1CA97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5441-6B8F-462E-AB61-AF597319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1067A0-9E1B-4AE2-AC44-DCDE19398F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AF30E-1E14-4881-89F9-CF7968DF7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77179-CE88-46ED-B534-B6CBABE5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CB1C8-50B4-4F0C-B4BD-4140F72F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F1D1B-733B-4ED8-A4C7-BEFED5B9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0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EE4E5-C816-4447-918D-ED4C0861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CBFC8-AE09-4374-AC44-3C506F3FC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D6F24-2813-4264-99DE-72F11A094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AE351-8C91-472A-B782-78613AFB3327}" type="datetimeFigureOut">
              <a:rPr lang="en-US" smtClean="0"/>
              <a:t>24-Jul-21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BA2B6-3AE0-415E-B899-A127399C4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9C7E-382B-452D-90E3-417029991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D6B57-288F-472F-8B56-CF7A4B173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2RCDrPrMssnUIBCE2bUEv0E3yWybEr3/view?usp=drivesd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183F-B7F4-413D-86D1-E46EA2808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85781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7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ON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25D40-F3CC-4425-B8F0-032199315A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1950958"/>
            <a:ext cx="10058400" cy="352218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Cardekho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Using Excel</a:t>
            </a:r>
          </a:p>
          <a:p>
            <a:pPr algn="ctr"/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By:- Rohit R Patil	</a:t>
            </a:r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Link:-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1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</a:t>
            </a:r>
            <a:r>
              <a:rPr lang="en-US" sz="1600" b="1" u="sng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</a:p>
          <a:p>
            <a:pPr algn="ctr"/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https://drive.google.com/file/d/1E2RCDrPrMssnUIBCE2bUEv0E3yWybEr3/view?usp=drivesdk </a:t>
            </a:r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(Final Year)</a:t>
            </a:r>
          </a:p>
          <a:p>
            <a:pPr algn="ctr"/>
            <a:r>
              <a:rPr lang="en-US" sz="1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</a:p>
        </p:txBody>
      </p:sp>
    </p:spTree>
    <p:extLst>
      <p:ext uri="{BB962C8B-B14F-4D97-AF65-F5344CB8AC3E}">
        <p14:creationId xmlns:p14="http://schemas.microsoft.com/office/powerpoint/2010/main" val="301865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056B-009D-4869-8B4B-4F7C3B28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4358"/>
          </a:xfrm>
        </p:spPr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Car Sellers in Every Year 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161040-0A59-46E2-BB9C-A67F8E6E0E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249333"/>
              </p:ext>
            </p:extLst>
          </p:nvPr>
        </p:nvGraphicFramePr>
        <p:xfrm>
          <a:off x="838200" y="1220788"/>
          <a:ext cx="3109686" cy="49768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0142">
                  <a:extLst>
                    <a:ext uri="{9D8B030D-6E8A-4147-A177-3AD203B41FA5}">
                      <a16:colId xmlns:a16="http://schemas.microsoft.com/office/drawing/2014/main" val="2132568298"/>
                    </a:ext>
                  </a:extLst>
                </a:gridCol>
                <a:gridCol w="1729544">
                  <a:extLst>
                    <a:ext uri="{9D8B030D-6E8A-4147-A177-3AD203B41FA5}">
                      <a16:colId xmlns:a16="http://schemas.microsoft.com/office/drawing/2014/main" val="2442042130"/>
                    </a:ext>
                  </a:extLst>
                </a:gridCol>
              </a:tblGrid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Years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Count of seller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505963988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31954006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917876667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598885628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74109208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797361597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1999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294800765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2000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043168777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2001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801617838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2002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816816815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2003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875892321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2004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655411735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396451748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427114735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803844672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526704481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017546902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2010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234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293679848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2011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271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121198223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861908579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2013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665594496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2014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563722699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2015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421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44319076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858784983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805073016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371022601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2019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195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569692868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2020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739287769"/>
                  </a:ext>
                </a:extLst>
              </a:tr>
              <a:tr h="1716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0" i="0" u="none" strike="noStrike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4340</a:t>
                      </a:r>
                      <a:endParaRPr lang="en-US" sz="900" b="0" i="0" u="none" strike="noStrike" dirty="0">
                        <a:solidFill>
                          <a:srgbClr val="F4B084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640100930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DD6D7E8-F6FD-44CF-B6F0-6AFAAA79F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103727"/>
              </p:ext>
            </p:extLst>
          </p:nvPr>
        </p:nvGraphicFramePr>
        <p:xfrm>
          <a:off x="4252686" y="1335314"/>
          <a:ext cx="7101114" cy="4862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5310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1813-1288-4906-A4A5-B2E3B979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fuel wise Car Seller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911F5-01CA-4A83-B32C-B10DF1914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4228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Many Sellers in This Data who have Sold their Car with different fuels.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CNG (40)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DIESEL (2153)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ELECTRIC (1)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LPG (23)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PETROL (2123)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505924-FD41-4875-8730-4F0A99513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751527"/>
              </p:ext>
            </p:extLst>
          </p:nvPr>
        </p:nvGraphicFramePr>
        <p:xfrm>
          <a:off x="5834744" y="1669142"/>
          <a:ext cx="587828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83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9E80-74C0-49ED-AEF7-35869B63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9850" cy="999441"/>
          </a:xfrm>
        </p:spPr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Much Car Available For Selling with fuel &amp; Transmission 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B830-9D52-4180-AD99-A3C220051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53330"/>
            <a:ext cx="10515600" cy="44507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Data Shows which Fuel, which Transmission and which Car are Available For Sale.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65793F-BDCB-4869-8121-D113FA47C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62507"/>
              </p:ext>
            </p:extLst>
          </p:nvPr>
        </p:nvGraphicFramePr>
        <p:xfrm>
          <a:off x="838198" y="2252772"/>
          <a:ext cx="4691744" cy="4104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8552">
                  <a:extLst>
                    <a:ext uri="{9D8B030D-6E8A-4147-A177-3AD203B41FA5}">
                      <a16:colId xmlns:a16="http://schemas.microsoft.com/office/drawing/2014/main" val="755761138"/>
                    </a:ext>
                  </a:extLst>
                </a:gridCol>
                <a:gridCol w="791856">
                  <a:extLst>
                    <a:ext uri="{9D8B030D-6E8A-4147-A177-3AD203B41FA5}">
                      <a16:colId xmlns:a16="http://schemas.microsoft.com/office/drawing/2014/main" val="1490041005"/>
                    </a:ext>
                  </a:extLst>
                </a:gridCol>
                <a:gridCol w="522624">
                  <a:extLst>
                    <a:ext uri="{9D8B030D-6E8A-4147-A177-3AD203B41FA5}">
                      <a16:colId xmlns:a16="http://schemas.microsoft.com/office/drawing/2014/main" val="2486025417"/>
                    </a:ext>
                  </a:extLst>
                </a:gridCol>
                <a:gridCol w="617648">
                  <a:extLst>
                    <a:ext uri="{9D8B030D-6E8A-4147-A177-3AD203B41FA5}">
                      <a16:colId xmlns:a16="http://schemas.microsoft.com/office/drawing/2014/main" val="4127370277"/>
                    </a:ext>
                  </a:extLst>
                </a:gridCol>
                <a:gridCol w="415725">
                  <a:extLst>
                    <a:ext uri="{9D8B030D-6E8A-4147-A177-3AD203B41FA5}">
                      <a16:colId xmlns:a16="http://schemas.microsoft.com/office/drawing/2014/main" val="316213346"/>
                    </a:ext>
                  </a:extLst>
                </a:gridCol>
                <a:gridCol w="506787">
                  <a:extLst>
                    <a:ext uri="{9D8B030D-6E8A-4147-A177-3AD203B41FA5}">
                      <a16:colId xmlns:a16="http://schemas.microsoft.com/office/drawing/2014/main" val="2873271203"/>
                    </a:ext>
                  </a:extLst>
                </a:gridCol>
                <a:gridCol w="918552">
                  <a:extLst>
                    <a:ext uri="{9D8B030D-6E8A-4147-A177-3AD203B41FA5}">
                      <a16:colId xmlns:a16="http://schemas.microsoft.com/office/drawing/2014/main" val="2071471550"/>
                    </a:ext>
                  </a:extLst>
                </a:gridCol>
              </a:tblGrid>
              <a:tr h="586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(All)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0476039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4896141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seller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Fuel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436606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Gear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CNG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Diesel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Electric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LPG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Petrol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207894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Automatic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254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193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448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0915507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Manual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1899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1930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3892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233945"/>
                  </a:ext>
                </a:extLst>
              </a:tr>
              <a:tr h="586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2153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2123</a:t>
                      </a:r>
                      <a:endParaRPr lang="en-US" sz="1100" b="0" i="0" u="none" strike="noStrike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4340</a:t>
                      </a:r>
                      <a:endParaRPr lang="en-US" sz="1100" b="0" i="0" u="none" strike="noStrike" dirty="0">
                        <a:solidFill>
                          <a:srgbClr val="8497B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9587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32207FB-8538-45A8-B9AD-A74A0E2CB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406237"/>
              </p:ext>
            </p:extLst>
          </p:nvPr>
        </p:nvGraphicFramePr>
        <p:xfrm>
          <a:off x="5689600" y="2046515"/>
          <a:ext cx="5969000" cy="43107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20785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B94D7-A92E-4B07-888D-4663E517D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9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Owners have Sold Different Fuel Cars 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ABFF5AF-7B82-4C02-AB5E-CF73CF863C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148222"/>
              </p:ext>
            </p:extLst>
          </p:nvPr>
        </p:nvGraphicFramePr>
        <p:xfrm>
          <a:off x="838200" y="1252026"/>
          <a:ext cx="4831079" cy="4306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578">
                  <a:extLst>
                    <a:ext uri="{9D8B030D-6E8A-4147-A177-3AD203B41FA5}">
                      <a16:colId xmlns:a16="http://schemas.microsoft.com/office/drawing/2014/main" val="916982510"/>
                    </a:ext>
                  </a:extLst>
                </a:gridCol>
                <a:gridCol w="681392">
                  <a:extLst>
                    <a:ext uri="{9D8B030D-6E8A-4147-A177-3AD203B41FA5}">
                      <a16:colId xmlns:a16="http://schemas.microsoft.com/office/drawing/2014/main" val="4245557833"/>
                    </a:ext>
                  </a:extLst>
                </a:gridCol>
                <a:gridCol w="476975">
                  <a:extLst>
                    <a:ext uri="{9D8B030D-6E8A-4147-A177-3AD203B41FA5}">
                      <a16:colId xmlns:a16="http://schemas.microsoft.com/office/drawing/2014/main" val="4076732274"/>
                    </a:ext>
                  </a:extLst>
                </a:gridCol>
                <a:gridCol w="531486">
                  <a:extLst>
                    <a:ext uri="{9D8B030D-6E8A-4147-A177-3AD203B41FA5}">
                      <a16:colId xmlns:a16="http://schemas.microsoft.com/office/drawing/2014/main" val="614077174"/>
                    </a:ext>
                  </a:extLst>
                </a:gridCol>
                <a:gridCol w="316849">
                  <a:extLst>
                    <a:ext uri="{9D8B030D-6E8A-4147-A177-3AD203B41FA5}">
                      <a16:colId xmlns:a16="http://schemas.microsoft.com/office/drawing/2014/main" val="805634269"/>
                    </a:ext>
                  </a:extLst>
                </a:gridCol>
                <a:gridCol w="463348">
                  <a:extLst>
                    <a:ext uri="{9D8B030D-6E8A-4147-A177-3AD203B41FA5}">
                      <a16:colId xmlns:a16="http://schemas.microsoft.com/office/drawing/2014/main" val="2009493532"/>
                    </a:ext>
                  </a:extLst>
                </a:gridCol>
                <a:gridCol w="807451">
                  <a:extLst>
                    <a:ext uri="{9D8B030D-6E8A-4147-A177-3AD203B41FA5}">
                      <a16:colId xmlns:a16="http://schemas.microsoft.com/office/drawing/2014/main" val="561998001"/>
                    </a:ext>
                  </a:extLst>
                </a:gridCol>
              </a:tblGrid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seller</a:t>
                      </a:r>
                      <a:endParaRPr lang="en-US" sz="1100" b="1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Fuel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786107"/>
                  </a:ext>
                </a:extLst>
              </a:tr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Gear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CNG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Diesel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Electric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LPG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Petrol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3563327"/>
                  </a:ext>
                </a:extLst>
              </a:tr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First Owner</a:t>
                      </a:r>
                      <a:endParaRPr lang="en-US" sz="1100" b="0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1404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1397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2832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6541229"/>
                  </a:ext>
                </a:extLst>
              </a:tr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Fourth &amp; Above Owner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81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352181"/>
                  </a:ext>
                </a:extLst>
              </a:tr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Second Owner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0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552</a:t>
                      </a:r>
                      <a:endParaRPr lang="en-US" sz="1100" b="0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529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1106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650518"/>
                  </a:ext>
                </a:extLst>
              </a:tr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Test Drive Car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791631"/>
                  </a:ext>
                </a:extLst>
              </a:tr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Third Owner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156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144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304</a:t>
                      </a:r>
                      <a:endParaRPr lang="en-US" sz="1100" b="0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3581665"/>
                  </a:ext>
                </a:extLst>
              </a:tr>
              <a:tr h="5383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2153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2123</a:t>
                      </a:r>
                      <a:endParaRPr lang="en-US" sz="1100" b="1" i="0" u="none" strike="noStrike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4340</a:t>
                      </a:r>
                      <a:endParaRPr lang="en-US" sz="1100" b="1" i="0" u="none" strike="noStrike" dirty="0">
                        <a:solidFill>
                          <a:srgbClr val="E7E6E6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612164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204B2BB-3E22-420D-9416-31B8C066F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5428605"/>
              </p:ext>
            </p:extLst>
          </p:nvPr>
        </p:nvGraphicFramePr>
        <p:xfrm>
          <a:off x="5811655" y="1252026"/>
          <a:ext cx="6150496" cy="4306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219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A725F1-F76D-4715-BB01-6620B92E8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7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36CB-BCB9-46D7-A7F6-C9872C880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610708" cy="477837"/>
          </a:xfrm>
        </p:spPr>
        <p:txBody>
          <a:bodyPr>
            <a:no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F8DDA-E0AE-4EF1-84B5-CE578495D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13206"/>
            <a:ext cx="9758289" cy="3344594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Data Consist of Year of Bought, Selling Price, Km Driven, Type of Fuel, Seller Type, Transmission(Gear), Owner.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Data Set Having 4340 Rows and 8 Columns.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The Project is Made By Using Pivot Table, Pivot Charts and Conditional Formatting.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/>
              <a:t>By Using </a:t>
            </a:r>
            <a:r>
              <a:rPr lang="en-US" dirty="0" err="1"/>
              <a:t>Rawdata</a:t>
            </a:r>
            <a:r>
              <a:rPr lang="en-US" dirty="0"/>
              <a:t> We Get a Clear View of </a:t>
            </a:r>
            <a:r>
              <a:rPr lang="en-US" dirty="0" err="1"/>
              <a:t>Finalised</a:t>
            </a:r>
            <a:r>
              <a:rPr lang="en-US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552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CDFD-658F-4DC6-AA29-1CD56DF6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D635-AB3E-4968-88DF-0133D2698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537"/>
            <a:ext cx="10515600" cy="448627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Type with Selling Price.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Cars of Each Transmissions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Cars were Bought in Year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Car Driven of each Fuel with Transmission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Much Diesel Car Bought of Every Year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Km did  Cars Run each Year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Car Sellers in each Year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Fuel wise Car Seller 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Much Car Available For Selling with fuel &amp; Transmission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Fuel Car Sales By Owner's ?</a:t>
            </a:r>
          </a:p>
        </p:txBody>
      </p:sp>
    </p:spTree>
    <p:extLst>
      <p:ext uri="{BB962C8B-B14F-4D97-AF65-F5344CB8AC3E}">
        <p14:creationId xmlns:p14="http://schemas.microsoft.com/office/powerpoint/2010/main" val="351018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894F-8B54-4053-9D2A-CAE60ECE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511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 Type with Selling Price.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8FB24-7C62-4A47-B7A5-E3B88511F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242"/>
            <a:ext cx="4802945" cy="4674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3 types of People in this Data. Those who used their own car for a few Years then sold their car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Cardekho.Com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Selling Price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(63%)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1377095580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(33%)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717491953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Trustmark Dealer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(4%)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93325000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7" name="Chart 6" descr="Pie Chart">
            <a:extLst>
              <a:ext uri="{FF2B5EF4-FFF2-40B4-BE49-F238E27FC236}">
                <a16:creationId xmlns:a16="http://schemas.microsoft.com/office/drawing/2014/main" id="{AF3252F6-E8A1-47BD-8310-17A41180BF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0390387"/>
              </p:ext>
            </p:extLst>
          </p:nvPr>
        </p:nvGraphicFramePr>
        <p:xfrm>
          <a:off x="5641145" y="1360242"/>
          <a:ext cx="5712655" cy="4674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69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127D-76DF-40EE-97AB-A361B5A4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2452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 with 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868A-0A55-453D-8645-24549E71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 Having 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Cars.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1616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Much Cars of Each Transmissions ?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(448)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(3892)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380D49D-4745-4C6D-9626-1C57942BDC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32586"/>
              </p:ext>
            </p:extLst>
          </p:nvPr>
        </p:nvGraphicFramePr>
        <p:xfrm>
          <a:off x="5106572" y="977389"/>
          <a:ext cx="6247228" cy="488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1615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F640-674E-4826-BD82-82111981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53246" cy="1126050"/>
          </a:xfrm>
        </p:spPr>
        <p:txBody>
          <a:bodyPr>
            <a:noAutofit/>
          </a:bodyPr>
          <a:lstStyle/>
          <a:p>
            <a:r>
              <a:rPr lang="en-US" sz="32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Cars were Bought in  Every Years 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A1943-F612-4B46-8AD0-14D5BB889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6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Data much more cars bought by Year.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7AA41B-16F0-48B6-9195-93D185D65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72916"/>
              </p:ext>
            </p:extLst>
          </p:nvPr>
        </p:nvGraphicFramePr>
        <p:xfrm>
          <a:off x="970670" y="2333606"/>
          <a:ext cx="3798277" cy="41951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6613">
                  <a:extLst>
                    <a:ext uri="{9D8B030D-6E8A-4147-A177-3AD203B41FA5}">
                      <a16:colId xmlns:a16="http://schemas.microsoft.com/office/drawing/2014/main" val="306736840"/>
                    </a:ext>
                  </a:extLst>
                </a:gridCol>
                <a:gridCol w="2021664">
                  <a:extLst>
                    <a:ext uri="{9D8B030D-6E8A-4147-A177-3AD203B41FA5}">
                      <a16:colId xmlns:a16="http://schemas.microsoft.com/office/drawing/2014/main" val="1563681409"/>
                    </a:ext>
                  </a:extLst>
                </a:gridCol>
              </a:tblGrid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count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524486075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1992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758230524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1995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524613596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155391462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642334915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1998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866729999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1999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928922712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2000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725325342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2001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125557301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2002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115400888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2003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245339725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2004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941965324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85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143574208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110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01776601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134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764336854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145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353685498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193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154212700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2010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234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730843505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2011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271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008689633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415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503502727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2013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386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466629456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2014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367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210698235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2015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421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240042600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357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4262861741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466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180534696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366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853762045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2019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195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1467229606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2020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48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928141167"/>
                  </a:ext>
                </a:extLst>
              </a:tr>
              <a:tr h="1426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0" i="0" u="none" strike="noStrike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4340</a:t>
                      </a:r>
                      <a:endParaRPr lang="en-US" sz="900" b="0" i="0" u="none" strike="noStrike" dirty="0">
                        <a:solidFill>
                          <a:srgbClr val="BF8F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502" marR="7502" marT="7502" marB="0" anchor="b"/>
                </a:tc>
                <a:extLst>
                  <a:ext uri="{0D108BD9-81ED-4DB2-BD59-A6C34878D82A}">
                    <a16:rowId xmlns:a16="http://schemas.microsoft.com/office/drawing/2014/main" val="3284208152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1873224-F4DF-4A9F-B194-A611ED6F9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8423550"/>
              </p:ext>
            </p:extLst>
          </p:nvPr>
        </p:nvGraphicFramePr>
        <p:xfrm>
          <a:off x="4901417" y="1990461"/>
          <a:ext cx="6752492" cy="4195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79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A610-B355-4383-B619-B0ED1C8C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164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Car Driven of Each Fuel with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922A-5586-4542-B38D-4935003C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70"/>
            <a:ext cx="5257800" cy="47701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Data Much More Cars with Different Fuels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CNG 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(2689390)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Diesel Automatic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15225645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Diesel 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156219850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 Automatic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(62000)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LPG 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(2061600)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Petrol Automatic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6972939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Petrol Manual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104145050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Automatic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22260584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Manual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265115890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040047D-AF38-4358-8590-277B7EC5E1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979030"/>
              </p:ext>
            </p:extLst>
          </p:nvPr>
        </p:nvGraphicFramePr>
        <p:xfrm>
          <a:off x="5655212" y="1815625"/>
          <a:ext cx="5698588" cy="4390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808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8950-28E3-4347-B481-C6D482C1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02748" cy="1069780"/>
          </a:xfrm>
        </p:spPr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3A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Much Diesel Car Bought of Every Year ?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583EBA0-0B92-4358-8E9A-04D2674B65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2871715"/>
              </p:ext>
            </p:extLst>
          </p:nvPr>
        </p:nvGraphicFramePr>
        <p:xfrm>
          <a:off x="1066333" y="1262741"/>
          <a:ext cx="4332981" cy="5230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043">
                  <a:extLst>
                    <a:ext uri="{9D8B030D-6E8A-4147-A177-3AD203B41FA5}">
                      <a16:colId xmlns:a16="http://schemas.microsoft.com/office/drawing/2014/main" val="2719605828"/>
                    </a:ext>
                  </a:extLst>
                </a:gridCol>
                <a:gridCol w="2247938">
                  <a:extLst>
                    <a:ext uri="{9D8B030D-6E8A-4147-A177-3AD203B41FA5}">
                      <a16:colId xmlns:a16="http://schemas.microsoft.com/office/drawing/2014/main" val="3465866410"/>
                    </a:ext>
                  </a:extLst>
                </a:gridCol>
              </a:tblGrid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fuel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Diesel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02318717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54509351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Year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Count of Car</a:t>
                      </a:r>
                      <a:endParaRPr lang="en-US" sz="9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03113553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738990354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766043540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1999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83064808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333798270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190982856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178838620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943018234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48763110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19966121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334124640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77652136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40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938915807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2009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23061695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99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804222320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957907203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827845384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3421080256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9484918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8961036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181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480130596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494552759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167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619073681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2019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83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2213757428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2020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838494602"/>
                  </a:ext>
                </a:extLst>
              </a:tr>
              <a:tr h="1867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effectLst/>
                        </a:rPr>
                        <a:t>2153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770" marR="7770" marT="7770" marB="0" anchor="b"/>
                </a:tc>
                <a:extLst>
                  <a:ext uri="{0D108BD9-81ED-4DB2-BD59-A6C34878D82A}">
                    <a16:rowId xmlns:a16="http://schemas.microsoft.com/office/drawing/2014/main" val="1861656424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252D527-D03D-479D-90E9-461800722D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2887855"/>
              </p:ext>
            </p:extLst>
          </p:nvPr>
        </p:nvGraphicFramePr>
        <p:xfrm>
          <a:off x="5627447" y="1434905"/>
          <a:ext cx="6086475" cy="5057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114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9366-D58D-4B36-8CCE-338A128A5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832"/>
          </a:xfrm>
        </p:spPr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How many Km did  Cars Run each Year ?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4E877B-25B0-4008-9D9D-A5E78AACBC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447999"/>
              </p:ext>
            </p:extLst>
          </p:nvPr>
        </p:nvGraphicFramePr>
        <p:xfrm>
          <a:off x="852715" y="1165387"/>
          <a:ext cx="4464873" cy="50757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0689">
                  <a:extLst>
                    <a:ext uri="{9D8B030D-6E8A-4147-A177-3AD203B41FA5}">
                      <a16:colId xmlns:a16="http://schemas.microsoft.com/office/drawing/2014/main" val="3868545362"/>
                    </a:ext>
                  </a:extLst>
                </a:gridCol>
                <a:gridCol w="2704184">
                  <a:extLst>
                    <a:ext uri="{9D8B030D-6E8A-4147-A177-3AD203B41FA5}">
                      <a16:colId xmlns:a16="http://schemas.microsoft.com/office/drawing/2014/main" val="1673283868"/>
                    </a:ext>
                  </a:extLst>
                </a:gridCol>
              </a:tblGrid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Years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Sum of km_driven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601797498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1992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100000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3672110174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1995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100000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2476519993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1996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95000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2241254173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1997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270000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418634225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1998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775000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4140932372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1999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677020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3932156339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851243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2895864341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2001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1674257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3050535715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2002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1786000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460435997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2003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1878441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433027953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2004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3791479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321853628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2005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6884279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797963983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2006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11286427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3402459301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2007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11967363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728369072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2008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12928652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378877654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2009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17856608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3772397347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21466092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3567299672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2011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23874094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746336728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2012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34608325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140428762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2013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28073171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243214781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2014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27776495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4174928011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2015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25506372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2161768947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2016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19708508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274898498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2017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18866366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3010174630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2018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9967565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2420743333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2019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4077933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2000805020"/>
                  </a:ext>
                </a:extLst>
              </a:tr>
              <a:tr h="1702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2020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529784</a:t>
                      </a:r>
                      <a:endParaRPr lang="en-US" sz="800" b="0" i="0" u="none" strike="noStrike">
                        <a:solidFill>
                          <a:srgbClr val="D9D9D9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404219276"/>
                  </a:ext>
                </a:extLst>
              </a:tr>
              <a:tr h="3081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Grand Total</a:t>
                      </a:r>
                      <a:endParaRPr lang="en-US" sz="800" b="1" i="0" u="none" strike="noStrike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287376474</a:t>
                      </a:r>
                      <a:endParaRPr 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301" marR="7301" marT="7301" marB="0" anchor="b"/>
                </a:tc>
                <a:extLst>
                  <a:ext uri="{0D108BD9-81ED-4DB2-BD59-A6C34878D82A}">
                    <a16:rowId xmlns:a16="http://schemas.microsoft.com/office/drawing/2014/main" val="1407270235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33EED-CED7-46E2-80E0-57AEF5C713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1731244"/>
              </p:ext>
            </p:extLst>
          </p:nvPr>
        </p:nvGraphicFramePr>
        <p:xfrm>
          <a:off x="5584874" y="1165387"/>
          <a:ext cx="6163307" cy="5075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21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</TotalTime>
  <Words>922</Words>
  <Application>Microsoft Office PowerPoint</Application>
  <PresentationFormat>Widescreen</PresentationFormat>
  <Paragraphs>418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CAPSTONE PROJECT ON EXCEL</vt:lpstr>
      <vt:lpstr>Execution Summary</vt:lpstr>
      <vt:lpstr>Problem Statements</vt:lpstr>
      <vt:lpstr>Seller Type with Selling Price.</vt:lpstr>
      <vt:lpstr>Cars with Transmissions</vt:lpstr>
      <vt:lpstr>How Many Cars were Bought in  Every Years ? </vt:lpstr>
      <vt:lpstr>Total Car Driven of Each Fuel with Transmission</vt:lpstr>
      <vt:lpstr>How Much Diesel Car Bought of Every Year ? </vt:lpstr>
      <vt:lpstr>How many Km did  Cars Run each Year ?</vt:lpstr>
      <vt:lpstr>How Many Car Sellers in Every Year ? </vt:lpstr>
      <vt:lpstr>Show fuel wise Car Seller ?</vt:lpstr>
      <vt:lpstr>How Much Car Available For Selling with fuel &amp; Transmission ? </vt:lpstr>
      <vt:lpstr>How Many Owners have Sold Different Fuel Cars 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on Excel</dc:title>
  <dc:creator>ROHIT PATIL3 - 14003170005</dc:creator>
  <cp:lastModifiedBy>ROHIT PATIL3 - 14003170005</cp:lastModifiedBy>
  <cp:revision>41</cp:revision>
  <dcterms:created xsi:type="dcterms:W3CDTF">2021-07-23T08:38:13Z</dcterms:created>
  <dcterms:modified xsi:type="dcterms:W3CDTF">2021-07-24T09:27:28Z</dcterms:modified>
</cp:coreProperties>
</file>