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37"/>
  </p:notesMasterIdLst>
  <p:handoutMasterIdLst>
    <p:handoutMasterId r:id="rId38"/>
  </p:handoutMasterIdLst>
  <p:sldIdLst>
    <p:sldId id="259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92" r:id="rId32"/>
    <p:sldId id="289" r:id="rId33"/>
    <p:sldId id="293" r:id="rId34"/>
    <p:sldId id="290" r:id="rId35"/>
    <p:sldId id="291" r:id="rId3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779CC93D-E52E-4D84-901B-11D7331DD495}">
          <p14:sldIdLst>
            <p14:sldId id="259"/>
          </p14:sldIdLst>
        </p14:section>
        <p14:section name="Vue d’ensemble et objectifs" id="{ABA716BF-3A5C-4ADB-94C9-CFEF84EBA240}">
          <p14:sldIdLst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92"/>
            <p14:sldId id="289"/>
            <p14:sldId id="293"/>
            <p14:sldId id="290"/>
            <p14:sldId id="29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ED6"/>
    <a:srgbClr val="0033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319" autoAdjust="0"/>
    <p:restoredTop sz="95401" autoAdjust="0"/>
  </p:normalViewPr>
  <p:slideViewPr>
    <p:cSldViewPr>
      <p:cViewPr>
        <p:scale>
          <a:sx n="100" d="100"/>
          <a:sy n="100" d="100"/>
        </p:scale>
        <p:origin x="978" y="-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14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fr-FR" sz="1200"/>
            </a:lvl1pPr>
          </a:lstStyle>
          <a:p>
            <a:endParaRPr lang="fr-FR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fr-FR" sz="1200"/>
            </a:lvl1pPr>
          </a:lstStyle>
          <a:p>
            <a:fld id="{D83FDC75-7F73-4A4A-A77C-09AADF00E0EA}" type="datetimeFigureOut">
              <a:rPr lang="fr-FR" smtClean="0"/>
              <a:pPr/>
              <a:t>01/05/2017</a:t>
            </a:fld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fr-FR" sz="1200"/>
            </a:lvl1pPr>
          </a:lstStyle>
          <a:p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fr-FR" sz="1200"/>
            </a:lvl1pPr>
          </a:lstStyle>
          <a:p>
            <a:fld id="{459226BF-1F13-42D3-80DC-373E7ADD1EBC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fr-FR"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fr-FR" sz="1200"/>
            </a:lvl1pPr>
          </a:lstStyle>
          <a:p>
            <a:fld id="{48AEF76B-3757-4A0B-AF93-28494465C1DD}" type="datetimeFigureOut">
              <a:pPr/>
              <a:t>01/05/2017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Niveau 2</a:t>
            </a:r>
          </a:p>
          <a:p>
            <a:pPr lvl="2"/>
            <a:r>
              <a:rPr lang="fr-FR"/>
              <a:t>Niveau 3</a:t>
            </a:r>
          </a:p>
          <a:p>
            <a:pPr lvl="3"/>
            <a:r>
              <a:rPr lang="fr-FR"/>
              <a:t>Niveau 4</a:t>
            </a:r>
          </a:p>
          <a:p>
            <a:pPr lvl="4"/>
            <a:r>
              <a:rPr lang="fr-FR"/>
              <a:t>Niveau 5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fr-FR"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fr-FR" sz="1200"/>
            </a:lvl1pPr>
          </a:lstStyle>
          <a:p>
            <a:fld id="{75693FD4-8F83-4EF7-AC3F-0DC0388986B0}" type="slidenum"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fr-FR"/>
            </a:pPr>
            <a:r>
              <a:rPr lang="fr-FR" dirty="0"/>
              <a:t>Ce modèle peut être utilisé comme fichier de démarrage pour présenter des supports de formation à un groupe.</a:t>
            </a:r>
          </a:p>
          <a:p>
            <a:endParaRPr lang="fr-FR" dirty="0"/>
          </a:p>
          <a:p>
            <a:pPr lvl="0"/>
            <a:r>
              <a:rPr lang="fr-FR" sz="1200" b="1" dirty="0"/>
              <a:t>Sections</a:t>
            </a:r>
            <a:endParaRPr lang="fr-FR" sz="1200" b="0" dirty="0"/>
          </a:p>
          <a:p>
            <a:pPr lvl="0"/>
            <a:r>
              <a:rPr lang="fr-FR" sz="1200" b="0" dirty="0"/>
              <a:t>Cliquez avec le bouton droit sur une diapositive pour ajouter des sections.</a:t>
            </a:r>
            <a:r>
              <a:rPr lang="fr-FR" sz="1200" b="0" baseline="0" dirty="0"/>
              <a:t> Les sections permettent d’organiser les diapositives et facilitent la collaboration entre plusieurs auteurs.</a:t>
            </a:r>
            <a:endParaRPr lang="fr-FR" sz="1200" b="0" dirty="0"/>
          </a:p>
          <a:p>
            <a:pPr lvl="0"/>
            <a:endParaRPr lang="fr-FR" sz="1200" b="1" dirty="0"/>
          </a:p>
          <a:p>
            <a:pPr lvl="0"/>
            <a:r>
              <a:rPr lang="fr-FR" sz="1200" b="1" dirty="0"/>
              <a:t>Notes</a:t>
            </a:r>
          </a:p>
          <a:p>
            <a:pPr lvl="0"/>
            <a:r>
              <a:rPr lang="fr-FR" sz="1200" dirty="0"/>
              <a:t>Utilisez la section Notes pour les notes de présentation ou pour fournir des informations  supplémentaires à l’audience.</a:t>
            </a:r>
            <a:r>
              <a:rPr lang="fr-FR" sz="1200" baseline="0" dirty="0"/>
              <a:t> Affichez ces notes en mode Présentation pendant votre présentation. </a:t>
            </a:r>
          </a:p>
          <a:p>
            <a:pPr lvl="0">
              <a:buFontTx/>
              <a:buNone/>
            </a:pPr>
            <a:r>
              <a:rPr lang="fr-FR" sz="1200" dirty="0"/>
              <a:t>N’oubliez pas de tenir compte de la taille de la police (critère important pour l’accessibilité, la visibilité, l’enregistrement vidéo et la production en ligne)</a:t>
            </a:r>
          </a:p>
          <a:p>
            <a:pPr lvl="0"/>
            <a:endParaRPr lang="fr-FR" sz="1200" dirty="0"/>
          </a:p>
          <a:p>
            <a:pPr lvl="0">
              <a:buFontTx/>
              <a:buNone/>
            </a:pPr>
            <a:r>
              <a:rPr lang="fr-FR" sz="1200" b="1" dirty="0"/>
              <a:t>Couleurs coordonnées </a:t>
            </a:r>
          </a:p>
          <a:p>
            <a:pPr lvl="0">
              <a:buFontTx/>
              <a:buNone/>
            </a:pPr>
            <a:r>
              <a:rPr lang="fr-FR" sz="1200" dirty="0"/>
              <a:t>Faites tout particulièrement attention aux diagrammes, graphiques et zones de texte.</a:t>
            </a:r>
            <a:r>
              <a:rPr lang="fr-FR" sz="1200" baseline="0" dirty="0"/>
              <a:t> </a:t>
            </a:r>
            <a:endParaRPr lang="fr-FR" sz="1200" dirty="0"/>
          </a:p>
          <a:p>
            <a:pPr lvl="0"/>
            <a:r>
              <a:rPr lang="fr-FR" sz="1200" dirty="0"/>
              <a:t>Tenez compte du fait que les participants imprimeront la présentation en noir et blanc ou </a:t>
            </a:r>
            <a:r>
              <a:rPr lang="fr-FR" sz="1200" dirty="0" err="1"/>
              <a:t>nuances de gris</a:t>
            </a:r>
            <a:r>
              <a:rPr lang="fr-FR" sz="1200" dirty="0"/>
              <a:t>. Effectuez un test d’impression pour vérifier que vos couleurs s’impriment correctement en noir et blanc intégral et </a:t>
            </a:r>
            <a:r>
              <a:rPr lang="fr-FR" sz="1200" dirty="0" err="1"/>
              <a:t>nuances de gris</a:t>
            </a:r>
            <a:r>
              <a:rPr lang="fr-FR" sz="1200" dirty="0"/>
              <a:t>.</a:t>
            </a:r>
          </a:p>
          <a:p>
            <a:pPr lvl="0">
              <a:buFontTx/>
              <a:buNone/>
            </a:pPr>
            <a:endParaRPr lang="fr-FR" sz="1200" dirty="0"/>
          </a:p>
          <a:p>
            <a:pPr lvl="0">
              <a:buFontTx/>
              <a:buNone/>
            </a:pPr>
            <a:r>
              <a:rPr lang="fr-FR" sz="1200" b="1" dirty="0"/>
              <a:t>Graphiques, tableaux et diagrammes</a:t>
            </a:r>
          </a:p>
          <a:p>
            <a:pPr lvl="0"/>
            <a:r>
              <a:rPr lang="fr-FR" sz="1200" dirty="0"/>
              <a:t>Faites en sorte que votre présentation soit simple : utilisez des styles et des couleurs identiques qui ne soient pas gênants.</a:t>
            </a:r>
          </a:p>
          <a:p>
            <a:pPr lvl="0"/>
            <a:r>
              <a:rPr lang="fr-FR" sz="1200" dirty="0"/>
              <a:t>Ajoutez une étiquette à tous les graphiques et tableaux.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fr-FR" smtClean="0"/>
              <a:pPr/>
              <a:t>1</a:t>
            </a:fld>
            <a:endParaRPr 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fr-FR" dirty="0"/>
              <a:t>Fournissez une brève vue d’ensemble de la présentation.</a:t>
            </a:r>
            <a:r>
              <a:rPr lang="fr-FR" baseline="0" dirty="0"/>
              <a:t> D</a:t>
            </a:r>
            <a:r>
              <a:rPr lang="fr-FR" dirty="0"/>
              <a:t>écrivez l’objectif principal de la présentation et expliquez son importance.</a:t>
            </a:r>
          </a:p>
          <a:p>
            <a:pPr>
              <a:lnSpc>
                <a:spcPct val="80000"/>
              </a:lnSpc>
            </a:pPr>
            <a:r>
              <a:rPr lang="fr-FR" dirty="0"/>
              <a:t>Présentez chaque sujet principal.</a:t>
            </a:r>
          </a:p>
          <a:p>
            <a:r>
              <a:rPr lang="fr-FR" dirty="0"/>
              <a:t>Pour fournir une feuille de route à votre audience, vous</a:t>
            </a:r>
            <a:r>
              <a:rPr lang="fr-FR" baseline="0" dirty="0"/>
              <a:t> pouvez </a:t>
            </a:r>
            <a:r>
              <a:rPr lang="fr-FR" dirty="0"/>
              <a:t>répéter cette diapositive de vue d’ensemble tout au long de la présentation afin de mettre en évidence le sujet suivant.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fr-FR" smtClean="0"/>
              <a:pPr/>
              <a:t>2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90800" y="2286000"/>
            <a:ext cx="6180224" cy="1470025"/>
          </a:xfrm>
        </p:spPr>
        <p:txBody>
          <a:bodyPr anchor="t"/>
          <a:lstStyle>
            <a:lvl1pPr algn="r" eaLnBrk="1" latinLnBrk="0" hangingPunct="1">
              <a:defRPr kumimoji="0" lang="fr-FR" b="1" cap="small" baseline="0">
                <a:solidFill>
                  <a:srgbClr val="003300"/>
                </a:solidFill>
              </a:defRPr>
            </a:lvl1pPr>
          </a:lstStyle>
          <a:p>
            <a:r>
              <a:rPr kumimoji="0" lang="fr-FR"/>
              <a:t>Modifiez le style du titre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4038600"/>
            <a:ext cx="4772528" cy="990600"/>
          </a:xfrm>
        </p:spPr>
        <p:txBody>
          <a:bodyPr>
            <a:normAutofit/>
          </a:bodyPr>
          <a:lstStyle>
            <a:lvl1pPr marL="0" indent="0" algn="r" eaLnBrk="1" latinLnBrk="0" hangingPunct="1">
              <a:buNone/>
              <a:defRPr kumimoji="0" lang="fr-FR" sz="2000" b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 eaLnBrk="1" latinLnBrk="0" hangingPunct="1">
              <a:buNone/>
              <a:defRPr kumimoji="0" lang="fr-FR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eaLnBrk="1" latinLnBrk="0" hangingPunct="1">
              <a:buNone/>
              <a:defRPr kumimoji="0" lang="fr-FR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eaLnBrk="1" latinLnBrk="0" hangingPunct="1">
              <a:buNone/>
              <a:defRPr kumimoji="0" lang="fr-FR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eaLnBrk="1" latinLnBrk="0" hangingPunct="1">
              <a:buNone/>
              <a:defRPr kumimoji="0" lang="fr-FR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eaLnBrk="1" latinLnBrk="0" hangingPunct="1">
              <a:buNone/>
              <a:defRPr kumimoji="0" lang="fr-FR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eaLnBrk="1" latinLnBrk="0" hangingPunct="1">
              <a:buNone/>
              <a:defRPr kumimoji="0" lang="fr-FR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eaLnBrk="1" latinLnBrk="0" hangingPunct="1">
              <a:buNone/>
              <a:defRPr kumimoji="0" lang="fr-FR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eaLnBrk="1" latinLnBrk="0" hangingPunct="1">
              <a:buNone/>
              <a:defRPr kumimoji="0" lang="fr-FR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eaLnBrk="1" latinLnBrk="0" hangingPunct="1"/>
            <a:r>
              <a:rPr lang="fr-FR"/>
              <a:t>Modifier le style des sous-titres du masque</a:t>
            </a:r>
            <a:endParaRPr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51"/>
            <a:ext cx="3721618" cy="68580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5105400"/>
            <a:ext cx="1828800" cy="990600"/>
          </a:xfrm>
        </p:spPr>
        <p:txBody>
          <a:bodyPr>
            <a:normAutofit/>
          </a:bodyPr>
          <a:lstStyle>
            <a:lvl1pPr marL="0" indent="0" algn="ctr" eaLnBrk="1" latinLnBrk="0" hangingPunct="1">
              <a:buNone/>
              <a:defRPr kumimoji="0" lang="fr-FR" sz="2000" baseline="0"/>
            </a:lvl1pPr>
          </a:lstStyle>
          <a:p>
            <a:r>
              <a:rPr kumimoji="0" lang="fr-FR"/>
              <a:t>Logo de la société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fr-FR"/>
              <a:t>Modifiez le style du titre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01/05/2017</a:t>
            </a:fld>
            <a:endParaRPr kumimoji="0"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‹N°›</a:t>
            </a:fld>
            <a:endParaRPr kumimoji="0" lang="fr-FR"/>
          </a:p>
        </p:txBody>
      </p:sp>
    </p:spTree>
  </p:cSld>
  <p:clrMapOvr>
    <a:masterClrMapping/>
  </p:clrMapOvr>
  <p:transition spd="slow">
    <p:wipe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01/05/2017</a:t>
            </a:fld>
            <a:endParaRPr kumimoji="0"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‹N°›</a:t>
            </a:fld>
            <a:endParaRPr kumimoji="0" lang="fr-FR"/>
          </a:p>
        </p:txBody>
      </p:sp>
    </p:spTree>
  </p:cSld>
  <p:clrMapOvr>
    <a:masterClrMapping/>
  </p:clrMapOvr>
  <p:transition spd="slow">
    <p:wipe dir="d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ière-plan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</p:spPr>
        <p:txBody>
          <a:bodyPr/>
          <a:lstStyle/>
          <a:p>
            <a:fld id="{757B281C-5159-4971-8228-52B9A72E9ED2}" type="datetimeFigureOut">
              <a:pPr/>
              <a:t>01/05/2017</a:t>
            </a:fld>
            <a:endParaRPr kumimoji="0" lang="fr-F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</p:spPr>
        <p:txBody>
          <a:bodyPr/>
          <a:lstStyle/>
          <a:p>
            <a:endParaRPr kumimoji="0" lang="fr-FR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pPr/>
              <a:t>‹N°›</a:t>
            </a:fld>
            <a:endParaRPr kumimoji="0" lang="fr-FR"/>
          </a:p>
        </p:txBody>
      </p:sp>
    </p:spTree>
  </p:cSld>
  <p:clrMapOvr>
    <a:masterClrMapping/>
  </p:clrMapOvr>
  <p:transition spd="slow"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161049" y="-3176815"/>
            <a:ext cx="2819400" cy="917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048000"/>
            <a:ext cx="4343400" cy="1362075"/>
          </a:xfrm>
        </p:spPr>
        <p:txBody>
          <a:bodyPr anchor="b" anchorCtr="0"/>
          <a:lstStyle>
            <a:lvl1pPr algn="l" eaLnBrk="1" latinLnBrk="0" hangingPunct="1">
              <a:defRPr kumimoji="0" lang="fr-FR" sz="4000" b="1" cap="small" baseline="0">
                <a:solidFill>
                  <a:srgbClr val="003300"/>
                </a:solidFill>
              </a:defRPr>
            </a:lvl1pPr>
          </a:lstStyle>
          <a:p>
            <a:r>
              <a:rPr kumimoji="0" lang="fr-FR"/>
              <a:t>Modifiez le style du titre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01/05/2017</a:t>
            </a:fld>
            <a:endParaRPr kumimoji="0"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‹N°›</a:t>
            </a:fld>
            <a:endParaRPr kumimoji="0" lang="fr-FR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781800" y="5334000"/>
            <a:ext cx="2133600" cy="990600"/>
          </a:xfrm>
        </p:spPr>
        <p:txBody>
          <a:bodyPr>
            <a:normAutofit/>
          </a:bodyPr>
          <a:lstStyle>
            <a:lvl1pPr marL="0" indent="0" algn="ctr" eaLnBrk="1" latinLnBrk="0" hangingPunct="1">
              <a:buNone/>
              <a:defRPr kumimoji="0" lang="fr-FR" sz="1800"/>
            </a:lvl1pPr>
          </a:lstStyle>
          <a:p>
            <a:r>
              <a:rPr kumimoji="0" lang="fr-FR"/>
              <a:t>Logo de la société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69632"/>
            <a:ext cx="8077200" cy="1143000"/>
          </a:xfrm>
        </p:spPr>
        <p:txBody>
          <a:bodyPr anchor="ctr" anchorCtr="0"/>
          <a:lstStyle>
            <a:lvl1pPr algn="l" eaLnBrk="1" latinLnBrk="0" hangingPunct="1">
              <a:defRPr kumimoji="0" lang="fr-FR"/>
            </a:lvl1pPr>
          </a:lstStyle>
          <a:p>
            <a:r>
              <a:rPr kumimoji="0" lang="fr-FR"/>
              <a:t>Modifiez le style du titre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297363"/>
          </a:xfrm>
        </p:spPr>
        <p:txBody>
          <a:bodyPr>
            <a:normAutofit/>
          </a:bodyPr>
          <a:lstStyle>
            <a:lvl1pPr eaLnBrk="1" latinLnBrk="0" hangingPunct="1">
              <a:defRPr kumimoji="0" lang="fr-FR" sz="3200">
                <a:latin typeface="+mn-lt"/>
              </a:defRPr>
            </a:lvl1pPr>
            <a:lvl2pPr eaLnBrk="1" latinLnBrk="0" hangingPunct="1">
              <a:defRPr kumimoji="0" lang="fr-FR" sz="2800">
                <a:latin typeface="+mn-lt"/>
              </a:defRPr>
            </a:lvl2pPr>
            <a:lvl3pPr eaLnBrk="1" latinLnBrk="0" hangingPunct="1">
              <a:defRPr kumimoji="0" lang="fr-FR" sz="2400">
                <a:latin typeface="+mn-lt"/>
              </a:defRPr>
            </a:lvl3pPr>
            <a:lvl4pPr eaLnBrk="1" latinLnBrk="0" hangingPunct="1">
              <a:defRPr kumimoji="0" lang="fr-FR" sz="2400">
                <a:latin typeface="+mn-lt"/>
              </a:defRPr>
            </a:lvl4pPr>
            <a:lvl5pPr eaLnBrk="1" latinLnBrk="0" hangingPunct="1">
              <a:defRPr kumimoji="0" lang="fr-FR" sz="2400">
                <a:latin typeface="+mn-lt"/>
              </a:defRPr>
            </a:lvl5pPr>
          </a:lstStyle>
          <a:p>
            <a:pPr lvl="0" eaLnBrk="1" latinLnBrk="0" hangingPunct="1"/>
            <a:r>
              <a:rPr lang="fr-FR"/>
              <a:t>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01/05/2017</a:t>
            </a:fld>
            <a:endParaRPr kumimoji="0"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pPr/>
              <a:t>‹N°›</a:t>
            </a:fld>
            <a:endParaRPr kumimoji="0" lang="fr-FR"/>
          </a:p>
        </p:txBody>
      </p:sp>
    </p:spTree>
  </p:cSld>
  <p:clrMapOvr>
    <a:masterClrMapping/>
  </p:clrMapOvr>
  <p:transition spd="slow">
    <p:wipe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fr-FR"/>
              <a:t>Modifiez le style du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4038600" cy="4525963"/>
          </a:xfrm>
        </p:spPr>
        <p:txBody>
          <a:bodyPr/>
          <a:lstStyle>
            <a:lvl1pPr eaLnBrk="1" latinLnBrk="0" hangingPunct="1">
              <a:defRPr kumimoji="0" lang="fr-FR" sz="2800"/>
            </a:lvl1pPr>
            <a:lvl2pPr eaLnBrk="1" latinLnBrk="0" hangingPunct="1">
              <a:defRPr kumimoji="0" lang="fr-FR" sz="2400"/>
            </a:lvl2pPr>
            <a:lvl3pPr eaLnBrk="1" latinLnBrk="0" hangingPunct="1">
              <a:defRPr kumimoji="0" lang="fr-FR" sz="2000"/>
            </a:lvl3pPr>
            <a:lvl4pPr eaLnBrk="1" latinLnBrk="0" hangingPunct="1">
              <a:defRPr kumimoji="0" lang="fr-FR" sz="1800"/>
            </a:lvl4pPr>
            <a:lvl5pPr eaLnBrk="1" latinLnBrk="0" hangingPunct="1">
              <a:defRPr kumimoji="0" lang="fr-FR" sz="1800"/>
            </a:lvl5pPr>
            <a:lvl6pPr eaLnBrk="1" latinLnBrk="0" hangingPunct="1">
              <a:defRPr kumimoji="0" lang="fr-FR" sz="1800"/>
            </a:lvl6pPr>
            <a:lvl7pPr eaLnBrk="1" latinLnBrk="0" hangingPunct="1">
              <a:defRPr kumimoji="0" lang="fr-FR" sz="1800"/>
            </a:lvl7pPr>
            <a:lvl8pPr eaLnBrk="1" latinLnBrk="0" hangingPunct="1">
              <a:defRPr kumimoji="0" lang="fr-FR" sz="1800"/>
            </a:lvl8pPr>
            <a:lvl9pPr eaLnBrk="1" latinLnBrk="0" hangingPunct="1">
              <a:defRPr kumimoji="0" lang="fr-FR" sz="1800"/>
            </a:lvl9pPr>
          </a:lstStyle>
          <a:p>
            <a:pPr lvl="0" eaLnBrk="1" latinLnBrk="0" hangingPunct="1"/>
            <a:r>
              <a:rPr lang="fr-FR"/>
              <a:t>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4038600" cy="4525963"/>
          </a:xfrm>
        </p:spPr>
        <p:txBody>
          <a:bodyPr/>
          <a:lstStyle>
            <a:lvl1pPr eaLnBrk="1" latinLnBrk="0" hangingPunct="1">
              <a:defRPr kumimoji="0" lang="fr-FR" sz="2800"/>
            </a:lvl1pPr>
            <a:lvl2pPr eaLnBrk="1" latinLnBrk="0" hangingPunct="1">
              <a:defRPr kumimoji="0" lang="fr-FR" sz="2400"/>
            </a:lvl2pPr>
            <a:lvl3pPr eaLnBrk="1" latinLnBrk="0" hangingPunct="1">
              <a:defRPr kumimoji="0" lang="fr-FR" sz="2000"/>
            </a:lvl3pPr>
            <a:lvl4pPr eaLnBrk="1" latinLnBrk="0" hangingPunct="1">
              <a:defRPr kumimoji="0" lang="fr-FR" sz="1800"/>
            </a:lvl4pPr>
            <a:lvl5pPr eaLnBrk="1" latinLnBrk="0" hangingPunct="1">
              <a:defRPr kumimoji="0" lang="fr-FR" sz="1800"/>
            </a:lvl5pPr>
            <a:lvl6pPr eaLnBrk="1" latinLnBrk="0" hangingPunct="1">
              <a:defRPr kumimoji="0" lang="fr-FR" sz="1800"/>
            </a:lvl6pPr>
            <a:lvl7pPr eaLnBrk="1" latinLnBrk="0" hangingPunct="1">
              <a:defRPr kumimoji="0" lang="fr-FR" sz="1800"/>
            </a:lvl7pPr>
            <a:lvl8pPr eaLnBrk="1" latinLnBrk="0" hangingPunct="1">
              <a:defRPr kumimoji="0" lang="fr-FR" sz="1800"/>
            </a:lvl8pPr>
            <a:lvl9pPr eaLnBrk="1" latinLnBrk="0" hangingPunct="1">
              <a:defRPr kumimoji="0" lang="fr-FR" sz="1800"/>
            </a:lvl9pPr>
          </a:lstStyle>
          <a:p>
            <a:pPr lvl="0" eaLnBrk="1" latinLnBrk="0" hangingPunct="1"/>
            <a:r>
              <a:rPr lang="fr-FR"/>
              <a:t>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01/05/2017</a:t>
            </a:fld>
            <a:endParaRPr kumimoji="0"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‹N°›</a:t>
            </a:fld>
            <a:endParaRPr kumimoji="0" lang="fr-FR"/>
          </a:p>
        </p:txBody>
      </p:sp>
    </p:spTree>
  </p:cSld>
  <p:clrMapOvr>
    <a:masterClrMapping/>
  </p:clrMapOvr>
  <p:transition spd="slow">
    <p:wipe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eaLnBrk="1" latinLnBrk="0" hangingPunct="1">
              <a:defRPr kumimoji="0" lang="fr-FR"/>
            </a:lvl1pPr>
          </a:lstStyle>
          <a:p>
            <a:pPr eaLnBrk="1" latinLnBrk="0" hangingPunct="1"/>
            <a:r>
              <a:rPr lang="fr-FR"/>
              <a:t>Modifiez le style du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4040188" cy="639762"/>
          </a:xfrm>
        </p:spPr>
        <p:txBody>
          <a:bodyPr anchor="b"/>
          <a:lstStyle>
            <a:lvl1pPr marL="0" indent="0" eaLnBrk="1" latinLnBrk="0" hangingPunct="1">
              <a:buNone/>
              <a:defRPr kumimoji="0" lang="fr-FR" sz="2400" b="1"/>
            </a:lvl1pPr>
            <a:lvl2pPr marL="457200" indent="0" eaLnBrk="1" latinLnBrk="0" hangingPunct="1">
              <a:buNone/>
              <a:defRPr kumimoji="0" lang="fr-FR" sz="2000" b="1"/>
            </a:lvl2pPr>
            <a:lvl3pPr marL="914400" indent="0" eaLnBrk="1" latinLnBrk="0" hangingPunct="1">
              <a:buNone/>
              <a:defRPr kumimoji="0" lang="fr-FR" sz="1800" b="1"/>
            </a:lvl3pPr>
            <a:lvl4pPr marL="1371600" indent="0" eaLnBrk="1" latinLnBrk="0" hangingPunct="1">
              <a:buNone/>
              <a:defRPr kumimoji="0" lang="fr-FR" sz="1600" b="1"/>
            </a:lvl4pPr>
            <a:lvl5pPr marL="1828800" indent="0" eaLnBrk="1" latinLnBrk="0" hangingPunct="1">
              <a:buNone/>
              <a:defRPr kumimoji="0" lang="fr-FR" sz="1600" b="1"/>
            </a:lvl5pPr>
            <a:lvl6pPr marL="2286000" indent="0" eaLnBrk="1" latinLnBrk="0" hangingPunct="1">
              <a:buNone/>
              <a:defRPr kumimoji="0" lang="fr-FR" sz="1600" b="1"/>
            </a:lvl6pPr>
            <a:lvl7pPr marL="2743200" indent="0" eaLnBrk="1" latinLnBrk="0" hangingPunct="1">
              <a:buNone/>
              <a:defRPr kumimoji="0" lang="fr-FR" sz="1600" b="1"/>
            </a:lvl7pPr>
            <a:lvl8pPr marL="3200400" indent="0" eaLnBrk="1" latinLnBrk="0" hangingPunct="1">
              <a:buNone/>
              <a:defRPr kumimoji="0" lang="fr-FR" sz="1600" b="1"/>
            </a:lvl8pPr>
            <a:lvl9pPr marL="3657600" indent="0" eaLnBrk="1" latinLnBrk="0" hangingPunct="1">
              <a:buNone/>
              <a:defRPr kumimoji="0" lang="fr-FR" sz="1600" b="1"/>
            </a:lvl9pPr>
          </a:lstStyle>
          <a:p>
            <a:pPr lvl="0" eaLnBrk="1" latinLnBrk="0" hangingPunct="1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174875"/>
            <a:ext cx="4040188" cy="3951288"/>
          </a:xfrm>
        </p:spPr>
        <p:txBody>
          <a:bodyPr/>
          <a:lstStyle>
            <a:lvl1pPr eaLnBrk="1" latinLnBrk="0" hangingPunct="1">
              <a:defRPr kumimoji="0" lang="fr-FR" sz="2400"/>
            </a:lvl1pPr>
            <a:lvl2pPr eaLnBrk="1" latinLnBrk="0" hangingPunct="1">
              <a:defRPr kumimoji="0" lang="fr-FR" sz="2000"/>
            </a:lvl2pPr>
            <a:lvl3pPr eaLnBrk="1" latinLnBrk="0" hangingPunct="1">
              <a:defRPr kumimoji="0" lang="fr-FR" sz="1800"/>
            </a:lvl3pPr>
            <a:lvl4pPr eaLnBrk="1" latinLnBrk="0" hangingPunct="1">
              <a:defRPr kumimoji="0" lang="fr-FR" sz="1600"/>
            </a:lvl4pPr>
            <a:lvl5pPr eaLnBrk="1" latinLnBrk="0" hangingPunct="1">
              <a:defRPr kumimoji="0" lang="fr-FR" sz="1600"/>
            </a:lvl5pPr>
            <a:lvl6pPr eaLnBrk="1" latinLnBrk="0" hangingPunct="1">
              <a:defRPr kumimoji="0" lang="fr-FR" sz="1600"/>
            </a:lvl6pPr>
            <a:lvl7pPr eaLnBrk="1" latinLnBrk="0" hangingPunct="1">
              <a:defRPr kumimoji="0" lang="fr-FR" sz="1600"/>
            </a:lvl7pPr>
            <a:lvl8pPr eaLnBrk="1" latinLnBrk="0" hangingPunct="1">
              <a:defRPr kumimoji="0" lang="fr-FR" sz="1600"/>
            </a:lvl8pPr>
            <a:lvl9pPr eaLnBrk="1" latinLnBrk="0" hangingPunct="1">
              <a:defRPr kumimoji="0" lang="fr-FR" sz="1600"/>
            </a:lvl9pPr>
          </a:lstStyle>
          <a:p>
            <a:pPr lvl="0" eaLnBrk="1" latinLnBrk="0" hangingPunct="1"/>
            <a:r>
              <a:rPr lang="fr-FR"/>
              <a:t>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625" y="1535113"/>
            <a:ext cx="4041775" cy="639762"/>
          </a:xfrm>
        </p:spPr>
        <p:txBody>
          <a:bodyPr anchor="b"/>
          <a:lstStyle>
            <a:lvl1pPr marL="0" indent="0" eaLnBrk="1" latinLnBrk="0" hangingPunct="1">
              <a:buNone/>
              <a:defRPr kumimoji="0" lang="fr-FR" sz="2400" b="1"/>
            </a:lvl1pPr>
            <a:lvl2pPr marL="457200" indent="0" eaLnBrk="1" latinLnBrk="0" hangingPunct="1">
              <a:buNone/>
              <a:defRPr kumimoji="0" lang="fr-FR" sz="2000" b="1"/>
            </a:lvl2pPr>
            <a:lvl3pPr marL="914400" indent="0" eaLnBrk="1" latinLnBrk="0" hangingPunct="1">
              <a:buNone/>
              <a:defRPr kumimoji="0" lang="fr-FR" sz="1800" b="1"/>
            </a:lvl3pPr>
            <a:lvl4pPr marL="1371600" indent="0" eaLnBrk="1" latinLnBrk="0" hangingPunct="1">
              <a:buNone/>
              <a:defRPr kumimoji="0" lang="fr-FR" sz="1600" b="1"/>
            </a:lvl4pPr>
            <a:lvl5pPr marL="1828800" indent="0" eaLnBrk="1" latinLnBrk="0" hangingPunct="1">
              <a:buNone/>
              <a:defRPr kumimoji="0" lang="fr-FR" sz="1600" b="1"/>
            </a:lvl5pPr>
            <a:lvl6pPr marL="2286000" indent="0" eaLnBrk="1" latinLnBrk="0" hangingPunct="1">
              <a:buNone/>
              <a:defRPr kumimoji="0" lang="fr-FR" sz="1600" b="1"/>
            </a:lvl6pPr>
            <a:lvl7pPr marL="2743200" indent="0" eaLnBrk="1" latinLnBrk="0" hangingPunct="1">
              <a:buNone/>
              <a:defRPr kumimoji="0" lang="fr-FR" sz="1600" b="1"/>
            </a:lvl7pPr>
            <a:lvl8pPr marL="3200400" indent="0" eaLnBrk="1" latinLnBrk="0" hangingPunct="1">
              <a:buNone/>
              <a:defRPr kumimoji="0" lang="fr-FR" sz="1600" b="1"/>
            </a:lvl8pPr>
            <a:lvl9pPr marL="3657600" indent="0" eaLnBrk="1" latinLnBrk="0" hangingPunct="1">
              <a:buNone/>
              <a:defRPr kumimoji="0" lang="fr-FR" sz="1600" b="1"/>
            </a:lvl9pPr>
          </a:lstStyle>
          <a:p>
            <a:pPr lvl="0" eaLnBrk="1" latinLnBrk="0" hangingPunct="1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625" y="2174875"/>
            <a:ext cx="4041775" cy="3951288"/>
          </a:xfrm>
        </p:spPr>
        <p:txBody>
          <a:bodyPr/>
          <a:lstStyle>
            <a:lvl1pPr eaLnBrk="1" latinLnBrk="0" hangingPunct="1">
              <a:defRPr kumimoji="0" lang="fr-FR" sz="2400"/>
            </a:lvl1pPr>
            <a:lvl2pPr eaLnBrk="1" latinLnBrk="0" hangingPunct="1">
              <a:defRPr kumimoji="0" lang="fr-FR" sz="2000"/>
            </a:lvl2pPr>
            <a:lvl3pPr eaLnBrk="1" latinLnBrk="0" hangingPunct="1">
              <a:defRPr kumimoji="0" lang="fr-FR" sz="1800"/>
            </a:lvl3pPr>
            <a:lvl4pPr eaLnBrk="1" latinLnBrk="0" hangingPunct="1">
              <a:defRPr kumimoji="0" lang="fr-FR" sz="1600"/>
            </a:lvl4pPr>
            <a:lvl5pPr eaLnBrk="1" latinLnBrk="0" hangingPunct="1">
              <a:defRPr kumimoji="0" lang="fr-FR" sz="1600"/>
            </a:lvl5pPr>
            <a:lvl6pPr eaLnBrk="1" latinLnBrk="0" hangingPunct="1">
              <a:defRPr kumimoji="0" lang="fr-FR" sz="1600"/>
            </a:lvl6pPr>
            <a:lvl7pPr eaLnBrk="1" latinLnBrk="0" hangingPunct="1">
              <a:defRPr kumimoji="0" lang="fr-FR" sz="1600"/>
            </a:lvl7pPr>
            <a:lvl8pPr eaLnBrk="1" latinLnBrk="0" hangingPunct="1">
              <a:defRPr kumimoji="0" lang="fr-FR" sz="1600"/>
            </a:lvl8pPr>
            <a:lvl9pPr eaLnBrk="1" latinLnBrk="0" hangingPunct="1">
              <a:defRPr kumimoji="0" lang="fr-FR" sz="1600"/>
            </a:lvl9pPr>
          </a:lstStyle>
          <a:p>
            <a:pPr lvl="0" eaLnBrk="1" latinLnBrk="0" hangingPunct="1"/>
            <a:r>
              <a:rPr lang="fr-FR"/>
              <a:t>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01/05/2017</a:t>
            </a:fld>
            <a:endParaRPr kumimoji="0"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‹N°›</a:t>
            </a:fld>
            <a:endParaRPr kumimoji="0" lang="fr-FR"/>
          </a:p>
        </p:txBody>
      </p:sp>
    </p:spTree>
  </p:cSld>
  <p:clrMapOvr>
    <a:masterClrMapping/>
  </p:clrMapOvr>
  <p:transition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3008313" cy="1162050"/>
          </a:xfrm>
        </p:spPr>
        <p:txBody>
          <a:bodyPr anchor="b"/>
          <a:lstStyle>
            <a:lvl1pPr algn="l" eaLnBrk="1" latinLnBrk="0" hangingPunct="1">
              <a:defRPr kumimoji="0" lang="fr-FR" sz="2000" b="1"/>
            </a:lvl1pPr>
          </a:lstStyle>
          <a:p>
            <a:pPr eaLnBrk="1" latinLnBrk="0" hangingPunct="1"/>
            <a:r>
              <a:rPr lang="fr-FR"/>
              <a:t>Modifiez le style du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273050"/>
            <a:ext cx="5111750" cy="5853113"/>
          </a:xfrm>
        </p:spPr>
        <p:txBody>
          <a:bodyPr/>
          <a:lstStyle>
            <a:lvl1pPr eaLnBrk="1" latinLnBrk="0" hangingPunct="1">
              <a:defRPr kumimoji="0" lang="fr-FR" sz="3200"/>
            </a:lvl1pPr>
            <a:lvl2pPr eaLnBrk="1" latinLnBrk="0" hangingPunct="1">
              <a:defRPr kumimoji="0" lang="fr-FR" sz="2800"/>
            </a:lvl2pPr>
            <a:lvl3pPr eaLnBrk="1" latinLnBrk="0" hangingPunct="1">
              <a:defRPr kumimoji="0" lang="fr-FR" sz="2400"/>
            </a:lvl3pPr>
            <a:lvl4pPr eaLnBrk="1" latinLnBrk="0" hangingPunct="1">
              <a:defRPr kumimoji="0" lang="fr-FR" sz="2000"/>
            </a:lvl4pPr>
            <a:lvl5pPr eaLnBrk="1" latinLnBrk="0" hangingPunct="1">
              <a:defRPr kumimoji="0" lang="fr-FR" sz="2000"/>
            </a:lvl5pPr>
            <a:lvl6pPr eaLnBrk="1" latinLnBrk="0" hangingPunct="1">
              <a:defRPr kumimoji="0" lang="fr-FR" sz="2000"/>
            </a:lvl6pPr>
            <a:lvl7pPr eaLnBrk="1" latinLnBrk="0" hangingPunct="1">
              <a:defRPr kumimoji="0" lang="fr-FR" sz="2000"/>
            </a:lvl7pPr>
            <a:lvl8pPr eaLnBrk="1" latinLnBrk="0" hangingPunct="1">
              <a:defRPr kumimoji="0" lang="fr-FR" sz="2000"/>
            </a:lvl8pPr>
            <a:lvl9pPr eaLnBrk="1" latinLnBrk="0" hangingPunct="1">
              <a:defRPr kumimoji="0" lang="fr-FR" sz="2000"/>
            </a:lvl9pPr>
          </a:lstStyle>
          <a:p>
            <a:pPr lvl="0" eaLnBrk="1" latinLnBrk="0" hangingPunct="1"/>
            <a:r>
              <a:rPr lang="fr-FR"/>
              <a:t>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1435100"/>
            <a:ext cx="3008313" cy="4691063"/>
          </a:xfrm>
        </p:spPr>
        <p:txBody>
          <a:bodyPr/>
          <a:lstStyle>
            <a:lvl1pPr marL="0" indent="0" eaLnBrk="1" latinLnBrk="0" hangingPunct="1">
              <a:buNone/>
              <a:defRPr kumimoji="0" lang="fr-FR" sz="1400"/>
            </a:lvl1pPr>
            <a:lvl2pPr marL="457200" indent="0" eaLnBrk="1" latinLnBrk="0" hangingPunct="1">
              <a:buNone/>
              <a:defRPr kumimoji="0" lang="fr-FR" sz="1200"/>
            </a:lvl2pPr>
            <a:lvl3pPr marL="914400" indent="0" eaLnBrk="1" latinLnBrk="0" hangingPunct="1">
              <a:buNone/>
              <a:defRPr kumimoji="0" lang="fr-FR" sz="1000"/>
            </a:lvl3pPr>
            <a:lvl4pPr marL="1371600" indent="0" eaLnBrk="1" latinLnBrk="0" hangingPunct="1">
              <a:buNone/>
              <a:defRPr kumimoji="0" lang="fr-FR" sz="900"/>
            </a:lvl4pPr>
            <a:lvl5pPr marL="1828800" indent="0" eaLnBrk="1" latinLnBrk="0" hangingPunct="1">
              <a:buNone/>
              <a:defRPr kumimoji="0" lang="fr-FR" sz="900"/>
            </a:lvl5pPr>
            <a:lvl6pPr marL="2286000" indent="0" eaLnBrk="1" latinLnBrk="0" hangingPunct="1">
              <a:buNone/>
              <a:defRPr kumimoji="0" lang="fr-FR" sz="900"/>
            </a:lvl6pPr>
            <a:lvl7pPr marL="2743200" indent="0" eaLnBrk="1" latinLnBrk="0" hangingPunct="1">
              <a:buNone/>
              <a:defRPr kumimoji="0" lang="fr-FR" sz="900"/>
            </a:lvl7pPr>
            <a:lvl8pPr marL="3200400" indent="0" eaLnBrk="1" latinLnBrk="0" hangingPunct="1">
              <a:buNone/>
              <a:defRPr kumimoji="0" lang="fr-FR" sz="900"/>
            </a:lvl8pPr>
            <a:lvl9pPr marL="3657600" indent="0" eaLnBrk="1" latinLnBrk="0" hangingPunct="1">
              <a:buNone/>
              <a:defRPr kumimoji="0" lang="fr-FR" sz="900"/>
            </a:lvl9pPr>
          </a:lstStyle>
          <a:p>
            <a:pPr lvl="0" eaLnBrk="1" latinLnBrk="0" hangingPunct="1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01/05/2017</a:t>
            </a:fld>
            <a:endParaRPr kumimoji="0"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‹N°›</a:t>
            </a:fld>
            <a:endParaRPr kumimoji="0" lang="fr-FR"/>
          </a:p>
        </p:txBody>
      </p:sp>
    </p:spTree>
  </p:cSld>
  <p:clrMapOvr>
    <a:masterClrMapping/>
  </p:clrMapOvr>
  <p:transition spd="slow">
    <p:wipe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 eaLnBrk="1" latinLnBrk="0" hangingPunct="1">
              <a:defRPr kumimoji="0" lang="fr-FR" sz="2000" b="1"/>
            </a:lvl1pPr>
          </a:lstStyle>
          <a:p>
            <a:pPr eaLnBrk="1" latinLnBrk="0" hangingPunct="1"/>
            <a:r>
              <a:rPr lang="fr-FR"/>
              <a:t>Modifiez le style du titre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 eaLnBrk="1" latinLnBrk="0" hangingPunct="1">
              <a:buNone/>
              <a:defRPr kumimoji="0" lang="fr-FR" sz="3200"/>
            </a:lvl1pPr>
            <a:lvl2pPr marL="457200" indent="0" eaLnBrk="1" latinLnBrk="0" hangingPunct="1">
              <a:buNone/>
              <a:defRPr kumimoji="0" lang="fr-FR" sz="2800"/>
            </a:lvl2pPr>
            <a:lvl3pPr marL="914400" indent="0" eaLnBrk="1" latinLnBrk="0" hangingPunct="1">
              <a:buNone/>
              <a:defRPr kumimoji="0" lang="fr-FR" sz="2400"/>
            </a:lvl3pPr>
            <a:lvl4pPr marL="1371600" indent="0" eaLnBrk="1" latinLnBrk="0" hangingPunct="1">
              <a:buNone/>
              <a:defRPr kumimoji="0" lang="fr-FR" sz="2000"/>
            </a:lvl4pPr>
            <a:lvl5pPr marL="1828800" indent="0" eaLnBrk="1" latinLnBrk="0" hangingPunct="1">
              <a:buNone/>
              <a:defRPr kumimoji="0" lang="fr-FR" sz="2000"/>
            </a:lvl5pPr>
            <a:lvl6pPr marL="2286000" indent="0" eaLnBrk="1" latinLnBrk="0" hangingPunct="1">
              <a:buNone/>
              <a:defRPr kumimoji="0" lang="fr-FR" sz="2000"/>
            </a:lvl6pPr>
            <a:lvl7pPr marL="2743200" indent="0" eaLnBrk="1" latinLnBrk="0" hangingPunct="1">
              <a:buNone/>
              <a:defRPr kumimoji="0" lang="fr-FR" sz="2000"/>
            </a:lvl7pPr>
            <a:lvl8pPr marL="3200400" indent="0" eaLnBrk="1" latinLnBrk="0" hangingPunct="1">
              <a:buNone/>
              <a:defRPr kumimoji="0" lang="fr-FR" sz="2000"/>
            </a:lvl8pPr>
            <a:lvl9pPr marL="3657600" indent="0" eaLnBrk="1" latinLnBrk="0" hangingPunct="1">
              <a:buNone/>
              <a:defRPr kumimoji="0" lang="fr-FR" sz="2000"/>
            </a:lvl9pPr>
          </a:lstStyle>
          <a:p>
            <a:pPr eaLnBrk="1" latinLnBrk="0" hangingPunct="1"/>
            <a:r>
              <a:rPr lang="fr-FR"/>
              <a:t>Cliquez sur l'icône pour ajouter une image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 eaLnBrk="1" latinLnBrk="0" hangingPunct="1">
              <a:buNone/>
              <a:defRPr kumimoji="0" lang="fr-FR" sz="1400"/>
            </a:lvl1pPr>
            <a:lvl2pPr marL="457200" indent="0" eaLnBrk="1" latinLnBrk="0" hangingPunct="1">
              <a:buNone/>
              <a:defRPr kumimoji="0" lang="fr-FR" sz="1200"/>
            </a:lvl2pPr>
            <a:lvl3pPr marL="914400" indent="0" eaLnBrk="1" latinLnBrk="0" hangingPunct="1">
              <a:buNone/>
              <a:defRPr kumimoji="0" lang="fr-FR" sz="1000"/>
            </a:lvl3pPr>
            <a:lvl4pPr marL="1371600" indent="0" eaLnBrk="1" latinLnBrk="0" hangingPunct="1">
              <a:buNone/>
              <a:defRPr kumimoji="0" lang="fr-FR" sz="900"/>
            </a:lvl4pPr>
            <a:lvl5pPr marL="1828800" indent="0" eaLnBrk="1" latinLnBrk="0" hangingPunct="1">
              <a:buNone/>
              <a:defRPr kumimoji="0" lang="fr-FR" sz="900"/>
            </a:lvl5pPr>
            <a:lvl6pPr marL="2286000" indent="0" eaLnBrk="1" latinLnBrk="0" hangingPunct="1">
              <a:buNone/>
              <a:defRPr kumimoji="0" lang="fr-FR" sz="900"/>
            </a:lvl6pPr>
            <a:lvl7pPr marL="2743200" indent="0" eaLnBrk="1" latinLnBrk="0" hangingPunct="1">
              <a:buNone/>
              <a:defRPr kumimoji="0" lang="fr-FR" sz="900"/>
            </a:lvl7pPr>
            <a:lvl8pPr marL="3200400" indent="0" eaLnBrk="1" latinLnBrk="0" hangingPunct="1">
              <a:buNone/>
              <a:defRPr kumimoji="0" lang="fr-FR" sz="900"/>
            </a:lvl8pPr>
            <a:lvl9pPr marL="3657600" indent="0" eaLnBrk="1" latinLnBrk="0" hangingPunct="1">
              <a:buNone/>
              <a:defRPr kumimoji="0" lang="fr-FR" sz="900"/>
            </a:lvl9pPr>
          </a:lstStyle>
          <a:p>
            <a:pPr lvl="0" eaLnBrk="1" latinLnBrk="0" hangingPunct="1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01/05/2017</a:t>
            </a:fld>
            <a:endParaRPr kumimoji="0"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‹N°›</a:t>
            </a:fld>
            <a:endParaRPr kumimoji="0" lang="fr-FR"/>
          </a:p>
        </p:txBody>
      </p:sp>
    </p:spTree>
  </p:cSld>
  <p:clrMapOvr>
    <a:masterClrMapping/>
  </p:clrMapOvr>
  <p:transition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fr-FR"/>
              <a:t>Modifiez le style du titre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/>
              <a:t>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01/05/2017</a:t>
            </a:fld>
            <a:endParaRPr kumimoji="0"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‹N°›</a:t>
            </a:fld>
            <a:endParaRPr kumimoji="0" lang="fr-FR"/>
          </a:p>
        </p:txBody>
      </p:sp>
    </p:spTree>
  </p:cSld>
  <p:clrMapOvr>
    <a:masterClrMapping/>
  </p:clrMapOvr>
  <p:transition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38"/>
            <a:ext cx="2057400" cy="5851525"/>
          </a:xfrm>
        </p:spPr>
        <p:txBody>
          <a:bodyPr vert="eaVert"/>
          <a:lstStyle/>
          <a:p>
            <a:pPr eaLnBrk="1" latinLnBrk="0" hangingPunct="1"/>
            <a:r>
              <a:rPr lang="fr-FR"/>
              <a:t>Modifiez le style du titre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274638"/>
            <a:ext cx="5867400" cy="5851525"/>
          </a:xfrm>
        </p:spPr>
        <p:txBody>
          <a:bodyPr vert="eaVert"/>
          <a:lstStyle/>
          <a:p>
            <a:pPr lvl="0" eaLnBrk="1" latinLnBrk="0" hangingPunct="1"/>
            <a:r>
              <a:rPr lang="fr-FR"/>
              <a:t>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01/05/2017</a:t>
            </a:fld>
            <a:endParaRPr kumimoji="0"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‹N°›</a:t>
            </a:fld>
            <a:endParaRPr kumimoji="0" lang="fr-FR"/>
          </a:p>
        </p:txBody>
      </p:sp>
    </p:spTree>
  </p:cSld>
  <p:clrMapOvr>
    <a:masterClrMapping/>
  </p:clrMapOvr>
  <p:transition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8077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eaLnBrk="1" latinLnBrk="0" hangingPunct="1"/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600200"/>
            <a:ext cx="8077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eaLnBrk="1" latinLnBrk="0" hangingPunct="1"/>
            <a:r>
              <a:rPr kumimoji="0" lang="fr-FR"/>
              <a:t>Modifier les styles du texte du masque</a:t>
            </a:r>
          </a:p>
          <a:p>
            <a:pPr lvl="1" eaLnBrk="1" latinLnBrk="0" hangingPunct="1"/>
            <a:r>
              <a:rPr kumimoji="0" lang="fr-FR"/>
              <a:t>Deuxième niveau</a:t>
            </a:r>
          </a:p>
          <a:p>
            <a:pPr lvl="2" eaLnBrk="1" latinLnBrk="0" hangingPunct="1"/>
            <a:r>
              <a:rPr kumimoji="0" lang="fr-FR"/>
              <a:t>Troisième niveau</a:t>
            </a:r>
          </a:p>
          <a:p>
            <a:pPr lvl="3" eaLnBrk="1" latinLnBrk="0" hangingPunct="1"/>
            <a:r>
              <a:rPr kumimoji="0" lang="fr-FR"/>
              <a:t>Quatrième niveau</a:t>
            </a:r>
          </a:p>
          <a:p>
            <a:pPr lvl="4" eaLnBrk="1" latinLnBrk="0" hangingPunct="1"/>
            <a:r>
              <a:rPr kumimoji="0" lang="fr-FR"/>
              <a:t>Cinquième niveau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latinLnBrk="0" hangingPunct="1">
              <a:defRPr kumimoji="0" lang="fr-FR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B281C-5159-4971-8228-52B9A72E9ED2}" type="datetimeFigureOut">
              <a:pPr/>
              <a:t>01/05/2017</a:t>
            </a:fld>
            <a:endParaRPr kumimoji="0"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latinLnBrk="0" hangingPunct="1">
              <a:defRPr kumimoji="0" lang="fr-FR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0"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latinLnBrk="0" hangingPunct="1">
              <a:defRPr kumimoji="0" lang="fr-FR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6E5A2-EC83-451F-A719-9AC1370DD5CF}" type="slidenum">
              <a:pPr/>
              <a:t>‹N°›</a:t>
            </a:fld>
            <a:endParaRPr kumimoji="0" lang="fr-FR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52400" y="-109183"/>
            <a:ext cx="818707" cy="708318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6" r:id="rId6"/>
    <p:sldLayoutId id="2147483657" r:id="rId7"/>
    <p:sldLayoutId id="2147483658" r:id="rId8"/>
    <p:sldLayoutId id="2147483659" r:id="rId9"/>
    <p:sldLayoutId id="2147483654" r:id="rId10"/>
    <p:sldLayoutId id="2147483655" r:id="rId11"/>
    <p:sldLayoutId id="2147483663" r:id="rId12"/>
  </p:sldLayoutIdLst>
  <p:transition spd="slow">
    <p:wipe dir="d"/>
  </p:transition>
  <p:txStyles>
    <p:titleStyle>
      <a:lvl1pPr algn="l" defTabSz="914400" rtl="0" eaLnBrk="1" latinLnBrk="0" hangingPunct="1">
        <a:spcBef>
          <a:spcPct val="0"/>
        </a:spcBef>
        <a:buNone/>
        <a:defRPr kumimoji="0" lang="fr-FR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fr-FR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0" lang="fr-FR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fr-FR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0" lang="fr-F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0" lang="fr-F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fr-FR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fr-FR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fr-FR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fr-FR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kumimoji="0" lang="fr-FR"/>
      </a:defPPr>
      <a:lvl1pPr marL="0" algn="l" defTabSz="914400" rtl="0" eaLnBrk="1" latinLnBrk="0" hangingPunct="1">
        <a:defRPr kumimoji="0" lang="fr-FR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0" lang="fr-FR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0" lang="fr-FR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0" lang="fr-F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0" lang="fr-F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0" lang="fr-F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0" lang="fr-F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0" lang="fr-F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0" lang="fr-FR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image" Target="../media/image6.png"/><Relationship Id="rId4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FR" dirty="0"/>
              <a:t>DE DNS A DNSSEC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fr-FR" sz="2400" dirty="0">
                <a:latin typeface="+mn-lt"/>
              </a:rPr>
              <a:t>Wilfart Emmanuel</a:t>
            </a:r>
          </a:p>
          <a:p>
            <a:r>
              <a:rPr lang="fr-FR" sz="2400" dirty="0">
                <a:latin typeface="+mn-lt"/>
              </a:rPr>
              <a:t>Namur le 06/04/2017</a:t>
            </a:r>
          </a:p>
        </p:txBody>
      </p:sp>
    </p:spTree>
    <p:custDataLst>
      <p:tags r:id="rId1"/>
    </p:custDataLst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DNSSEC – INTEGRITE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88976" y="1412632"/>
            <a:ext cx="7723584" cy="2048611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L’intégrité est assurée par la technique de hachage fournissant une signature numérique aussi appelée empreinte. Le code obtenu n’est pas réversible. </a:t>
            </a:r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5275370"/>
              </p:ext>
            </p:extLst>
          </p:nvPr>
        </p:nvGraphicFramePr>
        <p:xfrm>
          <a:off x="1035696" y="3522872"/>
          <a:ext cx="7776864" cy="33070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088232">
                  <a:extLst>
                    <a:ext uri="{9D8B030D-6E8A-4147-A177-3AD203B41FA5}">
                      <a16:colId xmlns:a16="http://schemas.microsoft.com/office/drawing/2014/main" val="2941173350"/>
                    </a:ext>
                  </a:extLst>
                </a:gridCol>
                <a:gridCol w="5688632">
                  <a:extLst>
                    <a:ext uri="{9D8B030D-6E8A-4147-A177-3AD203B41FA5}">
                      <a16:colId xmlns:a16="http://schemas.microsoft.com/office/drawing/2014/main" val="42445987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Donnée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Empreinte numérique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375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Je suis un record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04bbfc9c5b09db284a139467d081b47e289037c9fafcca14ee593a7a7a1a2c20 (SHA256)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96196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Je</a:t>
                      </a:r>
                      <a:r>
                        <a:rPr lang="fr-FR" baseline="0" dirty="0"/>
                        <a:t> suis un record A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C3ee7f6ed6648c108bce460b8755298c802cd44c (SHA1 –</a:t>
                      </a:r>
                      <a:r>
                        <a:rPr lang="fr-FR" baseline="0" dirty="0"/>
                        <a:t> 160 bits)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0730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Je suis un record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14f025303bf14f4759485bb8886aee38 (MD5 –</a:t>
                      </a:r>
                      <a:r>
                        <a:rPr lang="fr-FR" baseline="0" dirty="0"/>
                        <a:t> 128bits)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9182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Je suis un record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57aa71c91329e5cf4735e4cea7aff276d5025b277df816c988b547d21e6a247085b5d78918d24c3ccfb620c27a78c0e1622d5315a5ae79688cd7cd4d1d9b832a ( SHA512)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8004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37830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2844076"/>
      </p:ext>
    </p:extLst>
  </p:cSld>
  <p:clrMapOvr>
    <a:masterClrMapping/>
  </p:clrMapOvr>
  <p:transition spd="slow">
    <p:wipe dir="d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DNSSEC - AUTHENTICITE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L’authentification s’appuie sur une cryptographie à clefs asymétriques ( clef publique et clefs privée)</a:t>
            </a:r>
          </a:p>
          <a:p>
            <a:pPr marL="0" indent="0">
              <a:buNone/>
            </a:pPr>
            <a:r>
              <a:rPr lang="fr-FR" dirty="0"/>
              <a:t>Une donnée cryptée avec une des clefs ne peut être décryptée qu’avec l’autre.</a:t>
            </a:r>
          </a:p>
          <a:p>
            <a:pPr marL="0" indent="0">
              <a:buNone/>
            </a:pPr>
            <a:r>
              <a:rPr lang="fr-FR" dirty="0"/>
              <a:t>Exemple de protocole: RSA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81455593"/>
      </p:ext>
    </p:extLst>
  </p:cSld>
  <p:clrMapOvr>
    <a:masterClrMapping/>
  </p:clrMapOvr>
  <p:transition spd="slow">
    <p:wipe dir="d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DNSSEC – LES ENREGISTREMENTS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26246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dirty="0"/>
              <a:t>Enreg. 1: dans une zone DNS, nous retrouvons des enregistrements ( A, NS, MX, SOA, TXT). Les enregistrements sont regroupés par type pour former les RRSET.</a:t>
            </a:r>
          </a:p>
          <a:p>
            <a:pPr marL="0" indent="0">
              <a:buNone/>
            </a:pPr>
            <a:r>
              <a:rPr lang="fr-FR" dirty="0"/>
              <a:t>Exemple:</a:t>
            </a:r>
          </a:p>
          <a:p>
            <a:pPr marL="0" indent="0">
              <a:buNone/>
            </a:pPr>
            <a:endParaRPr lang="fr-FR" dirty="0"/>
          </a:p>
        </p:txBody>
      </p:sp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111978"/>
              </p:ext>
            </p:extLst>
          </p:nvPr>
        </p:nvGraphicFramePr>
        <p:xfrm>
          <a:off x="1691680" y="4404869"/>
          <a:ext cx="6096000" cy="14833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389992015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4006991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@ IN NS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ns1.esit.be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8654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@ IN 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ns1.belnet.be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30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@ IN 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ns2.belnet.be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19012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91756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8770589"/>
      </p:ext>
    </p:extLst>
  </p:cSld>
  <p:clrMapOvr>
    <a:masterClrMapping/>
  </p:clrMapOvr>
  <p:transition spd="slow">
    <p:wipe dir="d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DNSSEC – LES ENREGISTREMENTS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197660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dirty="0"/>
              <a:t>Enreg. 2: La signature des RRSET sont calculés et ces signatures sont cryptées. On obtient alors les RRSIG. Exemple d’une RRSIG pour un RRSET de type A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827584" y="3861048"/>
            <a:ext cx="801161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86400   A       193.191.131.25</a:t>
            </a:r>
            <a:endParaRPr lang="fr-FR" dirty="0"/>
          </a:p>
          <a:p>
            <a:r>
              <a:rPr lang="fr-BE" dirty="0"/>
              <a:t>86400   RRSIG   </a:t>
            </a:r>
            <a:r>
              <a:rPr lang="fr-BE" b="1" dirty="0">
                <a:solidFill>
                  <a:srgbClr val="FF0000"/>
                </a:solidFill>
              </a:rPr>
              <a:t>A 8 2 86400 20140714102050</a:t>
            </a:r>
            <a:r>
              <a:rPr lang="fr-BE" dirty="0">
                <a:solidFill>
                  <a:srgbClr val="FF0000"/>
                </a:solidFill>
              </a:rPr>
              <a:t> </a:t>
            </a:r>
            <a:r>
              <a:rPr lang="fr-BE" dirty="0"/>
              <a:t>(</a:t>
            </a:r>
            <a:endParaRPr lang="fr-FR" dirty="0"/>
          </a:p>
          <a:p>
            <a:r>
              <a:rPr lang="fr-BE" dirty="0">
                <a:solidFill>
                  <a:srgbClr val="FF0000"/>
                </a:solidFill>
              </a:rPr>
              <a:t>                                        </a:t>
            </a:r>
            <a:r>
              <a:rPr lang="fr-BE" b="1" dirty="0">
                <a:solidFill>
                  <a:srgbClr val="FF0000"/>
                </a:solidFill>
              </a:rPr>
              <a:t>20140614092050 6228 </a:t>
            </a:r>
            <a:r>
              <a:rPr lang="fr-BE" b="1" dirty="0"/>
              <a:t>esit.be.</a:t>
            </a:r>
            <a:endParaRPr lang="fr-FR" dirty="0"/>
          </a:p>
          <a:p>
            <a:r>
              <a:rPr lang="fr-BE" dirty="0"/>
              <a:t>                                        SCbnsSfMIhZGtF7A8JYlr93yP42wC/r8z2uZ</a:t>
            </a:r>
            <a:endParaRPr lang="fr-FR" dirty="0"/>
          </a:p>
          <a:p>
            <a:r>
              <a:rPr lang="fr-BE" dirty="0"/>
              <a:t>                                        QyDjj6tufw94jDqiia/EwYSpgStsBkDzYC0v</a:t>
            </a:r>
            <a:endParaRPr lang="fr-FR" dirty="0"/>
          </a:p>
          <a:p>
            <a:r>
              <a:rPr lang="fr-BE" dirty="0"/>
              <a:t>                                        2GmE6DFnjvSHB+H0e3H3/</a:t>
            </a:r>
            <a:r>
              <a:rPr lang="fr-BE" dirty="0" err="1"/>
              <a:t>fCmmlEcGuFvscgc</a:t>
            </a:r>
            <a:endParaRPr lang="fr-FR" dirty="0"/>
          </a:p>
          <a:p>
            <a:r>
              <a:rPr lang="fr-BE" dirty="0"/>
              <a:t>                                        AsIF0xg9HrQCWrPfdA4gdiEzv53tx9aVqRsY</a:t>
            </a:r>
            <a:endParaRPr lang="fr-FR" dirty="0"/>
          </a:p>
          <a:p>
            <a:r>
              <a:rPr lang="fr-BE" dirty="0"/>
              <a:t>                                        EMgUWRgqNqcUNxDV3jPwZY9SrEQ= )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49416789"/>
      </p:ext>
    </p:extLst>
  </p:cSld>
  <p:clrMapOvr>
    <a:masterClrMapping/>
  </p:clrMapOvr>
  <p:transition spd="slow">
    <p:wipe dir="d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DNSSEC – LES ENREGISTREMENTS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3992827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86400   RRSIG   </a:t>
            </a:r>
            <a:r>
              <a:rPr lang="fr-FR" dirty="0">
                <a:solidFill>
                  <a:srgbClr val="FF0000"/>
                </a:solidFill>
              </a:rPr>
              <a:t>A 8 2 86400 20140714102050 (</a:t>
            </a:r>
          </a:p>
          <a:p>
            <a:pPr marL="0" indent="0">
              <a:buNone/>
            </a:pPr>
            <a:r>
              <a:rPr lang="fr-FR" dirty="0">
                <a:solidFill>
                  <a:srgbClr val="FF0000"/>
                </a:solidFill>
              </a:rPr>
              <a:t>                                        20140614092050 6228</a:t>
            </a:r>
          </a:p>
          <a:p>
            <a:pPr marL="0" indent="0">
              <a:buNone/>
            </a:pPr>
            <a:r>
              <a:rPr lang="fr-FR" sz="2400" dirty="0">
                <a:solidFill>
                  <a:srgbClr val="FF0000"/>
                </a:solidFill>
              </a:rPr>
              <a:t>8 </a:t>
            </a:r>
            <a:r>
              <a:rPr lang="fr-FR" sz="2400" dirty="0"/>
              <a:t>Code du protocole de cryptage et de hachage utilisés. Dans ce cas c’est RSA-SHA256</a:t>
            </a:r>
          </a:p>
          <a:p>
            <a:pPr marL="0" indent="0">
              <a:buNone/>
            </a:pPr>
            <a:r>
              <a:rPr lang="fr-FR" sz="2400" dirty="0">
                <a:solidFill>
                  <a:srgbClr val="FF0000"/>
                </a:solidFill>
              </a:rPr>
              <a:t>20140714102050 </a:t>
            </a:r>
            <a:r>
              <a:rPr lang="fr-FR" sz="2400" dirty="0"/>
              <a:t>Date d’expiration de la signature</a:t>
            </a:r>
          </a:p>
          <a:p>
            <a:pPr marL="0" indent="0">
              <a:buNone/>
            </a:pPr>
            <a:r>
              <a:rPr lang="fr-FR" sz="2400" dirty="0">
                <a:solidFill>
                  <a:srgbClr val="FF0000"/>
                </a:solidFill>
              </a:rPr>
              <a:t>20140614092050 </a:t>
            </a:r>
            <a:r>
              <a:rPr lang="fr-FR" sz="2400" dirty="0"/>
              <a:t>Date de la signature</a:t>
            </a:r>
          </a:p>
          <a:p>
            <a:pPr marL="0" indent="0">
              <a:buNone/>
            </a:pPr>
            <a:r>
              <a:rPr lang="fr-FR" sz="2400" dirty="0"/>
              <a:t>Dans ce cas, la période de validité est de 1 mois</a:t>
            </a:r>
          </a:p>
          <a:p>
            <a:pPr marL="0" indent="0">
              <a:buNone/>
            </a:pPr>
            <a:r>
              <a:rPr lang="fr-FR" sz="2400" dirty="0">
                <a:solidFill>
                  <a:srgbClr val="FF0000"/>
                </a:solidFill>
              </a:rPr>
              <a:t>6228 </a:t>
            </a:r>
            <a:r>
              <a:rPr lang="fr-FR" sz="2400" dirty="0"/>
              <a:t>est le numéro de la clef qui a été utilisée pour le cryptage</a:t>
            </a:r>
          </a:p>
          <a:p>
            <a:pPr marL="0" indent="0">
              <a:buNone/>
            </a:pPr>
            <a:endParaRPr lang="fr-FR" sz="2400" dirty="0"/>
          </a:p>
          <a:p>
            <a:pPr marL="0" indent="0">
              <a:buNone/>
            </a:pPr>
            <a:endParaRPr lang="fr-FR" sz="2400" dirty="0"/>
          </a:p>
          <a:p>
            <a:pPr marL="0" indent="0">
              <a:buNone/>
            </a:pPr>
            <a:endParaRPr lang="fr-FR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9295656"/>
      </p:ext>
    </p:extLst>
  </p:cSld>
  <p:clrMapOvr>
    <a:masterClrMapping/>
  </p:clrMapOvr>
  <p:transition spd="slow">
    <p:wipe dir="d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DNSSEC – LES ENREGISTREMENTS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48509" y="1412633"/>
            <a:ext cx="8077200" cy="187235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r-FR" dirty="0"/>
              <a:t>Enreg 3: Le client qui obtient la signature cryptée doit pouvoir la décrypter avec la clef publique. Cette clef est disponible dans un enregistrement de type DNSKEY qui est une clef ZSK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908833" y="3301887"/>
            <a:ext cx="793960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@  </a:t>
            </a:r>
            <a:r>
              <a:rPr lang="fr-BE" b="1" dirty="0"/>
              <a:t>86400   DNSKEY  </a:t>
            </a:r>
            <a:r>
              <a:rPr lang="fr-BE" b="1" dirty="0">
                <a:solidFill>
                  <a:srgbClr val="FF0000"/>
                </a:solidFill>
              </a:rPr>
              <a:t>256 3 8</a:t>
            </a:r>
            <a:r>
              <a:rPr lang="fr-BE" dirty="0">
                <a:solidFill>
                  <a:srgbClr val="FF0000"/>
                </a:solidFill>
              </a:rPr>
              <a:t> </a:t>
            </a:r>
            <a:r>
              <a:rPr lang="fr-BE" dirty="0"/>
              <a:t>(</a:t>
            </a:r>
            <a:endParaRPr lang="fr-FR" dirty="0"/>
          </a:p>
          <a:p>
            <a:r>
              <a:rPr lang="fr-BE" dirty="0"/>
              <a:t>                                        AwEAAb8sqNVtoIzysSl3A25LSwE4C3fVkiHx</a:t>
            </a:r>
            <a:endParaRPr lang="fr-FR" dirty="0"/>
          </a:p>
          <a:p>
            <a:r>
              <a:rPr lang="fr-BE" dirty="0"/>
              <a:t>                                        P9/FWtZx+DWzhIcOHAQ+paNLsBOHSEj7Fd/G</a:t>
            </a:r>
            <a:endParaRPr lang="fr-FR" dirty="0"/>
          </a:p>
          <a:p>
            <a:r>
              <a:rPr lang="fr-BE" dirty="0"/>
              <a:t>                                        AS4l6DBDQxB992H7qDIkq+o5alUqn9VFPWOh</a:t>
            </a:r>
            <a:endParaRPr lang="fr-FR" dirty="0"/>
          </a:p>
          <a:p>
            <a:r>
              <a:rPr lang="fr-BE" dirty="0"/>
              <a:t>                                        m7fDx2HwlkYCPOqQSC+IMqZCudePLuvc/</a:t>
            </a:r>
            <a:r>
              <a:rPr lang="fr-BE" dirty="0" err="1"/>
              <a:t>zXu</a:t>
            </a:r>
            <a:endParaRPr lang="fr-FR" dirty="0"/>
          </a:p>
          <a:p>
            <a:r>
              <a:rPr lang="fr-BE" dirty="0"/>
              <a:t>                                        </a:t>
            </a:r>
            <a:r>
              <a:rPr lang="fr-BE" dirty="0" err="1"/>
              <a:t>BhUZQGRNdW</a:t>
            </a:r>
            <a:r>
              <a:rPr lang="fr-BE" dirty="0"/>
              <a:t>/2f35dr5HHKrb1h5ORfIgt</a:t>
            </a:r>
            <a:endParaRPr lang="fr-FR" dirty="0"/>
          </a:p>
          <a:p>
            <a:r>
              <a:rPr lang="fr-BE" dirty="0"/>
              <a:t>                                        ) ; </a:t>
            </a:r>
            <a:r>
              <a:rPr lang="fr-BE" b="1" dirty="0">
                <a:solidFill>
                  <a:srgbClr val="FF0000"/>
                </a:solidFill>
              </a:rPr>
              <a:t>key id = 6228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908833" y="5517232"/>
            <a:ext cx="79396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256</a:t>
            </a:r>
            <a:r>
              <a:rPr lang="fr-FR" dirty="0"/>
              <a:t> clef de type ZSK</a:t>
            </a:r>
          </a:p>
          <a:p>
            <a:r>
              <a:rPr lang="fr-FR" dirty="0">
                <a:solidFill>
                  <a:srgbClr val="FF0000"/>
                </a:solidFill>
              </a:rPr>
              <a:t>8</a:t>
            </a:r>
            <a:r>
              <a:rPr lang="fr-FR" dirty="0"/>
              <a:t> utilisation des protocoles de cryptage/hachage RSA-SHA256</a:t>
            </a:r>
          </a:p>
          <a:p>
            <a:r>
              <a:rPr lang="fr-FR" dirty="0">
                <a:solidFill>
                  <a:srgbClr val="FF0000"/>
                </a:solidFill>
              </a:rPr>
              <a:t>6228</a:t>
            </a:r>
            <a:r>
              <a:rPr lang="fr-FR" dirty="0"/>
              <a:t> Numéro de clef</a:t>
            </a:r>
          </a:p>
        </p:txBody>
      </p:sp>
    </p:spTree>
    <p:extLst>
      <p:ext uri="{BB962C8B-B14F-4D97-AF65-F5344CB8AC3E}">
        <p14:creationId xmlns:p14="http://schemas.microsoft.com/office/powerpoint/2010/main" val="733036776"/>
      </p:ext>
    </p:extLst>
  </p:cSld>
  <p:clrMapOvr>
    <a:masterClrMapping/>
  </p:clrMapOvr>
  <p:transition spd="slow">
    <p:wipe dir="d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DNSSEC – LES ENREGISTREMENTS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204861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dirty="0"/>
              <a:t>Enreg 4: e</a:t>
            </a:r>
            <a:r>
              <a:rPr lang="fr-FR" dirty="0"/>
              <a:t>t si ZSK protège les enregistrements du DNS classique (A, NS,SOA,MX), qui protège les enregistrements ZSK?</a:t>
            </a:r>
          </a:p>
          <a:p>
            <a:pPr marL="0" indent="0">
              <a:buNone/>
            </a:pPr>
            <a:r>
              <a:rPr lang="fr-FR" dirty="0"/>
              <a:t>Ce sont les clefs KSK (257)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762000" y="3789040"/>
            <a:ext cx="8077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esit.be.	3600 IN DNSKEY	</a:t>
            </a:r>
            <a:r>
              <a:rPr lang="fr-FR" b="1" dirty="0">
                <a:solidFill>
                  <a:srgbClr val="FF0000"/>
                </a:solidFill>
              </a:rPr>
              <a:t>257 3 8 </a:t>
            </a:r>
            <a:r>
              <a:rPr lang="fr-FR" dirty="0"/>
              <a:t>AwEAAaqMvocCYmPcCe1p59LJuv2u8q6ZIEskQ6EPwHPE/hYP7Wz+XM1V5kvBeXM7fxY7cWK/cmquK2030wfn5ry/VrdxVL1cD/xAFv8McOFuVCsZHqbl0M7xt8moIrO1+U94KBRXQnWl4BdT08Ogv6TV6ynPsC/HfucT6XOza1mayk/gNFI4PMCflaXUrc2OB/oPIk29rRAuM97k5mg2vxRZk6SRA7Hi0Bvgc2ISox8YSDyj/eGKCkTOO6sUY1+wiARRsEusJrV5lfyc4KrvVWovJyFcDia4j2p1aK9Y2jOTqFij1XHEhim0YB8+IWGCMV1EPKqXvVS2eiyvpeM01jEDbss= ;{id = 35936 (</a:t>
            </a:r>
            <a:r>
              <a:rPr lang="fr-FR" dirty="0" err="1"/>
              <a:t>ksk</a:t>
            </a:r>
            <a:r>
              <a:rPr lang="fr-FR" dirty="0"/>
              <a:t>), size = </a:t>
            </a:r>
            <a:r>
              <a:rPr lang="fr-FR" b="1" dirty="0">
                <a:solidFill>
                  <a:srgbClr val="FF0000"/>
                </a:solidFill>
              </a:rPr>
              <a:t>2048b</a:t>
            </a:r>
            <a:r>
              <a:rPr lang="fr-F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26024679"/>
      </p:ext>
    </p:extLst>
  </p:cSld>
  <p:clrMapOvr>
    <a:masterClrMapping/>
  </p:clrMapOvr>
  <p:transition spd="slow">
    <p:wipe dir="d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DNSSEC – LES ENREGISTREMENTS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197660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dirty="0"/>
              <a:t>Enreg 4: Que se passe-t-il pour une réponse négative d’une enregistrement demandé qui n’existe pas?</a:t>
            </a:r>
          </a:p>
          <a:p>
            <a:pPr marL="0" indent="0">
              <a:buNone/>
            </a:pPr>
            <a:r>
              <a:rPr lang="fr-FR" dirty="0"/>
              <a:t>Utilisation des records NSEC et NSEC3</a:t>
            </a:r>
          </a:p>
        </p:txBody>
      </p:sp>
      <p:pic>
        <p:nvPicPr>
          <p:cNvPr id="4" name="Image 3" descr="http://blog.dest-unreach.be/wp-content/uploads/2010/01/NSEC-diagram.001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3768345"/>
            <a:ext cx="3816424" cy="201622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5" name="Image 4" descr="http://blog.dest-unreach.be/wp-content/uploads/2010/01/NSEC3-diagram.001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92237" y="3768344"/>
            <a:ext cx="4166308" cy="1999799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59974097"/>
      </p:ext>
    </p:extLst>
  </p:cSld>
  <p:clrMapOvr>
    <a:masterClrMapping/>
  </p:clrMapOvr>
  <p:transition spd="slow">
    <p:wipe dir="d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DNSSEC – LES ENREGISTREMENTS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928931"/>
          </a:xfrm>
        </p:spPr>
        <p:txBody>
          <a:bodyPr/>
          <a:lstStyle/>
          <a:p>
            <a:pPr marL="0" indent="0">
              <a:buNone/>
            </a:pPr>
            <a:r>
              <a:rPr lang="fr-FR" b="1" dirty="0"/>
              <a:t>NSEC – Principe</a:t>
            </a:r>
          </a:p>
          <a:p>
            <a:pPr marL="0" indent="0">
              <a:buNone/>
            </a:pPr>
            <a:r>
              <a:rPr lang="fr-FR" dirty="0"/>
              <a:t>Si un enregistrement n’existe pas un enregistrement peut être fourni pour indiquer qu’il n’existe pas d’enregistrement.</a:t>
            </a:r>
          </a:p>
          <a:p>
            <a:pPr marL="0" indent="0">
              <a:buNone/>
            </a:pPr>
            <a:r>
              <a:rPr lang="fr-FR" dirty="0"/>
              <a:t>Ex: private.esit.be A?</a:t>
            </a:r>
          </a:p>
          <a:p>
            <a:pPr marL="0" indent="0">
              <a:buNone/>
            </a:pPr>
            <a:r>
              <a:rPr lang="fr-FR" b="1" dirty="0">
                <a:solidFill>
                  <a:srgbClr val="FF0000"/>
                </a:solidFill>
              </a:rPr>
              <a:t>ns1.esit.be</a:t>
            </a:r>
            <a:r>
              <a:rPr lang="fr-FR" dirty="0"/>
              <a:t>.	3600    NSEC    </a:t>
            </a:r>
            <a:r>
              <a:rPr lang="fr-FR" b="1" dirty="0">
                <a:solidFill>
                  <a:srgbClr val="FF0000"/>
                </a:solidFill>
              </a:rPr>
              <a:t>www.esit.be.</a:t>
            </a:r>
            <a:r>
              <a:rPr lang="fr-FR" dirty="0"/>
              <a:t> A AAAA RRSIG NSEC</a:t>
            </a:r>
          </a:p>
          <a:p>
            <a:pPr marL="0" indent="0">
              <a:buNone/>
            </a:pPr>
            <a:r>
              <a:rPr lang="fr-FR" dirty="0"/>
              <a:t>Il n’existe aucun record entre ns1.esit.be et www.esit.be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18094062"/>
      </p:ext>
    </p:extLst>
  </p:cSld>
  <p:clrMapOvr>
    <a:masterClrMapping/>
  </p:clrMapOvr>
  <p:transition spd="slow">
    <p:wipe dir="d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DNSSEC – LES ENREGISTREMENTS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1256523"/>
          </a:xfrm>
        </p:spPr>
        <p:txBody>
          <a:bodyPr/>
          <a:lstStyle/>
          <a:p>
            <a:pPr marL="0" indent="0">
              <a:buNone/>
            </a:pPr>
            <a:r>
              <a:rPr lang="fr-FR" b="1" dirty="0"/>
              <a:t>NSEC – Le problème</a:t>
            </a:r>
          </a:p>
          <a:p>
            <a:pPr marL="0" indent="0">
              <a:buNone/>
            </a:pPr>
            <a:r>
              <a:rPr lang="fr-FR" dirty="0"/>
              <a:t>Utilisons </a:t>
            </a:r>
            <a:r>
              <a:rPr lang="fr-FR" dirty="0" err="1"/>
              <a:t>ldns-walk</a:t>
            </a:r>
            <a:r>
              <a:rPr lang="fr-FR" dirty="0"/>
              <a:t> (package </a:t>
            </a:r>
            <a:r>
              <a:rPr lang="fr-FR" dirty="0" err="1"/>
              <a:t>ldnsutils</a:t>
            </a:r>
            <a:r>
              <a:rPr lang="fr-FR" dirty="0"/>
              <a:t> / Linux). 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827584" y="3036717"/>
            <a:ext cx="8077200" cy="18466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2400" dirty="0" err="1"/>
              <a:t>MyServer#ldns-walk</a:t>
            </a:r>
            <a:r>
              <a:rPr lang="fr-FR" sz="2400" dirty="0"/>
              <a:t> @127.0.0.1 esit.be</a:t>
            </a:r>
          </a:p>
          <a:p>
            <a:r>
              <a:rPr lang="fr-FR" sz="2400" dirty="0"/>
              <a:t>esit.be.        esit.be. A NS SOA AAAA RRSIG NSEC DNSKEY</a:t>
            </a:r>
          </a:p>
          <a:p>
            <a:r>
              <a:rPr lang="fr-FR" sz="2400" dirty="0"/>
              <a:t>ns1.esit.be. A AAAA RRSIG NSEC</a:t>
            </a:r>
          </a:p>
          <a:p>
            <a:r>
              <a:rPr lang="fr-FR" sz="2400" dirty="0"/>
              <a:t>www.esit.be. A AAAA RRSIG NSEC</a:t>
            </a:r>
          </a:p>
          <a:p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798181" y="5067157"/>
            <a:ext cx="8077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/>
              <a:t>Nous pouvons lister les enregistrements d’un domaine!</a:t>
            </a:r>
          </a:p>
        </p:txBody>
      </p:sp>
    </p:spTree>
    <p:extLst>
      <p:ext uri="{BB962C8B-B14F-4D97-AF65-F5344CB8AC3E}">
        <p14:creationId xmlns:p14="http://schemas.microsoft.com/office/powerpoint/2010/main" val="1605949626"/>
      </p:ext>
    </p:extLst>
  </p:cSld>
  <p:clrMapOvr>
    <a:masterClrMapping/>
  </p:clrMapOvr>
  <p:transition spd="slow">
    <p:wipe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fr-FR" dirty="0"/>
              <a:t>DNS et TCP/IP - RAPPEL</a:t>
            </a:r>
          </a:p>
        </p:txBody>
      </p:sp>
      <p:pic>
        <p:nvPicPr>
          <p:cNvPr id="1026" name="Picture 2" descr="Résultat de recherche d'images pour &quot;tcpip osi&quot;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716727"/>
            <a:ext cx="5472608" cy="4451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/>
          <p:cNvSpPr txBox="1"/>
          <p:nvPr/>
        </p:nvSpPr>
        <p:spPr>
          <a:xfrm>
            <a:off x="7021589" y="2708920"/>
            <a:ext cx="1944216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/>
              <a:t>DNS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7020272" y="3861048"/>
            <a:ext cx="1944216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/>
              <a:t>TCP/UDP 53</a:t>
            </a:r>
          </a:p>
        </p:txBody>
      </p:sp>
    </p:spTree>
    <p:custDataLst>
      <p:tags r:id="rId1"/>
    </p:custDataLst>
  </p:cSld>
  <p:clrMapOvr>
    <a:masterClrMapping/>
  </p:clrMapOvr>
  <p:transition spd="slow">
    <p:wipe dir="d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DNSSEC – LES ENREGISTREMENTS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327274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b="1" dirty="0"/>
              <a:t>NSEC3 – La solution avec les enregistrements NSEC3 et NSEC3PARAM</a:t>
            </a:r>
          </a:p>
          <a:p>
            <a:pPr marL="0" indent="0">
              <a:buNone/>
            </a:pPr>
            <a:r>
              <a:rPr lang="fr-FR" dirty="0"/>
              <a:t>NSEC3 utilise une fonction de hachage appliquée aux noms renvoyés. Ainsi, sera envoyé le hash du prochain nom de la zone, ne permettant alors pas de reconstruire la zone entière.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899592" y="4941168"/>
            <a:ext cx="77768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/>
              <a:t>esit.be.	3600	IN	NSEC3PARAM	1 0 5 9b210f4374d5a2a2 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899592" y="5517232"/>
            <a:ext cx="77768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1: correspond à SHA-1</a:t>
            </a:r>
            <a:endParaRPr lang="fr-FR" dirty="0"/>
          </a:p>
          <a:p>
            <a:r>
              <a:rPr lang="fr-BE" dirty="0"/>
              <a:t>0: </a:t>
            </a:r>
            <a:r>
              <a:rPr lang="fr-BE" dirty="0" err="1"/>
              <a:t>Opt</a:t>
            </a:r>
            <a:r>
              <a:rPr lang="fr-BE" dirty="0"/>
              <a:t>-out</a:t>
            </a:r>
            <a:endParaRPr lang="fr-FR" dirty="0"/>
          </a:p>
          <a:p>
            <a:r>
              <a:rPr lang="fr-BE" dirty="0"/>
              <a:t>5: itérations</a:t>
            </a:r>
            <a:endParaRPr lang="fr-FR" dirty="0"/>
          </a:p>
          <a:p>
            <a:r>
              <a:rPr lang="it-IT" dirty="0"/>
              <a:t>9b210f4374d5a2a2 </a:t>
            </a:r>
            <a:r>
              <a:rPr lang="fr-FR" dirty="0"/>
              <a:t>: Salt</a:t>
            </a:r>
          </a:p>
        </p:txBody>
      </p:sp>
    </p:spTree>
    <p:extLst>
      <p:ext uri="{BB962C8B-B14F-4D97-AF65-F5344CB8AC3E}">
        <p14:creationId xmlns:p14="http://schemas.microsoft.com/office/powerpoint/2010/main" val="777810208"/>
      </p:ext>
    </p:extLst>
  </p:cSld>
  <p:clrMapOvr>
    <a:masterClrMapping/>
  </p:clrMapOvr>
  <p:transition spd="slow">
    <p:wipe dir="d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DNSSEC – LES ENREGISTREMENTS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26246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b="1" dirty="0"/>
              <a:t>NS3 – Exemple</a:t>
            </a:r>
          </a:p>
          <a:p>
            <a:pPr marL="0" indent="0">
              <a:buNone/>
            </a:pPr>
            <a:endParaRPr lang="fr-FR" sz="2400" dirty="0"/>
          </a:p>
          <a:p>
            <a:pPr marL="0" indent="0">
              <a:buNone/>
            </a:pPr>
            <a:r>
              <a:rPr lang="fr-FR" sz="2400" dirty="0"/>
              <a:t>C0O2TRHFHTFE2HOV1R6P1GGOJ58J5V56.esit.be. 3600 </a:t>
            </a:r>
            <a:r>
              <a:rPr lang="fr-FR" sz="2400" b="1" dirty="0">
                <a:solidFill>
                  <a:srgbClr val="FF0000"/>
                </a:solidFill>
              </a:rPr>
              <a:t>IN NSEC3</a:t>
            </a:r>
            <a:r>
              <a:rPr lang="fr-FR" sz="2400" dirty="0"/>
              <a:t> 1 0 100 85A9F28CC4264523 Q3D1L6GDFG9KAVMVPQANF1N9VI6G1C60 A NS SOA AAAA RRSIG DNSKEY NSEC3PARAM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1966518125"/>
      </p:ext>
    </p:extLst>
  </p:cSld>
  <p:clrMapOvr>
    <a:masterClrMapping/>
  </p:clrMapOvr>
  <p:transition spd="slow">
    <p:wipe dir="d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DNSSEC – CHAINE DE CONFIANCE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27584" y="1412632"/>
            <a:ext cx="8077200" cy="2336643"/>
          </a:xfrm>
        </p:spPr>
        <p:txBody>
          <a:bodyPr/>
          <a:lstStyle/>
          <a:p>
            <a:pPr marL="0" indent="0">
              <a:buNone/>
            </a:pPr>
            <a:r>
              <a:rPr lang="fr-FR" b="1" dirty="0"/>
              <a:t>L’ enregistrement DS</a:t>
            </a:r>
          </a:p>
          <a:p>
            <a:r>
              <a:rPr lang="fr-FR" dirty="0"/>
              <a:t>La clef ZSK protège les enregistrements</a:t>
            </a:r>
          </a:p>
          <a:p>
            <a:r>
              <a:rPr lang="fr-FR" dirty="0"/>
              <a:t>La clef KSK protège les clefs ZSK</a:t>
            </a:r>
          </a:p>
          <a:p>
            <a:pPr marL="0" indent="0">
              <a:buNone/>
            </a:pPr>
            <a:r>
              <a:rPr lang="fr-FR" dirty="0"/>
              <a:t>Mais qui protège la clef KSK de la zone?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762000" y="4149080"/>
            <a:ext cx="807720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/>
              <a:t>esit.be.                IN DS </a:t>
            </a:r>
            <a:r>
              <a:rPr lang="fr-FR" b="1" dirty="0">
                <a:solidFill>
                  <a:srgbClr val="FF0000"/>
                </a:solidFill>
              </a:rPr>
              <a:t>42235</a:t>
            </a:r>
            <a:r>
              <a:rPr lang="fr-FR" dirty="0">
                <a:solidFill>
                  <a:srgbClr val="FF0000"/>
                </a:solidFill>
              </a:rPr>
              <a:t> </a:t>
            </a:r>
            <a:r>
              <a:rPr lang="fr-FR" b="1" dirty="0">
                <a:solidFill>
                  <a:srgbClr val="FF0000"/>
                </a:solidFill>
              </a:rPr>
              <a:t>8</a:t>
            </a:r>
            <a:r>
              <a:rPr lang="fr-FR" dirty="0">
                <a:solidFill>
                  <a:srgbClr val="FF0000"/>
                </a:solidFill>
              </a:rPr>
              <a:t> </a:t>
            </a:r>
            <a:r>
              <a:rPr lang="fr-FR" b="1" dirty="0">
                <a:solidFill>
                  <a:srgbClr val="FF0000"/>
                </a:solidFill>
              </a:rPr>
              <a:t>1</a:t>
            </a:r>
            <a:r>
              <a:rPr lang="fr-FR" dirty="0">
                <a:solidFill>
                  <a:srgbClr val="FF0000"/>
                </a:solidFill>
              </a:rPr>
              <a:t> </a:t>
            </a:r>
            <a:r>
              <a:rPr lang="fr-FR" dirty="0"/>
              <a:t>4C2DB53EE7E63B97C8A89F96E7ADF5D297FE1AEA</a:t>
            </a:r>
          </a:p>
          <a:p>
            <a:r>
              <a:rPr lang="fr-FR" dirty="0"/>
              <a:t>esit.be.                IN DS </a:t>
            </a:r>
            <a:r>
              <a:rPr lang="fr-FR" b="1" dirty="0">
                <a:solidFill>
                  <a:srgbClr val="FF0000"/>
                </a:solidFill>
              </a:rPr>
              <a:t>42235 8 2 </a:t>
            </a:r>
            <a:r>
              <a:rPr lang="fr-FR" dirty="0"/>
              <a:t>F0C9B4634A04D65F89D69A3340DD1D4BBA4EB2E80A457FD983FE808B 76149F1F</a:t>
            </a:r>
          </a:p>
          <a:p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762000" y="5517232"/>
            <a:ext cx="8077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42235:</a:t>
            </a:r>
            <a:r>
              <a:rPr lang="fr-FR" b="1" dirty="0"/>
              <a:t> </a:t>
            </a:r>
            <a:r>
              <a:rPr lang="fr-BE" dirty="0"/>
              <a:t>the key ID (ID de la clef DNSKEY correspondant à la KSK dans la zone enfant. </a:t>
            </a:r>
            <a:endParaRPr lang="fr-FR" dirty="0"/>
          </a:p>
          <a:p>
            <a:r>
              <a:rPr lang="fr-FR" dirty="0"/>
              <a:t>8: numéro de l'algorithme utilisé pour DNSKEY (</a:t>
            </a:r>
            <a:r>
              <a:rPr lang="fr-BE" dirty="0"/>
              <a:t>RSA/SHA-256)</a:t>
            </a:r>
            <a:endParaRPr lang="fr-FR" dirty="0"/>
          </a:p>
          <a:p>
            <a:r>
              <a:rPr lang="fr-FR" dirty="0"/>
              <a:t>1: sha-1</a:t>
            </a:r>
          </a:p>
          <a:p>
            <a:r>
              <a:rPr lang="fr-FR" dirty="0"/>
              <a:t>2: sha-256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41965089"/>
      </p:ext>
    </p:extLst>
  </p:cSld>
  <p:clrMapOvr>
    <a:masterClrMapping/>
  </p:clrMapOvr>
  <p:transition spd="slow">
    <p:wipe dir="d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16632"/>
            <a:ext cx="7867600" cy="6741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842816"/>
      </p:ext>
    </p:extLst>
  </p:cSld>
  <p:clrMapOvr>
    <a:masterClrMapping/>
  </p:clrMapOvr>
  <p:transition spd="slow">
    <p:wipe dir="d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DNSSEC - SECURITE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62000" y="1446548"/>
            <a:ext cx="8077200" cy="1760579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Par analogie avec la sécurité des mots de passe.</a:t>
            </a:r>
          </a:p>
          <a:p>
            <a:r>
              <a:rPr lang="fr-FR" dirty="0"/>
              <a:t>Mot de passe long</a:t>
            </a:r>
          </a:p>
          <a:p>
            <a:r>
              <a:rPr lang="fr-FR" dirty="0"/>
              <a:t>Mot de passe renouvelé régulièrement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827584" y="3284984"/>
            <a:ext cx="801161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Longueur des clefs de cryptage:</a:t>
            </a:r>
          </a:p>
          <a:p>
            <a:endParaRPr lang="fr-FR" sz="2400" dirty="0"/>
          </a:p>
          <a:p>
            <a:r>
              <a:rPr lang="fr-FR" sz="2400" dirty="0"/>
              <a:t>Pour les clefs ZSK</a:t>
            </a:r>
            <a:r>
              <a:rPr lang="fr-FR" dirty="0"/>
              <a:t>	</a:t>
            </a:r>
            <a:r>
              <a:rPr lang="fr-FR" sz="2400" dirty="0"/>
              <a:t>{id = 36675 (</a:t>
            </a:r>
            <a:r>
              <a:rPr lang="fr-FR" sz="2400" dirty="0" err="1"/>
              <a:t>zsk</a:t>
            </a:r>
            <a:r>
              <a:rPr lang="fr-FR" sz="2400" dirty="0"/>
              <a:t>), </a:t>
            </a:r>
            <a:r>
              <a:rPr lang="fr-FR" sz="2400" b="1" dirty="0">
                <a:solidFill>
                  <a:srgbClr val="FF0000"/>
                </a:solidFill>
              </a:rPr>
              <a:t>size = 1024b</a:t>
            </a:r>
            <a:r>
              <a:rPr lang="fr-FR" sz="2400" dirty="0"/>
              <a:t>}</a:t>
            </a:r>
          </a:p>
          <a:p>
            <a:r>
              <a:rPr lang="fr-FR" sz="2400" dirty="0"/>
              <a:t>Pour les clefs KSK	</a:t>
            </a:r>
            <a:r>
              <a:rPr lang="nn-NO" sz="2400" dirty="0"/>
              <a:t> {id = 35936 (ksk), </a:t>
            </a:r>
            <a:r>
              <a:rPr lang="nn-NO" sz="2400" b="1" dirty="0">
                <a:solidFill>
                  <a:srgbClr val="FF0000"/>
                </a:solidFill>
              </a:rPr>
              <a:t>size = 2048b</a:t>
            </a:r>
            <a:r>
              <a:rPr lang="nn-NO" sz="2400" dirty="0"/>
              <a:t>}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899591" y="5013176"/>
            <a:ext cx="790017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Renouvellement des clefs de cryptage:</a:t>
            </a:r>
          </a:p>
          <a:p>
            <a:endParaRPr lang="fr-FR" sz="2400" b="1" dirty="0"/>
          </a:p>
          <a:p>
            <a:r>
              <a:rPr lang="fr-FR" sz="2400" dirty="0"/>
              <a:t>Pour les clefs ZSK: chaque mois</a:t>
            </a:r>
          </a:p>
          <a:p>
            <a:r>
              <a:rPr lang="fr-FR" sz="2400" dirty="0"/>
              <a:t>Pour les clefs KSK: chaque année (à cause du DS du parent)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2502894188"/>
      </p:ext>
    </p:extLst>
  </p:cSld>
  <p:clrMapOvr>
    <a:masterClrMapping/>
  </p:clrMapOvr>
  <p:transition spd="slow">
    <p:wipe dir="d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DNSSEC - SECURITE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5688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Une clef en soit n’expire pas. Elle doit être juste renouvelée par sécurité</a:t>
            </a:r>
          </a:p>
          <a:p>
            <a:pPr marL="0" indent="0">
              <a:buNone/>
            </a:pPr>
            <a:r>
              <a:rPr lang="fr-FR" dirty="0"/>
              <a:t>Une signature a une durée de validité. Elle doit obligatoirement être recréée. Une signature obsolète n’est pas acceptée.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Il existe des outils pour automatiser les rotations de clefs. Exemple: </a:t>
            </a:r>
            <a:r>
              <a:rPr lang="fr-FR" dirty="0" err="1"/>
              <a:t>opendnssec</a:t>
            </a: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57766787"/>
      </p:ext>
    </p:extLst>
  </p:cSld>
  <p:clrMapOvr>
    <a:masterClrMapping/>
  </p:clrMapOvr>
  <p:transition spd="slow">
    <p:wipe dir="d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DNSSEC – LA PRATIQUE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62000" y="1446548"/>
            <a:ext cx="8077200" cy="2048611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dirty="0"/>
              <a:t>Installer le serveur DNS – Bind9 (</a:t>
            </a:r>
            <a:r>
              <a:rPr lang="fr-FR" dirty="0" err="1"/>
              <a:t>apt-get</a:t>
            </a:r>
            <a:r>
              <a:rPr lang="fr-FR" dirty="0"/>
              <a:t> </a:t>
            </a:r>
            <a:r>
              <a:rPr lang="fr-FR" dirty="0" err="1"/>
              <a:t>install</a:t>
            </a:r>
            <a:r>
              <a:rPr lang="fr-FR" dirty="0"/>
              <a:t> bind9)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Ajout de la zone </a:t>
            </a:r>
            <a:r>
              <a:rPr lang="fr-FR" dirty="0" err="1"/>
              <a:t>wilfart.local</a:t>
            </a:r>
            <a:r>
              <a:rPr lang="fr-FR" dirty="0"/>
              <a:t> (dans le fichier </a:t>
            </a:r>
            <a:r>
              <a:rPr lang="fr-FR" dirty="0" err="1"/>
              <a:t>named.conf</a:t>
            </a:r>
            <a:r>
              <a:rPr lang="fr-FR" dirty="0"/>
              <a:t> et fichier de configuration)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762000" y="3494300"/>
            <a:ext cx="8077200" cy="32932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600" dirty="0"/>
              <a:t>$TTL 2d ; zone TTL default = 2 </a:t>
            </a:r>
            <a:r>
              <a:rPr lang="fr-FR" sz="1600" dirty="0" err="1"/>
              <a:t>days</a:t>
            </a:r>
            <a:r>
              <a:rPr lang="fr-FR" sz="1600" dirty="0"/>
              <a:t> or 172800 seconds</a:t>
            </a:r>
          </a:p>
          <a:p>
            <a:r>
              <a:rPr lang="fr-FR" sz="1600" dirty="0"/>
              <a:t>$ORIGIN </a:t>
            </a:r>
            <a:r>
              <a:rPr lang="fr-FR" sz="1600" dirty="0" err="1"/>
              <a:t>wilfart.local</a:t>
            </a:r>
            <a:r>
              <a:rPr lang="fr-FR" sz="1600" dirty="0"/>
              <a:t>.</a:t>
            </a:r>
          </a:p>
          <a:p>
            <a:r>
              <a:rPr lang="fr-FR" sz="1600" dirty="0"/>
              <a:t>@      IN      SOA   </a:t>
            </a:r>
            <a:r>
              <a:rPr lang="fr-FR" sz="1600" dirty="0" err="1"/>
              <a:t>ns.wilfart.local</a:t>
            </a:r>
            <a:r>
              <a:rPr lang="fr-FR" sz="1600" dirty="0"/>
              <a:t>. </a:t>
            </a:r>
            <a:r>
              <a:rPr lang="fr-FR" sz="1600" dirty="0" err="1"/>
              <a:t>hostmaster.wilfart.local</a:t>
            </a:r>
            <a:r>
              <a:rPr lang="fr-FR" sz="1600" dirty="0"/>
              <a:t>. (</a:t>
            </a:r>
          </a:p>
          <a:p>
            <a:r>
              <a:rPr lang="fr-FR" sz="1600" dirty="0"/>
              <a:t>               2017050501 ; serial </a:t>
            </a:r>
            <a:r>
              <a:rPr lang="fr-FR" sz="1600" dirty="0" err="1"/>
              <a:t>number</a:t>
            </a:r>
            <a:endParaRPr lang="fr-FR" sz="1600" dirty="0"/>
          </a:p>
          <a:p>
            <a:r>
              <a:rPr lang="fr-FR" sz="1600" dirty="0"/>
              <a:t>               1d12h      ; </a:t>
            </a:r>
            <a:r>
              <a:rPr lang="fr-FR" sz="1600" dirty="0" err="1"/>
              <a:t>refresh</a:t>
            </a:r>
            <a:r>
              <a:rPr lang="fr-FR" sz="1600" dirty="0"/>
              <a:t> =  1 </a:t>
            </a:r>
            <a:r>
              <a:rPr lang="fr-FR" sz="1600" dirty="0" err="1"/>
              <a:t>day</a:t>
            </a:r>
            <a:r>
              <a:rPr lang="fr-FR" sz="1600" dirty="0"/>
              <a:t> 12 </a:t>
            </a:r>
            <a:r>
              <a:rPr lang="fr-FR" sz="1600" dirty="0" err="1"/>
              <a:t>hours</a:t>
            </a:r>
            <a:endParaRPr lang="fr-FR" sz="1600" dirty="0"/>
          </a:p>
          <a:p>
            <a:r>
              <a:rPr lang="fr-FR" sz="1600" dirty="0"/>
              <a:t>               15M        ; update </a:t>
            </a:r>
            <a:r>
              <a:rPr lang="fr-FR" sz="1600" dirty="0" err="1"/>
              <a:t>retry</a:t>
            </a:r>
            <a:r>
              <a:rPr lang="fr-FR" sz="1600" dirty="0"/>
              <a:t> = 15 minutes</a:t>
            </a:r>
          </a:p>
          <a:p>
            <a:r>
              <a:rPr lang="fr-FR" sz="1600" dirty="0"/>
              <a:t>               3W12h      ; </a:t>
            </a:r>
            <a:r>
              <a:rPr lang="fr-FR" sz="1600" dirty="0" err="1"/>
              <a:t>expiry</a:t>
            </a:r>
            <a:r>
              <a:rPr lang="fr-FR" sz="1600" dirty="0"/>
              <a:t> = 3 </a:t>
            </a:r>
            <a:r>
              <a:rPr lang="fr-FR" sz="1600" dirty="0" err="1"/>
              <a:t>weeks</a:t>
            </a:r>
            <a:r>
              <a:rPr lang="fr-FR" sz="1600" dirty="0"/>
              <a:t> + 12 </a:t>
            </a:r>
            <a:r>
              <a:rPr lang="fr-FR" sz="1600" dirty="0" err="1"/>
              <a:t>hours</a:t>
            </a:r>
            <a:endParaRPr lang="fr-FR" sz="1600" dirty="0"/>
          </a:p>
          <a:p>
            <a:r>
              <a:rPr lang="fr-FR" sz="1600" dirty="0"/>
              <a:t>               2h20M      ; minimum = 2 </a:t>
            </a:r>
            <a:r>
              <a:rPr lang="fr-FR" sz="1600" dirty="0" err="1"/>
              <a:t>hours</a:t>
            </a:r>
            <a:r>
              <a:rPr lang="fr-FR" sz="1600" dirty="0"/>
              <a:t> + 20 minutes</a:t>
            </a:r>
          </a:p>
          <a:p>
            <a:r>
              <a:rPr lang="fr-FR" sz="1600" dirty="0"/>
              <a:t>               )</a:t>
            </a:r>
          </a:p>
          <a:p>
            <a:r>
              <a:rPr lang="fr-FR" sz="1600" dirty="0"/>
              <a:t>@       IN      NS  </a:t>
            </a:r>
            <a:r>
              <a:rPr lang="fr-FR" sz="1600" dirty="0" err="1"/>
              <a:t>ns.wilfart.local</a:t>
            </a:r>
            <a:r>
              <a:rPr lang="fr-FR" sz="1600" dirty="0"/>
              <a:t>.</a:t>
            </a:r>
          </a:p>
          <a:p>
            <a:endParaRPr lang="fr-FR" sz="1600" dirty="0"/>
          </a:p>
          <a:p>
            <a:r>
              <a:rPr lang="fr-FR" sz="1600" dirty="0"/>
              <a:t>ns                    IN      A   192.168.153.129</a:t>
            </a:r>
          </a:p>
          <a:p>
            <a:r>
              <a:rPr lang="fr-FR" sz="1600" dirty="0" err="1"/>
              <a:t>myserver</a:t>
            </a:r>
            <a:r>
              <a:rPr lang="fr-FR" sz="1600" dirty="0"/>
              <a:t>        IN      A   192.168.153.129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2622947584"/>
      </p:ext>
    </p:extLst>
  </p:cSld>
  <p:clrMapOvr>
    <a:masterClrMapping/>
  </p:clrMapOvr>
  <p:transition spd="slow">
    <p:wipe dir="d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DNSSEC – LA PRATIQUE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5072947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fr-FR" dirty="0"/>
              <a:t>Installer les paquets </a:t>
            </a:r>
            <a:r>
              <a:rPr lang="fr-FR" dirty="0" err="1"/>
              <a:t>opendnssec</a:t>
            </a:r>
            <a:r>
              <a:rPr lang="fr-FR" dirty="0"/>
              <a:t> et </a:t>
            </a:r>
            <a:r>
              <a:rPr lang="fr-FR" dirty="0" err="1"/>
              <a:t>softhsm</a:t>
            </a:r>
            <a:r>
              <a:rPr lang="fr-FR" dirty="0"/>
              <a:t>.</a:t>
            </a:r>
          </a:p>
          <a:p>
            <a:pPr marL="0" indent="0">
              <a:buNone/>
            </a:pPr>
            <a:r>
              <a:rPr lang="fr-FR" sz="2800" i="1" dirty="0">
                <a:solidFill>
                  <a:srgbClr val="FF0000"/>
                </a:solidFill>
              </a:rPr>
              <a:t>aptitude </a:t>
            </a:r>
            <a:r>
              <a:rPr lang="fr-FR" sz="2800" i="1" dirty="0" err="1">
                <a:solidFill>
                  <a:srgbClr val="FF0000"/>
                </a:solidFill>
              </a:rPr>
              <a:t>install</a:t>
            </a:r>
            <a:r>
              <a:rPr lang="fr-FR" sz="2800" i="1" dirty="0">
                <a:solidFill>
                  <a:srgbClr val="FF0000"/>
                </a:solidFill>
              </a:rPr>
              <a:t> </a:t>
            </a:r>
            <a:r>
              <a:rPr lang="fr-FR" sz="2800" i="1" dirty="0" err="1">
                <a:solidFill>
                  <a:srgbClr val="FF0000"/>
                </a:solidFill>
              </a:rPr>
              <a:t>opendnssec</a:t>
            </a:r>
            <a:r>
              <a:rPr lang="fr-FR" sz="2800" i="1" dirty="0">
                <a:solidFill>
                  <a:srgbClr val="FF0000"/>
                </a:solidFill>
              </a:rPr>
              <a:t> </a:t>
            </a:r>
            <a:r>
              <a:rPr lang="fr-FR" sz="2800" i="1" dirty="0" err="1">
                <a:solidFill>
                  <a:srgbClr val="FF0000"/>
                </a:solidFill>
              </a:rPr>
              <a:t>softhsm</a:t>
            </a:r>
            <a:endParaRPr lang="fr-FR" sz="2800" i="1" dirty="0">
              <a:solidFill>
                <a:srgbClr val="FF0000"/>
              </a:solidFill>
            </a:endParaRPr>
          </a:p>
          <a:p>
            <a:pPr marL="514350" indent="-514350">
              <a:buFont typeface="+mj-lt"/>
              <a:buAutoNum type="arabicPeriod" startAt="4"/>
            </a:pPr>
            <a:r>
              <a:rPr lang="fr-FR" dirty="0" err="1"/>
              <a:t>Softhsm.conf</a:t>
            </a:r>
            <a:r>
              <a:rPr lang="fr-FR" dirty="0"/>
              <a:t> fichier de configuration. Bug:</a:t>
            </a:r>
          </a:p>
          <a:p>
            <a:pPr marL="0" indent="0">
              <a:buNone/>
            </a:pPr>
            <a:r>
              <a:rPr lang="fr-FR" dirty="0"/>
              <a:t> </a:t>
            </a:r>
            <a:r>
              <a:rPr lang="fr-FR" sz="2400" i="1" dirty="0"/>
              <a:t>corriger /var/lib/lib/</a:t>
            </a:r>
            <a:r>
              <a:rPr lang="fr-FR" sz="2400" i="1" dirty="0" err="1"/>
              <a:t>softhsm</a:t>
            </a:r>
            <a:r>
              <a:rPr lang="fr-FR" sz="2400" i="1" dirty="0"/>
              <a:t> par var/lib/</a:t>
            </a:r>
            <a:r>
              <a:rPr lang="fr-FR" sz="2400" i="1" dirty="0" err="1"/>
              <a:t>softhsm</a:t>
            </a:r>
            <a:endParaRPr lang="fr-FR" i="1" dirty="0"/>
          </a:p>
          <a:p>
            <a:pPr marL="514350" indent="-514350">
              <a:buFont typeface="+mj-lt"/>
              <a:buAutoNum type="arabicPeriod" startAt="5"/>
            </a:pPr>
            <a:r>
              <a:rPr lang="fr-FR" dirty="0"/>
              <a:t>Initialiser le slot 0</a:t>
            </a:r>
          </a:p>
          <a:p>
            <a:pPr marL="0" indent="0">
              <a:buNone/>
            </a:pPr>
            <a:r>
              <a:rPr lang="fr-FR" sz="2800" i="1" dirty="0" err="1">
                <a:solidFill>
                  <a:srgbClr val="FF0000"/>
                </a:solidFill>
              </a:rPr>
              <a:t>softhsm</a:t>
            </a:r>
            <a:r>
              <a:rPr lang="fr-FR" sz="2800" i="1" dirty="0">
                <a:solidFill>
                  <a:srgbClr val="FF0000"/>
                </a:solidFill>
              </a:rPr>
              <a:t> --</a:t>
            </a:r>
            <a:r>
              <a:rPr lang="fr-FR" sz="2800" i="1" dirty="0" err="1">
                <a:solidFill>
                  <a:srgbClr val="FF0000"/>
                </a:solidFill>
              </a:rPr>
              <a:t>init-token</a:t>
            </a:r>
            <a:r>
              <a:rPr lang="fr-FR" sz="2800" i="1" dirty="0">
                <a:solidFill>
                  <a:srgbClr val="FF0000"/>
                </a:solidFill>
              </a:rPr>
              <a:t> --slot 0 --label  "</a:t>
            </a:r>
            <a:r>
              <a:rPr lang="fr-FR" sz="2800" i="1" dirty="0" err="1">
                <a:solidFill>
                  <a:srgbClr val="FF0000"/>
                </a:solidFill>
              </a:rPr>
              <a:t>OpenDNSSEC</a:t>
            </a:r>
            <a:r>
              <a:rPr lang="fr-FR" sz="2800" i="1" dirty="0">
                <a:solidFill>
                  <a:srgbClr val="FF0000"/>
                </a:solidFill>
              </a:rPr>
              <a:t>"</a:t>
            </a:r>
          </a:p>
          <a:p>
            <a:pPr marL="514350" indent="-514350">
              <a:buFont typeface="+mj-lt"/>
              <a:buAutoNum type="arabicPeriod" startAt="4"/>
            </a:pPr>
            <a:endParaRPr lang="fr-FR" dirty="0"/>
          </a:p>
          <a:p>
            <a:pPr marL="514350" indent="-514350">
              <a:buFont typeface="+mj-lt"/>
              <a:buAutoNum type="arabicPeriod" startAt="4"/>
            </a:pPr>
            <a:endParaRPr lang="fr-FR" dirty="0"/>
          </a:p>
          <a:p>
            <a:pPr marL="514350" indent="-514350">
              <a:buFont typeface="+mj-lt"/>
              <a:buAutoNum type="arabicPeriod" startAt="4"/>
            </a:pPr>
            <a:endParaRPr lang="fr-FR" dirty="0"/>
          </a:p>
          <a:p>
            <a:pPr marL="514350" indent="-514350">
              <a:buFont typeface="+mj-lt"/>
              <a:buAutoNum type="arabicPeriod" startAt="4"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92544920"/>
      </p:ext>
    </p:extLst>
  </p:cSld>
  <p:clrMapOvr>
    <a:masterClrMapping/>
  </p:clrMapOvr>
  <p:transition spd="slow">
    <p:wipe dir="d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DNSSEC – LA PRATIQUE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608451"/>
          </a:xfrm>
        </p:spPr>
        <p:txBody>
          <a:bodyPr/>
          <a:lstStyle/>
          <a:p>
            <a:pPr marL="514350" indent="-514350">
              <a:buFont typeface="+mj-lt"/>
              <a:buAutoNum type="arabicPeriod" startAt="6"/>
            </a:pPr>
            <a:r>
              <a:rPr lang="fr-FR" dirty="0"/>
              <a:t>Modifier le fichier /</a:t>
            </a:r>
            <a:r>
              <a:rPr lang="fr-FR" dirty="0" err="1"/>
              <a:t>etc</a:t>
            </a:r>
            <a:r>
              <a:rPr lang="fr-FR" dirty="0"/>
              <a:t>/</a:t>
            </a:r>
            <a:r>
              <a:rPr lang="fr-FR" dirty="0" err="1"/>
              <a:t>opendnssec</a:t>
            </a:r>
            <a:r>
              <a:rPr lang="fr-FR" dirty="0"/>
              <a:t>/conf.xml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762000" y="2420888"/>
            <a:ext cx="8077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&lt;</a:t>
            </a:r>
            <a:r>
              <a:rPr lang="fr-FR" dirty="0" err="1"/>
              <a:t>Repository</a:t>
            </a:r>
            <a:r>
              <a:rPr lang="fr-FR" dirty="0"/>
              <a:t> </a:t>
            </a:r>
            <a:r>
              <a:rPr lang="fr-FR" dirty="0" err="1"/>
              <a:t>name</a:t>
            </a:r>
            <a:r>
              <a:rPr lang="fr-FR" dirty="0"/>
              <a:t>="</a:t>
            </a:r>
            <a:r>
              <a:rPr lang="fr-FR" dirty="0" err="1"/>
              <a:t>SoftHSM</a:t>
            </a:r>
            <a:r>
              <a:rPr lang="fr-FR" dirty="0"/>
              <a:t>"&gt;</a:t>
            </a:r>
          </a:p>
          <a:p>
            <a:r>
              <a:rPr lang="fr-FR" dirty="0"/>
              <a:t>                        &lt;Module&gt;/</a:t>
            </a:r>
            <a:r>
              <a:rPr lang="fr-FR" dirty="0" err="1"/>
              <a:t>usr</a:t>
            </a:r>
            <a:r>
              <a:rPr lang="fr-FR" dirty="0"/>
              <a:t>/lib/</a:t>
            </a:r>
            <a:r>
              <a:rPr lang="fr-FR" dirty="0" err="1"/>
              <a:t>softhsm</a:t>
            </a:r>
            <a:r>
              <a:rPr lang="fr-FR" dirty="0"/>
              <a:t>/libsofthsm.so&lt;/Module&gt;</a:t>
            </a:r>
          </a:p>
          <a:p>
            <a:r>
              <a:rPr lang="fr-FR" dirty="0"/>
              <a:t>                        &lt;</a:t>
            </a:r>
            <a:r>
              <a:rPr lang="fr-FR" dirty="0" err="1"/>
              <a:t>TokenLabel</a:t>
            </a:r>
            <a:r>
              <a:rPr lang="fr-FR" dirty="0"/>
              <a:t>&gt;</a:t>
            </a:r>
            <a:r>
              <a:rPr lang="fr-FR" b="1" dirty="0" err="1">
                <a:solidFill>
                  <a:srgbClr val="FF0000"/>
                </a:solidFill>
              </a:rPr>
              <a:t>OpenDNSSEC</a:t>
            </a:r>
            <a:r>
              <a:rPr lang="fr-FR" dirty="0"/>
              <a:t>&lt;/</a:t>
            </a:r>
            <a:r>
              <a:rPr lang="fr-FR" dirty="0" err="1"/>
              <a:t>TokenLabel</a:t>
            </a:r>
            <a:r>
              <a:rPr lang="fr-FR" dirty="0"/>
              <a:t>&gt;</a:t>
            </a:r>
          </a:p>
          <a:p>
            <a:r>
              <a:rPr lang="fr-FR" dirty="0"/>
              <a:t>                        &lt;PIN&gt;</a:t>
            </a:r>
            <a:r>
              <a:rPr lang="fr-FR" b="1" dirty="0">
                <a:solidFill>
                  <a:srgbClr val="FF0000"/>
                </a:solidFill>
              </a:rPr>
              <a:t>1234</a:t>
            </a:r>
            <a:r>
              <a:rPr lang="fr-FR" dirty="0"/>
              <a:t>&lt;/PIN&gt;</a:t>
            </a:r>
          </a:p>
          <a:p>
            <a:r>
              <a:rPr lang="fr-FR" dirty="0"/>
              <a:t>                        &lt;</a:t>
            </a:r>
            <a:r>
              <a:rPr lang="fr-FR" dirty="0" err="1"/>
              <a:t>SkipPublicKey</a:t>
            </a:r>
            <a:r>
              <a:rPr lang="fr-FR" dirty="0"/>
              <a:t>/&gt;</a:t>
            </a:r>
          </a:p>
          <a:p>
            <a:r>
              <a:rPr lang="fr-FR" dirty="0"/>
              <a:t> &lt;/</a:t>
            </a:r>
            <a:r>
              <a:rPr lang="fr-FR" dirty="0" err="1"/>
              <a:t>Repository</a:t>
            </a:r>
            <a:r>
              <a:rPr lang="fr-FR" dirty="0"/>
              <a:t>&gt;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792088" y="4365104"/>
            <a:ext cx="83328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7"/>
            </a:pPr>
            <a:r>
              <a:rPr lang="fr-FR" sz="3200" dirty="0"/>
              <a:t>Valider les modifications, ajouter la zone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899592" y="5085184"/>
            <a:ext cx="8064896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/>
              <a:t>ods-ksmutil</a:t>
            </a:r>
            <a:r>
              <a:rPr lang="fr-FR" dirty="0"/>
              <a:t> setup</a:t>
            </a:r>
          </a:p>
          <a:p>
            <a:r>
              <a:rPr lang="fr-BE" dirty="0" err="1"/>
              <a:t>ods-ksmutil</a:t>
            </a:r>
            <a:r>
              <a:rPr lang="fr-BE" dirty="0"/>
              <a:t> zone </a:t>
            </a:r>
            <a:r>
              <a:rPr lang="fr-BE" dirty="0" err="1"/>
              <a:t>add</a:t>
            </a:r>
            <a:r>
              <a:rPr lang="fr-BE" dirty="0"/>
              <a:t> -z esit.be -i /var/cache/</a:t>
            </a:r>
            <a:r>
              <a:rPr lang="fr-BE" dirty="0" err="1"/>
              <a:t>bind</a:t>
            </a:r>
            <a:r>
              <a:rPr lang="fr-BE" dirty="0"/>
              <a:t>/</a:t>
            </a:r>
            <a:r>
              <a:rPr lang="fr-BE" dirty="0" err="1"/>
              <a:t>esit.be.zone</a:t>
            </a:r>
            <a:r>
              <a:rPr lang="fr-BE" dirty="0"/>
              <a:t> -o /var/cache/</a:t>
            </a:r>
            <a:r>
              <a:rPr lang="fr-BE" dirty="0" err="1"/>
              <a:t>bind</a:t>
            </a:r>
            <a:r>
              <a:rPr lang="fr-BE" dirty="0"/>
              <a:t>/</a:t>
            </a:r>
            <a:r>
              <a:rPr lang="fr-BE" dirty="0" err="1"/>
              <a:t>esit.be.zone.signed</a:t>
            </a:r>
            <a:endParaRPr lang="fr-FR" dirty="0"/>
          </a:p>
          <a:p>
            <a:r>
              <a:rPr lang="fr-BE" dirty="0" err="1"/>
              <a:t>ods-ksmutil</a:t>
            </a:r>
            <a:r>
              <a:rPr lang="fr-BE" dirty="0"/>
              <a:t> </a:t>
            </a:r>
            <a:r>
              <a:rPr lang="fr-BE" dirty="0" err="1"/>
              <a:t>zonelist</a:t>
            </a:r>
            <a:r>
              <a:rPr lang="fr-BE" dirty="0"/>
              <a:t> export &gt; zonelist.xml (efface le contenu du fichier d'origine)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33320941"/>
      </p:ext>
    </p:extLst>
  </p:cSld>
  <p:clrMapOvr>
    <a:masterClrMapping/>
  </p:clrMapOvr>
  <p:transition spd="slow">
    <p:wipe dir="d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DNSSEC – LA PRATIQUE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608451"/>
          </a:xfrm>
        </p:spPr>
        <p:txBody>
          <a:bodyPr/>
          <a:lstStyle/>
          <a:p>
            <a:pPr marL="514350" indent="-514350">
              <a:buFont typeface="+mj-lt"/>
              <a:buAutoNum type="arabicPeriod" startAt="8"/>
            </a:pPr>
            <a:r>
              <a:rPr lang="fr-FR" dirty="0"/>
              <a:t>Signer la zone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899592" y="2276872"/>
            <a:ext cx="8064896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/>
              <a:t>ods-ksmutil</a:t>
            </a:r>
            <a:r>
              <a:rPr lang="fr-FR" dirty="0"/>
              <a:t> update all</a:t>
            </a:r>
          </a:p>
          <a:p>
            <a:endParaRPr lang="fr-FR" dirty="0"/>
          </a:p>
          <a:p>
            <a:r>
              <a:rPr lang="fr-FR" dirty="0" err="1"/>
              <a:t>ods-ksmutil</a:t>
            </a:r>
            <a:r>
              <a:rPr lang="fr-FR" dirty="0"/>
              <a:t> update </a:t>
            </a:r>
            <a:r>
              <a:rPr lang="fr-FR" dirty="0" err="1"/>
              <a:t>conf|kasp|zonelist</a:t>
            </a:r>
            <a:endParaRPr lang="fr-FR" dirty="0"/>
          </a:p>
          <a:p>
            <a:endParaRPr lang="fr-FR" dirty="0"/>
          </a:p>
          <a:p>
            <a:r>
              <a:rPr lang="fr-FR" dirty="0" err="1"/>
              <a:t>ods</a:t>
            </a:r>
            <a:r>
              <a:rPr lang="fr-FR" dirty="0"/>
              <a:t>-signer </a:t>
            </a:r>
            <a:r>
              <a:rPr lang="fr-FR" dirty="0" err="1"/>
              <a:t>sign</a:t>
            </a:r>
            <a:r>
              <a:rPr lang="fr-FR" dirty="0"/>
              <a:t> </a:t>
            </a:r>
            <a:r>
              <a:rPr lang="fr-FR" dirty="0" err="1"/>
              <a:t>wilfart.local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899592" y="4293096"/>
            <a:ext cx="80648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9"/>
            </a:pPr>
            <a:r>
              <a:rPr lang="fr-FR" sz="3200" dirty="0"/>
              <a:t>Afficher les clefs – Générer le record DS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899592" y="4941168"/>
            <a:ext cx="8064896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/>
              <a:t>ods-ksmutil</a:t>
            </a:r>
            <a:r>
              <a:rPr lang="fr-FR" dirty="0"/>
              <a:t> key </a:t>
            </a:r>
            <a:r>
              <a:rPr lang="fr-FR" dirty="0" err="1"/>
              <a:t>list</a:t>
            </a:r>
            <a:r>
              <a:rPr lang="fr-FR" dirty="0"/>
              <a:t> --zone </a:t>
            </a:r>
            <a:r>
              <a:rPr lang="fr-FR" dirty="0" err="1"/>
              <a:t>wilfart.local</a:t>
            </a:r>
            <a:r>
              <a:rPr lang="fr-FR" dirty="0"/>
              <a:t> –</a:t>
            </a:r>
            <a:r>
              <a:rPr lang="fr-FR" dirty="0" err="1"/>
              <a:t>verbose</a:t>
            </a:r>
            <a:endParaRPr lang="fr-FR" dirty="0"/>
          </a:p>
          <a:p>
            <a:r>
              <a:rPr lang="en-US" dirty="0" err="1"/>
              <a:t>ods-ksmutil</a:t>
            </a:r>
            <a:r>
              <a:rPr lang="en-US" dirty="0"/>
              <a:t> key export -z </a:t>
            </a:r>
            <a:r>
              <a:rPr lang="en-US" dirty="0" err="1"/>
              <a:t>wilfart.local</a:t>
            </a:r>
            <a:r>
              <a:rPr lang="en-US" dirty="0"/>
              <a:t> --ds</a:t>
            </a:r>
          </a:p>
          <a:p>
            <a:endParaRPr lang="en-US" dirty="0"/>
          </a:p>
          <a:p>
            <a:r>
              <a:rPr lang="en-US" dirty="0"/>
              <a:t>Il </a:t>
            </a:r>
            <a:r>
              <a:rPr lang="en-US" dirty="0" err="1"/>
              <a:t>faut</a:t>
            </a:r>
            <a:r>
              <a:rPr lang="en-US" dirty="0"/>
              <a:t> </a:t>
            </a:r>
            <a:r>
              <a:rPr lang="en-US" dirty="0" err="1"/>
              <a:t>publier</a:t>
            </a:r>
            <a:r>
              <a:rPr lang="en-US" dirty="0"/>
              <a:t> la clef ds chez le parent</a:t>
            </a:r>
          </a:p>
          <a:p>
            <a:endParaRPr lang="en-US" dirty="0"/>
          </a:p>
          <a:p>
            <a:r>
              <a:rPr lang="fr-BE" dirty="0" err="1"/>
              <a:t>ods-ksmutil</a:t>
            </a:r>
            <a:r>
              <a:rPr lang="fr-BE" dirty="0"/>
              <a:t> key </a:t>
            </a:r>
            <a:r>
              <a:rPr lang="fr-BE" dirty="0" err="1"/>
              <a:t>ds-seen</a:t>
            </a:r>
            <a:r>
              <a:rPr lang="fr-BE" dirty="0"/>
              <a:t> --zone </a:t>
            </a:r>
            <a:r>
              <a:rPr lang="fr-BE" dirty="0" err="1"/>
              <a:t>wilfart.local</a:t>
            </a:r>
            <a:r>
              <a:rPr lang="fr-BE" dirty="0"/>
              <a:t> --</a:t>
            </a:r>
            <a:r>
              <a:rPr lang="fr-BE" dirty="0" err="1"/>
              <a:t>keytag</a:t>
            </a:r>
            <a:r>
              <a:rPr lang="fr-BE" dirty="0"/>
              <a:t> </a:t>
            </a:r>
            <a:r>
              <a:rPr lang="fr-BE" dirty="0" err="1"/>
              <a:t>xxxxx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10298346"/>
      </p:ext>
    </p:extLst>
  </p:cSld>
  <p:clrMapOvr>
    <a:masterClrMapping/>
  </p:clrMapOvr>
  <p:transition spd="slow">
    <p:wipe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DNS SON ROLE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704" y="1772816"/>
            <a:ext cx="5616624" cy="2606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217430"/>
      </p:ext>
    </p:extLst>
  </p:cSld>
  <p:clrMapOvr>
    <a:masterClrMapping/>
  </p:clrMapOvr>
  <p:transition spd="slow">
    <p:wipe dir="d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DNSSEC – LA PRATIQUE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50729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/>
              <a:t>ods-ksmutil</a:t>
            </a:r>
            <a:r>
              <a:rPr lang="en-US" sz="2400" dirty="0"/>
              <a:t> key export -z </a:t>
            </a:r>
            <a:r>
              <a:rPr lang="en-US" sz="2400" dirty="0" err="1"/>
              <a:t>wilfart.local</a:t>
            </a:r>
            <a:r>
              <a:rPr lang="en-US" sz="2400" dirty="0"/>
              <a:t> --ds</a:t>
            </a:r>
          </a:p>
          <a:p>
            <a:pPr marL="0" indent="0">
              <a:buNone/>
            </a:pPr>
            <a:endParaRPr lang="fr-FR" sz="1800" i="1" dirty="0"/>
          </a:p>
          <a:p>
            <a:pPr marL="0" indent="0">
              <a:buNone/>
            </a:pPr>
            <a:r>
              <a:rPr lang="fr-FR" sz="1800" i="1" dirty="0"/>
              <a:t>;</a:t>
            </a:r>
            <a:r>
              <a:rPr lang="fr-FR" sz="1800" i="1" dirty="0" err="1"/>
              <a:t>ready</a:t>
            </a:r>
            <a:r>
              <a:rPr lang="fr-FR" sz="1800" i="1" dirty="0"/>
              <a:t> KSK DS record (SHA1):</a:t>
            </a:r>
          </a:p>
          <a:p>
            <a:pPr marL="0" indent="0">
              <a:buNone/>
            </a:pPr>
            <a:r>
              <a:rPr lang="fr-FR" sz="1800" i="1" dirty="0" err="1"/>
              <a:t>wilfart.local</a:t>
            </a:r>
            <a:r>
              <a:rPr lang="fr-FR" sz="1800" i="1" dirty="0"/>
              <a:t>.  3600    IN      DS      13750 8 1 7ba1f8d7c01ce4e58e476ac21b47428b06f8b279</a:t>
            </a:r>
          </a:p>
          <a:p>
            <a:pPr marL="0" indent="0">
              <a:buNone/>
            </a:pPr>
            <a:r>
              <a:rPr lang="fr-FR" sz="1800" i="1" dirty="0"/>
              <a:t>;</a:t>
            </a:r>
            <a:r>
              <a:rPr lang="fr-FR" sz="1800" i="1" dirty="0" err="1"/>
              <a:t>ready</a:t>
            </a:r>
            <a:r>
              <a:rPr lang="fr-FR" sz="1800" i="1" dirty="0"/>
              <a:t> KSK DS record (SHA256):</a:t>
            </a:r>
          </a:p>
          <a:p>
            <a:pPr marL="0" indent="0">
              <a:buNone/>
            </a:pPr>
            <a:r>
              <a:rPr lang="fr-FR" sz="1800" i="1" dirty="0" err="1"/>
              <a:t>wilfart.local</a:t>
            </a:r>
            <a:r>
              <a:rPr lang="fr-FR" sz="1800" i="1" dirty="0"/>
              <a:t>.  3600    IN      DS      13750 8 2 68c736e45ec5b85a80fea2ebd0f5a053d9d3d6af5822d635e3651be8e2120d67</a:t>
            </a:r>
          </a:p>
          <a:p>
            <a:pPr marL="0" indent="0">
              <a:buNone/>
            </a:pPr>
            <a:endParaRPr lang="fr-FR" sz="1800" i="1" dirty="0"/>
          </a:p>
          <a:p>
            <a:pPr marL="0" indent="0">
              <a:buNone/>
            </a:pPr>
            <a:r>
              <a:rPr lang="fr-BE" sz="2400" dirty="0" err="1"/>
              <a:t>ods-ksmutil</a:t>
            </a:r>
            <a:r>
              <a:rPr lang="fr-BE" sz="2400" dirty="0"/>
              <a:t> key </a:t>
            </a:r>
            <a:r>
              <a:rPr lang="fr-BE" sz="2400" dirty="0" err="1"/>
              <a:t>ds-seen</a:t>
            </a:r>
            <a:r>
              <a:rPr lang="fr-BE" sz="2400" dirty="0"/>
              <a:t> --zone </a:t>
            </a:r>
            <a:r>
              <a:rPr lang="fr-BE" sz="2400" dirty="0" err="1"/>
              <a:t>wilfart.local</a:t>
            </a:r>
            <a:r>
              <a:rPr lang="fr-BE" sz="2400" dirty="0"/>
              <a:t> --</a:t>
            </a:r>
            <a:r>
              <a:rPr lang="fr-BE" sz="2400" dirty="0" err="1"/>
              <a:t>keytag</a:t>
            </a:r>
            <a:r>
              <a:rPr lang="fr-BE" sz="2400" dirty="0"/>
              <a:t> 13750</a:t>
            </a:r>
            <a:endParaRPr lang="fr-FR" sz="2400" i="1" dirty="0"/>
          </a:p>
          <a:p>
            <a:pPr marL="0" indent="0">
              <a:buNone/>
            </a:pPr>
            <a:endParaRPr lang="en-US" sz="1800" i="1" dirty="0"/>
          </a:p>
          <a:p>
            <a:pPr marL="0" indent="0">
              <a:buNone/>
            </a:pPr>
            <a:r>
              <a:rPr lang="en-US" sz="1800" i="1" dirty="0"/>
              <a:t>Found key with CKA_ID 8de25c6c213ac44e66d57614c3c93fb9</a:t>
            </a:r>
          </a:p>
          <a:p>
            <a:pPr marL="0" indent="0">
              <a:buNone/>
            </a:pPr>
            <a:r>
              <a:rPr lang="en-US" sz="1800" i="1" dirty="0"/>
              <a:t>Key 8de25c6c213ac44e66d57614c3c93fb9 made active</a:t>
            </a:r>
          </a:p>
          <a:p>
            <a:pPr marL="0" indent="0">
              <a:buNone/>
            </a:pPr>
            <a:r>
              <a:rPr lang="en-US" sz="1800" i="1" dirty="0"/>
              <a:t>Notifying enforcer of new database...</a:t>
            </a:r>
          </a:p>
          <a:p>
            <a:pPr marL="0" indent="0">
              <a:buNone/>
            </a:pPr>
            <a:r>
              <a:rPr lang="en-US" sz="1800" i="1" dirty="0"/>
              <a:t>Performed a HUP </a:t>
            </a:r>
            <a:r>
              <a:rPr lang="en-US" sz="1800" i="1" dirty="0" err="1"/>
              <a:t>ods-enforcerd</a:t>
            </a:r>
            <a:endParaRPr lang="en-US" sz="1800" i="1" dirty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38169595"/>
      </p:ext>
    </p:extLst>
  </p:cSld>
  <p:clrMapOvr>
    <a:masterClrMapping/>
  </p:clrMapOvr>
  <p:transition spd="slow">
    <p:wipe dir="d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DNSSEC - UTILE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62000" y="1484785"/>
            <a:ext cx="8077200" cy="2664296"/>
          </a:xfrm>
        </p:spPr>
        <p:txBody>
          <a:bodyPr>
            <a:normAutofit fontScale="92500" lnSpcReduction="20000"/>
          </a:bodyPr>
          <a:lstStyle/>
          <a:p>
            <a:r>
              <a:rPr lang="fr-FR" dirty="0"/>
              <a:t>Dans le fichier conf.xml valider la ligne:</a:t>
            </a:r>
          </a:p>
          <a:p>
            <a:pPr marL="0" indent="0">
              <a:buNone/>
            </a:pPr>
            <a:r>
              <a:rPr lang="fr-FR" sz="1600" dirty="0"/>
              <a:t>&lt;</a:t>
            </a:r>
            <a:r>
              <a:rPr lang="fr-FR" sz="1600" dirty="0" err="1"/>
              <a:t>NotifyCommand</a:t>
            </a:r>
            <a:r>
              <a:rPr lang="fr-FR" sz="1600" dirty="0"/>
              <a:t>&gt;/</a:t>
            </a:r>
            <a:r>
              <a:rPr lang="fr-FR" sz="1600" dirty="0" err="1"/>
              <a:t>usr</a:t>
            </a:r>
            <a:r>
              <a:rPr lang="fr-FR" sz="1600" dirty="0"/>
              <a:t>/</a:t>
            </a:r>
            <a:r>
              <a:rPr lang="fr-FR" sz="1600" dirty="0" err="1"/>
              <a:t>sbin</a:t>
            </a:r>
            <a:r>
              <a:rPr lang="fr-FR" sz="1600" dirty="0"/>
              <a:t>/</a:t>
            </a:r>
            <a:r>
              <a:rPr lang="fr-FR" sz="1600" dirty="0" err="1"/>
              <a:t>rndc</a:t>
            </a:r>
            <a:r>
              <a:rPr lang="fr-FR" sz="1600" dirty="0"/>
              <a:t> </a:t>
            </a:r>
            <a:r>
              <a:rPr lang="fr-FR" sz="1600" dirty="0" err="1"/>
              <a:t>reload</a:t>
            </a:r>
            <a:r>
              <a:rPr lang="fr-FR" sz="1600" dirty="0"/>
              <a:t> %zone&lt;/</a:t>
            </a:r>
            <a:r>
              <a:rPr lang="fr-FR" sz="1600" dirty="0" err="1"/>
              <a:t>NotifyCommand</a:t>
            </a:r>
            <a:r>
              <a:rPr lang="fr-FR" sz="1600" dirty="0"/>
              <a:t>&gt;</a:t>
            </a:r>
          </a:p>
          <a:p>
            <a:pPr marL="0" indent="0">
              <a:buNone/>
            </a:pPr>
            <a:r>
              <a:rPr lang="fr-FR" sz="2000" dirty="0"/>
              <a:t>La zone est rechargé par BIND lorsqu'elle est signée</a:t>
            </a:r>
          </a:p>
          <a:p>
            <a:pPr marL="0" indent="0">
              <a:buNone/>
            </a:pPr>
            <a:endParaRPr lang="fr-FR" sz="2000" dirty="0"/>
          </a:p>
          <a:p>
            <a:r>
              <a:rPr lang="fr-FR" dirty="0"/>
              <a:t>Dans le fichier conf.xml ajouter la ligne:</a:t>
            </a:r>
          </a:p>
          <a:p>
            <a:pPr marL="0" indent="0">
              <a:buNone/>
            </a:pPr>
            <a:r>
              <a:rPr lang="fr-FR" sz="1600" dirty="0"/>
              <a:t>&lt;</a:t>
            </a:r>
            <a:r>
              <a:rPr lang="fr-FR" sz="1600" dirty="0" err="1"/>
              <a:t>DelegationSignerSubmitCommand</a:t>
            </a:r>
            <a:r>
              <a:rPr lang="fr-FR" sz="1600" dirty="0"/>
              <a:t>&gt;/</a:t>
            </a:r>
            <a:r>
              <a:rPr lang="fr-FR" sz="1600" dirty="0" err="1"/>
              <a:t>usr</a:t>
            </a:r>
            <a:r>
              <a:rPr lang="fr-FR" sz="1600" dirty="0"/>
              <a:t>/local/</a:t>
            </a:r>
            <a:r>
              <a:rPr lang="fr-FR" sz="1600" dirty="0" err="1"/>
              <a:t>sbin</a:t>
            </a:r>
            <a:r>
              <a:rPr lang="fr-FR" sz="1600" dirty="0"/>
              <a:t>/mail-ds-key.sh&lt;/</a:t>
            </a:r>
            <a:r>
              <a:rPr lang="fr-FR" sz="1600" dirty="0" err="1"/>
              <a:t>DelegationSignerSubmitCommand</a:t>
            </a:r>
            <a:r>
              <a:rPr lang="fr-FR" sz="1600" dirty="0"/>
              <a:t>&gt;</a:t>
            </a:r>
          </a:p>
          <a:p>
            <a:pPr marL="0" indent="0">
              <a:buNone/>
            </a:pPr>
            <a:endParaRPr lang="fr-FR" sz="1600" dirty="0"/>
          </a:p>
          <a:p>
            <a:pPr marL="0" indent="0">
              <a:buNone/>
            </a:pPr>
            <a:r>
              <a:rPr lang="fr-FR" sz="2000" dirty="0"/>
              <a:t>Un mail sera envoyé lorsque une rotation de clef KSK est nécessaire</a:t>
            </a:r>
            <a:endParaRPr lang="fr-FR" sz="2000" dirty="0"/>
          </a:p>
        </p:txBody>
      </p:sp>
      <p:sp>
        <p:nvSpPr>
          <p:cNvPr id="6" name="ZoneTexte 5"/>
          <p:cNvSpPr txBox="1"/>
          <p:nvPr/>
        </p:nvSpPr>
        <p:spPr>
          <a:xfrm>
            <a:off x="762000" y="4226940"/>
            <a:ext cx="8077200" cy="2246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400" dirty="0"/>
              <a:t>#!/bin/sh</a:t>
            </a:r>
          </a:p>
          <a:p>
            <a:r>
              <a:rPr lang="fr-FR" sz="1400" dirty="0"/>
              <a:t>SUBJECT="DNSSEC New DS to </a:t>
            </a:r>
            <a:r>
              <a:rPr lang="fr-FR" sz="1400" dirty="0" err="1"/>
              <a:t>publish</a:t>
            </a:r>
            <a:r>
              <a:rPr lang="fr-FR" sz="1400" dirty="0"/>
              <a:t>"</a:t>
            </a:r>
          </a:p>
          <a:p>
            <a:r>
              <a:rPr lang="fr-FR" sz="1400" dirty="0"/>
              <a:t>DEST="</a:t>
            </a:r>
            <a:r>
              <a:rPr lang="fr-FR" sz="1400" dirty="0" err="1"/>
              <a:t>admin@wilfart.local</a:t>
            </a:r>
            <a:r>
              <a:rPr lang="fr-FR" sz="1400" dirty="0"/>
              <a:t>"</a:t>
            </a:r>
          </a:p>
          <a:p>
            <a:endParaRPr lang="fr-FR" sz="1400" dirty="0"/>
          </a:p>
          <a:p>
            <a:r>
              <a:rPr lang="fr-FR" sz="1400" dirty="0" err="1"/>
              <a:t>msg</a:t>
            </a:r>
            <a:r>
              <a:rPr lang="fr-FR" sz="1400" dirty="0"/>
              <a:t>="</a:t>
            </a:r>
            <a:r>
              <a:rPr lang="fr-FR" sz="1400" dirty="0" err="1"/>
              <a:t>Bientot</a:t>
            </a:r>
            <a:r>
              <a:rPr lang="fr-FR" sz="1400" dirty="0"/>
              <a:t> une rotation de KSK\</a:t>
            </a:r>
            <a:r>
              <a:rPr lang="fr-FR" sz="1400" dirty="0" err="1"/>
              <a:t>nVoici</a:t>
            </a:r>
            <a:r>
              <a:rPr lang="fr-FR" sz="1400" dirty="0"/>
              <a:t> les clefs\n"</a:t>
            </a:r>
          </a:p>
          <a:p>
            <a:r>
              <a:rPr lang="fr-FR" sz="1400" dirty="0" err="1"/>
              <a:t>while</a:t>
            </a:r>
            <a:r>
              <a:rPr lang="fr-FR" sz="1400" dirty="0"/>
              <a:t> </a:t>
            </a:r>
            <a:r>
              <a:rPr lang="fr-FR" sz="1400" dirty="0" err="1"/>
              <a:t>read</a:t>
            </a:r>
            <a:r>
              <a:rPr lang="fr-FR" sz="1400" dirty="0"/>
              <a:t> </a:t>
            </a:r>
            <a:r>
              <a:rPr lang="fr-FR" sz="1400" dirty="0" err="1"/>
              <a:t>line;do</a:t>
            </a:r>
            <a:endParaRPr lang="fr-FR" sz="1400" dirty="0"/>
          </a:p>
          <a:p>
            <a:r>
              <a:rPr lang="fr-FR" sz="1400" dirty="0"/>
              <a:t>    </a:t>
            </a:r>
            <a:r>
              <a:rPr lang="fr-FR" sz="1400" dirty="0" err="1"/>
              <a:t>msg</a:t>
            </a:r>
            <a:r>
              <a:rPr lang="fr-FR" sz="1400" dirty="0"/>
              <a:t>=${</a:t>
            </a:r>
            <a:r>
              <a:rPr lang="fr-FR" sz="1400" dirty="0" err="1"/>
              <a:t>msg</a:t>
            </a:r>
            <a:r>
              <a:rPr lang="fr-FR" sz="1400" dirty="0"/>
              <a:t>}${line}"\n"</a:t>
            </a:r>
          </a:p>
          <a:p>
            <a:r>
              <a:rPr lang="fr-FR" sz="1400" dirty="0" err="1"/>
              <a:t>done</a:t>
            </a:r>
            <a:endParaRPr lang="fr-FR" sz="1400" dirty="0"/>
          </a:p>
          <a:p>
            <a:endParaRPr lang="fr-FR" sz="1400" dirty="0"/>
          </a:p>
          <a:p>
            <a:r>
              <a:rPr lang="fr-FR" sz="1400" dirty="0" err="1"/>
              <a:t>echo</a:t>
            </a:r>
            <a:r>
              <a:rPr lang="fr-FR" sz="1400" dirty="0"/>
              <a:t> $</a:t>
            </a:r>
            <a:r>
              <a:rPr lang="fr-FR" sz="1400" dirty="0" err="1"/>
              <a:t>msg|mail</a:t>
            </a:r>
            <a:r>
              <a:rPr lang="fr-FR" sz="1400" dirty="0"/>
              <a:t> -s "$SUBJECT" $DEST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2993882215"/>
      </p:ext>
    </p:extLst>
  </p:cSld>
  <p:clrMapOvr>
    <a:masterClrMapping/>
  </p:clrMapOvr>
  <p:transition spd="slow">
    <p:wipe dir="d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DNSSEC – ZSK TIMING</a:t>
            </a:r>
          </a:p>
        </p:txBody>
      </p:sp>
      <p:pic>
        <p:nvPicPr>
          <p:cNvPr id="3074" name="Picture 2" descr="https://kb.isc.org/admin/media_store/2/AA-00822/zsk-timer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054824"/>
            <a:ext cx="5606036" cy="2762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kb.isc.org/admin/media_store/2/AA-00822/zsk-transition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3817218"/>
            <a:ext cx="5328592" cy="230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240987"/>
      </p:ext>
    </p:extLst>
  </p:cSld>
  <p:clrMapOvr>
    <a:masterClrMapping/>
  </p:clrMapOvr>
  <p:transition spd="slow">
    <p:wipe dir="d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BIND – VALIDATION DE DNSSEC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5144955"/>
          </a:xfrm>
        </p:spPr>
        <p:txBody>
          <a:bodyPr/>
          <a:lstStyle/>
          <a:p>
            <a:r>
              <a:rPr lang="fr-FR" dirty="0"/>
              <a:t>Editer le fichier /</a:t>
            </a:r>
            <a:r>
              <a:rPr lang="fr-FR" dirty="0" err="1"/>
              <a:t>etc</a:t>
            </a:r>
            <a:r>
              <a:rPr lang="fr-FR" dirty="0"/>
              <a:t>/</a:t>
            </a:r>
            <a:r>
              <a:rPr lang="fr-FR" dirty="0" err="1"/>
              <a:t>bind</a:t>
            </a:r>
            <a:r>
              <a:rPr lang="fr-FR" dirty="0"/>
              <a:t>/</a:t>
            </a:r>
            <a:r>
              <a:rPr lang="fr-FR" dirty="0" err="1"/>
              <a:t>named.conf.local</a:t>
            </a:r>
            <a:r>
              <a:rPr lang="fr-FR" dirty="0"/>
              <a:t> et valider DNSSEC</a:t>
            </a:r>
          </a:p>
          <a:p>
            <a:pPr marL="0" indent="0">
              <a:buNone/>
            </a:pPr>
            <a:endParaRPr lang="fr-FR" sz="2000" dirty="0"/>
          </a:p>
          <a:p>
            <a:pPr marL="0" indent="0">
              <a:buNone/>
            </a:pPr>
            <a:r>
              <a:rPr lang="fr-FR" sz="2400" i="1" dirty="0"/>
              <a:t>  </a:t>
            </a:r>
            <a:r>
              <a:rPr lang="fr-FR" sz="2400" i="1" dirty="0" err="1"/>
              <a:t>dnssec</a:t>
            </a:r>
            <a:r>
              <a:rPr lang="fr-FR" sz="2400" i="1" dirty="0"/>
              <a:t>-validation </a:t>
            </a:r>
            <a:r>
              <a:rPr lang="fr-FR" sz="2400" i="1" dirty="0" err="1"/>
              <a:t>yes</a:t>
            </a:r>
            <a:r>
              <a:rPr lang="fr-FR" sz="2400" i="1" dirty="0"/>
              <a:t>;</a:t>
            </a:r>
          </a:p>
          <a:p>
            <a:pPr marL="0" indent="0">
              <a:buNone/>
            </a:pPr>
            <a:r>
              <a:rPr lang="fr-FR" sz="2400" i="1" dirty="0"/>
              <a:t>  </a:t>
            </a:r>
            <a:r>
              <a:rPr lang="fr-FR" sz="2400" i="1" dirty="0" err="1"/>
              <a:t>dnssec-enable</a:t>
            </a:r>
            <a:r>
              <a:rPr lang="fr-FR" sz="2400" i="1" dirty="0"/>
              <a:t> </a:t>
            </a:r>
            <a:r>
              <a:rPr lang="fr-FR" sz="2400" i="1" dirty="0" err="1"/>
              <a:t>yes</a:t>
            </a:r>
            <a:r>
              <a:rPr lang="fr-FR" sz="2400" i="1" dirty="0"/>
              <a:t>;</a:t>
            </a:r>
          </a:p>
          <a:p>
            <a:pPr marL="0" indent="0">
              <a:buNone/>
            </a:pPr>
            <a:endParaRPr lang="fr-FR" sz="1400" dirty="0"/>
          </a:p>
          <a:p>
            <a:r>
              <a:rPr lang="fr-FR" dirty="0"/>
              <a:t>Faire pointer la zone vers le fichier signé</a:t>
            </a:r>
            <a:endParaRPr lang="fr-FR" dirty="0"/>
          </a:p>
          <a:p>
            <a:pPr marL="0" indent="0">
              <a:buNone/>
            </a:pPr>
            <a:r>
              <a:rPr lang="fr-FR" sz="2400" i="1" dirty="0"/>
              <a:t>zone "</a:t>
            </a:r>
            <a:r>
              <a:rPr lang="fr-FR" sz="2400" i="1" dirty="0" err="1"/>
              <a:t>wilfart.local</a:t>
            </a:r>
            <a:r>
              <a:rPr lang="fr-FR" sz="2400" i="1" dirty="0"/>
              <a:t>" IN {</a:t>
            </a:r>
          </a:p>
          <a:p>
            <a:pPr marL="0" indent="0">
              <a:buNone/>
            </a:pPr>
            <a:r>
              <a:rPr lang="fr-FR" sz="2400" i="1" dirty="0"/>
              <a:t>        type master;</a:t>
            </a:r>
          </a:p>
          <a:p>
            <a:pPr marL="0" indent="0">
              <a:buNone/>
            </a:pPr>
            <a:r>
              <a:rPr lang="fr-FR" sz="2400" i="1" dirty="0"/>
              <a:t>        file "</a:t>
            </a:r>
            <a:r>
              <a:rPr lang="fr-FR" sz="2400" b="1" i="1" dirty="0">
                <a:solidFill>
                  <a:srgbClr val="FF0000"/>
                </a:solidFill>
              </a:rPr>
              <a:t>/var/cache/</a:t>
            </a:r>
            <a:r>
              <a:rPr lang="fr-FR" sz="2400" b="1" i="1" dirty="0" err="1">
                <a:solidFill>
                  <a:srgbClr val="FF0000"/>
                </a:solidFill>
              </a:rPr>
              <a:t>bind</a:t>
            </a:r>
            <a:r>
              <a:rPr lang="fr-FR" sz="2400" b="1" i="1" dirty="0">
                <a:solidFill>
                  <a:srgbClr val="FF0000"/>
                </a:solidFill>
              </a:rPr>
              <a:t>/</a:t>
            </a:r>
            <a:r>
              <a:rPr lang="fr-FR" sz="2400" b="1" i="1" dirty="0" err="1">
                <a:solidFill>
                  <a:srgbClr val="FF0000"/>
                </a:solidFill>
              </a:rPr>
              <a:t>wilfart.local.zone.signed</a:t>
            </a:r>
            <a:r>
              <a:rPr lang="fr-FR" sz="2400" i="1" dirty="0"/>
              <a:t>";</a:t>
            </a:r>
          </a:p>
          <a:p>
            <a:pPr marL="0" indent="0">
              <a:buNone/>
            </a:pPr>
            <a:r>
              <a:rPr lang="fr-FR" sz="2400" i="1" dirty="0"/>
              <a:t>};</a:t>
            </a:r>
          </a:p>
          <a:p>
            <a:pPr marL="0" indent="0">
              <a:buNone/>
            </a:pP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3713431789"/>
      </p:ext>
    </p:extLst>
  </p:cSld>
  <p:clrMapOvr>
    <a:masterClrMapping/>
  </p:clrMapOvr>
  <p:transition spd="slow">
    <p:wipe dir="d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DNSSEC - FIREWALL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dirty="0"/>
              <a:t>DNS utilise le protocole UDP sur le port 53 (TCP est utilisé pour les transferts de zone) et la taille des paquets est en général limité à 512 octets maximum</a:t>
            </a:r>
          </a:p>
          <a:p>
            <a:pPr marL="0" indent="0">
              <a:buNone/>
            </a:pPr>
            <a:endParaRPr lang="fr-FR" sz="2400" dirty="0"/>
          </a:p>
          <a:p>
            <a:pPr marL="0" indent="0">
              <a:buNone/>
            </a:pPr>
            <a:r>
              <a:rPr lang="fr-FR" sz="2400" dirty="0"/>
              <a:t>DNSSEC utilise des paquets de taille plus importante. Solutions:</a:t>
            </a:r>
          </a:p>
          <a:p>
            <a:pPr>
              <a:buFontTx/>
              <a:buChar char="-"/>
            </a:pPr>
            <a:r>
              <a:rPr lang="fr-FR" sz="2400" dirty="0"/>
              <a:t>Utiliser le protocole TCP sur le port 53</a:t>
            </a:r>
          </a:p>
          <a:p>
            <a:pPr>
              <a:buFontTx/>
              <a:buChar char="-"/>
            </a:pPr>
            <a:r>
              <a:rPr lang="fr-FR" sz="2400" dirty="0"/>
              <a:t>Utiliser l'</a:t>
            </a:r>
            <a:r>
              <a:rPr lang="fr-FR" sz="2400" dirty="0"/>
              <a:t>Extension </a:t>
            </a:r>
            <a:r>
              <a:rPr lang="fr-FR" sz="2400" dirty="0" err="1"/>
              <a:t>mechanisms</a:t>
            </a:r>
            <a:r>
              <a:rPr lang="fr-FR" sz="2400" dirty="0"/>
              <a:t> for DNS (EDNS) qui permet des paquets entre 512 et 4096 octets</a:t>
            </a:r>
          </a:p>
          <a:p>
            <a:pPr marL="0" indent="0">
              <a:buNone/>
            </a:pPr>
            <a:r>
              <a:rPr lang="fr-FR" sz="2400" dirty="0"/>
              <a:t>Attention: vérifier que votre pare-feu permette le passage de tels paquets.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2195823226"/>
      </p:ext>
    </p:extLst>
  </p:cSld>
  <p:clrMapOvr>
    <a:masterClrMapping/>
  </p:clrMapOvr>
  <p:transition spd="slow">
    <p:wipe dir="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DNS SON ROLE - NSLOOKUP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1628800"/>
            <a:ext cx="6192688" cy="4312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608746"/>
      </p:ext>
    </p:extLst>
  </p:cSld>
  <p:clrMapOvr>
    <a:masterClrMapping/>
  </p:clrMapOvr>
  <p:transition spd="slow">
    <p:wipe dir="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DNS – LES MECANISMES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1556792"/>
            <a:ext cx="7795592" cy="4122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116622"/>
      </p:ext>
    </p:extLst>
  </p:cSld>
  <p:clrMapOvr>
    <a:masterClrMapping/>
  </p:clrMapOvr>
  <p:transition spd="slow">
    <p:wipe dir="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DNS – LES MECANISMES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75052" y="1484784"/>
            <a:ext cx="8077200" cy="47526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1- Le résolveur n’a pas l’information dans sa cache. Il envoi d’une requête vers le serveur DNS du provider</a:t>
            </a:r>
          </a:p>
          <a:p>
            <a:pPr marL="0" indent="0">
              <a:buNone/>
            </a:pPr>
            <a:r>
              <a:rPr lang="fr-FR" dirty="0"/>
              <a:t>2- Si le provider n’a pas les informations dans sa cache, il envoie une requête vers le TLD pour connaître l’adresse du serveur DNS qui gère </a:t>
            </a:r>
            <a:r>
              <a:rPr lang="fr-FR" dirty="0" err="1"/>
              <a:t>be</a:t>
            </a:r>
            <a:r>
              <a:rPr lang="fr-FR" dirty="0"/>
              <a:t>.</a:t>
            </a:r>
          </a:p>
          <a:p>
            <a:pPr marL="0" indent="0">
              <a:buNone/>
            </a:pPr>
            <a:r>
              <a:rPr lang="fr-FR" dirty="0"/>
              <a:t>3- Le provider envoie une requête vers le serveur DNS de </a:t>
            </a:r>
            <a:r>
              <a:rPr lang="fr-FR" dirty="0" err="1"/>
              <a:t>be</a:t>
            </a:r>
            <a:r>
              <a:rPr lang="fr-FR" dirty="0"/>
              <a:t> pour connaître l’adresse du serveur DNS qui gère esit.be.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9726253"/>
      </p:ext>
    </p:extLst>
  </p:cSld>
  <p:clrMapOvr>
    <a:masterClrMapping/>
  </p:clrMapOvr>
  <p:transition spd="slow">
    <p:wipe dir="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DNS – LES MECANISMES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62000" y="1700808"/>
            <a:ext cx="8077200" cy="4297363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4- Le provider envoi une requête vers le serveur DNS qui gère esit.be. pour connaître l’adresse IP de www.esit.be</a:t>
            </a:r>
          </a:p>
          <a:p>
            <a:pPr marL="0" indent="0">
              <a:buNone/>
            </a:pPr>
            <a:r>
              <a:rPr lang="fr-FR" dirty="0"/>
              <a:t>L’adresse est mise en cache chez le provider et est fournie au client qui la met en cache</a:t>
            </a:r>
          </a:p>
        </p:txBody>
      </p:sp>
    </p:spTree>
    <p:extLst>
      <p:ext uri="{BB962C8B-B14F-4D97-AF65-F5344CB8AC3E}">
        <p14:creationId xmlns:p14="http://schemas.microsoft.com/office/powerpoint/2010/main" val="721789484"/>
      </p:ext>
    </p:extLst>
  </p:cSld>
  <p:clrMapOvr>
    <a:masterClrMapping/>
  </p:clrMapOvr>
  <p:transition spd="slow">
    <p:wipe dir="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DNS – SES VULNERABILITES</a:t>
            </a:r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163" y="1700808"/>
            <a:ext cx="7870874" cy="3960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63898904"/>
      </p:ext>
    </p:extLst>
  </p:cSld>
  <p:clrMapOvr>
    <a:masterClrMapping/>
  </p:clrMapOvr>
  <p:transition spd="slow">
    <p:wipe dir="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DNSSEC – SES SOLUTIONS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DNSSEC apporte l’authentification. Le client sait que c’est le bon serveur qui envoie la réponse</a:t>
            </a:r>
          </a:p>
          <a:p>
            <a:r>
              <a:rPr lang="fr-FR" dirty="0"/>
              <a:t>DNSSEC apporte l’intégrité. Le client sait que la donnée n’a pas été modifié entre le serveur et le client</a:t>
            </a:r>
          </a:p>
          <a:p>
            <a:r>
              <a:rPr lang="fr-FR" dirty="0"/>
              <a:t>DNSSEC apporte un chaînage de confiance dans les serveurs de l’arborescence</a:t>
            </a:r>
          </a:p>
        </p:txBody>
      </p:sp>
    </p:spTree>
    <p:extLst>
      <p:ext uri="{BB962C8B-B14F-4D97-AF65-F5344CB8AC3E}">
        <p14:creationId xmlns:p14="http://schemas.microsoft.com/office/powerpoint/2010/main" val="707163764"/>
      </p:ext>
    </p:extLst>
  </p:cSld>
  <p:clrMapOvr>
    <a:masterClrMapping/>
  </p:clrMapOvr>
  <p:transition spd="slow">
    <p:wipe dir="d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I2DOt6RzRcU51QxdhNew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AGzTPKJNXuuOK4v20iPS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heme/theme1.xml><?xml version="1.0" encoding="utf-8"?>
<a:theme xmlns:a="http://schemas.openxmlformats.org/drawingml/2006/main" name="Trainin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9AAE7D94-4B35-4504-8B3F-953B20D97EE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Présentation de formation</Template>
  <TotalTime>0</TotalTime>
  <Words>1837</Words>
  <Application>Microsoft Office PowerPoint</Application>
  <PresentationFormat>Affichage à l'écran (4:3)</PresentationFormat>
  <Paragraphs>265</Paragraphs>
  <Slides>34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34</vt:i4>
      </vt:variant>
    </vt:vector>
  </HeadingPairs>
  <TitlesOfParts>
    <vt:vector size="38" baseType="lpstr">
      <vt:lpstr>Arial</vt:lpstr>
      <vt:lpstr>Calibri</vt:lpstr>
      <vt:lpstr>Georgia</vt:lpstr>
      <vt:lpstr>Training</vt:lpstr>
      <vt:lpstr>DE DNS A DNSSEC</vt:lpstr>
      <vt:lpstr>DNS et TCP/IP - RAPPEL</vt:lpstr>
      <vt:lpstr>DNS SON ROLE</vt:lpstr>
      <vt:lpstr>DNS SON ROLE - NSLOOKUP</vt:lpstr>
      <vt:lpstr>DNS – LES MECANISMES</vt:lpstr>
      <vt:lpstr>DNS – LES MECANISMES</vt:lpstr>
      <vt:lpstr>DNS – LES MECANISMES</vt:lpstr>
      <vt:lpstr>DNS – SES VULNERABILITES</vt:lpstr>
      <vt:lpstr>DNSSEC – SES SOLUTIONS</vt:lpstr>
      <vt:lpstr>DNSSEC – INTEGRITE</vt:lpstr>
      <vt:lpstr>DNSSEC - AUTHENTICITE</vt:lpstr>
      <vt:lpstr>DNSSEC – LES ENREGISTREMENTS</vt:lpstr>
      <vt:lpstr>DNSSEC – LES ENREGISTREMENTS</vt:lpstr>
      <vt:lpstr>DNSSEC – LES ENREGISTREMENTS</vt:lpstr>
      <vt:lpstr>DNSSEC – LES ENREGISTREMENTS</vt:lpstr>
      <vt:lpstr>DNSSEC – LES ENREGISTREMENTS</vt:lpstr>
      <vt:lpstr>DNSSEC – LES ENREGISTREMENTS</vt:lpstr>
      <vt:lpstr>DNSSEC – LES ENREGISTREMENTS</vt:lpstr>
      <vt:lpstr>DNSSEC – LES ENREGISTREMENTS</vt:lpstr>
      <vt:lpstr>DNSSEC – LES ENREGISTREMENTS</vt:lpstr>
      <vt:lpstr>DNSSEC – LES ENREGISTREMENTS</vt:lpstr>
      <vt:lpstr>DNSSEC – CHAINE DE CONFIANCE</vt:lpstr>
      <vt:lpstr>Présentation PowerPoint</vt:lpstr>
      <vt:lpstr>DNSSEC - SECURITE</vt:lpstr>
      <vt:lpstr>DNSSEC - SECURITE</vt:lpstr>
      <vt:lpstr>DNSSEC – LA PRATIQUE</vt:lpstr>
      <vt:lpstr>DNSSEC – LA PRATIQUE</vt:lpstr>
      <vt:lpstr>DNSSEC – LA PRATIQUE</vt:lpstr>
      <vt:lpstr>DNSSEC – LA PRATIQUE</vt:lpstr>
      <vt:lpstr>DNSSEC – LA PRATIQUE</vt:lpstr>
      <vt:lpstr>DNSSEC - UTILE</vt:lpstr>
      <vt:lpstr>DNSSEC – ZSK TIMING</vt:lpstr>
      <vt:lpstr>BIND – VALIDATION DE DNSSEC</vt:lpstr>
      <vt:lpstr>DNSSEC - FIREWALL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2017-04-29T16:16:04Z</dcterms:created>
  <dcterms:modified xsi:type="dcterms:W3CDTF">2017-05-01T15:08:00Z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TC016745579991</vt:lpwstr>
  </property>
</Properties>
</file>