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5" r:id="rId8"/>
    <p:sldId id="264" r:id="rId9"/>
    <p:sldId id="263"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9" r:id="rId41"/>
    <p:sldId id="295" r:id="rId42"/>
    <p:sldId id="296" r:id="rId43"/>
    <p:sldId id="297" r:id="rId44"/>
    <p:sldId id="298" r:id="rId45"/>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5" d="100"/>
          <a:sy n="105" d="100"/>
        </p:scale>
        <p:origin x="-11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C7D8A6E-3EA4-4483-837A-4467C62E2B12}" type="datetimeFigureOut">
              <a:rPr lang="fr-FR" smtClean="0"/>
              <a:t>11/03/2011</a:t>
            </a:fld>
            <a:endParaRPr lang="fr-BE"/>
          </a:p>
        </p:txBody>
      </p:sp>
      <p:sp>
        <p:nvSpPr>
          <p:cNvPr id="4" name="Espace réservé du pied de page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BA7FE4D2-8C8D-4569-B698-D8DC75EFBDFD}" type="slidenum">
              <a:rPr lang="fr-BE" smtClean="0"/>
              <a:t>‹N°›</a:t>
            </a:fld>
            <a:endParaRPr lang="fr-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13A27D0-F285-4028-A2B0-BBB81C9812D6}" type="datetimeFigureOut">
              <a:rPr lang="fr-FR" smtClean="0"/>
              <a:t>11/03/2011</a:t>
            </a:fld>
            <a:endParaRPr lang="fr-BE"/>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735424F-7D23-4FD7-A831-84144C7FD3C8}" type="slidenum">
              <a:rPr lang="fr-BE" smtClean="0"/>
              <a:t>‹N°›</a:t>
            </a:fld>
            <a:endParaRPr lang="fr-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a:p>
        </p:txBody>
      </p:sp>
      <p:sp>
        <p:nvSpPr>
          <p:cNvPr id="4" name="Espace réservé du numéro de diapositive 3"/>
          <p:cNvSpPr>
            <a:spLocks noGrp="1"/>
          </p:cNvSpPr>
          <p:nvPr>
            <p:ph type="sldNum" sz="quarter" idx="10"/>
          </p:nvPr>
        </p:nvSpPr>
        <p:spPr/>
        <p:txBody>
          <a:bodyPr/>
          <a:lstStyle/>
          <a:p>
            <a:fld id="{4735424F-7D23-4FD7-A831-84144C7FD3C8}" type="slidenum">
              <a:rPr lang="fr-BE" smtClean="0"/>
              <a:t>1</a:t>
            </a:fld>
            <a:endParaRPr lang="fr-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6D2D6EC-0D30-4ACF-B0BB-2CB7ED2357E3}" type="slidenum">
              <a:rPr lang="fr-BE" smtClean="0"/>
              <a:pPr/>
              <a:t>‹N°›</a:t>
            </a:fld>
            <a:endParaRPr lang="fr-BE"/>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11"/>
          </p:nvPr>
        </p:nvSpPr>
        <p:spPr>
          <a:xfrm>
            <a:off x="2640597" y="6377459"/>
            <a:ext cx="3836404" cy="365125"/>
          </a:xfrm>
        </p:spPr>
        <p:txBody>
          <a:bodyPr/>
          <a:lstStyle/>
          <a:p>
            <a:endParaRPr lang="fr-BE"/>
          </a:p>
        </p:txBody>
      </p:sp>
      <p:sp>
        <p:nvSpPr>
          <p:cNvPr id="6" name="Espace réservé du numéro de diapositive 5"/>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6D2D6EC-0D30-4ACF-B0BB-2CB7ED2357E3}"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F6D2D6EC-0D30-4ACF-B0BB-2CB7ED2357E3}"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0AC390E-18D8-4259-8E99-D7F5516874BA}" type="datetimeFigureOut">
              <a:rPr lang="fr-FR" smtClean="0"/>
              <a:pPr/>
              <a:t>11/03/2011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F6D2D6EC-0D30-4ACF-B0BB-2CB7ED2357E3}" type="slidenum">
              <a:rPr lang="fr-BE" smtClean="0"/>
              <a:pPr/>
              <a:t>‹N°›</a:t>
            </a:fld>
            <a:endParaRPr lang="fr-BE"/>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A0AC390E-18D8-4259-8E99-D7F5516874BA}" type="datetimeFigureOut">
              <a:rPr lang="fr-FR" smtClean="0"/>
              <a:pPr/>
              <a:t>11/03/2011</a:t>
            </a:fld>
            <a:endParaRPr lang="fr-BE"/>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BE"/>
          </a:p>
        </p:txBody>
      </p:sp>
      <p:sp>
        <p:nvSpPr>
          <p:cNvPr id="7" name="Espace réservé du numéro de diapositive 6"/>
          <p:cNvSpPr>
            <a:spLocks noGrp="1"/>
          </p:cNvSpPr>
          <p:nvPr>
            <p:ph type="sldNum" sz="quarter" idx="12"/>
          </p:nvPr>
        </p:nvSpPr>
        <p:spPr>
          <a:xfrm>
            <a:off x="8339328" y="1170432"/>
            <a:ext cx="733864" cy="201168"/>
          </a:xfrm>
        </p:spPr>
        <p:txBody>
          <a:bodyPr/>
          <a:lstStyle/>
          <a:p>
            <a:fld id="{F6D2D6EC-0D30-4ACF-B0BB-2CB7ED2357E3}"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0AC390E-18D8-4259-8E99-D7F5516874BA}" type="datetimeFigureOut">
              <a:rPr lang="fr-FR" smtClean="0"/>
              <a:pPr/>
              <a:t>11/03/2011</a:t>
            </a:fld>
            <a:endParaRPr lang="fr-BE"/>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BE"/>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6D2D6EC-0D30-4ACF-B0BB-2CB7ED2357E3}"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www.ldlc.be/navigation/cat.html?sscat=140220&amp;tri=4&amp;ordre=1&amp;constructeur=C000004770&amp;filtre_837_1_val=1" TargetMode="Externa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hyperlink" Target="http://www.dailymotion.com/video/xc6je6_imprimante-jet-d-encre-et-imprimant_tech"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fonctionnement%20imprimante%20laser.sw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720" y="4357694"/>
            <a:ext cx="8077200" cy="1673352"/>
          </a:xfrm>
        </p:spPr>
        <p:txBody>
          <a:bodyPr/>
          <a:lstStyle/>
          <a:p>
            <a:r>
              <a:rPr lang="fr-BE" dirty="0" smtClean="0"/>
              <a:t>Les imprimantes laser</a:t>
            </a:r>
            <a:endParaRPr lang="fr-BE" dirty="0"/>
          </a:p>
        </p:txBody>
      </p:sp>
      <p:sp>
        <p:nvSpPr>
          <p:cNvPr id="3" name="Sous-titre 2"/>
          <p:cNvSpPr>
            <a:spLocks noGrp="1"/>
          </p:cNvSpPr>
          <p:nvPr>
            <p:ph type="subTitle" idx="1"/>
          </p:nvPr>
        </p:nvSpPr>
        <p:spPr>
          <a:xfrm>
            <a:off x="7286644" y="5358384"/>
            <a:ext cx="1857356" cy="1499616"/>
          </a:xfrm>
        </p:spPr>
        <p:txBody>
          <a:bodyPr/>
          <a:lstStyle/>
          <a:p>
            <a:r>
              <a:rPr lang="fr-BE" dirty="0" err="1" smtClean="0"/>
              <a:t>Devits</a:t>
            </a:r>
            <a:r>
              <a:rPr lang="fr-BE" dirty="0" smtClean="0"/>
              <a:t> Quentin</a:t>
            </a:r>
            <a:endParaRPr lang="fr-BE" dirty="0"/>
          </a:p>
        </p:txBody>
      </p:sp>
      <p:pic>
        <p:nvPicPr>
          <p:cNvPr id="4" name="Image 3" descr="http://www.zoombits.fr/blogbitsfr/wp-content/uploads/2009/04/laser_printer_300x300.jpg"/>
          <p:cNvPicPr/>
          <p:nvPr/>
        </p:nvPicPr>
        <p:blipFill>
          <a:blip r:embed="rId3"/>
          <a:srcRect/>
          <a:stretch>
            <a:fillRect/>
          </a:stretch>
        </p:blipFill>
        <p:spPr bwMode="auto">
          <a:xfrm>
            <a:off x="2500298" y="214290"/>
            <a:ext cx="4143404" cy="407196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Point d'image</a:t>
            </a:r>
            <a:r>
              <a:rPr lang="fr-BE" dirty="0" smtClean="0"/>
              <a:t>: Plus petite unité qu'un système numérique tel qu'une imprimante laser peut capter, traiter ou restituer. On parle aussi de Dots ou de pixels.</a:t>
            </a:r>
          </a:p>
          <a:p>
            <a:endParaRPr lang="fr-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PostScript</a:t>
            </a:r>
            <a:r>
              <a:rPr lang="fr-BE" dirty="0" smtClean="0"/>
              <a:t>: est un </a:t>
            </a:r>
            <a:r>
              <a:rPr lang="fr-BE" i="1" dirty="0" smtClean="0"/>
              <a:t>langage de description</a:t>
            </a:r>
            <a:r>
              <a:rPr lang="fr-BE" dirty="0" smtClean="0"/>
              <a:t> de page introduit par Adobe en 1985 et conçu pour les imprimantes laser. Ce langage inter plateformes permet d'obtenir un fichier unique comportant tous les éléments constituant la page (textes, images, polices, couleurs, etc...).</a:t>
            </a:r>
          </a:p>
          <a:p>
            <a:endParaRPr lang="fr-B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PCL</a:t>
            </a:r>
            <a:r>
              <a:rPr lang="fr-BE" dirty="0" smtClean="0"/>
              <a:t>: abréviation anglaise de Printer Control Langage. C'est un </a:t>
            </a:r>
            <a:r>
              <a:rPr lang="fr-BE" i="1" dirty="0" smtClean="0"/>
              <a:t>langage de description</a:t>
            </a:r>
            <a:r>
              <a:rPr lang="fr-BE" dirty="0" smtClean="0"/>
              <a:t>  à destination essentiellement des imprimantes laser et des imprimantes jet d'encre, proposé par HP. Le PCL est devenu un standard.</a:t>
            </a:r>
          </a:p>
          <a:p>
            <a:endParaRPr lang="fr-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Port USB ; Port LPT (parallèle)</a:t>
            </a:r>
            <a:r>
              <a:rPr lang="fr-BE" dirty="0" smtClean="0"/>
              <a:t>: ce sont deux types de port qui permettent de transmettre une information à un périphérique. L'USB est beaucoup plus rapide que le LPT. Nous pouvons dire que l'USB est le descendant du LPT.</a:t>
            </a:r>
          </a:p>
          <a:p>
            <a:endParaRPr lang="fr-B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Résolution</a:t>
            </a:r>
            <a:r>
              <a:rPr lang="fr-BE" dirty="0" smtClean="0"/>
              <a:t>:</a:t>
            </a:r>
            <a:r>
              <a:rPr lang="fr-BE" b="1" dirty="0" smtClean="0"/>
              <a:t> </a:t>
            </a:r>
            <a:r>
              <a:rPr lang="fr-BE" dirty="0" smtClean="0"/>
              <a:t>mesure de la netteté d'une image ou d'un dessin, exprimée par le nombre de points ou de lignes par unité de longueur (dpi).</a:t>
            </a:r>
          </a:p>
          <a:p>
            <a:endParaRPr lang="fr-B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en-US" b="1" dirty="0" smtClean="0"/>
              <a:t>Tambour OPC</a:t>
            </a:r>
            <a:r>
              <a:rPr lang="en-US" dirty="0" smtClean="0"/>
              <a:t>: </a:t>
            </a:r>
            <a:r>
              <a:rPr lang="en-US" dirty="0" err="1" smtClean="0"/>
              <a:t>Abréviation</a:t>
            </a:r>
            <a:r>
              <a:rPr lang="en-US" dirty="0" smtClean="0"/>
              <a:t> </a:t>
            </a:r>
            <a:r>
              <a:rPr lang="en-US" dirty="0" err="1" smtClean="0"/>
              <a:t>d’Organic</a:t>
            </a:r>
            <a:r>
              <a:rPr lang="en-US" dirty="0" smtClean="0"/>
              <a:t> Photo Conductor. </a:t>
            </a:r>
            <a:r>
              <a:rPr lang="fr-BE" dirty="0" smtClean="0"/>
              <a:t>Egalement appelé photoconducteur. Le tambour OPC est un cylindre qui a sa surface en sélénium. Le sélénium a comme propriété de se charger positivement au contact de la lumière.</a:t>
            </a:r>
          </a:p>
          <a:p>
            <a:endParaRPr lang="fr-BE" dirty="0"/>
          </a:p>
        </p:txBody>
      </p:sp>
      <p:pic>
        <p:nvPicPr>
          <p:cNvPr id="24579" name="Picture 3"/>
          <p:cNvPicPr>
            <a:picLocks noChangeAspect="1" noChangeArrowheads="1"/>
          </p:cNvPicPr>
          <p:nvPr/>
        </p:nvPicPr>
        <p:blipFill>
          <a:blip r:embed="rId2"/>
          <a:srcRect l="6052" r="3175"/>
          <a:stretch>
            <a:fillRect/>
          </a:stretch>
        </p:blipFill>
        <p:spPr bwMode="auto">
          <a:xfrm>
            <a:off x="857224" y="5286388"/>
            <a:ext cx="7500990" cy="107157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Toner</a:t>
            </a:r>
            <a:r>
              <a:rPr lang="fr-BE" dirty="0" smtClean="0"/>
              <a:t>: C'est comme une cartouche d'encre sauf qu'ici l'encre est en poudre et non sous forme liquide.</a:t>
            </a:r>
          </a:p>
          <a:p>
            <a:endParaRPr lang="fr-BE" dirty="0"/>
          </a:p>
        </p:txBody>
      </p:sp>
      <p:pic>
        <p:nvPicPr>
          <p:cNvPr id="4" name="Image 3" descr="http://encre-et-imprimante.fr/wp-content/uploads/2010/01/encre-imprimante-toner.jpg"/>
          <p:cNvPicPr/>
          <p:nvPr/>
        </p:nvPicPr>
        <p:blipFill>
          <a:blip r:embed="rId2"/>
          <a:srcRect/>
          <a:stretch>
            <a:fillRect/>
          </a:stretch>
        </p:blipFill>
        <p:spPr bwMode="auto">
          <a:xfrm>
            <a:off x="1643042" y="3357562"/>
            <a:ext cx="5760720" cy="323080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fontScale="85000" lnSpcReduction="10000"/>
          </a:bodyPr>
          <a:lstStyle/>
          <a:p>
            <a:r>
              <a:rPr lang="fr-BE" dirty="0" smtClean="0"/>
              <a:t>Les imprimantes ont été conçues dès l'apparition des premiers ordinateurs, pour permettre la consultation et la conservation sur support papier des résultats produits par les programmes informatiques. En effet, à l'époque des premiers calculateurs, les écrans n'existaient pas encore et les méthodes de stockage de l'information étaient très rudimentaires et très coûteuses.</a:t>
            </a:r>
          </a:p>
          <a:p>
            <a:r>
              <a:rPr lang="fr-BE" dirty="0" smtClean="0"/>
              <a:t>Avec le temps, les imprimantes ont énormément évolué dans leur méthode d'impression et de traction du papier, mais également dans leur qualité d'impression, leur encombrement et leur coût.</a:t>
            </a:r>
            <a:endParaRPr lang="fr-B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a:bodyPr>
          <a:lstStyle/>
          <a:p>
            <a:r>
              <a:rPr lang="fr-BE" sz="2400" b="1" dirty="0" smtClean="0"/>
              <a:t>1954</a:t>
            </a:r>
            <a:r>
              <a:rPr lang="fr-BE" sz="2400" dirty="0" smtClean="0"/>
              <a:t>, apparition aux États-Unis de la première imprimante spécifique pour ordinateur: l'UNIPRINTER.C'est une imprimante ligne à ligne, elle imprime 120 caractères à la vitesse de 600 lignes par minute</a:t>
            </a:r>
            <a:endParaRPr lang="fr-BE" sz="2400" dirty="0"/>
          </a:p>
        </p:txBody>
      </p:sp>
      <p:pic>
        <p:nvPicPr>
          <p:cNvPr id="4" name="Image 3"/>
          <p:cNvPicPr/>
          <p:nvPr/>
        </p:nvPicPr>
        <p:blipFill>
          <a:blip r:embed="rId2"/>
          <a:srcRect/>
          <a:stretch>
            <a:fillRect/>
          </a:stretch>
        </p:blipFill>
        <p:spPr bwMode="auto">
          <a:xfrm>
            <a:off x="2428860" y="3429000"/>
            <a:ext cx="4214821" cy="321471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a:bodyPr>
          <a:lstStyle/>
          <a:p>
            <a:r>
              <a:rPr lang="fr-BE" sz="2400" b="1" dirty="0" smtClean="0"/>
              <a:t>1963</a:t>
            </a:r>
            <a:r>
              <a:rPr lang="fr-BE" sz="2400" dirty="0" smtClean="0"/>
              <a:t>, apparition de la première imprimante à jet d'encre, la tête d'impression de ces imprimantes consistant en un récipient d'encre liquide dans lequel sont pratiqués des trous microscopiques. Par un système de magnétisation de l'encre, des gouttelettes sont projetées sur la feuille, pour former des points, la </a:t>
            </a:r>
            <a:r>
              <a:rPr lang="fr-BE" sz="2400" dirty="0" err="1" smtClean="0"/>
              <a:t>Teletype</a:t>
            </a:r>
            <a:r>
              <a:rPr lang="fr-BE" sz="2400" dirty="0" smtClean="0"/>
              <a:t> </a:t>
            </a:r>
            <a:r>
              <a:rPr lang="fr-BE" sz="2400" dirty="0" err="1" smtClean="0"/>
              <a:t>Inktronic</a:t>
            </a:r>
            <a:r>
              <a:rPr lang="fr-BE" sz="2400" dirty="0" smtClean="0"/>
              <a:t>.</a:t>
            </a:r>
            <a:endParaRPr lang="fr-BE" sz="2400" dirty="0"/>
          </a:p>
        </p:txBody>
      </p:sp>
      <p:pic>
        <p:nvPicPr>
          <p:cNvPr id="5" name="Image 4" descr="Inktronic-KSR-1-300w.jpg"/>
          <p:cNvPicPr/>
          <p:nvPr/>
        </p:nvPicPr>
        <p:blipFill>
          <a:blip r:embed="rId2"/>
          <a:srcRect/>
          <a:stretch>
            <a:fillRect/>
          </a:stretch>
        </p:blipFill>
        <p:spPr bwMode="auto">
          <a:xfrm>
            <a:off x="1285852" y="4071943"/>
            <a:ext cx="3000396" cy="2786058"/>
          </a:xfrm>
          <a:prstGeom prst="rect">
            <a:avLst/>
          </a:prstGeom>
          <a:noFill/>
          <a:ln w="9525">
            <a:noFill/>
            <a:miter lim="800000"/>
            <a:headEnd/>
            <a:tailEnd/>
          </a:ln>
        </p:spPr>
      </p:pic>
      <p:pic>
        <p:nvPicPr>
          <p:cNvPr id="6" name="Image 5" descr="Inktronic-RO-1.jpg"/>
          <p:cNvPicPr/>
          <p:nvPr/>
        </p:nvPicPr>
        <p:blipFill>
          <a:blip r:embed="rId3"/>
          <a:srcRect/>
          <a:stretch>
            <a:fillRect/>
          </a:stretch>
        </p:blipFill>
        <p:spPr bwMode="auto">
          <a:xfrm>
            <a:off x="4786314" y="4071942"/>
            <a:ext cx="2928958" cy="278605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Plan</a:t>
            </a:r>
            <a:endParaRPr lang="fr-BE" dirty="0"/>
          </a:p>
        </p:txBody>
      </p:sp>
      <p:sp>
        <p:nvSpPr>
          <p:cNvPr id="3" name="Espace réservé du contenu 2"/>
          <p:cNvSpPr>
            <a:spLocks noGrp="1"/>
          </p:cNvSpPr>
          <p:nvPr>
            <p:ph idx="1"/>
          </p:nvPr>
        </p:nvSpPr>
        <p:spPr/>
        <p:txBody>
          <a:bodyPr>
            <a:normAutofit/>
          </a:bodyPr>
          <a:lstStyle/>
          <a:p>
            <a:r>
              <a:rPr lang="fr-BE" dirty="0" smtClean="0"/>
              <a:t>Introduction</a:t>
            </a:r>
          </a:p>
          <a:p>
            <a:r>
              <a:rPr lang="fr-BE" dirty="0" smtClean="0"/>
              <a:t>Vocabulaire technique</a:t>
            </a:r>
          </a:p>
          <a:p>
            <a:r>
              <a:rPr lang="fr-BE" dirty="0" smtClean="0"/>
              <a:t>Historique</a:t>
            </a:r>
          </a:p>
          <a:p>
            <a:r>
              <a:rPr lang="fr-BE" dirty="0" smtClean="0"/>
              <a:t>Technique de marketing</a:t>
            </a:r>
          </a:p>
          <a:p>
            <a:r>
              <a:rPr lang="fr-BE" dirty="0" smtClean="0"/>
              <a:t>Les principaux fabricants</a:t>
            </a:r>
          </a:p>
          <a:p>
            <a:r>
              <a:rPr lang="fr-BE" dirty="0" smtClean="0"/>
              <a:t>Facteurs d’achat</a:t>
            </a:r>
          </a:p>
          <a:p>
            <a:r>
              <a:rPr lang="fr-BE" dirty="0" smtClean="0"/>
              <a:t>Principe de fonctionnement</a:t>
            </a:r>
          </a:p>
          <a:p>
            <a:r>
              <a:rPr lang="fr-BE" dirty="0" smtClean="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a:bodyPr>
          <a:lstStyle/>
          <a:p>
            <a:r>
              <a:rPr lang="fr-BE" sz="2000" b="1" dirty="0" smtClean="0"/>
              <a:t>1970</a:t>
            </a:r>
            <a:r>
              <a:rPr lang="fr-BE" sz="2000" dirty="0" smtClean="0"/>
              <a:t>, apparition de la première imprimante matricielle, la LA30, où la tête d'impression est une série d'aiguilles alignées verticalement de façon à couvrir la hauteur d'une ligne de texte. Cette imprimante est reliée par </a:t>
            </a:r>
            <a:r>
              <a:rPr lang="fr-BE" sz="2000" i="1" dirty="0" smtClean="0"/>
              <a:t>port parallèle</a:t>
            </a:r>
            <a:r>
              <a:rPr lang="fr-BE" sz="2000" dirty="0" smtClean="0"/>
              <a:t>. Elle est produite par US Centronics ; auparavant, les imprimantes utilisaient les marteaux, chaînes, marguerites ou autres tulipes. Il est maintenant possible d'imprimer des graphiques ou des caractères quelconques. L'imprimante laser, une version améliorée, ne tarde pas, à suivre.</a:t>
            </a:r>
            <a:endParaRPr lang="fr-BE" sz="2000" dirty="0"/>
          </a:p>
        </p:txBody>
      </p:sp>
      <p:pic>
        <p:nvPicPr>
          <p:cNvPr id="7" name="Image 6" descr="http://www.piercefuller.com/collect/cent101.jpg"/>
          <p:cNvPicPr/>
          <p:nvPr/>
        </p:nvPicPr>
        <p:blipFill>
          <a:blip r:embed="rId2"/>
          <a:srcRect/>
          <a:stretch>
            <a:fillRect/>
          </a:stretch>
        </p:blipFill>
        <p:spPr bwMode="auto">
          <a:xfrm>
            <a:off x="2500298" y="4357694"/>
            <a:ext cx="4000528" cy="250030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a:bodyPr>
          <a:lstStyle/>
          <a:p>
            <a:r>
              <a:rPr lang="fr-BE" sz="2400" b="1" dirty="0" smtClean="0"/>
              <a:t>1971</a:t>
            </a:r>
            <a:r>
              <a:rPr lang="fr-BE" sz="2400" dirty="0" smtClean="0"/>
              <a:t>, Gary </a:t>
            </a:r>
            <a:r>
              <a:rPr lang="fr-BE" sz="2400" dirty="0" err="1" smtClean="0"/>
              <a:t>Starkweather</a:t>
            </a:r>
            <a:r>
              <a:rPr lang="fr-BE" sz="2400" dirty="0" smtClean="0"/>
              <a:t> invente l'imprimante laser chez Xerox. Reprenant le principe du photocopieur, à savoir un tambour électrostatique sur lequel se fixe du </a:t>
            </a:r>
            <a:r>
              <a:rPr lang="fr-BE" sz="2400" i="1" dirty="0" smtClean="0"/>
              <a:t>toner</a:t>
            </a:r>
            <a:r>
              <a:rPr lang="fr-BE" sz="2400" dirty="0" smtClean="0"/>
              <a:t>, ce type d'imprimante permet d'obtenir une excellente qualité avec un prix de revient faible.</a:t>
            </a:r>
            <a:endParaRPr lang="fr-BE" sz="2400" dirty="0"/>
          </a:p>
        </p:txBody>
      </p:sp>
      <p:pic>
        <p:nvPicPr>
          <p:cNvPr id="7" name="Image 6" descr="http://farm4.static.flickr.com/3244/2687907947_9ca2045350.jpg"/>
          <p:cNvPicPr/>
          <p:nvPr/>
        </p:nvPicPr>
        <p:blipFill>
          <a:blip r:embed="rId2"/>
          <a:srcRect/>
          <a:stretch>
            <a:fillRect/>
          </a:stretch>
        </p:blipFill>
        <p:spPr bwMode="auto">
          <a:xfrm>
            <a:off x="5643570" y="3500438"/>
            <a:ext cx="2889250" cy="1924050"/>
          </a:xfrm>
          <a:prstGeom prst="rect">
            <a:avLst/>
          </a:prstGeom>
          <a:noFill/>
          <a:ln w="9525">
            <a:noFill/>
            <a:miter lim="800000"/>
            <a:headEnd/>
            <a:tailEnd/>
          </a:ln>
        </p:spPr>
      </p:pic>
      <p:pic>
        <p:nvPicPr>
          <p:cNvPr id="8" name="Image 7" descr="http://archive.computerhistory.org/resources/physical-object/xerox/X750-86.lg.jpg"/>
          <p:cNvPicPr/>
          <p:nvPr/>
        </p:nvPicPr>
        <p:blipFill>
          <a:blip r:embed="rId3"/>
          <a:srcRect/>
          <a:stretch>
            <a:fillRect/>
          </a:stretch>
        </p:blipFill>
        <p:spPr bwMode="auto">
          <a:xfrm>
            <a:off x="571472" y="3786190"/>
            <a:ext cx="2776855" cy="2609850"/>
          </a:xfrm>
          <a:prstGeom prst="rect">
            <a:avLst/>
          </a:prstGeom>
          <a:noFill/>
          <a:ln w="9525">
            <a:noFill/>
            <a:miter lim="800000"/>
            <a:headEnd/>
            <a:tailEnd/>
          </a:ln>
        </p:spPr>
      </p:pic>
      <p:pic>
        <p:nvPicPr>
          <p:cNvPr id="9" name="Image 8" descr="http://www.parc.com/content/news/media-library/dover_first_commercial_laserprinter_5x4.8.jpg"/>
          <p:cNvPicPr/>
          <p:nvPr/>
        </p:nvPicPr>
        <p:blipFill>
          <a:blip r:embed="rId4" cstate="print"/>
          <a:srcRect/>
          <a:stretch>
            <a:fillRect/>
          </a:stretch>
        </p:blipFill>
        <p:spPr bwMode="auto">
          <a:xfrm>
            <a:off x="3214678" y="4286256"/>
            <a:ext cx="2514600" cy="24098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normAutofit/>
          </a:bodyPr>
          <a:lstStyle/>
          <a:p>
            <a:r>
              <a:rPr lang="fr-BE" sz="2400" b="1" dirty="0" smtClean="0"/>
              <a:t>1995</a:t>
            </a:r>
            <a:r>
              <a:rPr lang="fr-BE" sz="2400" dirty="0" smtClean="0"/>
              <a:t>, la 1</a:t>
            </a:r>
            <a:r>
              <a:rPr lang="fr-BE" sz="2400" baseline="30000" dirty="0" smtClean="0"/>
              <a:t>ère</a:t>
            </a:r>
            <a:r>
              <a:rPr lang="fr-BE" sz="2400" dirty="0" smtClean="0"/>
              <a:t> imprimante laser couleur est commercialisée par Apple, l</a:t>
            </a:r>
            <a:r>
              <a:rPr lang="en-US" sz="2400" dirty="0" smtClean="0"/>
              <a:t>a Color LaserWriter 12/600 PS </a:t>
            </a:r>
            <a:endParaRPr lang="fr-BE" sz="2400" dirty="0"/>
          </a:p>
        </p:txBody>
      </p:sp>
      <p:pic>
        <p:nvPicPr>
          <p:cNvPr id="10" name="Image 9" descr="http://www.allaboutapple.com/museo/pictures/donazioni/color_laser_12_600.jpg"/>
          <p:cNvPicPr/>
          <p:nvPr/>
        </p:nvPicPr>
        <p:blipFill>
          <a:blip r:embed="rId2"/>
          <a:srcRect/>
          <a:stretch>
            <a:fillRect/>
          </a:stretch>
        </p:blipFill>
        <p:spPr bwMode="auto">
          <a:xfrm>
            <a:off x="2714612" y="3000372"/>
            <a:ext cx="3857652" cy="342902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Technique de marketing</a:t>
            </a:r>
            <a:endParaRPr lang="fr-BE" dirty="0"/>
          </a:p>
        </p:txBody>
      </p:sp>
      <p:sp>
        <p:nvSpPr>
          <p:cNvPr id="3" name="Espace réservé du contenu 2"/>
          <p:cNvSpPr>
            <a:spLocks noGrp="1"/>
          </p:cNvSpPr>
          <p:nvPr>
            <p:ph idx="1"/>
          </p:nvPr>
        </p:nvSpPr>
        <p:spPr/>
        <p:txBody>
          <a:bodyPr>
            <a:normAutofit fontScale="70000" lnSpcReduction="20000"/>
          </a:bodyPr>
          <a:lstStyle/>
          <a:p>
            <a:r>
              <a:rPr lang="fr-BE" dirty="0" smtClean="0"/>
              <a:t>La stratégie des fabricants d'imprimantes est  de vendre des cartouches et non des imprimantes. C'est pour cela qu'ils vendent les imprimantes le moins cher possible pour ensuite vendre des cartouches d'encre à un prix très élevé. Pour cette raison, toutes les imprimantes utilisent des cartouches différentes (absence de standard). Aussi, certaines imprimantes (comme la Epson, Stylus C62) préviennent l'utilisateur et arrêtent de fonctionner lorsque l'une des cartouches n'est pas de la marque de l'imprimante (en l'occurrence: Epson). Ceci permet à l'entreprise de se protéger de la concurrence.</a:t>
            </a:r>
          </a:p>
          <a:p>
            <a:pPr>
              <a:buNone/>
            </a:pPr>
            <a:endParaRPr lang="fr-BE" dirty="0" smtClean="0"/>
          </a:p>
          <a:p>
            <a:r>
              <a:rPr lang="fr-BE" dirty="0" smtClean="0"/>
              <a:t>Quelque fois même, le pack imprimante (imprimante + cartouche noir &amp; couleur) est moins cher que le prix de la cartouche noir &amp; couleur!</a:t>
            </a:r>
          </a:p>
          <a:p>
            <a:endParaRPr lang="fr-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Les principaux fabricants</a:t>
            </a:r>
            <a:endParaRPr lang="fr-BE" dirty="0"/>
          </a:p>
        </p:txBody>
      </p:sp>
      <p:pic>
        <p:nvPicPr>
          <p:cNvPr id="29698" name="Picture 2"/>
          <p:cNvPicPr>
            <a:picLocks noChangeAspect="1" noChangeArrowheads="1"/>
          </p:cNvPicPr>
          <p:nvPr/>
        </p:nvPicPr>
        <p:blipFill>
          <a:blip r:embed="rId2"/>
          <a:srcRect t="2475" b="4702"/>
          <a:stretch>
            <a:fillRect/>
          </a:stretch>
        </p:blipFill>
        <p:spPr bwMode="auto">
          <a:xfrm>
            <a:off x="642910" y="1500150"/>
            <a:ext cx="7496175" cy="5357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Facteurs d’achat</a:t>
            </a:r>
            <a:endParaRPr lang="fr-BE" dirty="0"/>
          </a:p>
        </p:txBody>
      </p:sp>
      <p:sp>
        <p:nvSpPr>
          <p:cNvPr id="3" name="Espace réservé du contenu 2"/>
          <p:cNvSpPr>
            <a:spLocks noGrp="1"/>
          </p:cNvSpPr>
          <p:nvPr>
            <p:ph idx="1"/>
          </p:nvPr>
        </p:nvSpPr>
        <p:spPr/>
        <p:txBody>
          <a:bodyPr>
            <a:normAutofit fontScale="62500" lnSpcReduction="20000"/>
          </a:bodyPr>
          <a:lstStyle/>
          <a:p>
            <a:pPr lvl="0"/>
            <a:r>
              <a:rPr lang="fr-BE" dirty="0" smtClean="0"/>
              <a:t>Couleur ou noir et blanc</a:t>
            </a:r>
          </a:p>
          <a:p>
            <a:pPr lvl="0"/>
            <a:endParaRPr lang="fr-BE" sz="1600" dirty="0" smtClean="0"/>
          </a:p>
          <a:p>
            <a:pPr lvl="0"/>
            <a:r>
              <a:rPr lang="fr-BE" dirty="0" smtClean="0"/>
              <a:t>Photo ou usage bureautique</a:t>
            </a:r>
          </a:p>
          <a:p>
            <a:pPr lvl="0"/>
            <a:endParaRPr lang="fr-BE" sz="1600" dirty="0" smtClean="0"/>
          </a:p>
          <a:p>
            <a:pPr lvl="0"/>
            <a:r>
              <a:rPr lang="fr-BE" dirty="0" smtClean="0"/>
              <a:t>Petits ou gros rendement</a:t>
            </a:r>
          </a:p>
          <a:p>
            <a:pPr lvl="0">
              <a:buNone/>
            </a:pPr>
            <a:endParaRPr lang="fr-BE" sz="1600" dirty="0" smtClean="0"/>
          </a:p>
          <a:p>
            <a:pPr lvl="0"/>
            <a:r>
              <a:rPr lang="fr-BE" dirty="0" smtClean="0"/>
              <a:t>La vitesse d'impression calculée en </a:t>
            </a:r>
            <a:r>
              <a:rPr lang="fr-BE" dirty="0" err="1" smtClean="0"/>
              <a:t>p.p.m</a:t>
            </a:r>
            <a:r>
              <a:rPr lang="fr-BE" dirty="0" smtClean="0"/>
              <a:t>. (page par minute)</a:t>
            </a:r>
          </a:p>
          <a:p>
            <a:pPr lvl="0"/>
            <a:endParaRPr lang="fr-BE" sz="1600" dirty="0" smtClean="0"/>
          </a:p>
          <a:p>
            <a:pPr lvl="0"/>
            <a:r>
              <a:rPr lang="fr-BE" dirty="0" smtClean="0"/>
              <a:t>La résolution calculée en </a:t>
            </a:r>
            <a:r>
              <a:rPr lang="fr-BE" i="1" dirty="0" err="1" smtClean="0"/>
              <a:t>d.p.i</a:t>
            </a:r>
            <a:r>
              <a:rPr lang="fr-BE" i="1" dirty="0" smtClean="0"/>
              <a:t> .</a:t>
            </a:r>
            <a:r>
              <a:rPr lang="fr-BE" dirty="0" smtClean="0"/>
              <a:t>(dot per </a:t>
            </a:r>
            <a:r>
              <a:rPr lang="fr-BE" dirty="0" err="1" smtClean="0"/>
              <a:t>inch</a:t>
            </a:r>
            <a:r>
              <a:rPr lang="fr-BE" dirty="0" smtClean="0"/>
              <a:t> soit point par pouce ppp)</a:t>
            </a:r>
          </a:p>
          <a:p>
            <a:pPr lvl="0"/>
            <a:endParaRPr lang="fr-BE" sz="1600" dirty="0" smtClean="0"/>
          </a:p>
          <a:p>
            <a:pPr lvl="0"/>
            <a:r>
              <a:rPr lang="fr-BE" dirty="0" smtClean="0"/>
              <a:t>Le niveau sonore en décibel (dB)</a:t>
            </a:r>
          </a:p>
          <a:p>
            <a:pPr lvl="0"/>
            <a:endParaRPr lang="fr-BE" sz="1600" dirty="0" smtClean="0"/>
          </a:p>
          <a:p>
            <a:pPr lvl="0"/>
            <a:r>
              <a:rPr lang="fr-BE" dirty="0" smtClean="0"/>
              <a:t>Le volume de l'imprimante</a:t>
            </a:r>
          </a:p>
          <a:p>
            <a:pPr lvl="0"/>
            <a:endParaRPr lang="fr-BE" sz="1600" dirty="0" smtClean="0"/>
          </a:p>
          <a:p>
            <a:pPr lvl="0"/>
            <a:r>
              <a:rPr lang="fr-BE" dirty="0" smtClean="0"/>
              <a:t>Interface de connexion à l'ordinateur: la plupart des imprimantes ont deux ports de connexions (USB, </a:t>
            </a:r>
            <a:r>
              <a:rPr lang="fr-BE" dirty="0" err="1" smtClean="0"/>
              <a:t>ethernet</a:t>
            </a:r>
            <a:r>
              <a:rPr lang="fr-BE" dirty="0" smtClean="0"/>
              <a:t> ou encore série)  </a:t>
            </a:r>
          </a:p>
          <a:p>
            <a:pPr lvl="0"/>
            <a:endParaRPr lang="fr-BE" sz="1600" dirty="0" smtClean="0"/>
          </a:p>
          <a:p>
            <a:pPr lvl="0"/>
            <a:r>
              <a:rPr lang="fr-BE" dirty="0" smtClean="0"/>
              <a:t>Le langage d'impression: le </a:t>
            </a:r>
            <a:r>
              <a:rPr lang="fr-BE" i="1" dirty="0" smtClean="0"/>
              <a:t>Postscript</a:t>
            </a:r>
            <a:r>
              <a:rPr lang="fr-BE" dirty="0" smtClean="0"/>
              <a:t> ou le </a:t>
            </a:r>
            <a:r>
              <a:rPr lang="fr-BE" i="1" dirty="0" smtClean="0"/>
              <a:t>PCL</a:t>
            </a:r>
            <a:r>
              <a:rPr lang="fr-BE" dirty="0" smtClean="0"/>
              <a:t> </a:t>
            </a:r>
          </a:p>
          <a:p>
            <a:pPr lvl="0"/>
            <a:endParaRPr lang="fr-BE" sz="1600" dirty="0" smtClean="0"/>
          </a:p>
          <a:p>
            <a:pPr lvl="0"/>
            <a:r>
              <a:rPr lang="fr-BE" dirty="0" smtClean="0"/>
              <a:t>La compatibilité avec les divers systèmes d'exploitation: Linux, Windows, </a:t>
            </a:r>
            <a:r>
              <a:rPr lang="fr-BE" dirty="0" err="1" smtClean="0"/>
              <a:t>MacOS</a:t>
            </a:r>
            <a:r>
              <a:rPr lang="fr-BE" dirty="0" smtClean="0"/>
              <a:t>...</a:t>
            </a:r>
          </a:p>
          <a:p>
            <a:endParaRPr lang="fr-BE" dirty="0" smtClean="0"/>
          </a:p>
          <a:p>
            <a:endParaRPr lang="fr-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Exemples</a:t>
            </a:r>
            <a:endParaRPr lang="fr-BE" dirty="0"/>
          </a:p>
        </p:txBody>
      </p:sp>
      <p:sp>
        <p:nvSpPr>
          <p:cNvPr id="3" name="Espace réservé du contenu 2"/>
          <p:cNvSpPr>
            <a:spLocks noGrp="1"/>
          </p:cNvSpPr>
          <p:nvPr>
            <p:ph idx="1"/>
          </p:nvPr>
        </p:nvSpPr>
        <p:spPr/>
        <p:txBody>
          <a:bodyPr>
            <a:normAutofit/>
          </a:bodyPr>
          <a:lstStyle/>
          <a:p>
            <a:r>
              <a:rPr lang="fr-BE" sz="1800" b="1" dirty="0" smtClean="0"/>
              <a:t>L'imprimante HP </a:t>
            </a:r>
            <a:r>
              <a:rPr lang="fr-BE" sz="1800" b="1" dirty="0" err="1" smtClean="0"/>
              <a:t>Color</a:t>
            </a:r>
            <a:r>
              <a:rPr lang="fr-BE" sz="1800" b="1" dirty="0" smtClean="0"/>
              <a:t> LaserJet CP3525x </a:t>
            </a:r>
          </a:p>
          <a:p>
            <a:endParaRPr lang="fr-BE" sz="1800" b="1" dirty="0" smtClean="0"/>
          </a:p>
          <a:p>
            <a:endParaRPr lang="fr-BE" sz="1800" b="1" dirty="0" smtClean="0"/>
          </a:p>
          <a:p>
            <a:endParaRPr lang="fr-BE" sz="1800" b="1" dirty="0" smtClean="0"/>
          </a:p>
          <a:p>
            <a:endParaRPr lang="fr-BE" sz="1800" b="1" dirty="0" smtClean="0"/>
          </a:p>
          <a:p>
            <a:endParaRPr lang="fr-BE" sz="1800" b="1" dirty="0" smtClean="0"/>
          </a:p>
          <a:p>
            <a:endParaRPr lang="fr-BE" sz="1800" b="1" dirty="0" smtClean="0"/>
          </a:p>
          <a:p>
            <a:endParaRPr lang="fr-BE" sz="1800" b="1" dirty="0" smtClean="0"/>
          </a:p>
          <a:p>
            <a:endParaRPr lang="fr-BE" sz="1800" b="1" dirty="0" smtClean="0"/>
          </a:p>
          <a:p>
            <a:endParaRPr lang="fr-BE" sz="1800" b="1" dirty="0" smtClean="0"/>
          </a:p>
          <a:p>
            <a:r>
              <a:rPr lang="fr-BE" sz="1800" b="1" dirty="0" smtClean="0"/>
              <a:t>Son toner</a:t>
            </a:r>
          </a:p>
          <a:p>
            <a:pPr>
              <a:buNone/>
            </a:pPr>
            <a:r>
              <a:rPr lang="fr-BE" sz="1800" b="1" dirty="0" smtClean="0"/>
              <a:t>      </a:t>
            </a:r>
            <a:r>
              <a:rPr lang="fr-BE" b="1" dirty="0" smtClean="0"/>
              <a:t>              </a:t>
            </a:r>
            <a:r>
              <a:rPr lang="fr-BE" sz="1800" b="1" dirty="0" smtClean="0"/>
              <a:t>CE250A                                                           CE250X</a:t>
            </a:r>
            <a:endParaRPr lang="fr-BE" b="1" dirty="0" smtClean="0"/>
          </a:p>
          <a:p>
            <a:endParaRPr lang="fr-BE" dirty="0" smtClean="0"/>
          </a:p>
          <a:p>
            <a:endParaRPr lang="fr-BE" dirty="0" smtClean="0"/>
          </a:p>
        </p:txBody>
      </p:sp>
      <p:pic>
        <p:nvPicPr>
          <p:cNvPr id="4" name="Image 3" descr="http://media.ldlc.com/ld/products/00/00/67/84/LD0000678483_2.jpg"/>
          <p:cNvPicPr/>
          <p:nvPr/>
        </p:nvPicPr>
        <p:blipFill>
          <a:blip r:embed="rId2"/>
          <a:srcRect t="10250" b="12000"/>
          <a:stretch>
            <a:fillRect/>
          </a:stretch>
        </p:blipFill>
        <p:spPr bwMode="auto">
          <a:xfrm>
            <a:off x="6786578" y="2071678"/>
            <a:ext cx="2044268" cy="1571636"/>
          </a:xfrm>
          <a:prstGeom prst="rect">
            <a:avLst/>
          </a:prstGeom>
          <a:noFill/>
          <a:ln w="9525">
            <a:noFill/>
            <a:miter lim="800000"/>
            <a:headEnd/>
            <a:tailEnd/>
          </a:ln>
        </p:spPr>
      </p:pic>
      <p:graphicFrame>
        <p:nvGraphicFramePr>
          <p:cNvPr id="5" name="Tableau 4"/>
          <p:cNvGraphicFramePr>
            <a:graphicFrameLocks noGrp="1"/>
          </p:cNvGraphicFramePr>
          <p:nvPr/>
        </p:nvGraphicFramePr>
        <p:xfrm>
          <a:off x="928662" y="2445189"/>
          <a:ext cx="5773420" cy="1924824"/>
        </p:xfrm>
        <a:graphic>
          <a:graphicData uri="http://schemas.openxmlformats.org/drawingml/2006/table">
            <a:tbl>
              <a:tblPr/>
              <a:tblGrid>
                <a:gridCol w="1571636"/>
                <a:gridCol w="4201784"/>
              </a:tblGrid>
              <a:tr h="214314">
                <a:tc>
                  <a:txBody>
                    <a:bodyPr/>
                    <a:lstStyle/>
                    <a:p>
                      <a:pPr>
                        <a:lnSpc>
                          <a:spcPct val="115000"/>
                        </a:lnSpc>
                        <a:spcAft>
                          <a:spcPts val="0"/>
                        </a:spcAft>
                      </a:pPr>
                      <a:r>
                        <a:rPr lang="fr-BE" sz="1200" b="1" dirty="0" smtClean="0">
                          <a:latin typeface="Calibri"/>
                          <a:ea typeface="Times New Roman"/>
                          <a:cs typeface="Calibri"/>
                        </a:rPr>
                        <a:t>  Nombre </a:t>
                      </a:r>
                      <a:r>
                        <a:rPr lang="fr-BE" sz="1200" b="1" dirty="0">
                          <a:latin typeface="Calibri"/>
                          <a:ea typeface="Times New Roman"/>
                          <a:cs typeface="Calibri"/>
                        </a:rPr>
                        <a:t>de page/min :</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30</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Format </a:t>
                      </a:r>
                      <a:r>
                        <a:rPr lang="fr-BE" sz="1200" b="1" dirty="0">
                          <a:latin typeface="Calibri"/>
                          <a:ea typeface="Times New Roman"/>
                          <a:cs typeface="Calibri"/>
                        </a:rPr>
                        <a:t>:</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A4</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Mémoire </a:t>
                      </a:r>
                      <a:r>
                        <a:rPr lang="fr-BE" sz="1200" b="1" dirty="0">
                          <a:latin typeface="Calibri"/>
                          <a:ea typeface="Times New Roman"/>
                          <a:cs typeface="Calibri"/>
                        </a:rPr>
                        <a:t>:</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512 </a:t>
                      </a:r>
                      <a:r>
                        <a:rPr lang="fr-BE" sz="1200" dirty="0">
                          <a:latin typeface="Calibri"/>
                          <a:ea typeface="Times New Roman"/>
                          <a:cs typeface="Calibri"/>
                        </a:rPr>
                        <a:t>Mo</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Résolution </a:t>
                      </a:r>
                      <a:r>
                        <a:rPr lang="fr-BE" sz="1200" b="1" dirty="0">
                          <a:latin typeface="Calibri"/>
                          <a:ea typeface="Times New Roman"/>
                          <a:cs typeface="Calibri"/>
                        </a:rPr>
                        <a:t>:</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1200x600 </a:t>
                      </a:r>
                      <a:r>
                        <a:rPr lang="fr-BE" sz="1200" dirty="0">
                          <a:latin typeface="Calibri"/>
                          <a:ea typeface="Times New Roman"/>
                          <a:cs typeface="Calibri"/>
                        </a:rPr>
                        <a:t>dpi</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Postscript </a:t>
                      </a:r>
                      <a:r>
                        <a:rPr lang="fr-BE" sz="1200" b="1" dirty="0">
                          <a:latin typeface="Calibri"/>
                          <a:ea typeface="Times New Roman"/>
                          <a:cs typeface="Calibri"/>
                        </a:rPr>
                        <a:t>:</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Non</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Capacité </a:t>
                      </a:r>
                      <a:r>
                        <a:rPr lang="fr-BE" sz="1200" b="1" dirty="0">
                          <a:latin typeface="Calibri"/>
                          <a:ea typeface="Times New Roman"/>
                          <a:cs typeface="Calibri"/>
                        </a:rPr>
                        <a:t>bac entrée :</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350 </a:t>
                      </a:r>
                      <a:r>
                        <a:rPr lang="fr-BE" sz="1200" dirty="0">
                          <a:latin typeface="Calibri"/>
                          <a:ea typeface="Times New Roman"/>
                          <a:cs typeface="Calibri"/>
                        </a:rPr>
                        <a:t>feuilles </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Capacité </a:t>
                      </a:r>
                      <a:r>
                        <a:rPr lang="fr-BE" sz="1200" b="1" dirty="0">
                          <a:latin typeface="Calibri"/>
                          <a:ea typeface="Times New Roman"/>
                          <a:cs typeface="Calibri"/>
                        </a:rPr>
                        <a:t>bac sortie :</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250 </a:t>
                      </a:r>
                      <a:r>
                        <a:rPr lang="fr-BE" sz="1200" dirty="0">
                          <a:latin typeface="Calibri"/>
                          <a:ea typeface="Times New Roman"/>
                          <a:cs typeface="Calibri"/>
                        </a:rPr>
                        <a:t>feuilles</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r>
              <a:tr h="214314">
                <a:tc>
                  <a:txBody>
                    <a:bodyPr/>
                    <a:lstStyle/>
                    <a:p>
                      <a:pPr>
                        <a:lnSpc>
                          <a:spcPct val="115000"/>
                        </a:lnSpc>
                        <a:spcAft>
                          <a:spcPts val="0"/>
                        </a:spcAft>
                      </a:pPr>
                      <a:r>
                        <a:rPr lang="fr-BE" sz="1200" b="1" dirty="0" smtClean="0">
                          <a:latin typeface="Calibri"/>
                          <a:ea typeface="Times New Roman"/>
                          <a:cs typeface="Calibri"/>
                        </a:rPr>
                        <a:t>  Capacité </a:t>
                      </a:r>
                      <a:r>
                        <a:rPr lang="fr-BE" sz="1200" b="1" dirty="0">
                          <a:latin typeface="Calibri"/>
                          <a:ea typeface="Times New Roman"/>
                          <a:cs typeface="Calibri"/>
                        </a:rPr>
                        <a:t>toner :</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5000 </a:t>
                      </a:r>
                      <a:r>
                        <a:rPr lang="fr-BE" sz="1200" dirty="0">
                          <a:latin typeface="Calibri"/>
                          <a:ea typeface="Times New Roman"/>
                          <a:cs typeface="Calibri"/>
                        </a:rPr>
                        <a:t>pages (</a:t>
                      </a:r>
                      <a:r>
                        <a:rPr lang="fr-BE" sz="1200" dirty="0">
                          <a:latin typeface="Calibri"/>
                          <a:ea typeface="Calibri"/>
                          <a:cs typeface="Calibri"/>
                        </a:rPr>
                        <a:t>CE250A</a:t>
                      </a:r>
                      <a:r>
                        <a:rPr lang="fr-BE" sz="1200" dirty="0">
                          <a:latin typeface="Calibri"/>
                          <a:ea typeface="Times New Roman"/>
                          <a:cs typeface="Calibri"/>
                        </a:rPr>
                        <a:t>) à 10500 pages (CE250X, haute capacité)</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
                <a:tc>
                  <a:txBody>
                    <a:bodyPr/>
                    <a:lstStyle/>
                    <a:p>
                      <a:pPr>
                        <a:lnSpc>
                          <a:spcPct val="115000"/>
                        </a:lnSpc>
                        <a:spcAft>
                          <a:spcPts val="0"/>
                        </a:spcAft>
                      </a:pPr>
                      <a:r>
                        <a:rPr lang="fr-BE" sz="1200" b="1" dirty="0" smtClean="0">
                          <a:latin typeface="Calibri"/>
                          <a:ea typeface="Times New Roman"/>
                          <a:cs typeface="Calibri"/>
                        </a:rPr>
                        <a:t>  Recto </a:t>
                      </a:r>
                      <a:r>
                        <a:rPr lang="fr-BE" sz="1200" b="1" dirty="0">
                          <a:latin typeface="Calibri"/>
                          <a:ea typeface="Times New Roman"/>
                          <a:cs typeface="Calibri"/>
                        </a:rPr>
                        <a:t>verso</a:t>
                      </a:r>
                      <a:endParaRPr lang="fr-BE"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fr-BE" sz="1200" dirty="0" smtClean="0">
                          <a:latin typeface="Calibri"/>
                          <a:ea typeface="Times New Roman"/>
                          <a:cs typeface="Calibri"/>
                        </a:rPr>
                        <a:t>  Oui</a:t>
                      </a:r>
                      <a:endParaRPr lang="fr-BE" sz="1100" dirty="0">
                        <a:latin typeface="Calibri"/>
                        <a:ea typeface="Calibri"/>
                        <a:cs typeface="Times New Roman"/>
                      </a:endParaRPr>
                    </a:p>
                  </a:txBody>
                  <a:tcPr marL="0" marR="0" marT="0" marB="0">
                    <a:lnL w="12700" cap="flat" cmpd="sng" algn="ctr">
                      <a:solidFill>
                        <a:srgbClr val="000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Image 5" descr="http://www.stinkyinkshop.co.uk/acatalog/Remanufactured-ce250a.jpg"/>
          <p:cNvPicPr/>
          <p:nvPr/>
        </p:nvPicPr>
        <p:blipFill>
          <a:blip r:embed="rId3"/>
          <a:srcRect/>
          <a:stretch>
            <a:fillRect/>
          </a:stretch>
        </p:blipFill>
        <p:spPr bwMode="auto">
          <a:xfrm>
            <a:off x="1214414" y="5357826"/>
            <a:ext cx="2719029" cy="1028700"/>
          </a:xfrm>
          <a:prstGeom prst="rect">
            <a:avLst/>
          </a:prstGeom>
          <a:noFill/>
          <a:ln w="9525">
            <a:noFill/>
            <a:miter lim="800000"/>
            <a:headEnd/>
            <a:tailEnd/>
          </a:ln>
        </p:spPr>
      </p:pic>
      <p:pic>
        <p:nvPicPr>
          <p:cNvPr id="7" name="Image 6" descr="http://ecx.images-amazon.com/images/I/412cVWwIYLL._SL500_ss500_.jpg"/>
          <p:cNvPicPr/>
          <p:nvPr/>
        </p:nvPicPr>
        <p:blipFill>
          <a:blip r:embed="rId4"/>
          <a:srcRect/>
          <a:stretch>
            <a:fillRect/>
          </a:stretch>
        </p:blipFill>
        <p:spPr bwMode="auto">
          <a:xfrm>
            <a:off x="4786314" y="5357826"/>
            <a:ext cx="2650267" cy="980599"/>
          </a:xfrm>
          <a:prstGeom prst="rect">
            <a:avLst/>
          </a:prstGeom>
          <a:noFill/>
          <a:ln w="9525">
            <a:noFill/>
            <a:miter lim="800000"/>
            <a:headEnd/>
            <a:tailEnd/>
          </a:ln>
        </p:spPr>
      </p:pic>
      <p:sp>
        <p:nvSpPr>
          <p:cNvPr id="8" name="Rectangle 7"/>
          <p:cNvSpPr/>
          <p:nvPr/>
        </p:nvSpPr>
        <p:spPr>
          <a:xfrm>
            <a:off x="6582080" y="6488668"/>
            <a:ext cx="2561920" cy="369332"/>
          </a:xfrm>
          <a:prstGeom prst="rect">
            <a:avLst/>
          </a:prstGeom>
        </p:spPr>
        <p:txBody>
          <a:bodyPr wrap="none">
            <a:spAutoFit/>
          </a:bodyPr>
          <a:lstStyle/>
          <a:p>
            <a:r>
              <a:rPr lang="fr-BE" dirty="0" err="1">
                <a:hlinkClick r:id="rId5"/>
              </a:rPr>
              <a:t>ldlc</a:t>
            </a:r>
            <a:r>
              <a:rPr lang="fr-BE" dirty="0">
                <a:hlinkClick r:id="rId5"/>
              </a:rPr>
              <a:t> </a:t>
            </a:r>
            <a:r>
              <a:rPr lang="fr-BE" dirty="0" smtClean="0">
                <a:hlinkClick r:id="rId5"/>
              </a:rPr>
              <a:t>imprimantes laser </a:t>
            </a:r>
            <a:r>
              <a:rPr lang="fr-BE" dirty="0" err="1" smtClean="0">
                <a:hlinkClick r:id="rId5"/>
              </a:rPr>
              <a:t>hp</a:t>
            </a:r>
            <a:endParaRPr lang="fr-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fontScale="85000" lnSpcReduction="20000"/>
          </a:bodyPr>
          <a:lstStyle/>
          <a:p>
            <a:r>
              <a:rPr lang="fr-BE" dirty="0" smtClean="0"/>
              <a:t>Nous allons maintenant voir en détail le fonctionnement de l'imprimante laser par étape d'impression. (</a:t>
            </a:r>
            <a:r>
              <a:rPr lang="fr-BE" dirty="0" smtClean="0">
                <a:hlinkClick r:id="rId2"/>
              </a:rPr>
              <a:t>Petite vidéo</a:t>
            </a:r>
            <a:r>
              <a:rPr lang="fr-BE" dirty="0" smtClean="0"/>
              <a:t> ,2min33)</a:t>
            </a:r>
          </a:p>
          <a:p>
            <a:pPr>
              <a:buNone/>
            </a:pPr>
            <a:endParaRPr lang="fr-BE" dirty="0" smtClean="0"/>
          </a:p>
          <a:p>
            <a:pPr>
              <a:buNone/>
            </a:pPr>
            <a:r>
              <a:rPr lang="fr-BE" b="1" dirty="0" smtClean="0"/>
              <a:t>1) L'interface reçoit les informations envoyées par  l'ordinateur :</a:t>
            </a:r>
          </a:p>
          <a:p>
            <a:pPr>
              <a:buNone/>
            </a:pPr>
            <a:r>
              <a:rPr lang="fr-BE" dirty="0" smtClean="0"/>
              <a:t> </a:t>
            </a:r>
          </a:p>
          <a:p>
            <a:pPr>
              <a:buNone/>
            </a:pPr>
            <a:r>
              <a:rPr lang="fr-BE" dirty="0" smtClean="0"/>
              <a:t>     L'électronique de l'imprimante comprenant une interface qui permet de recevoir des données (</a:t>
            </a:r>
            <a:r>
              <a:rPr lang="fr-BE" i="1" dirty="0" smtClean="0"/>
              <a:t>port parallèle</a:t>
            </a:r>
            <a:r>
              <a:rPr lang="fr-BE" dirty="0" smtClean="0"/>
              <a:t> ou </a:t>
            </a:r>
            <a:r>
              <a:rPr lang="fr-BE" i="1" dirty="0" smtClean="0"/>
              <a:t>USB</a:t>
            </a:r>
            <a:r>
              <a:rPr lang="fr-BE" dirty="0" smtClean="0"/>
              <a:t>) interprète les données émises par l'ordinateur dans le </a:t>
            </a:r>
            <a:r>
              <a:rPr lang="fr-BE" i="1" dirty="0" smtClean="0"/>
              <a:t>langage de description</a:t>
            </a:r>
            <a:r>
              <a:rPr lang="fr-BE" dirty="0" smtClean="0"/>
              <a:t> (</a:t>
            </a:r>
            <a:r>
              <a:rPr lang="fr-BE" i="1" dirty="0" smtClean="0"/>
              <a:t>PCL</a:t>
            </a:r>
            <a:r>
              <a:rPr lang="fr-BE" dirty="0" smtClean="0"/>
              <a:t> ou </a:t>
            </a:r>
            <a:r>
              <a:rPr lang="fr-BE" i="1" dirty="0" smtClean="0"/>
              <a:t>Postscript</a:t>
            </a:r>
            <a:r>
              <a:rPr lang="fr-BE" dirty="0" smtClean="0"/>
              <a:t>) et met ces informations dans la mémoire interne de l'imprimante.</a:t>
            </a:r>
          </a:p>
          <a:p>
            <a:endParaRPr lang="fr-B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b="1" dirty="0" smtClean="0"/>
              <a:t>2) Transformation des  informations reçues en  signaux électriques.</a:t>
            </a:r>
          </a:p>
          <a:p>
            <a:pPr>
              <a:buNone/>
            </a:pPr>
            <a:endParaRPr lang="fr-BE" dirty="0" smtClean="0"/>
          </a:p>
          <a:p>
            <a:pPr>
              <a:buNone/>
            </a:pPr>
            <a:r>
              <a:rPr lang="fr-BE" dirty="0" smtClean="0"/>
              <a:t>    L'image mise en mémoire dans l'imprimante est transformée en signaux électriques qui alimenteront le laser.</a:t>
            </a:r>
          </a:p>
          <a:p>
            <a:endParaRPr lang="fr-B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fontScale="70000" lnSpcReduction="20000"/>
          </a:bodyPr>
          <a:lstStyle/>
          <a:p>
            <a:pPr>
              <a:buNone/>
            </a:pPr>
            <a:r>
              <a:rPr lang="fr-BE" b="1" dirty="0" smtClean="0"/>
              <a:t>3) Chargement du tambour photoconducteur (OPC).</a:t>
            </a:r>
          </a:p>
          <a:p>
            <a:pPr>
              <a:buNone/>
            </a:pPr>
            <a:r>
              <a:rPr lang="fr-BE" dirty="0" smtClean="0"/>
              <a:t> </a:t>
            </a:r>
          </a:p>
          <a:p>
            <a:pPr>
              <a:buNone/>
            </a:pPr>
            <a:r>
              <a:rPr lang="fr-BE" dirty="0" smtClean="0"/>
              <a:t>      On applique à un  fil à</a:t>
            </a:r>
            <a:r>
              <a:rPr lang="fr-BE" i="1" dirty="0" smtClean="0"/>
              <a:t> effet Corona</a:t>
            </a:r>
            <a:r>
              <a:rPr lang="fr-BE" dirty="0" smtClean="0"/>
              <a:t> (quand il y a une trop grande différence de potentiel entre le fil et l'air, l'air s’ionise et donc se transforme en conducteur, alors le courant passe) une tension négative de 5000 Volts alors celui-ci induit une charge négative de 500V à la surface du </a:t>
            </a:r>
            <a:r>
              <a:rPr lang="fr-BE" i="1" dirty="0" smtClean="0"/>
              <a:t>tambour</a:t>
            </a:r>
            <a:r>
              <a:rPr lang="fr-BE" dirty="0" smtClean="0"/>
              <a:t>. Cette charge est conservée à la surface du tambour dans l'obscurité, éliminée à l'exposition de la lumière.</a:t>
            </a:r>
          </a:p>
          <a:p>
            <a:pPr>
              <a:buNone/>
            </a:pPr>
            <a:endParaRPr lang="fr-BE" dirty="0" smtClean="0"/>
          </a:p>
          <a:p>
            <a:pPr>
              <a:buNone/>
            </a:pPr>
            <a:endParaRPr lang="fr-BE" dirty="0" smtClean="0"/>
          </a:p>
          <a:p>
            <a:pPr>
              <a:buNone/>
            </a:pPr>
            <a:endParaRPr lang="fr-BE" dirty="0" smtClean="0"/>
          </a:p>
          <a:p>
            <a:pPr>
              <a:buNone/>
            </a:pPr>
            <a:endParaRPr lang="fr-BE" dirty="0" smtClean="0"/>
          </a:p>
          <a:p>
            <a:pPr>
              <a:buNone/>
            </a:pPr>
            <a:endParaRPr lang="fr-BE" dirty="0" smtClean="0"/>
          </a:p>
          <a:p>
            <a:pPr>
              <a:buNone/>
            </a:pPr>
            <a:endParaRPr lang="fr-BE" dirty="0" smtClean="0"/>
          </a:p>
          <a:p>
            <a:pPr>
              <a:buNone/>
            </a:pPr>
            <a:r>
              <a:rPr lang="fr-BE" dirty="0" smtClean="0"/>
              <a:t>      Le fil à effet corona charge négativement le </a:t>
            </a:r>
            <a:r>
              <a:rPr lang="fr-BE" i="1" dirty="0" smtClean="0"/>
              <a:t>tambour</a:t>
            </a:r>
            <a:r>
              <a:rPr lang="fr-BE" dirty="0" smtClean="0"/>
              <a:t>.</a:t>
            </a:r>
          </a:p>
          <a:p>
            <a:pPr>
              <a:buNone/>
            </a:pPr>
            <a:endParaRPr lang="fr-BE" dirty="0"/>
          </a:p>
        </p:txBody>
      </p:sp>
      <p:pic>
        <p:nvPicPr>
          <p:cNvPr id="4" name="Image 3" descr="http://remy.mellet.free.fr/images/fonctionnement_clip_image002_0000.gif"/>
          <p:cNvPicPr/>
          <p:nvPr/>
        </p:nvPicPr>
        <p:blipFill>
          <a:blip r:embed="rId2"/>
          <a:srcRect/>
          <a:stretch>
            <a:fillRect/>
          </a:stretch>
        </p:blipFill>
        <p:spPr bwMode="auto">
          <a:xfrm>
            <a:off x="2285984" y="4071942"/>
            <a:ext cx="4325622" cy="1688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Introduction</a:t>
            </a:r>
            <a:endParaRPr lang="fr-BE" dirty="0"/>
          </a:p>
        </p:txBody>
      </p:sp>
      <p:sp>
        <p:nvSpPr>
          <p:cNvPr id="3" name="Espace réservé du contenu 2"/>
          <p:cNvSpPr>
            <a:spLocks noGrp="1"/>
          </p:cNvSpPr>
          <p:nvPr>
            <p:ph idx="1"/>
          </p:nvPr>
        </p:nvSpPr>
        <p:spPr/>
        <p:txBody>
          <a:bodyPr>
            <a:normAutofit fontScale="47500" lnSpcReduction="20000"/>
          </a:bodyPr>
          <a:lstStyle/>
          <a:p>
            <a:r>
              <a:rPr lang="fr-BE" dirty="0" smtClean="0"/>
              <a:t>Une imprimante est un périphérique qui reproduit du texte ou des graphismes sur un support qui est habituellement le papier.</a:t>
            </a:r>
            <a:br>
              <a:rPr lang="fr-BE" dirty="0" smtClean="0"/>
            </a:br>
            <a:endParaRPr lang="fr-BE" dirty="0" smtClean="0"/>
          </a:p>
          <a:p>
            <a:r>
              <a:rPr lang="fr-BE" dirty="0" smtClean="0"/>
              <a:t>Il existe deux grands types d’imprimantes, la laser et la jet d’encre.</a:t>
            </a:r>
            <a:br>
              <a:rPr lang="fr-BE" dirty="0" smtClean="0"/>
            </a:br>
            <a:r>
              <a:rPr lang="fr-BE" dirty="0" smtClean="0"/>
              <a:t/>
            </a:r>
            <a:br>
              <a:rPr lang="fr-BE" dirty="0" smtClean="0"/>
            </a:br>
            <a:r>
              <a:rPr lang="fr-BE" dirty="0" smtClean="0"/>
              <a:t>Les imprimantes laser sont beaucoup plus coûteuses mais très rapides et idéales pour une utilisation professionnelle.</a:t>
            </a:r>
            <a:br>
              <a:rPr lang="fr-BE" dirty="0" smtClean="0"/>
            </a:br>
            <a:r>
              <a:rPr lang="fr-BE" dirty="0" smtClean="0"/>
              <a:t>Les imprimantes à jets d’encre peuvent être classées dans les imprimantes domestiques l’impression est lente mais les demandes d’impression sont moindre.</a:t>
            </a:r>
          </a:p>
          <a:p>
            <a:pPr>
              <a:buNone/>
            </a:pPr>
            <a:endParaRPr lang="fr-BE" dirty="0" smtClean="0"/>
          </a:p>
          <a:p>
            <a:r>
              <a:rPr lang="fr-BE" dirty="0" smtClean="0"/>
              <a:t>Les imprimantes à jet d’encre utilisent des cartouches d’encre pour l’impression tandis que les imprimantes laser utilisent des toners.</a:t>
            </a:r>
          </a:p>
          <a:p>
            <a:endParaRPr lang="fr-BE" dirty="0" smtClean="0"/>
          </a:p>
          <a:p>
            <a:r>
              <a:rPr lang="fr-BE" dirty="0" smtClean="0"/>
              <a:t>Les imprimantes laser ont également deux types basés sur des méthodes d’impression qui sont l’impression en noir et blanc, appelé impression monochrome, et l’impression couleur.</a:t>
            </a:r>
          </a:p>
          <a:p>
            <a:endParaRPr lang="fr-BE" dirty="0" smtClean="0"/>
          </a:p>
          <a:p>
            <a:r>
              <a:rPr lang="fr-BE" dirty="0" smtClean="0"/>
              <a:t>Les imprimantes monochromes sont idéales pour le bureau, car nous avons généralement besoin d’imprimer du texte et que ces imprimantes sont adéquate à l’impression de grand volume.</a:t>
            </a:r>
          </a:p>
          <a:p>
            <a:endParaRPr lang="fr-BE" dirty="0" smtClean="0"/>
          </a:p>
          <a:p>
            <a:r>
              <a:rPr lang="fr-BE" dirty="0" smtClean="0"/>
              <a:t>Les imprimantes monochromes sont plus rapides que les imprimantes laser couleur.</a:t>
            </a:r>
          </a:p>
          <a:p>
            <a:endParaRPr lang="fr-BE" dirty="0" smtClean="0"/>
          </a:p>
          <a:p>
            <a:r>
              <a:rPr lang="fr-BE" dirty="0" smtClean="0"/>
              <a:t>Les imprimantes laser couleur sont très coûteux, mais idéal pour le bureau et la maison.</a:t>
            </a:r>
            <a:endParaRPr lang="fr-B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a:xfrm>
            <a:off x="457200" y="1571613"/>
            <a:ext cx="8229600" cy="4829188"/>
          </a:xfrm>
        </p:spPr>
        <p:txBody>
          <a:bodyPr>
            <a:normAutofit/>
          </a:bodyPr>
          <a:lstStyle/>
          <a:p>
            <a:pPr>
              <a:buNone/>
            </a:pPr>
            <a:r>
              <a:rPr lang="fr-BE" sz="2000" b="1" dirty="0" smtClean="0"/>
              <a:t>4) L'intervention du laser</a:t>
            </a:r>
          </a:p>
          <a:p>
            <a:pPr>
              <a:buNone/>
            </a:pPr>
            <a:endParaRPr lang="fr-BE" sz="1000" dirty="0" smtClean="0"/>
          </a:p>
          <a:p>
            <a:pPr>
              <a:buNone/>
            </a:pPr>
            <a:r>
              <a:rPr lang="fr-BE" sz="1800" dirty="0" smtClean="0"/>
              <a:t>       Les signaux électriques sont transformés par le laser en lumière. Cette lumière est déviée par un </a:t>
            </a:r>
            <a:r>
              <a:rPr lang="fr-BE" sz="1800" i="1" dirty="0" smtClean="0"/>
              <a:t>miroir polygonal</a:t>
            </a:r>
            <a:r>
              <a:rPr lang="fr-BE" sz="1800" dirty="0" smtClean="0"/>
              <a:t> rotatif accompagné d'un moteur pas-à-pas à vitesse constante, cette lumière peut alors atteindre toute la surface du tambour. Lorsque la lumière percute la surface du tambour à un endroit, il se crée une charge positive à cet endroit car le tambour est en sélénium qui a la propriété de se charger positivement au contact de la lumière. En arrêtant l'impression à ce niveau là, on peut distinguer le document en négatif sur le tambour.</a:t>
            </a:r>
          </a:p>
          <a:p>
            <a:pPr>
              <a:buNone/>
            </a:pPr>
            <a:endParaRPr lang="fr-BE" dirty="0"/>
          </a:p>
        </p:txBody>
      </p:sp>
      <p:pic>
        <p:nvPicPr>
          <p:cNvPr id="39939" name="Picture 3"/>
          <p:cNvPicPr>
            <a:picLocks noChangeAspect="1" noChangeArrowheads="1"/>
          </p:cNvPicPr>
          <p:nvPr/>
        </p:nvPicPr>
        <p:blipFill>
          <a:blip r:embed="rId2"/>
          <a:srcRect/>
          <a:stretch>
            <a:fillRect/>
          </a:stretch>
        </p:blipFill>
        <p:spPr bwMode="auto">
          <a:xfrm>
            <a:off x="0" y="4286257"/>
            <a:ext cx="5857884" cy="2571744"/>
          </a:xfrm>
          <a:prstGeom prst="rect">
            <a:avLst/>
          </a:prstGeom>
          <a:noFill/>
          <a:ln w="9525">
            <a:noFill/>
            <a:miter lim="800000"/>
            <a:headEnd/>
            <a:tailEnd/>
          </a:ln>
          <a:effectLst/>
        </p:spPr>
      </p:pic>
      <p:pic>
        <p:nvPicPr>
          <p:cNvPr id="39941" name="Picture 5"/>
          <p:cNvPicPr>
            <a:picLocks noChangeAspect="1" noChangeArrowheads="1"/>
          </p:cNvPicPr>
          <p:nvPr/>
        </p:nvPicPr>
        <p:blipFill>
          <a:blip r:embed="rId3"/>
          <a:srcRect/>
          <a:stretch>
            <a:fillRect/>
          </a:stretch>
        </p:blipFill>
        <p:spPr bwMode="auto">
          <a:xfrm>
            <a:off x="5857884" y="4286256"/>
            <a:ext cx="3286116" cy="257174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sz="2400" b="1" dirty="0" smtClean="0"/>
              <a:t>5) Le développement</a:t>
            </a:r>
          </a:p>
          <a:p>
            <a:pPr>
              <a:buNone/>
            </a:pPr>
            <a:r>
              <a:rPr lang="fr-BE" sz="2400" dirty="0" smtClean="0"/>
              <a:t> </a:t>
            </a:r>
          </a:p>
          <a:p>
            <a:pPr lvl="0">
              <a:buNone/>
            </a:pPr>
            <a:r>
              <a:rPr lang="fr-BE" sz="2400" dirty="0" smtClean="0"/>
              <a:t>     Les particules de toner, qui sont de l'encre en poudre sont chargées négativement puis redistribuées par des rouleaux sur le tambour.</a:t>
            </a:r>
          </a:p>
          <a:p>
            <a:pPr lvl="0">
              <a:buNone/>
            </a:pPr>
            <a:r>
              <a:rPr lang="fr-BE" sz="2400" dirty="0" smtClean="0"/>
              <a:t>     L’encre est alors attirée aux endroits chargés positivement.</a:t>
            </a:r>
          </a:p>
          <a:p>
            <a:pPr>
              <a:buNone/>
            </a:pPr>
            <a:endParaRPr lang="fr-BE" dirty="0"/>
          </a:p>
        </p:txBody>
      </p:sp>
      <p:graphicFrame>
        <p:nvGraphicFramePr>
          <p:cNvPr id="5" name="Tableau 4"/>
          <p:cNvGraphicFramePr>
            <a:graphicFrameLocks noGrp="1"/>
          </p:cNvGraphicFramePr>
          <p:nvPr/>
        </p:nvGraphicFramePr>
        <p:xfrm>
          <a:off x="928662" y="4286256"/>
          <a:ext cx="7358114" cy="2000264"/>
        </p:xfrm>
        <a:graphic>
          <a:graphicData uri="http://schemas.openxmlformats.org/drawingml/2006/table">
            <a:tbl>
              <a:tblPr/>
              <a:tblGrid>
                <a:gridCol w="3126645"/>
                <a:gridCol w="4231469"/>
              </a:tblGrid>
              <a:tr h="2000264">
                <a:tc>
                  <a:txBody>
                    <a:bodyPr/>
                    <a:lstStyle/>
                    <a:p>
                      <a:pPr algn="ctr">
                        <a:lnSpc>
                          <a:spcPct val="115000"/>
                        </a:lnSpc>
                        <a:spcAft>
                          <a:spcPts val="0"/>
                        </a:spcAft>
                      </a:pPr>
                      <a:endParaRPr lang="fr-BE"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BE" sz="1100" dirty="0">
                        <a:latin typeface="Calibri"/>
                        <a:ea typeface="Calibri"/>
                        <a:cs typeface="Times New Roman"/>
                      </a:endParaRPr>
                    </a:p>
                    <a:p>
                      <a:pPr algn="ctr">
                        <a:lnSpc>
                          <a:spcPct val="115000"/>
                        </a:lnSpc>
                        <a:spcAft>
                          <a:spcPts val="0"/>
                        </a:spcAft>
                      </a:pPr>
                      <a:endParaRPr lang="fr-BE" sz="1200" b="1" dirty="0" smtClean="0">
                        <a:solidFill>
                          <a:srgbClr val="000000"/>
                        </a:solidFill>
                        <a:latin typeface="Calibri"/>
                        <a:ea typeface="Times New Roman"/>
                        <a:cs typeface="Calibri"/>
                      </a:endParaRPr>
                    </a:p>
                    <a:p>
                      <a:pPr algn="ctr">
                        <a:lnSpc>
                          <a:spcPct val="115000"/>
                        </a:lnSpc>
                        <a:spcAft>
                          <a:spcPts val="0"/>
                        </a:spcAft>
                      </a:pPr>
                      <a:r>
                        <a:rPr lang="fr-BE" sz="1200" b="1" dirty="0">
                          <a:solidFill>
                            <a:srgbClr val="000000"/>
                          </a:solidFill>
                          <a:latin typeface="Calibri"/>
                          <a:ea typeface="Times New Roman"/>
                          <a:cs typeface="Calibri"/>
                        </a:rPr>
                        <a:t> </a:t>
                      </a:r>
                      <a:endParaRPr lang="fr-BE" sz="1200" dirty="0">
                        <a:latin typeface="Calibri"/>
                        <a:ea typeface="Calibri"/>
                        <a:cs typeface="Times New Roman"/>
                      </a:endParaRPr>
                    </a:p>
                    <a:p>
                      <a:pPr algn="ctr">
                        <a:lnSpc>
                          <a:spcPct val="115000"/>
                        </a:lnSpc>
                        <a:spcAft>
                          <a:spcPts val="0"/>
                        </a:spcAft>
                      </a:pPr>
                      <a:r>
                        <a:rPr lang="fr-BE" sz="1600" b="1" dirty="0">
                          <a:solidFill>
                            <a:srgbClr val="000000"/>
                          </a:solidFill>
                          <a:latin typeface="Calibri"/>
                          <a:ea typeface="Times New Roman"/>
                          <a:cs typeface="Calibri"/>
                        </a:rPr>
                        <a:t>1: l'encre est redistribuée par des rouleaux</a:t>
                      </a:r>
                      <a:endParaRPr lang="fr-BE" sz="1600" dirty="0">
                        <a:latin typeface="Calibri"/>
                        <a:ea typeface="Calibri"/>
                        <a:cs typeface="Times New Roman"/>
                      </a:endParaRPr>
                    </a:p>
                    <a:p>
                      <a:pPr algn="ctr">
                        <a:lnSpc>
                          <a:spcPct val="115000"/>
                        </a:lnSpc>
                        <a:spcAft>
                          <a:spcPts val="0"/>
                        </a:spcAft>
                      </a:pPr>
                      <a:r>
                        <a:rPr lang="fr-BE" sz="1600" b="1" dirty="0">
                          <a:solidFill>
                            <a:srgbClr val="000000"/>
                          </a:solidFill>
                          <a:latin typeface="Calibri"/>
                          <a:ea typeface="Times New Roman"/>
                          <a:cs typeface="Calibri"/>
                        </a:rPr>
                        <a:t> </a:t>
                      </a:r>
                      <a:endParaRPr lang="fr-BE" sz="1600" dirty="0">
                        <a:latin typeface="Calibri"/>
                        <a:ea typeface="Calibri"/>
                        <a:cs typeface="Times New Roman"/>
                      </a:endParaRPr>
                    </a:p>
                    <a:p>
                      <a:pPr algn="ctr">
                        <a:lnSpc>
                          <a:spcPct val="115000"/>
                        </a:lnSpc>
                        <a:spcAft>
                          <a:spcPts val="0"/>
                        </a:spcAft>
                      </a:pPr>
                      <a:r>
                        <a:rPr lang="fr-BE" sz="1600" b="1" dirty="0">
                          <a:solidFill>
                            <a:srgbClr val="000000"/>
                          </a:solidFill>
                          <a:latin typeface="Calibri"/>
                          <a:ea typeface="Times New Roman"/>
                          <a:cs typeface="Calibri"/>
                        </a:rPr>
                        <a:t>2: l'encre est attirée par les charges positives</a:t>
                      </a:r>
                      <a:endParaRPr lang="fr-BE"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3009" name="Image 22" descr="http://remy.mellet.free.fr/images/fonctionnement_clip_image012_0000.gif"/>
          <p:cNvPicPr>
            <a:picLocks noChangeAspect="1" noChangeArrowheads="1"/>
          </p:cNvPicPr>
          <p:nvPr/>
        </p:nvPicPr>
        <p:blipFill>
          <a:blip r:embed="rId2"/>
          <a:srcRect/>
          <a:stretch>
            <a:fillRect/>
          </a:stretch>
        </p:blipFill>
        <p:spPr bwMode="auto">
          <a:xfrm>
            <a:off x="1428728" y="4429132"/>
            <a:ext cx="2214578" cy="18030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sz="2000" b="1" dirty="0" smtClean="0"/>
              <a:t>6) Transfert d'image</a:t>
            </a:r>
          </a:p>
          <a:p>
            <a:pPr>
              <a:buNone/>
            </a:pPr>
            <a:endParaRPr lang="fr-BE" sz="1400" b="1" dirty="0" smtClean="0"/>
          </a:p>
          <a:p>
            <a:pPr>
              <a:buNone/>
            </a:pPr>
            <a:r>
              <a:rPr lang="fr-BE" sz="2000" dirty="0" smtClean="0"/>
              <a:t>      Une feuille de papier qui a été chargée positivement est transférée jusqu'au tambour OPC. Or la feuille est chargée plus fort que le tambour. Donc, l'encre qui est négative est attirée par la feuille positive et non plus par le tambour.</a:t>
            </a:r>
          </a:p>
          <a:p>
            <a:pPr>
              <a:buNone/>
            </a:pPr>
            <a:endParaRPr lang="fr-BE" dirty="0"/>
          </a:p>
        </p:txBody>
      </p:sp>
      <p:graphicFrame>
        <p:nvGraphicFramePr>
          <p:cNvPr id="5" name="Tableau 4"/>
          <p:cNvGraphicFramePr>
            <a:graphicFrameLocks noGrp="1"/>
          </p:cNvGraphicFramePr>
          <p:nvPr/>
        </p:nvGraphicFramePr>
        <p:xfrm>
          <a:off x="928662" y="4000504"/>
          <a:ext cx="7643866" cy="2357454"/>
        </p:xfrm>
        <a:graphic>
          <a:graphicData uri="http://schemas.openxmlformats.org/drawingml/2006/table">
            <a:tbl>
              <a:tblPr/>
              <a:tblGrid>
                <a:gridCol w="3821537"/>
                <a:gridCol w="3822329"/>
              </a:tblGrid>
              <a:tr h="2357454">
                <a:tc>
                  <a:txBody>
                    <a:bodyPr/>
                    <a:lstStyle/>
                    <a:p>
                      <a:pPr algn="ctr">
                        <a:lnSpc>
                          <a:spcPct val="115000"/>
                        </a:lnSpc>
                        <a:spcAft>
                          <a:spcPts val="0"/>
                        </a:spcAft>
                      </a:pPr>
                      <a:endParaRPr lang="fr-BE"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415"/>
                        </a:spcAft>
                      </a:pPr>
                      <a:endParaRPr lang="fr-BE" sz="2000" dirty="0">
                        <a:latin typeface="Calibri"/>
                        <a:ea typeface="Calibri"/>
                        <a:cs typeface="Times New Roman"/>
                      </a:endParaRPr>
                    </a:p>
                    <a:p>
                      <a:pPr algn="ctr">
                        <a:lnSpc>
                          <a:spcPct val="115000"/>
                        </a:lnSpc>
                        <a:spcAft>
                          <a:spcPts val="1415"/>
                        </a:spcAft>
                      </a:pPr>
                      <a:r>
                        <a:rPr lang="fr-BE" sz="1400" b="1" dirty="0">
                          <a:solidFill>
                            <a:srgbClr val="000000"/>
                          </a:solidFill>
                          <a:latin typeface="Calibri"/>
                          <a:ea typeface="Times New Roman"/>
                          <a:cs typeface="Calibri"/>
                        </a:rPr>
                        <a:t>1: l'encre est attirée par le tambour</a:t>
                      </a:r>
                      <a:endParaRPr lang="fr-BE" sz="1400" dirty="0">
                        <a:latin typeface="Calibri"/>
                        <a:ea typeface="Calibri"/>
                        <a:cs typeface="Times New Roman"/>
                      </a:endParaRPr>
                    </a:p>
                    <a:p>
                      <a:pPr algn="ctr">
                        <a:lnSpc>
                          <a:spcPct val="115000"/>
                        </a:lnSpc>
                        <a:spcAft>
                          <a:spcPts val="1415"/>
                        </a:spcAft>
                      </a:pPr>
                      <a:r>
                        <a:rPr lang="fr-BE" sz="1400" b="1" dirty="0">
                          <a:solidFill>
                            <a:srgbClr val="000000"/>
                          </a:solidFill>
                          <a:latin typeface="Calibri"/>
                          <a:ea typeface="Times New Roman"/>
                          <a:cs typeface="Calibri"/>
                        </a:rPr>
                        <a:t>2: l’encre se situe entre le tambour et la feuille</a:t>
                      </a:r>
                      <a:endParaRPr lang="fr-BE" sz="1400" dirty="0">
                        <a:latin typeface="Calibri"/>
                        <a:ea typeface="Calibri"/>
                        <a:cs typeface="Times New Roman"/>
                      </a:endParaRPr>
                    </a:p>
                    <a:p>
                      <a:pPr algn="ctr">
                        <a:lnSpc>
                          <a:spcPct val="115000"/>
                        </a:lnSpc>
                        <a:spcAft>
                          <a:spcPts val="0"/>
                        </a:spcAft>
                      </a:pPr>
                      <a:r>
                        <a:rPr lang="fr-BE" sz="1400" b="1" dirty="0">
                          <a:solidFill>
                            <a:srgbClr val="000000"/>
                          </a:solidFill>
                          <a:latin typeface="Calibri"/>
                          <a:ea typeface="Times New Roman"/>
                          <a:cs typeface="Calibri"/>
                        </a:rPr>
                        <a:t>3: l'encre s'accroche sur la feuille car elle est plus chargée que le point du tambour.</a:t>
                      </a:r>
                      <a:endParaRPr lang="fr-BE" sz="14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1985" name="Image 23" descr="http://remy.mellet.free.fr/images/fonctionnement_clip_image014_0000.gif"/>
          <p:cNvPicPr>
            <a:picLocks noChangeAspect="1" noChangeArrowheads="1"/>
          </p:cNvPicPr>
          <p:nvPr/>
        </p:nvPicPr>
        <p:blipFill>
          <a:blip r:embed="rId2"/>
          <a:srcRect/>
          <a:stretch>
            <a:fillRect/>
          </a:stretch>
        </p:blipFill>
        <p:spPr bwMode="auto">
          <a:xfrm>
            <a:off x="1285852" y="4357694"/>
            <a:ext cx="2943225" cy="180975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sz="2000" b="1" dirty="0" smtClean="0"/>
              <a:t>7) Décharge du tambour</a:t>
            </a:r>
          </a:p>
          <a:p>
            <a:pPr>
              <a:buNone/>
            </a:pPr>
            <a:r>
              <a:rPr lang="fr-BE" sz="1400" dirty="0" smtClean="0"/>
              <a:t> </a:t>
            </a:r>
          </a:p>
          <a:p>
            <a:pPr>
              <a:buNone/>
            </a:pPr>
            <a:r>
              <a:rPr lang="fr-BE" sz="1400" dirty="0" smtClean="0"/>
              <a:t>         </a:t>
            </a:r>
            <a:r>
              <a:rPr lang="fr-BE" sz="2000" dirty="0" smtClean="0"/>
              <a:t>Une fois que le tambour a déposé l'encre sur la feuille celui-ci se décharge pour recommencer un nouveau cycle (chargé négativement/chargé positivement en un point/passe devant le toner/passe devant la feuille/décharge).</a:t>
            </a:r>
          </a:p>
          <a:p>
            <a:pPr>
              <a:buNone/>
            </a:pPr>
            <a:endParaRPr lang="fr-BE" dirty="0"/>
          </a:p>
        </p:txBody>
      </p:sp>
      <p:graphicFrame>
        <p:nvGraphicFramePr>
          <p:cNvPr id="5" name="Tableau 4"/>
          <p:cNvGraphicFramePr>
            <a:graphicFrameLocks noGrp="1"/>
          </p:cNvGraphicFramePr>
          <p:nvPr/>
        </p:nvGraphicFramePr>
        <p:xfrm>
          <a:off x="928662" y="3786190"/>
          <a:ext cx="7572428" cy="2000264"/>
        </p:xfrm>
        <a:graphic>
          <a:graphicData uri="http://schemas.openxmlformats.org/drawingml/2006/table">
            <a:tbl>
              <a:tblPr/>
              <a:tblGrid>
                <a:gridCol w="2252006"/>
                <a:gridCol w="5320422"/>
              </a:tblGrid>
              <a:tr h="2000264">
                <a:tc>
                  <a:txBody>
                    <a:bodyPr/>
                    <a:lstStyle/>
                    <a:p>
                      <a:pPr algn="ctr">
                        <a:lnSpc>
                          <a:spcPct val="115000"/>
                        </a:lnSpc>
                        <a:spcAft>
                          <a:spcPts val="0"/>
                        </a:spcAft>
                      </a:pPr>
                      <a:endParaRPr lang="fr-BE" sz="11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415"/>
                        </a:spcAft>
                      </a:pPr>
                      <a:endParaRPr lang="fr-BE" sz="1800" dirty="0">
                        <a:latin typeface="Calibri"/>
                        <a:ea typeface="Calibri"/>
                        <a:cs typeface="Times New Roman"/>
                      </a:endParaRPr>
                    </a:p>
                    <a:p>
                      <a:pPr algn="ctr">
                        <a:lnSpc>
                          <a:spcPct val="115000"/>
                        </a:lnSpc>
                        <a:spcAft>
                          <a:spcPts val="1415"/>
                        </a:spcAft>
                      </a:pPr>
                      <a:r>
                        <a:rPr lang="fr-BE" sz="1200" b="1" dirty="0">
                          <a:solidFill>
                            <a:srgbClr val="000000"/>
                          </a:solidFill>
                          <a:latin typeface="Calibri"/>
                          <a:ea typeface="Times New Roman"/>
                          <a:cs typeface="Calibri"/>
                        </a:rPr>
                        <a:t>1: unité de charge: charge négativement le tambour grâce à l'effet corona</a:t>
                      </a:r>
                      <a:endParaRPr lang="fr-BE" sz="1200" dirty="0">
                        <a:latin typeface="Calibri"/>
                        <a:ea typeface="Calibri"/>
                        <a:cs typeface="Times New Roman"/>
                      </a:endParaRPr>
                    </a:p>
                    <a:p>
                      <a:pPr algn="ctr">
                        <a:lnSpc>
                          <a:spcPct val="115000"/>
                        </a:lnSpc>
                        <a:spcAft>
                          <a:spcPts val="1415"/>
                        </a:spcAft>
                      </a:pPr>
                      <a:r>
                        <a:rPr lang="fr-BE" sz="1200" b="1" dirty="0">
                          <a:solidFill>
                            <a:srgbClr val="000000"/>
                          </a:solidFill>
                          <a:latin typeface="Calibri"/>
                          <a:ea typeface="Times New Roman"/>
                          <a:cs typeface="Calibri"/>
                        </a:rPr>
                        <a:t>2: laser: charge positivement le tambour en un point</a:t>
                      </a:r>
                      <a:endParaRPr lang="fr-BE" sz="1200" dirty="0">
                        <a:latin typeface="Calibri"/>
                        <a:ea typeface="Calibri"/>
                        <a:cs typeface="Times New Roman"/>
                      </a:endParaRPr>
                    </a:p>
                    <a:p>
                      <a:pPr algn="ctr">
                        <a:lnSpc>
                          <a:spcPct val="115000"/>
                        </a:lnSpc>
                        <a:spcAft>
                          <a:spcPts val="0"/>
                        </a:spcAft>
                      </a:pPr>
                      <a:r>
                        <a:rPr lang="fr-BE" sz="1200" b="1" dirty="0">
                          <a:solidFill>
                            <a:srgbClr val="000000"/>
                          </a:solidFill>
                          <a:latin typeface="Calibri"/>
                          <a:ea typeface="Times New Roman"/>
                          <a:cs typeface="Calibri"/>
                        </a:rPr>
                        <a:t>3: unité de décharge: décharge la surface du tambour et enlève les résidus d'encre</a:t>
                      </a:r>
                      <a:endParaRPr lang="fr-BE" sz="12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0961" name="Image 24" descr="http://remy.mellet.free.fr/images/fonctionnement_clip_image016_0000.gif"/>
          <p:cNvPicPr>
            <a:picLocks noChangeAspect="1" noChangeArrowheads="1"/>
          </p:cNvPicPr>
          <p:nvPr/>
        </p:nvPicPr>
        <p:blipFill>
          <a:blip r:embed="rId2"/>
          <a:srcRect/>
          <a:stretch>
            <a:fillRect/>
          </a:stretch>
        </p:blipFill>
        <p:spPr bwMode="auto">
          <a:xfrm>
            <a:off x="1142976" y="3929066"/>
            <a:ext cx="1657350" cy="17049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sz="2000" b="1" dirty="0" smtClean="0"/>
              <a:t>8) Fixation de l'image sur la feuille de papier</a:t>
            </a:r>
            <a:r>
              <a:rPr lang="fr-BE" sz="2000" dirty="0" smtClean="0"/>
              <a:t/>
            </a:r>
            <a:br>
              <a:rPr lang="fr-BE" sz="2000" dirty="0" smtClean="0"/>
            </a:br>
            <a:r>
              <a:rPr lang="fr-BE" sz="2000" dirty="0" smtClean="0"/>
              <a:t/>
            </a:r>
            <a:br>
              <a:rPr lang="fr-BE" sz="2000" dirty="0" smtClean="0"/>
            </a:br>
            <a:r>
              <a:rPr lang="fr-BE" sz="2000" dirty="0" smtClean="0"/>
              <a:t>La feuille est ensuite transférée jusqu'au four qui est constitué d'un élément chauffant et de rouleaux de cuisson. Lorsque la feuille passe dans ce four, les particules de toner sont « cuites » et fixées sur la feuille.</a:t>
            </a:r>
          </a:p>
          <a:p>
            <a:pPr>
              <a:buNone/>
            </a:pPr>
            <a:endParaRPr lang="fr-BE" dirty="0"/>
          </a:p>
        </p:txBody>
      </p:sp>
      <p:pic>
        <p:nvPicPr>
          <p:cNvPr id="6" name="Image 5" descr="http://remy.mellet.free.fr/images/fonctionnement_clip_image018_0000.gif"/>
          <p:cNvPicPr/>
          <p:nvPr/>
        </p:nvPicPr>
        <p:blipFill>
          <a:blip r:embed="rId2"/>
          <a:srcRect/>
          <a:stretch>
            <a:fillRect/>
          </a:stretch>
        </p:blipFill>
        <p:spPr bwMode="auto">
          <a:xfrm>
            <a:off x="2500298" y="3929066"/>
            <a:ext cx="4000528" cy="207170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sz="2000" b="1" dirty="0" smtClean="0"/>
              <a:t>9) Décharge de la feuille</a:t>
            </a:r>
          </a:p>
          <a:p>
            <a:pPr>
              <a:buNone/>
            </a:pPr>
            <a:r>
              <a:rPr lang="fr-BE" sz="2000" dirty="0" smtClean="0"/>
              <a:t> </a:t>
            </a:r>
          </a:p>
          <a:p>
            <a:pPr>
              <a:buNone/>
            </a:pPr>
            <a:r>
              <a:rPr lang="fr-BE" sz="2000" dirty="0" smtClean="0"/>
              <a:t>      La feuille passe ensuite sous des  « balais » qui la déchargent. Et voilà l'impression est terminée.</a:t>
            </a:r>
          </a:p>
          <a:p>
            <a:pPr>
              <a:buNone/>
            </a:pPr>
            <a:endParaRPr lang="fr-BE" dirty="0"/>
          </a:p>
        </p:txBody>
      </p:sp>
      <p:pic>
        <p:nvPicPr>
          <p:cNvPr id="6" name="Image 5" descr="http://remy.mellet.free.fr/images/fonctionnement_clip_image020_0000.gif"/>
          <p:cNvPicPr/>
          <p:nvPr/>
        </p:nvPicPr>
        <p:blipFill>
          <a:blip r:embed="rId2"/>
          <a:srcRect/>
          <a:stretch>
            <a:fillRect/>
          </a:stretch>
        </p:blipFill>
        <p:spPr bwMode="auto">
          <a:xfrm>
            <a:off x="2285984" y="3643314"/>
            <a:ext cx="3857652" cy="114300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 de fonctionnement </a:t>
            </a:r>
            <a:endParaRPr lang="fr-BE" dirty="0"/>
          </a:p>
        </p:txBody>
      </p:sp>
      <p:sp>
        <p:nvSpPr>
          <p:cNvPr id="3" name="Espace réservé du contenu 2"/>
          <p:cNvSpPr>
            <a:spLocks noGrp="1"/>
          </p:cNvSpPr>
          <p:nvPr>
            <p:ph idx="1"/>
          </p:nvPr>
        </p:nvSpPr>
        <p:spPr/>
        <p:txBody>
          <a:bodyPr>
            <a:normAutofit/>
          </a:bodyPr>
          <a:lstStyle/>
          <a:p>
            <a:pPr>
              <a:buNone/>
            </a:pPr>
            <a:r>
              <a:rPr lang="fr-BE" b="1" dirty="0" smtClean="0"/>
              <a:t>Schéma résumé</a:t>
            </a:r>
          </a:p>
          <a:p>
            <a:pPr>
              <a:buNone/>
            </a:pPr>
            <a:endParaRPr lang="fr-BE" dirty="0"/>
          </a:p>
        </p:txBody>
      </p:sp>
      <p:pic>
        <p:nvPicPr>
          <p:cNvPr id="5" name="Image 4" descr="http://remy.mellet.free.fr/images/fonctionnement_clip_image022.jpg"/>
          <p:cNvPicPr/>
          <p:nvPr/>
        </p:nvPicPr>
        <p:blipFill>
          <a:blip r:embed="rId2"/>
          <a:srcRect/>
          <a:stretch>
            <a:fillRect/>
          </a:stretch>
        </p:blipFill>
        <p:spPr bwMode="auto">
          <a:xfrm>
            <a:off x="1357290" y="2571744"/>
            <a:ext cx="6357982" cy="351282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Imprimantes laser couleur</a:t>
            </a:r>
            <a:endParaRPr lang="fr-BE" dirty="0"/>
          </a:p>
        </p:txBody>
      </p:sp>
      <p:sp>
        <p:nvSpPr>
          <p:cNvPr id="3" name="Espace réservé du contenu 2"/>
          <p:cNvSpPr>
            <a:spLocks noGrp="1"/>
          </p:cNvSpPr>
          <p:nvPr>
            <p:ph idx="1"/>
          </p:nvPr>
        </p:nvSpPr>
        <p:spPr/>
        <p:txBody>
          <a:bodyPr/>
          <a:lstStyle/>
          <a:p>
            <a:r>
              <a:rPr lang="fr-BE" dirty="0" smtClean="0"/>
              <a:t>On distingue en fait deux technologies pour les imprimantes laser en couleurs : </a:t>
            </a:r>
          </a:p>
          <a:p>
            <a:endParaRPr lang="fr-BE" dirty="0" smtClean="0"/>
          </a:p>
          <a:p>
            <a:pPr lvl="0">
              <a:buNone/>
            </a:pPr>
            <a:r>
              <a:rPr lang="fr-BE" dirty="0" smtClean="0"/>
              <a:t>    - </a:t>
            </a:r>
            <a:r>
              <a:rPr lang="fr-BE" u="sng" dirty="0" smtClean="0"/>
              <a:t>carrousel</a:t>
            </a:r>
            <a:r>
              <a:rPr lang="fr-BE" dirty="0" smtClean="0"/>
              <a:t> : quatre passages pour les quatre 		        couleurs  </a:t>
            </a:r>
          </a:p>
          <a:p>
            <a:pPr lvl="0">
              <a:buNone/>
            </a:pPr>
            <a:endParaRPr lang="fr-BE" sz="1000" dirty="0" smtClean="0"/>
          </a:p>
          <a:p>
            <a:pPr lvl="0">
              <a:buNone/>
            </a:pPr>
            <a:r>
              <a:rPr lang="fr-BE" dirty="0" smtClean="0"/>
              <a:t>    - </a:t>
            </a:r>
            <a:r>
              <a:rPr lang="fr-BE" u="sng" dirty="0" smtClean="0"/>
              <a:t>tandem</a:t>
            </a:r>
            <a:r>
              <a:rPr lang="fr-BE" dirty="0" smtClean="0"/>
              <a:t> : qu’un seul passage</a:t>
            </a:r>
          </a:p>
          <a:p>
            <a:endParaRPr lang="fr-B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Imprimantes laser couleur</a:t>
            </a:r>
            <a:endParaRPr lang="fr-BE" dirty="0"/>
          </a:p>
        </p:txBody>
      </p:sp>
      <p:sp>
        <p:nvSpPr>
          <p:cNvPr id="3" name="Espace réservé du contenu 2"/>
          <p:cNvSpPr>
            <a:spLocks noGrp="1"/>
          </p:cNvSpPr>
          <p:nvPr>
            <p:ph idx="1"/>
          </p:nvPr>
        </p:nvSpPr>
        <p:spPr/>
        <p:txBody>
          <a:bodyPr/>
          <a:lstStyle/>
          <a:p>
            <a:r>
              <a:rPr lang="fr-BE" b="1" dirty="0" smtClean="0"/>
              <a:t>Carrousel</a:t>
            </a:r>
            <a:r>
              <a:rPr lang="fr-BE" dirty="0" smtClean="0"/>
              <a:t> </a:t>
            </a:r>
          </a:p>
          <a:p>
            <a:pPr>
              <a:buNone/>
            </a:pPr>
            <a:endParaRPr lang="fr-BE" dirty="0" smtClean="0"/>
          </a:p>
          <a:p>
            <a:pPr>
              <a:buNone/>
            </a:pPr>
            <a:r>
              <a:rPr lang="fr-BE" dirty="0" smtClean="0"/>
              <a:t>    Avec la technologie carrousel, l’imprimante effectue quatre passages pour imprimer un document (un par couleur primaire et un pour le noir, ce qui fait que l’impression est en théorie quatre fois moins rapide en couleur qu’en noir).</a:t>
            </a:r>
          </a:p>
          <a:p>
            <a:endParaRPr lang="fr-B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Imprimantes laser couleur</a:t>
            </a:r>
            <a:endParaRPr lang="fr-BE" dirty="0"/>
          </a:p>
        </p:txBody>
      </p:sp>
      <p:sp>
        <p:nvSpPr>
          <p:cNvPr id="3" name="Espace réservé du contenu 2"/>
          <p:cNvSpPr>
            <a:spLocks noGrp="1"/>
          </p:cNvSpPr>
          <p:nvPr>
            <p:ph idx="1"/>
          </p:nvPr>
        </p:nvSpPr>
        <p:spPr/>
        <p:txBody>
          <a:bodyPr>
            <a:normAutofit fontScale="85000" lnSpcReduction="20000"/>
          </a:bodyPr>
          <a:lstStyle/>
          <a:p>
            <a:r>
              <a:rPr lang="fr-BE" b="1" dirty="0" smtClean="0"/>
              <a:t>Tandem</a:t>
            </a:r>
            <a:r>
              <a:rPr lang="fr-BE" dirty="0" smtClean="0"/>
              <a:t> </a:t>
            </a:r>
          </a:p>
          <a:p>
            <a:endParaRPr lang="fr-BE" dirty="0" smtClean="0"/>
          </a:p>
          <a:p>
            <a:pPr>
              <a:buNone/>
            </a:pPr>
            <a:r>
              <a:rPr lang="fr-BE" dirty="0" smtClean="0"/>
              <a:t>     Une imprimante laser exploitant la technologie « tandem » dépose chaque couleur en un seul passage, les toners étant disposés parallèlement. Les sorties sont aussi rapides en noir qu’en couleur. Cette technologie a toutefois un prix de revient plus élevé, la mécanique étant plus complexe. Elle était donc, jusqu’à il y a peu, réservée en principe aux imprimantes laser couleur de milieu ou de haut de gamme. Depuis 2005, de plus en plus de marques proposent des modèles « tandem » dès l’entrée de gamme</a:t>
            </a:r>
            <a:endParaRPr lang="fr-B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Dpi</a:t>
            </a:r>
            <a:r>
              <a:rPr lang="fr-BE" dirty="0" smtClean="0"/>
              <a:t>: Abréviation anglaise de </a:t>
            </a:r>
            <a:r>
              <a:rPr lang="fr-BE" b="1" dirty="0" smtClean="0"/>
              <a:t>D</a:t>
            </a:r>
            <a:r>
              <a:rPr lang="fr-BE" dirty="0" smtClean="0"/>
              <a:t>ots </a:t>
            </a:r>
            <a:r>
              <a:rPr lang="fr-BE" b="1" dirty="0" smtClean="0"/>
              <a:t>P</a:t>
            </a:r>
            <a:r>
              <a:rPr lang="fr-BE" dirty="0" smtClean="0"/>
              <a:t>er </a:t>
            </a:r>
            <a:r>
              <a:rPr lang="fr-BE" b="1" dirty="0" err="1" smtClean="0"/>
              <a:t>I</a:t>
            </a:r>
            <a:r>
              <a:rPr lang="fr-BE" dirty="0" err="1" smtClean="0"/>
              <a:t>nch</a:t>
            </a:r>
            <a:r>
              <a:rPr lang="fr-BE" dirty="0" smtClean="0"/>
              <a:t>, en français points par pouce. Unité de mesure définissant le nombre de </a:t>
            </a:r>
            <a:r>
              <a:rPr lang="fr-BE" i="1" dirty="0" smtClean="0"/>
              <a:t>points d'image</a:t>
            </a:r>
            <a:r>
              <a:rPr lang="fr-BE" dirty="0" smtClean="0"/>
              <a:t> qu'un périphérique de sortie (imprimante laser par exemple) peut appliquer sur un intervalle d'un pouce (2,54cm).</a:t>
            </a:r>
          </a:p>
          <a:p>
            <a:endParaRPr lang="fr-B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Petite pause film</a:t>
            </a:r>
            <a:endParaRPr lang="fr-BE" dirty="0"/>
          </a:p>
        </p:txBody>
      </p:sp>
      <p:sp>
        <p:nvSpPr>
          <p:cNvPr id="3" name="Espace réservé du contenu 2"/>
          <p:cNvSpPr>
            <a:spLocks noGrp="1"/>
          </p:cNvSpPr>
          <p:nvPr>
            <p:ph idx="1"/>
          </p:nvPr>
        </p:nvSpPr>
        <p:spPr/>
        <p:txBody>
          <a:bodyPr/>
          <a:lstStyle/>
          <a:p>
            <a:r>
              <a:rPr lang="fr-BE" dirty="0" smtClean="0">
                <a:hlinkClick r:id="rId2" action="ppaction://hlinkfile"/>
              </a:rPr>
              <a:t>fonctionnement imprimante laser.swf</a:t>
            </a:r>
            <a:endParaRPr lang="fr-B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Conclusion</a:t>
            </a:r>
            <a:endParaRPr lang="fr-BE" dirty="0"/>
          </a:p>
        </p:txBody>
      </p:sp>
      <p:sp>
        <p:nvSpPr>
          <p:cNvPr id="3" name="Espace réservé du contenu 2"/>
          <p:cNvSpPr>
            <a:spLocks noGrp="1"/>
          </p:cNvSpPr>
          <p:nvPr>
            <p:ph idx="1"/>
          </p:nvPr>
        </p:nvSpPr>
        <p:spPr/>
        <p:txBody>
          <a:bodyPr>
            <a:normAutofit fontScale="70000" lnSpcReduction="20000"/>
          </a:bodyPr>
          <a:lstStyle/>
          <a:p>
            <a:r>
              <a:rPr lang="fr-BE" dirty="0" smtClean="0"/>
              <a:t>Tout d’abord sur un point de vue technique une imprimante laser est très peu bruyante et très rapide. Elle a aussi une très bonne qualité d’impression, malgré des points d’impression ronds, quel que soit les modèles utilisés. </a:t>
            </a:r>
          </a:p>
          <a:p>
            <a:endParaRPr lang="fr-BE" dirty="0" smtClean="0"/>
          </a:p>
          <a:p>
            <a:r>
              <a:rPr lang="fr-BE" dirty="0" smtClean="0"/>
              <a:t>Une imprimante laser est aussi très fiable grâce à une mécanique moins importante que sur une jet d’encre. </a:t>
            </a:r>
          </a:p>
          <a:p>
            <a:endParaRPr lang="fr-BE" dirty="0" smtClean="0"/>
          </a:p>
          <a:p>
            <a:r>
              <a:rPr lang="fr-BE" dirty="0" smtClean="0"/>
              <a:t>Sur un point de vue économique, une imprimante laser coûte  assez cher à l'achat de 180 à 7000€ contre 50 à 600€ pour une imprimante jet d'encre, de même pour le </a:t>
            </a:r>
            <a:r>
              <a:rPr lang="fr-BE" i="1" dirty="0" smtClean="0"/>
              <a:t>toner</a:t>
            </a:r>
            <a:r>
              <a:rPr lang="fr-BE" dirty="0" smtClean="0"/>
              <a:t> qui coûte au moins 80 € contre moins de 40€ pour une cartouche. Mais comme une imprimante laser est plus fiable, elle fonctionne plus longtemps de même un toner permet une impression de 5000 à 8000 pages contre une cartouche d'encre qui fait de 100 à 300 pages.</a:t>
            </a:r>
          </a:p>
          <a:p>
            <a:endParaRPr lang="fr-B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Conclusion</a:t>
            </a:r>
            <a:endParaRPr lang="fr-BE" dirty="0"/>
          </a:p>
        </p:txBody>
      </p:sp>
      <p:sp>
        <p:nvSpPr>
          <p:cNvPr id="3" name="Espace réservé du contenu 2"/>
          <p:cNvSpPr>
            <a:spLocks noGrp="1"/>
          </p:cNvSpPr>
          <p:nvPr>
            <p:ph idx="1"/>
          </p:nvPr>
        </p:nvSpPr>
        <p:spPr/>
        <p:txBody>
          <a:bodyPr>
            <a:normAutofit fontScale="92500" lnSpcReduction="20000"/>
          </a:bodyPr>
          <a:lstStyle/>
          <a:p>
            <a:pPr lvl="0"/>
            <a:r>
              <a:rPr lang="fr-BE" b="1" dirty="0" smtClean="0"/>
              <a:t>Les avantages</a:t>
            </a:r>
          </a:p>
          <a:p>
            <a:pPr>
              <a:buNone/>
            </a:pPr>
            <a:endParaRPr lang="fr-BE" sz="1400" dirty="0" smtClean="0"/>
          </a:p>
          <a:p>
            <a:pPr lvl="0">
              <a:buNone/>
            </a:pPr>
            <a:r>
              <a:rPr lang="fr-BE" dirty="0" smtClean="0"/>
              <a:t>    - très peu bruyant</a:t>
            </a:r>
          </a:p>
          <a:p>
            <a:pPr lvl="0">
              <a:buNone/>
            </a:pPr>
            <a:endParaRPr lang="fr-BE" sz="1100" dirty="0" smtClean="0"/>
          </a:p>
          <a:p>
            <a:pPr lvl="0">
              <a:buNone/>
            </a:pPr>
            <a:r>
              <a:rPr lang="fr-BE" dirty="0" smtClean="0"/>
              <a:t>    - très rapide</a:t>
            </a:r>
          </a:p>
          <a:p>
            <a:pPr lvl="0">
              <a:buNone/>
            </a:pPr>
            <a:endParaRPr lang="fr-BE" sz="1100" dirty="0" smtClean="0"/>
          </a:p>
          <a:p>
            <a:pPr lvl="0">
              <a:buNone/>
            </a:pPr>
            <a:r>
              <a:rPr lang="fr-BE" dirty="0" smtClean="0"/>
              <a:t>    - fiable</a:t>
            </a:r>
          </a:p>
          <a:p>
            <a:pPr lvl="0">
              <a:buNone/>
            </a:pPr>
            <a:endParaRPr lang="fr-BE" sz="1100" dirty="0" smtClean="0"/>
          </a:p>
          <a:p>
            <a:pPr lvl="0">
              <a:buNone/>
            </a:pPr>
            <a:r>
              <a:rPr lang="fr-BE" dirty="0" smtClean="0"/>
              <a:t>    - excellente qualité d'impression</a:t>
            </a:r>
          </a:p>
          <a:p>
            <a:pPr lvl="0">
              <a:buNone/>
            </a:pPr>
            <a:endParaRPr lang="fr-BE" sz="1100" dirty="0" smtClean="0"/>
          </a:p>
          <a:p>
            <a:pPr lvl="0">
              <a:buNone/>
            </a:pPr>
            <a:r>
              <a:rPr lang="fr-BE" dirty="0" smtClean="0"/>
              <a:t>    - bon marché à l'usage</a:t>
            </a:r>
          </a:p>
          <a:p>
            <a:pPr lvl="0">
              <a:buNone/>
            </a:pPr>
            <a:endParaRPr lang="fr-BE" sz="1100" dirty="0" smtClean="0"/>
          </a:p>
          <a:p>
            <a:pPr lvl="0">
              <a:buNone/>
            </a:pPr>
            <a:r>
              <a:rPr lang="fr-BE" dirty="0" smtClean="0"/>
              <a:t>    - un toner permet une impression de 5000 à  8000 pages par rapport à une cartouche d'encre qui fait de 100 à 300 pages.</a:t>
            </a:r>
          </a:p>
          <a:p>
            <a:endParaRPr lang="fr-BE"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Conclusion</a:t>
            </a:r>
            <a:endParaRPr lang="fr-BE" dirty="0"/>
          </a:p>
        </p:txBody>
      </p:sp>
      <p:sp>
        <p:nvSpPr>
          <p:cNvPr id="3" name="Espace réservé du contenu 2"/>
          <p:cNvSpPr>
            <a:spLocks noGrp="1"/>
          </p:cNvSpPr>
          <p:nvPr>
            <p:ph idx="1"/>
          </p:nvPr>
        </p:nvSpPr>
        <p:spPr/>
        <p:txBody>
          <a:bodyPr>
            <a:normAutofit fontScale="92500" lnSpcReduction="20000"/>
          </a:bodyPr>
          <a:lstStyle/>
          <a:p>
            <a:pPr lvl="0"/>
            <a:r>
              <a:rPr lang="fr-BE" b="1" dirty="0" smtClean="0"/>
              <a:t>Les inconvénients</a:t>
            </a:r>
          </a:p>
          <a:p>
            <a:endParaRPr lang="fr-BE" sz="1500" dirty="0" smtClean="0"/>
          </a:p>
          <a:p>
            <a:pPr lvl="0">
              <a:buNone/>
            </a:pPr>
            <a:r>
              <a:rPr lang="fr-BE" dirty="0" smtClean="0"/>
              <a:t>    - point d'impression ronde</a:t>
            </a:r>
          </a:p>
          <a:p>
            <a:pPr lvl="0">
              <a:buNone/>
            </a:pPr>
            <a:endParaRPr lang="fr-BE" sz="1200" dirty="0" smtClean="0"/>
          </a:p>
          <a:p>
            <a:pPr lvl="0">
              <a:buNone/>
            </a:pPr>
            <a:r>
              <a:rPr lang="fr-BE" dirty="0" smtClean="0"/>
              <a:t>    - inadapté à une utilisation intensive mais plus importante qu'une imprimante jet d'encre</a:t>
            </a:r>
          </a:p>
          <a:p>
            <a:pPr lvl="0">
              <a:buNone/>
            </a:pPr>
            <a:endParaRPr lang="fr-BE" sz="1200" dirty="0" smtClean="0"/>
          </a:p>
          <a:p>
            <a:pPr lvl="0">
              <a:buNone/>
            </a:pPr>
            <a:r>
              <a:rPr lang="fr-BE" dirty="0" smtClean="0"/>
              <a:t>    - une imprimante laser coûte  beaucoup plus cher qu’une imprimante jet d'encre</a:t>
            </a:r>
          </a:p>
          <a:p>
            <a:pPr lvl="0">
              <a:buNone/>
            </a:pPr>
            <a:endParaRPr lang="fr-BE" sz="1200" dirty="0" smtClean="0"/>
          </a:p>
          <a:p>
            <a:pPr lvl="0">
              <a:buNone/>
            </a:pPr>
            <a:r>
              <a:rPr lang="fr-BE" dirty="0" smtClean="0"/>
              <a:t>    - nécessite une mémoire interne assez importante</a:t>
            </a:r>
          </a:p>
          <a:p>
            <a:pPr lvl="0">
              <a:buNone/>
            </a:pPr>
            <a:endParaRPr lang="fr-BE" sz="1200" dirty="0" smtClean="0"/>
          </a:p>
          <a:p>
            <a:pPr lvl="0">
              <a:buNone/>
            </a:pPr>
            <a:r>
              <a:rPr lang="fr-BE" dirty="0" smtClean="0"/>
              <a:t>    - un toner coûte beaucoup plus cher qu'une cartouche d'encre.</a:t>
            </a:r>
          </a:p>
          <a:p>
            <a:endParaRPr lang="fr-BE"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Fin</a:t>
            </a:r>
            <a:endParaRPr lang="fr-BE" dirty="0"/>
          </a:p>
        </p:txBody>
      </p:sp>
      <p:sp>
        <p:nvSpPr>
          <p:cNvPr id="3" name="Espace réservé du contenu 2"/>
          <p:cNvSpPr>
            <a:spLocks noGrp="1"/>
          </p:cNvSpPr>
          <p:nvPr>
            <p:ph idx="1"/>
          </p:nvPr>
        </p:nvSpPr>
        <p:spPr/>
        <p:txBody>
          <a:bodyPr>
            <a:normAutofit fontScale="92500" lnSpcReduction="10000"/>
          </a:bodyPr>
          <a:lstStyle/>
          <a:p>
            <a:pPr algn="ctr">
              <a:buNone/>
            </a:pPr>
            <a:endParaRPr lang="fr-BE" dirty="0" smtClean="0"/>
          </a:p>
          <a:p>
            <a:pPr algn="ctr">
              <a:buNone/>
            </a:pPr>
            <a:r>
              <a:rPr lang="fr-BE" dirty="0" smtClean="0"/>
              <a:t>Un grand merci pour votre attention </a:t>
            </a:r>
          </a:p>
          <a:p>
            <a:endParaRPr lang="fr-BE" dirty="0" smtClean="0">
              <a:sym typeface="Wingdings" pitchFamily="2" charset="2"/>
            </a:endParaRPr>
          </a:p>
          <a:p>
            <a:endParaRPr lang="fr-BE" dirty="0" smtClean="0">
              <a:sym typeface="Wingdings" pitchFamily="2" charset="2"/>
            </a:endParaRPr>
          </a:p>
          <a:p>
            <a:pPr algn="ctr">
              <a:buNone/>
            </a:pPr>
            <a:r>
              <a:rPr lang="fr-BE" sz="20000" dirty="0" smtClean="0">
                <a:sym typeface="Wingdings" pitchFamily="2" charset="2"/>
              </a:rPr>
              <a:t></a:t>
            </a:r>
            <a:endParaRPr lang="fr-BE" sz="20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Effet CORONA </a:t>
            </a:r>
            <a:r>
              <a:rPr lang="fr-BE" dirty="0" smtClean="0"/>
              <a:t>: effet physique qui réside dans la forte différence de potentiel entre un fil Corona et l'air. Cet effet provoque l'</a:t>
            </a:r>
            <a:r>
              <a:rPr lang="fr-BE" i="1" dirty="0" smtClean="0"/>
              <a:t>ionisation</a:t>
            </a:r>
            <a:r>
              <a:rPr lang="fr-BE" dirty="0" smtClean="0"/>
              <a:t> de l'air. Au contact du photorécepteur, l'air ionisé se charge négativement.</a:t>
            </a:r>
          </a:p>
          <a:p>
            <a:endParaRPr lang="fr-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Ionisation</a:t>
            </a:r>
            <a:r>
              <a:rPr lang="fr-BE" dirty="0" smtClean="0"/>
              <a:t>: Electrisation d'une particule par perte d'électron (positive) ou par gain d'électron (négative). Les ions ont des propriétés physiques différentes des particules neutres.</a:t>
            </a:r>
          </a:p>
          <a:p>
            <a:endParaRPr lang="fr-B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Langage de description</a:t>
            </a:r>
            <a:r>
              <a:rPr lang="fr-BE" dirty="0" smtClean="0"/>
              <a:t>: Langage dans lequel sont codés le texte et les images qui par la suite seront décodés par l'imprimante.</a:t>
            </a:r>
          </a:p>
          <a:p>
            <a:endParaRPr lang="fr-B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en-US" b="1" dirty="0" smtClean="0"/>
              <a:t>Laser</a:t>
            </a:r>
            <a:r>
              <a:rPr lang="en-US" dirty="0" smtClean="0"/>
              <a:t>: </a:t>
            </a:r>
            <a:r>
              <a:rPr lang="en-US" dirty="0" err="1" smtClean="0"/>
              <a:t>Abréviation</a:t>
            </a:r>
            <a:r>
              <a:rPr lang="en-US" dirty="0" smtClean="0"/>
              <a:t> </a:t>
            </a:r>
            <a:r>
              <a:rPr lang="en-US" dirty="0" err="1" smtClean="0"/>
              <a:t>anglaise</a:t>
            </a:r>
            <a:r>
              <a:rPr lang="en-US" dirty="0" smtClean="0"/>
              <a:t> de </a:t>
            </a:r>
            <a:r>
              <a:rPr lang="en-US" b="1" dirty="0" smtClean="0"/>
              <a:t>L</a:t>
            </a:r>
            <a:r>
              <a:rPr lang="en-US" dirty="0" smtClean="0"/>
              <a:t>ight </a:t>
            </a:r>
            <a:r>
              <a:rPr lang="en-US" b="1" dirty="0" smtClean="0"/>
              <a:t>A</a:t>
            </a:r>
            <a:r>
              <a:rPr lang="en-US" dirty="0" smtClean="0"/>
              <a:t>mplification by </a:t>
            </a:r>
            <a:r>
              <a:rPr lang="en-US" b="1" dirty="0" smtClean="0"/>
              <a:t>S</a:t>
            </a:r>
            <a:r>
              <a:rPr lang="en-US" dirty="0" smtClean="0"/>
              <a:t>imulated </a:t>
            </a:r>
            <a:r>
              <a:rPr lang="en-US" b="1" dirty="0" smtClean="0"/>
              <a:t>E</a:t>
            </a:r>
            <a:r>
              <a:rPr lang="en-US" dirty="0" smtClean="0"/>
              <a:t>mission of </a:t>
            </a:r>
            <a:r>
              <a:rPr lang="en-US" b="1" dirty="0" smtClean="0"/>
              <a:t>R</a:t>
            </a:r>
            <a:r>
              <a:rPr lang="en-US" dirty="0" smtClean="0"/>
              <a:t>adiation. </a:t>
            </a:r>
            <a:r>
              <a:rPr lang="fr-BE" dirty="0" smtClean="0"/>
              <a:t>Appareil produisant un faisceau extrêmement serré de rayons lumineux. Composante fondamentale des imprimantes laser.</a:t>
            </a:r>
          </a:p>
          <a:p>
            <a:endParaRPr lang="fr-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Vocabulaire technique</a:t>
            </a:r>
            <a:endParaRPr lang="fr-BE" dirty="0"/>
          </a:p>
        </p:txBody>
      </p:sp>
      <p:sp>
        <p:nvSpPr>
          <p:cNvPr id="3" name="Espace réservé du contenu 2"/>
          <p:cNvSpPr>
            <a:spLocks noGrp="1"/>
          </p:cNvSpPr>
          <p:nvPr>
            <p:ph idx="1"/>
          </p:nvPr>
        </p:nvSpPr>
        <p:spPr/>
        <p:txBody>
          <a:bodyPr/>
          <a:lstStyle/>
          <a:p>
            <a:r>
              <a:rPr lang="fr-BE" b="1" dirty="0" smtClean="0"/>
              <a:t>Miroir polygonal</a:t>
            </a:r>
            <a:r>
              <a:rPr lang="fr-BE" dirty="0" smtClean="0"/>
              <a:t>: c'est un miroir qui possède plusieurs côtés. Comme le laser ne bouge pas, c'est ce miroir qui dirige le rayon laser sur toute la largeur du tambour. La précision extrême des déplacements  du miroir et sa synchronisation optimale avec le laser sont des critères déterminants du niveau technologique d'une imprimante laser.</a:t>
            </a:r>
          </a:p>
          <a:p>
            <a:endParaRPr lang="fr-B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95</TotalTime>
  <Words>1055</Words>
  <Application>Microsoft Office PowerPoint</Application>
  <PresentationFormat>Affichage à l'écran (4:3)</PresentationFormat>
  <Paragraphs>235</Paragraphs>
  <Slides>44</Slides>
  <Notes>1</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Module</vt:lpstr>
      <vt:lpstr>Les imprimantes laser</vt:lpstr>
      <vt:lpstr>Plan</vt:lpstr>
      <vt:lpstr>Introduction</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Vocabulaire technique</vt:lpstr>
      <vt:lpstr>Historique</vt:lpstr>
      <vt:lpstr>Historique</vt:lpstr>
      <vt:lpstr>Historique</vt:lpstr>
      <vt:lpstr>Historique</vt:lpstr>
      <vt:lpstr>Historique</vt:lpstr>
      <vt:lpstr>Historique</vt:lpstr>
      <vt:lpstr>Technique de marketing</vt:lpstr>
      <vt:lpstr>Les principaux fabricants</vt:lpstr>
      <vt:lpstr>Facteurs d’achat</vt:lpstr>
      <vt:lpstr>Exemples</vt:lpstr>
      <vt:lpstr>Principe de fonctionnement </vt:lpstr>
      <vt:lpstr>Principe de fonctionnement </vt:lpstr>
      <vt:lpstr>Principe de fonctionnement </vt:lpstr>
      <vt:lpstr>Principe de fonctionnement </vt:lpstr>
      <vt:lpstr>Principe de fonctionnement </vt:lpstr>
      <vt:lpstr>Principe de fonctionnement </vt:lpstr>
      <vt:lpstr>Principe de fonctionnement </vt:lpstr>
      <vt:lpstr>Principe de fonctionnement </vt:lpstr>
      <vt:lpstr>Principe de fonctionnement </vt:lpstr>
      <vt:lpstr>Principe de fonctionnement </vt:lpstr>
      <vt:lpstr>Imprimantes laser couleur</vt:lpstr>
      <vt:lpstr>Imprimantes laser couleur</vt:lpstr>
      <vt:lpstr>Imprimantes laser couleur</vt:lpstr>
      <vt:lpstr>Petite pause film</vt:lpstr>
      <vt:lpstr>Conclusion</vt:lpstr>
      <vt:lpstr>Conclusion</vt:lpstr>
      <vt:lpstr>Conclusion</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imprimantes laser</dc:title>
  <dc:creator>Quentin</dc:creator>
  <cp:lastModifiedBy>Quentin</cp:lastModifiedBy>
  <cp:revision>15</cp:revision>
  <dcterms:created xsi:type="dcterms:W3CDTF">2011-03-11T11:57:19Z</dcterms:created>
  <dcterms:modified xsi:type="dcterms:W3CDTF">2011-03-11T19:01:35Z</dcterms:modified>
</cp:coreProperties>
</file>