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0" r:id="rId5"/>
    <p:sldId id="264" r:id="rId6"/>
    <p:sldId id="265" r:id="rId7"/>
    <p:sldId id="266" r:id="rId8"/>
    <p:sldId id="268" r:id="rId9"/>
    <p:sldId id="267" r:id="rId10"/>
    <p:sldId id="270" r:id="rId11"/>
    <p:sldId id="269" r:id="rId12"/>
    <p:sldId id="271" r:id="rId13"/>
    <p:sldId id="276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A932E-15E2-45A4-A06D-CA24FBA6A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54DE62-F66D-4ED2-8646-6A7745E65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A335C5-D4FF-4282-BFB8-B7CB42C6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19-03-18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E57A4C-0CC4-414C-B847-A69DE625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CF5011-3032-4E27-AA47-C9CDFD2D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759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61149-9ED0-4DC7-80FB-523C8D6F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AC870F-277F-4CC2-8907-EF67A1ED4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F468AF-A2A9-4124-8261-9FE116F7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19-03-18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FB7877-AC36-4676-B8C2-E5CD1AC4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896A0F-6CD5-4698-B94A-F73B16AD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284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ED6FE37-18DB-4C40-9BF1-CD870A5DF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8C6DAE-B35C-4E0B-9455-A881EB135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98DA32-0D64-4495-9473-3AD3675A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19-03-18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7CD30C-6DA7-4E7B-A9CF-621A0686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6B6C50-6FA2-4CCF-9576-640E7184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970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DEBF5-0E32-491D-BCFE-123660F5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6D7257-E659-43BE-ADCF-F3F41404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0376C7-3BC4-4414-ADCC-EA9E7869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19-03-18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737410-9CE8-47B9-9592-99A3F9BB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D22600-A0AC-44CB-A451-51316BA6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40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94B23-5D15-4853-8AB3-A917C53C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7291C2-33EA-4BC8-9D4C-1C3C34EA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26CB36-7EDC-4638-9797-7A384E10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19-03-18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5CE7C9-7163-4825-87E1-58792BA4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74A591-F5F7-4D83-8656-B67210E4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007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88414-8D3F-4079-ACD6-CA0F089A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CE32E-D4E0-49CE-9A53-4242DEE33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0E8E1C-CBB6-4910-83BD-99F7079FE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2EC0A2-EFCB-4EB6-B363-5F1C6861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19-03-18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58B2A4-DA33-48BD-AA8A-C9B8699B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BFB0D0-CBDD-4476-92D8-C204CCAF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77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03025-A08D-43ED-95B5-51F48601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8C7D6D-293B-44D2-A35A-19155B460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9F08AC-F160-477D-8811-7364BD63C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B66E2C-3CE1-4879-BE44-540663510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848C86-3947-408E-BA6F-D328FB752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46FC87-C515-4079-BB86-AC1F9B0E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19-03-18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8E3E938-CCD3-425C-8A41-DD7147A3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11E5D0A-3064-4D1B-8C9B-97BE9470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390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A8BF2-9817-41BF-8866-983900BE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33BD24-B435-455C-9E8B-8D7205A4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19-03-18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AA362F-E797-4754-A40B-58DD308D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EB9C28-0EDE-4A11-843E-9951A3A5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16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1C4DCF-A21C-4DF3-A636-9CDEC45F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19-03-18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3696FD-C68C-4AE9-98B4-B2D27707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6BBF8E-555A-42C3-A4AD-F533E63F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898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99BE-99C8-491D-80C1-DFFE7964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5445B4-E1D2-40BB-B13D-35E088151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D8A432-EC38-4088-B03D-8EE0B4E34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E49C63-E0BB-4538-A8DF-C782DAD3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19-03-18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535C57-0908-471D-B1F1-887A445C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D669F3-C571-4C96-86AF-1948A817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929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EBA03-902A-4B8D-9C60-D19B35F9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6A2AB2-7C87-4663-8CD8-1068B43DE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CDFD4A-6697-45D6-B739-31E46EFCF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7C5553-124A-4873-AF88-FF86540A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19-03-18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FAECC7-0A5D-4592-AB4B-E34B9BB6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3B8E07-C22B-433A-B1A3-2A7EE7F9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6428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2B11393-52D3-4060-909E-0431669A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7372A3-691C-4F42-A217-60C392390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CD94C6-B1FD-4EA4-82C5-CF537868B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C48EB-7F19-40B9-A878-B193418CE19E}" type="datetimeFigureOut">
              <a:rPr lang="fr-BE" smtClean="0"/>
              <a:t>19-03-18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C5BCE6-1232-434D-88AD-F42CA65CF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6FA43E-10FE-47C3-BF36-DACC7EBFF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727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75DBCF-7C2B-4D26-B482-F91281D192CB}"/>
              </a:ext>
            </a:extLst>
          </p:cNvPr>
          <p:cNvSpPr/>
          <p:nvPr/>
        </p:nvSpPr>
        <p:spPr>
          <a:xfrm>
            <a:off x="2712545" y="2967335"/>
            <a:ext cx="6766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Windows serveur 2012</a:t>
            </a:r>
          </a:p>
        </p:txBody>
      </p:sp>
    </p:spTree>
    <p:extLst>
      <p:ext uri="{BB962C8B-B14F-4D97-AF65-F5344CB8AC3E}">
        <p14:creationId xmlns:p14="http://schemas.microsoft.com/office/powerpoint/2010/main" val="4071375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435295" y="360610"/>
            <a:ext cx="1150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</a:t>
            </a:r>
            <a:r>
              <a:rPr lang="fr-FR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 d'ensemble de AD DS</a:t>
            </a: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342900" y="1803400"/>
            <a:ext cx="115951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décrire</a:t>
            </a:r>
            <a:r>
              <a:rPr lang="en-US" sz="3000" dirty="0"/>
              <a:t> les </a:t>
            </a:r>
            <a:r>
              <a:rPr lang="en-US" sz="3000" dirty="0" err="1"/>
              <a:t>composants</a:t>
            </a:r>
            <a:r>
              <a:rPr lang="en-US" sz="3000" dirty="0"/>
              <a:t> AD DS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highlight>
                  <a:srgbClr val="FFFF00"/>
                </a:highlight>
              </a:rPr>
              <a:t>décrire</a:t>
            </a:r>
            <a:r>
              <a:rPr lang="en-US" sz="3000" dirty="0">
                <a:highlight>
                  <a:srgbClr val="FFFF00"/>
                </a:highlight>
              </a:rPr>
              <a:t> les </a:t>
            </a:r>
            <a:r>
              <a:rPr lang="en-US" sz="3000" dirty="0" err="1">
                <a:highlight>
                  <a:srgbClr val="FFFF00"/>
                </a:highlight>
              </a:rPr>
              <a:t>domaines</a:t>
            </a:r>
            <a:r>
              <a:rPr lang="en-US" sz="3000" dirty="0">
                <a:highlight>
                  <a:srgbClr val="FFFF00"/>
                </a:highlight>
              </a:rPr>
              <a:t> AD DS</a:t>
            </a:r>
            <a:r>
              <a:rPr lang="en-US" sz="3000" dirty="0"/>
              <a:t>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décrire</a:t>
            </a:r>
            <a:r>
              <a:rPr lang="en-US" sz="3000" dirty="0"/>
              <a:t> les </a:t>
            </a:r>
            <a:r>
              <a:rPr lang="en-US" sz="3000" dirty="0" err="1"/>
              <a:t>unités</a:t>
            </a:r>
            <a:r>
              <a:rPr lang="en-US" sz="3000" dirty="0"/>
              <a:t> </a:t>
            </a:r>
            <a:r>
              <a:rPr lang="en-US" sz="3000" dirty="0" err="1"/>
              <a:t>d'organisation</a:t>
            </a:r>
            <a:r>
              <a:rPr lang="en-US" sz="3000" dirty="0"/>
              <a:t> et </a:t>
            </a:r>
            <a:r>
              <a:rPr lang="en-US" sz="3000" dirty="0" err="1"/>
              <a:t>leur</a:t>
            </a:r>
            <a:r>
              <a:rPr lang="en-US" sz="3000" dirty="0"/>
              <a:t> </a:t>
            </a:r>
            <a:r>
              <a:rPr lang="en-US" sz="3000" dirty="0" err="1"/>
              <a:t>fonction</a:t>
            </a:r>
            <a:r>
              <a:rPr lang="en-US" sz="3000" dirty="0"/>
              <a:t>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décrire</a:t>
            </a:r>
            <a:r>
              <a:rPr lang="en-US" sz="3000" dirty="0"/>
              <a:t> les </a:t>
            </a:r>
            <a:r>
              <a:rPr lang="en-US" sz="3000" dirty="0" err="1"/>
              <a:t>forêts</a:t>
            </a:r>
            <a:r>
              <a:rPr lang="en-US" sz="3000" dirty="0"/>
              <a:t> et </a:t>
            </a:r>
            <a:r>
              <a:rPr lang="en-US" sz="3000" dirty="0" err="1"/>
              <a:t>arborescences</a:t>
            </a:r>
            <a:r>
              <a:rPr lang="en-US" sz="3000" dirty="0"/>
              <a:t> AD DS et </a:t>
            </a:r>
            <a:r>
              <a:rPr lang="en-US" sz="3000" dirty="0" err="1"/>
              <a:t>expliquer</a:t>
            </a:r>
            <a:r>
              <a:rPr lang="en-US" sz="3000" dirty="0"/>
              <a:t> comment </a:t>
            </a:r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pouvez</a:t>
            </a:r>
            <a:r>
              <a:rPr lang="en-US" sz="3000" dirty="0"/>
              <a:t> les </a:t>
            </a:r>
            <a:r>
              <a:rPr lang="en-US" sz="3000" dirty="0" err="1"/>
              <a:t>déployer</a:t>
            </a:r>
            <a:r>
              <a:rPr lang="en-US" sz="3000" dirty="0"/>
              <a:t> </a:t>
            </a:r>
            <a:r>
              <a:rPr lang="en-US" sz="3000" dirty="0" err="1"/>
              <a:t>dans</a:t>
            </a:r>
            <a:r>
              <a:rPr lang="en-US" sz="3000" dirty="0"/>
              <a:t> un </a:t>
            </a:r>
            <a:r>
              <a:rPr lang="en-US" sz="3000" dirty="0" err="1"/>
              <a:t>réseau</a:t>
            </a:r>
            <a:r>
              <a:rPr lang="en-US" sz="3000" dirty="0"/>
              <a:t>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expliquer</a:t>
            </a:r>
            <a:r>
              <a:rPr lang="en-US" sz="3000" dirty="0"/>
              <a:t> comment un </a:t>
            </a:r>
            <a:r>
              <a:rPr lang="en-US" sz="3000" dirty="0" err="1"/>
              <a:t>schéma</a:t>
            </a:r>
            <a:r>
              <a:rPr lang="en-US" sz="3000" dirty="0"/>
              <a:t> AD DS </a:t>
            </a:r>
            <a:r>
              <a:rPr lang="en-US" sz="3000" dirty="0" err="1"/>
              <a:t>fournit</a:t>
            </a:r>
            <a:r>
              <a:rPr lang="en-US" sz="3000" dirty="0"/>
              <a:t> un ensemble de </a:t>
            </a:r>
            <a:r>
              <a:rPr lang="en-US" sz="3000" dirty="0" err="1"/>
              <a:t>règles</a:t>
            </a:r>
            <a:r>
              <a:rPr lang="en-US" sz="3000" dirty="0"/>
              <a:t> qui </a:t>
            </a:r>
            <a:r>
              <a:rPr lang="en-US" sz="3000" dirty="0" err="1"/>
              <a:t>gèrent</a:t>
            </a:r>
            <a:r>
              <a:rPr lang="en-US" sz="3000" dirty="0"/>
              <a:t> les </a:t>
            </a:r>
            <a:r>
              <a:rPr lang="en-US" sz="3000" dirty="0" err="1"/>
              <a:t>objets</a:t>
            </a:r>
            <a:r>
              <a:rPr lang="en-US" sz="3000" dirty="0"/>
              <a:t> et les </a:t>
            </a:r>
            <a:r>
              <a:rPr lang="en-US" sz="3000" dirty="0" err="1"/>
              <a:t>attributs</a:t>
            </a:r>
            <a:r>
              <a:rPr lang="en-US" sz="3000" dirty="0"/>
              <a:t> qui </a:t>
            </a:r>
            <a:r>
              <a:rPr lang="en-US" sz="3000" dirty="0" err="1"/>
              <a:t>sont</a:t>
            </a:r>
            <a:r>
              <a:rPr lang="en-US" sz="3000" dirty="0"/>
              <a:t> </a:t>
            </a:r>
            <a:r>
              <a:rPr lang="en-US" sz="3000" dirty="0" err="1"/>
              <a:t>stockés</a:t>
            </a:r>
            <a:r>
              <a:rPr lang="en-US" sz="3000" dirty="0"/>
              <a:t> </a:t>
            </a:r>
            <a:r>
              <a:rPr lang="en-US" sz="3000" dirty="0" err="1"/>
              <a:t>dans</a:t>
            </a:r>
            <a:r>
              <a:rPr lang="en-US" sz="3000" dirty="0"/>
              <a:t> la base de </a:t>
            </a:r>
            <a:r>
              <a:rPr lang="en-US" sz="3000" dirty="0" err="1"/>
              <a:t>données</a:t>
            </a:r>
            <a:r>
              <a:rPr lang="en-US" sz="3000" dirty="0"/>
              <a:t> AD DS.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3305987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ésultat de recherche d'images pour &quot;pc public domain&quot;">
            <a:extLst>
              <a:ext uri="{FF2B5EF4-FFF2-40B4-BE49-F238E27FC236}">
                <a16:creationId xmlns:a16="http://schemas.microsoft.com/office/drawing/2014/main" id="{199743E8-BE8A-47E1-B52B-5453A16B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FA732C-CEC8-4177-AEF2-27AE48743950}"/>
              </a:ext>
            </a:extLst>
          </p:cNvPr>
          <p:cNvSpPr txBox="1"/>
          <p:nvPr/>
        </p:nvSpPr>
        <p:spPr>
          <a:xfrm>
            <a:off x="812800" y="444500"/>
            <a:ext cx="3315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Domaines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 DS</a:t>
            </a:r>
            <a:endParaRPr lang="fr-B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C41C5-6AB9-4F18-95C8-F14E175989EB}"/>
              </a:ext>
            </a:extLst>
          </p:cNvPr>
          <p:cNvSpPr/>
          <p:nvPr/>
        </p:nvSpPr>
        <p:spPr>
          <a:xfrm>
            <a:off x="524472" y="1090831"/>
            <a:ext cx="115951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000" dirty="0"/>
              <a:t>Regroupement logique d’objets utilisateur, ordinateur et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000" dirty="0"/>
              <a:t>Enregistré dans une DB située(s) sur les contrôleurs de domaines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000" dirty="0"/>
              <a:t>Limite de réplication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000" dirty="0"/>
              <a:t>Administration centralisée </a:t>
            </a:r>
          </a:p>
          <a:p>
            <a:pPr lvl="2"/>
            <a:r>
              <a:rPr lang="fr-BE" sz="3000" dirty="0"/>
              <a:t>(compte administrateur / groupe administrateurs)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000" dirty="0"/>
              <a:t>Peux contenir plus d’un million d’objets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000" dirty="0"/>
              <a:t>Plusieurs domaines peuvent former une forêt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379870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ésultat de recherche d'images pour &quot;pc public domain&quot;">
            <a:extLst>
              <a:ext uri="{FF2B5EF4-FFF2-40B4-BE49-F238E27FC236}">
                <a16:creationId xmlns:a16="http://schemas.microsoft.com/office/drawing/2014/main" id="{199743E8-BE8A-47E1-B52B-5453A16B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FA732C-CEC8-4177-AEF2-27AE48743950}"/>
              </a:ext>
            </a:extLst>
          </p:cNvPr>
          <p:cNvSpPr txBox="1"/>
          <p:nvPr/>
        </p:nvSpPr>
        <p:spPr>
          <a:xfrm>
            <a:off x="812800" y="444500"/>
            <a:ext cx="3315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Domaines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 DS</a:t>
            </a:r>
            <a:endParaRPr lang="fr-B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0" name="Picture 6" descr="&quot;&quot;">
            <a:extLst>
              <a:ext uri="{FF2B5EF4-FFF2-40B4-BE49-F238E27FC236}">
                <a16:creationId xmlns:a16="http://schemas.microsoft.com/office/drawing/2014/main" id="{EC7FF1AE-7B1D-4DCE-B4CB-0BD801490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986" y="970795"/>
            <a:ext cx="7964227" cy="531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317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435295" y="360610"/>
            <a:ext cx="1150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</a:t>
            </a:r>
            <a:r>
              <a:rPr lang="fr-FR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 d'ensemble de AD DS</a:t>
            </a: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342900" y="1803400"/>
            <a:ext cx="115951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décrire</a:t>
            </a:r>
            <a:r>
              <a:rPr lang="en-US" sz="3000" dirty="0"/>
              <a:t> les </a:t>
            </a:r>
            <a:r>
              <a:rPr lang="en-US" sz="3000" dirty="0" err="1"/>
              <a:t>composants</a:t>
            </a:r>
            <a:r>
              <a:rPr lang="en-US" sz="3000" dirty="0"/>
              <a:t> AD DS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décrire</a:t>
            </a:r>
            <a:r>
              <a:rPr lang="en-US" sz="3000" dirty="0"/>
              <a:t> les </a:t>
            </a:r>
            <a:r>
              <a:rPr lang="en-US" sz="3000" dirty="0" err="1"/>
              <a:t>domaines</a:t>
            </a:r>
            <a:r>
              <a:rPr lang="en-US" sz="3000" dirty="0"/>
              <a:t> AD DS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highlight>
                  <a:srgbClr val="FFFF00"/>
                </a:highlight>
              </a:rPr>
              <a:t>décrire</a:t>
            </a:r>
            <a:r>
              <a:rPr lang="en-US" sz="3000" dirty="0">
                <a:highlight>
                  <a:srgbClr val="FFFF00"/>
                </a:highlight>
              </a:rPr>
              <a:t> les </a:t>
            </a:r>
            <a:r>
              <a:rPr lang="en-US" sz="3000" dirty="0" err="1">
                <a:highlight>
                  <a:srgbClr val="FFFF00"/>
                </a:highlight>
              </a:rPr>
              <a:t>unités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dirty="0" err="1">
                <a:highlight>
                  <a:srgbClr val="FFFF00"/>
                </a:highlight>
              </a:rPr>
              <a:t>d'organisation</a:t>
            </a:r>
            <a:r>
              <a:rPr lang="en-US" sz="3000" dirty="0">
                <a:highlight>
                  <a:srgbClr val="FFFF00"/>
                </a:highlight>
              </a:rPr>
              <a:t> et </a:t>
            </a:r>
            <a:r>
              <a:rPr lang="en-US" sz="3000" dirty="0" err="1">
                <a:highlight>
                  <a:srgbClr val="FFFF00"/>
                </a:highlight>
              </a:rPr>
              <a:t>leur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dirty="0" err="1">
                <a:highlight>
                  <a:srgbClr val="FFFF00"/>
                </a:highlight>
              </a:rPr>
              <a:t>fonction</a:t>
            </a:r>
            <a:r>
              <a:rPr lang="en-US" sz="3000" dirty="0"/>
              <a:t>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décrire</a:t>
            </a:r>
            <a:r>
              <a:rPr lang="en-US" sz="3000" dirty="0"/>
              <a:t> les </a:t>
            </a:r>
            <a:r>
              <a:rPr lang="en-US" sz="3000" dirty="0" err="1"/>
              <a:t>forêts</a:t>
            </a:r>
            <a:r>
              <a:rPr lang="en-US" sz="3000" dirty="0"/>
              <a:t> et </a:t>
            </a:r>
            <a:r>
              <a:rPr lang="en-US" sz="3000" dirty="0" err="1"/>
              <a:t>arborescences</a:t>
            </a:r>
            <a:r>
              <a:rPr lang="en-US" sz="3000" dirty="0"/>
              <a:t> AD DS et </a:t>
            </a:r>
            <a:r>
              <a:rPr lang="en-US" sz="3000" dirty="0" err="1"/>
              <a:t>expliquer</a:t>
            </a:r>
            <a:r>
              <a:rPr lang="en-US" sz="3000" dirty="0"/>
              <a:t> comment </a:t>
            </a:r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pouvez</a:t>
            </a:r>
            <a:r>
              <a:rPr lang="en-US" sz="3000" dirty="0"/>
              <a:t> les </a:t>
            </a:r>
            <a:r>
              <a:rPr lang="en-US" sz="3000" dirty="0" err="1"/>
              <a:t>déployer</a:t>
            </a:r>
            <a:r>
              <a:rPr lang="en-US" sz="3000" dirty="0"/>
              <a:t> </a:t>
            </a:r>
            <a:r>
              <a:rPr lang="en-US" sz="3000" dirty="0" err="1"/>
              <a:t>dans</a:t>
            </a:r>
            <a:r>
              <a:rPr lang="en-US" sz="3000" dirty="0"/>
              <a:t> un </a:t>
            </a:r>
            <a:r>
              <a:rPr lang="en-US" sz="3000" dirty="0" err="1"/>
              <a:t>réseau</a:t>
            </a:r>
            <a:r>
              <a:rPr lang="en-US" sz="3000" dirty="0"/>
              <a:t>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expliquer</a:t>
            </a:r>
            <a:r>
              <a:rPr lang="en-US" sz="3000" dirty="0"/>
              <a:t> comment un </a:t>
            </a:r>
            <a:r>
              <a:rPr lang="en-US" sz="3000" dirty="0" err="1"/>
              <a:t>schéma</a:t>
            </a:r>
            <a:r>
              <a:rPr lang="en-US" sz="3000" dirty="0"/>
              <a:t> AD DS </a:t>
            </a:r>
            <a:r>
              <a:rPr lang="en-US" sz="3000" dirty="0" err="1"/>
              <a:t>fournit</a:t>
            </a:r>
            <a:r>
              <a:rPr lang="en-US" sz="3000" dirty="0"/>
              <a:t> un ensemble de </a:t>
            </a:r>
            <a:r>
              <a:rPr lang="en-US" sz="3000" dirty="0" err="1"/>
              <a:t>règles</a:t>
            </a:r>
            <a:r>
              <a:rPr lang="en-US" sz="3000" dirty="0"/>
              <a:t> qui </a:t>
            </a:r>
            <a:r>
              <a:rPr lang="en-US" sz="3000" dirty="0" err="1"/>
              <a:t>gèrent</a:t>
            </a:r>
            <a:r>
              <a:rPr lang="en-US" sz="3000" dirty="0"/>
              <a:t> les </a:t>
            </a:r>
            <a:r>
              <a:rPr lang="en-US" sz="3000" dirty="0" err="1"/>
              <a:t>objets</a:t>
            </a:r>
            <a:r>
              <a:rPr lang="en-US" sz="3000" dirty="0"/>
              <a:t> et les </a:t>
            </a:r>
            <a:r>
              <a:rPr lang="en-US" sz="3000" dirty="0" err="1"/>
              <a:t>attributs</a:t>
            </a:r>
            <a:r>
              <a:rPr lang="en-US" sz="3000" dirty="0"/>
              <a:t> qui </a:t>
            </a:r>
            <a:r>
              <a:rPr lang="en-US" sz="3000" dirty="0" err="1"/>
              <a:t>sont</a:t>
            </a:r>
            <a:r>
              <a:rPr lang="en-US" sz="3000" dirty="0"/>
              <a:t> </a:t>
            </a:r>
            <a:r>
              <a:rPr lang="en-US" sz="3000" dirty="0" err="1"/>
              <a:t>stockés</a:t>
            </a:r>
            <a:r>
              <a:rPr lang="en-US" sz="3000" dirty="0"/>
              <a:t> </a:t>
            </a:r>
            <a:r>
              <a:rPr lang="en-US" sz="3000" dirty="0" err="1"/>
              <a:t>dans</a:t>
            </a:r>
            <a:r>
              <a:rPr lang="en-US" sz="3000" dirty="0"/>
              <a:t> la base de </a:t>
            </a:r>
            <a:r>
              <a:rPr lang="en-US" sz="3000" dirty="0" err="1"/>
              <a:t>données</a:t>
            </a:r>
            <a:r>
              <a:rPr lang="en-US" sz="3000" dirty="0"/>
              <a:t> AD DS.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637344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ésultat de recherche d'images pour &quot;pc public domain&quot;">
            <a:extLst>
              <a:ext uri="{FF2B5EF4-FFF2-40B4-BE49-F238E27FC236}">
                <a16:creationId xmlns:a16="http://schemas.microsoft.com/office/drawing/2014/main" id="{199743E8-BE8A-47E1-B52B-5453A16B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FA732C-CEC8-4177-AEF2-27AE48743950}"/>
              </a:ext>
            </a:extLst>
          </p:cNvPr>
          <p:cNvSpPr txBox="1"/>
          <p:nvPr/>
        </p:nvSpPr>
        <p:spPr>
          <a:xfrm>
            <a:off x="812800" y="444500"/>
            <a:ext cx="6200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Unité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d’organisation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dans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 DS</a:t>
            </a:r>
            <a:endParaRPr lang="fr-B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4" name="Picture 6" descr="Capture d'écran d'une structure d'unités d'organisation possible avec plusieurs niveaux d'unités d'organisation. ">
            <a:extLst>
              <a:ext uri="{FF2B5EF4-FFF2-40B4-BE49-F238E27FC236}">
                <a16:creationId xmlns:a16="http://schemas.microsoft.com/office/drawing/2014/main" id="{B9CF2AE0-FF89-4859-AD31-C9BC9FB52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205314"/>
            <a:ext cx="8168238" cy="54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362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ésultat de recherche d'images pour &quot;pc public domain&quot;">
            <a:extLst>
              <a:ext uri="{FF2B5EF4-FFF2-40B4-BE49-F238E27FC236}">
                <a16:creationId xmlns:a16="http://schemas.microsoft.com/office/drawing/2014/main" id="{199743E8-BE8A-47E1-B52B-5453A16B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FA732C-CEC8-4177-AEF2-27AE48743950}"/>
              </a:ext>
            </a:extLst>
          </p:cNvPr>
          <p:cNvSpPr txBox="1"/>
          <p:nvPr/>
        </p:nvSpPr>
        <p:spPr>
          <a:xfrm>
            <a:off x="812800" y="444500"/>
            <a:ext cx="6200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Unité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d’organisation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dans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 DS</a:t>
            </a:r>
            <a:endParaRPr lang="fr-B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C41C5-6AB9-4F18-95C8-F14E175989EB}"/>
              </a:ext>
            </a:extLst>
          </p:cNvPr>
          <p:cNvSpPr/>
          <p:nvPr/>
        </p:nvSpPr>
        <p:spPr>
          <a:xfrm>
            <a:off x="392270" y="1090831"/>
            <a:ext cx="115951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000" dirty="0"/>
              <a:t>Créer une structure hiérarchique et logique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000" dirty="0"/>
              <a:t>Par service (compta, vrp, direction…)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000" dirty="0"/>
              <a:t>Par localisation géographique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30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EA1FF93-01D0-4573-A196-C30959C53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683" y="1750208"/>
            <a:ext cx="3982712" cy="428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45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ésultat de recherche d'images pour &quot;pc public domain&quot;">
            <a:extLst>
              <a:ext uri="{FF2B5EF4-FFF2-40B4-BE49-F238E27FC236}">
                <a16:creationId xmlns:a16="http://schemas.microsoft.com/office/drawing/2014/main" id="{199743E8-BE8A-47E1-B52B-5453A16B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FA732C-CEC8-4177-AEF2-27AE48743950}"/>
              </a:ext>
            </a:extLst>
          </p:cNvPr>
          <p:cNvSpPr txBox="1"/>
          <p:nvPr/>
        </p:nvSpPr>
        <p:spPr>
          <a:xfrm>
            <a:off x="812800" y="444500"/>
            <a:ext cx="6200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Unité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d’organisation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dans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 DS</a:t>
            </a:r>
            <a:endParaRPr lang="fr-B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C41C5-6AB9-4F18-95C8-F14E175989EB}"/>
              </a:ext>
            </a:extLst>
          </p:cNvPr>
          <p:cNvSpPr/>
          <p:nvPr/>
        </p:nvSpPr>
        <p:spPr>
          <a:xfrm>
            <a:off x="524472" y="1090831"/>
            <a:ext cx="115951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/>
              <a:t>Chaque</a:t>
            </a:r>
            <a:r>
              <a:rPr lang="en-US" sz="3000" dirty="0"/>
              <a:t> </a:t>
            </a:r>
            <a:r>
              <a:rPr lang="en-US" sz="3000" dirty="0" err="1"/>
              <a:t>domaine</a:t>
            </a:r>
            <a:r>
              <a:rPr lang="en-US" sz="3000" dirty="0"/>
              <a:t> AD DS </a:t>
            </a:r>
            <a:r>
              <a:rPr lang="en-US" sz="3000" dirty="0" err="1"/>
              <a:t>contient</a:t>
            </a:r>
            <a:r>
              <a:rPr lang="en-US" sz="3000" dirty="0"/>
              <a:t> un ensemble standard de </a:t>
            </a:r>
            <a:r>
              <a:rPr lang="en-US" sz="3000" dirty="0" err="1"/>
              <a:t>conteneurs</a:t>
            </a:r>
            <a:r>
              <a:rPr lang="en-US" sz="3000" dirty="0"/>
              <a:t> et </a:t>
            </a:r>
            <a:r>
              <a:rPr lang="en-US" sz="3000" dirty="0" err="1"/>
              <a:t>d'unités</a:t>
            </a:r>
            <a:r>
              <a:rPr lang="en-US" sz="3000" dirty="0"/>
              <a:t> </a:t>
            </a:r>
            <a:r>
              <a:rPr lang="en-US" sz="3000" dirty="0" err="1"/>
              <a:t>d'organisation</a:t>
            </a:r>
            <a:r>
              <a:rPr lang="en-US" sz="3000" dirty="0"/>
              <a:t>:</a:t>
            </a:r>
          </a:p>
          <a:p>
            <a:endParaRPr lang="fr-BE" sz="3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Conteneur</a:t>
            </a:r>
            <a:r>
              <a:rPr lang="en-US" sz="3000" dirty="0"/>
              <a:t> du </a:t>
            </a:r>
            <a:r>
              <a:rPr lang="en-US" sz="3000" dirty="0" err="1"/>
              <a:t>domaine</a:t>
            </a:r>
            <a:r>
              <a:rPr lang="en-US" sz="3000" dirty="0"/>
              <a:t>. </a:t>
            </a:r>
            <a:r>
              <a:rPr lang="en-US" sz="3000" dirty="0" err="1"/>
              <a:t>Sert</a:t>
            </a:r>
            <a:r>
              <a:rPr lang="en-US" sz="3000" dirty="0"/>
              <a:t> de </a:t>
            </a:r>
            <a:r>
              <a:rPr lang="en-US" sz="3000" dirty="0" err="1"/>
              <a:t>conteneur</a:t>
            </a:r>
            <a:r>
              <a:rPr lang="en-US" sz="3000" dirty="0"/>
              <a:t> </a:t>
            </a:r>
            <a:r>
              <a:rPr lang="en-US" sz="3000" dirty="0" err="1"/>
              <a:t>racine</a:t>
            </a:r>
            <a:r>
              <a:rPr lang="en-US" sz="3000" dirty="0"/>
              <a:t> à la </a:t>
            </a:r>
            <a:r>
              <a:rPr lang="en-US" sz="3000" dirty="0" err="1"/>
              <a:t>hiérarchie</a:t>
            </a:r>
            <a:r>
              <a:rPr lang="en-US" sz="3000" dirty="0"/>
              <a:t>.</a:t>
            </a:r>
            <a:endParaRPr lang="fr-BE" sz="3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Conteneur</a:t>
            </a:r>
            <a:r>
              <a:rPr lang="en-US" sz="3000" dirty="0"/>
              <a:t> </a:t>
            </a:r>
            <a:r>
              <a:rPr lang="en-US" sz="3000" dirty="0" err="1"/>
              <a:t>Builtin</a:t>
            </a:r>
            <a:r>
              <a:rPr lang="en-US" sz="3000" dirty="0"/>
              <a:t>. </a:t>
            </a:r>
            <a:r>
              <a:rPr lang="en-US" sz="3000" dirty="0" err="1"/>
              <a:t>Stocke</a:t>
            </a:r>
            <a:r>
              <a:rPr lang="en-US" sz="3000" dirty="0"/>
              <a:t> </a:t>
            </a:r>
            <a:r>
              <a:rPr lang="en-US" sz="3000" dirty="0" err="1"/>
              <a:t>plusieurs</a:t>
            </a:r>
            <a:r>
              <a:rPr lang="en-US" sz="3000" dirty="0"/>
              <a:t> </a:t>
            </a:r>
            <a:r>
              <a:rPr lang="en-US" sz="3000" dirty="0" err="1"/>
              <a:t>groupes</a:t>
            </a:r>
            <a:r>
              <a:rPr lang="en-US" sz="3000" dirty="0"/>
              <a:t> par </a:t>
            </a:r>
            <a:r>
              <a:rPr lang="en-US" sz="3000" dirty="0" err="1"/>
              <a:t>défaut</a:t>
            </a:r>
            <a:r>
              <a:rPr lang="en-US" sz="3000" dirty="0"/>
              <a:t>.</a:t>
            </a:r>
            <a:endParaRPr lang="fr-BE" sz="3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Conteneur</a:t>
            </a:r>
            <a:r>
              <a:rPr lang="en-US" sz="3000" dirty="0"/>
              <a:t> </a:t>
            </a:r>
            <a:r>
              <a:rPr lang="en-US" sz="3000" dirty="0" err="1"/>
              <a:t>Utilisateurs</a:t>
            </a:r>
            <a:r>
              <a:rPr lang="en-US" sz="3000" dirty="0"/>
              <a:t>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Conteneur</a:t>
            </a:r>
            <a:r>
              <a:rPr lang="en-US" sz="3000" dirty="0"/>
              <a:t> </a:t>
            </a:r>
            <a:r>
              <a:rPr lang="en-US" sz="3000" dirty="0" err="1"/>
              <a:t>Ordinateurs</a:t>
            </a:r>
            <a:r>
              <a:rPr lang="en-US" sz="3000" dirty="0"/>
              <a:t>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Unité</a:t>
            </a:r>
            <a:r>
              <a:rPr lang="en-US" sz="3000" dirty="0"/>
              <a:t> </a:t>
            </a:r>
            <a:r>
              <a:rPr lang="en-US" sz="3000" dirty="0" err="1"/>
              <a:t>d'organisation</a:t>
            </a:r>
            <a:r>
              <a:rPr lang="en-US" sz="3000" dirty="0"/>
              <a:t> </a:t>
            </a:r>
            <a:r>
              <a:rPr lang="en-US" sz="3000" dirty="0" err="1"/>
              <a:t>Contrôleurs</a:t>
            </a:r>
            <a:r>
              <a:rPr lang="en-US" sz="3000" dirty="0"/>
              <a:t> de </a:t>
            </a:r>
            <a:r>
              <a:rPr lang="en-US" sz="3000" dirty="0" err="1"/>
              <a:t>domaine</a:t>
            </a:r>
            <a:r>
              <a:rPr lang="en-US" sz="3000" dirty="0"/>
              <a:t>. Il </a:t>
            </a:r>
            <a:r>
              <a:rPr lang="en-US" sz="3000" dirty="0" err="1"/>
              <a:t>s'agit</a:t>
            </a:r>
            <a:r>
              <a:rPr lang="en-US" sz="3000" dirty="0"/>
              <a:t> de la </a:t>
            </a:r>
            <a:r>
              <a:rPr lang="en-US" sz="3000" dirty="0" err="1"/>
              <a:t>seule</a:t>
            </a:r>
            <a:r>
              <a:rPr lang="en-US" sz="3000" dirty="0"/>
              <a:t> </a:t>
            </a:r>
            <a:r>
              <a:rPr lang="en-US" sz="3000" dirty="0" err="1"/>
              <a:t>unité</a:t>
            </a:r>
            <a:r>
              <a:rPr lang="en-US" sz="3000" dirty="0"/>
              <a:t> </a:t>
            </a:r>
            <a:r>
              <a:rPr lang="en-US" sz="3000" dirty="0" err="1"/>
              <a:t>d'organisation</a:t>
            </a:r>
            <a:r>
              <a:rPr lang="en-US" sz="3000" dirty="0"/>
              <a:t> </a:t>
            </a:r>
            <a:r>
              <a:rPr lang="en-US" sz="3000" dirty="0" err="1"/>
              <a:t>présente</a:t>
            </a:r>
            <a:r>
              <a:rPr lang="en-US" sz="3000" dirty="0"/>
              <a:t> </a:t>
            </a:r>
            <a:r>
              <a:rPr lang="en-US" sz="3000" dirty="0" err="1"/>
              <a:t>dans</a:t>
            </a:r>
            <a:r>
              <a:rPr lang="en-US" sz="3000" dirty="0"/>
              <a:t> </a:t>
            </a:r>
            <a:r>
              <a:rPr lang="en-US" sz="3000" dirty="0" err="1"/>
              <a:t>une</a:t>
            </a:r>
            <a:r>
              <a:rPr lang="en-US" sz="3000" dirty="0"/>
              <a:t> nouvelle installation </a:t>
            </a:r>
            <a:r>
              <a:rPr lang="en-US" sz="3000" dirty="0" err="1"/>
              <a:t>d'AD</a:t>
            </a:r>
            <a:r>
              <a:rPr lang="en-US" sz="3000" dirty="0"/>
              <a:t> DS.</a:t>
            </a:r>
            <a:endParaRPr lang="fr-BE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1876193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ésultat de recherche d'images pour &quot;pc public domain&quot;">
            <a:extLst>
              <a:ext uri="{FF2B5EF4-FFF2-40B4-BE49-F238E27FC236}">
                <a16:creationId xmlns:a16="http://schemas.microsoft.com/office/drawing/2014/main" id="{199743E8-BE8A-47E1-B52B-5453A16B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FA732C-CEC8-4177-AEF2-27AE48743950}"/>
              </a:ext>
            </a:extLst>
          </p:cNvPr>
          <p:cNvSpPr txBox="1"/>
          <p:nvPr/>
        </p:nvSpPr>
        <p:spPr>
          <a:xfrm>
            <a:off x="812800" y="444500"/>
            <a:ext cx="6200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Unité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d’organisation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dans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 DS</a:t>
            </a:r>
            <a:endParaRPr lang="fr-B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C41C5-6AB9-4F18-95C8-F14E175989EB}"/>
              </a:ext>
            </a:extLst>
          </p:cNvPr>
          <p:cNvSpPr/>
          <p:nvPr/>
        </p:nvSpPr>
        <p:spPr>
          <a:xfrm>
            <a:off x="1918706" y="1599217"/>
            <a:ext cx="115951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600" dirty="0"/>
              <a:t>Bien réfléchir à la hiérarchie </a:t>
            </a:r>
            <a:r>
              <a:rPr lang="fr-BE" sz="5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AVANT</a:t>
            </a:r>
          </a:p>
          <a:p>
            <a:endParaRPr lang="fr-BE" sz="3000" dirty="0"/>
          </a:p>
          <a:p>
            <a:r>
              <a:rPr lang="fr-BE" sz="3600" dirty="0"/>
              <a:t>Souvent des raisons historiques</a:t>
            </a:r>
          </a:p>
          <a:p>
            <a:endParaRPr lang="fr-BE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600" dirty="0"/>
              <a:t>Pas trop grosse arborescence</a:t>
            </a:r>
          </a:p>
          <a:p>
            <a:pPr lvl="2"/>
            <a:r>
              <a:rPr lang="fr-BE" sz="3000" dirty="0"/>
              <a:t>(lourd et chemin trop long)</a:t>
            </a:r>
          </a:p>
        </p:txBody>
      </p:sp>
    </p:spTree>
    <p:extLst>
      <p:ext uri="{BB962C8B-B14F-4D97-AF65-F5344CB8AC3E}">
        <p14:creationId xmlns:p14="http://schemas.microsoft.com/office/powerpoint/2010/main" val="3267737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435295" y="360610"/>
            <a:ext cx="1150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</a:t>
            </a:r>
            <a:r>
              <a:rPr lang="fr-FR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 d'ensemble de AD DS</a:t>
            </a: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342900" y="1803400"/>
            <a:ext cx="115951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décrire</a:t>
            </a:r>
            <a:r>
              <a:rPr lang="en-US" sz="3000" dirty="0"/>
              <a:t> les </a:t>
            </a:r>
            <a:r>
              <a:rPr lang="en-US" sz="3000" dirty="0" err="1"/>
              <a:t>composants</a:t>
            </a:r>
            <a:r>
              <a:rPr lang="en-US" sz="3000" dirty="0"/>
              <a:t> AD DS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décrire</a:t>
            </a:r>
            <a:r>
              <a:rPr lang="en-US" sz="3000" dirty="0"/>
              <a:t> les </a:t>
            </a:r>
            <a:r>
              <a:rPr lang="en-US" sz="3000" dirty="0" err="1"/>
              <a:t>domaines</a:t>
            </a:r>
            <a:r>
              <a:rPr lang="en-US" sz="3000" dirty="0"/>
              <a:t> AD DS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décrire</a:t>
            </a:r>
            <a:r>
              <a:rPr lang="en-US" sz="3000" dirty="0"/>
              <a:t> les </a:t>
            </a:r>
            <a:r>
              <a:rPr lang="en-US" sz="3000" dirty="0" err="1"/>
              <a:t>unités</a:t>
            </a:r>
            <a:r>
              <a:rPr lang="en-US" sz="3000" dirty="0"/>
              <a:t> </a:t>
            </a:r>
            <a:r>
              <a:rPr lang="en-US" sz="3000" dirty="0" err="1"/>
              <a:t>d'organisation</a:t>
            </a:r>
            <a:r>
              <a:rPr lang="en-US" sz="3000" dirty="0"/>
              <a:t> et </a:t>
            </a:r>
            <a:r>
              <a:rPr lang="en-US" sz="3000" dirty="0" err="1"/>
              <a:t>leur</a:t>
            </a:r>
            <a:r>
              <a:rPr lang="en-US" sz="3000" dirty="0"/>
              <a:t> </a:t>
            </a:r>
            <a:r>
              <a:rPr lang="en-US" sz="3000" dirty="0" err="1"/>
              <a:t>fonction</a:t>
            </a:r>
            <a:r>
              <a:rPr lang="en-US" sz="3000" dirty="0"/>
              <a:t>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highlight>
                  <a:srgbClr val="FFFF00"/>
                </a:highlight>
              </a:rPr>
              <a:t>décrire</a:t>
            </a:r>
            <a:r>
              <a:rPr lang="en-US" sz="3000" dirty="0">
                <a:highlight>
                  <a:srgbClr val="FFFF00"/>
                </a:highlight>
              </a:rPr>
              <a:t> les </a:t>
            </a:r>
            <a:r>
              <a:rPr lang="en-US" sz="3000" dirty="0" err="1">
                <a:highlight>
                  <a:srgbClr val="FFFF00"/>
                </a:highlight>
              </a:rPr>
              <a:t>forêts</a:t>
            </a:r>
            <a:r>
              <a:rPr lang="en-US" sz="3000" dirty="0">
                <a:highlight>
                  <a:srgbClr val="FFFF00"/>
                </a:highlight>
              </a:rPr>
              <a:t> et </a:t>
            </a:r>
            <a:r>
              <a:rPr lang="en-US" sz="3000" dirty="0" err="1">
                <a:highlight>
                  <a:srgbClr val="FFFF00"/>
                </a:highlight>
              </a:rPr>
              <a:t>arborescences</a:t>
            </a:r>
            <a:r>
              <a:rPr lang="en-US" sz="3000" dirty="0">
                <a:highlight>
                  <a:srgbClr val="FFFF00"/>
                </a:highlight>
              </a:rPr>
              <a:t> AD DS et </a:t>
            </a:r>
            <a:r>
              <a:rPr lang="en-US" sz="3000" dirty="0" err="1">
                <a:highlight>
                  <a:srgbClr val="FFFF00"/>
                </a:highlight>
              </a:rPr>
              <a:t>expliquer</a:t>
            </a:r>
            <a:r>
              <a:rPr lang="en-US" sz="3000" dirty="0">
                <a:highlight>
                  <a:srgbClr val="FFFF00"/>
                </a:highlight>
              </a:rPr>
              <a:t> comment </a:t>
            </a:r>
            <a:r>
              <a:rPr lang="en-US" sz="3000" dirty="0" err="1">
                <a:highlight>
                  <a:srgbClr val="FFFF00"/>
                </a:highlight>
              </a:rPr>
              <a:t>vous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dirty="0" err="1">
                <a:highlight>
                  <a:srgbClr val="FFFF00"/>
                </a:highlight>
              </a:rPr>
              <a:t>pouvez</a:t>
            </a:r>
            <a:r>
              <a:rPr lang="en-US" sz="3000" dirty="0">
                <a:highlight>
                  <a:srgbClr val="FFFF00"/>
                </a:highlight>
              </a:rPr>
              <a:t> les </a:t>
            </a:r>
            <a:r>
              <a:rPr lang="en-US" sz="3000" dirty="0" err="1">
                <a:highlight>
                  <a:srgbClr val="FFFF00"/>
                </a:highlight>
              </a:rPr>
              <a:t>déployer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dirty="0" err="1">
                <a:highlight>
                  <a:srgbClr val="FFFF00"/>
                </a:highlight>
              </a:rPr>
              <a:t>dans</a:t>
            </a:r>
            <a:r>
              <a:rPr lang="en-US" sz="3000" dirty="0">
                <a:highlight>
                  <a:srgbClr val="FFFF00"/>
                </a:highlight>
              </a:rPr>
              <a:t> un </a:t>
            </a:r>
            <a:r>
              <a:rPr lang="en-US" sz="3000" dirty="0" err="1">
                <a:highlight>
                  <a:srgbClr val="FFFF00"/>
                </a:highlight>
              </a:rPr>
              <a:t>réseau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endParaRPr lang="fr-BE" sz="3000" dirty="0">
              <a:highlight>
                <a:srgbClr val="FFFF00"/>
              </a:highligh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expliquer</a:t>
            </a:r>
            <a:r>
              <a:rPr lang="en-US" sz="3000" dirty="0"/>
              <a:t> comment un </a:t>
            </a:r>
            <a:r>
              <a:rPr lang="en-US" sz="3000" dirty="0" err="1"/>
              <a:t>schéma</a:t>
            </a:r>
            <a:r>
              <a:rPr lang="en-US" sz="3000" dirty="0"/>
              <a:t> AD DS </a:t>
            </a:r>
            <a:r>
              <a:rPr lang="en-US" sz="3000" dirty="0" err="1"/>
              <a:t>fournit</a:t>
            </a:r>
            <a:r>
              <a:rPr lang="en-US" sz="3000" dirty="0"/>
              <a:t> un ensemble de </a:t>
            </a:r>
            <a:r>
              <a:rPr lang="en-US" sz="3000" dirty="0" err="1"/>
              <a:t>règles</a:t>
            </a:r>
            <a:r>
              <a:rPr lang="en-US" sz="3000" dirty="0"/>
              <a:t> qui </a:t>
            </a:r>
            <a:r>
              <a:rPr lang="en-US" sz="3000" dirty="0" err="1"/>
              <a:t>gèrent</a:t>
            </a:r>
            <a:r>
              <a:rPr lang="en-US" sz="3000" dirty="0"/>
              <a:t> les </a:t>
            </a:r>
            <a:r>
              <a:rPr lang="en-US" sz="3000" dirty="0" err="1"/>
              <a:t>objets</a:t>
            </a:r>
            <a:r>
              <a:rPr lang="en-US" sz="3000" dirty="0"/>
              <a:t> et les </a:t>
            </a:r>
            <a:r>
              <a:rPr lang="en-US" sz="3000" dirty="0" err="1"/>
              <a:t>attributs</a:t>
            </a:r>
            <a:r>
              <a:rPr lang="en-US" sz="3000" dirty="0"/>
              <a:t> qui </a:t>
            </a:r>
            <a:r>
              <a:rPr lang="en-US" sz="3000" dirty="0" err="1"/>
              <a:t>sont</a:t>
            </a:r>
            <a:r>
              <a:rPr lang="en-US" sz="3000" dirty="0"/>
              <a:t> </a:t>
            </a:r>
            <a:r>
              <a:rPr lang="en-US" sz="3000" dirty="0" err="1"/>
              <a:t>stockés</a:t>
            </a:r>
            <a:r>
              <a:rPr lang="en-US" sz="3000" dirty="0"/>
              <a:t> </a:t>
            </a:r>
            <a:r>
              <a:rPr lang="en-US" sz="3000" dirty="0" err="1"/>
              <a:t>dans</a:t>
            </a:r>
            <a:r>
              <a:rPr lang="en-US" sz="3000" dirty="0"/>
              <a:t> la base de </a:t>
            </a:r>
            <a:r>
              <a:rPr lang="en-US" sz="3000" dirty="0" err="1"/>
              <a:t>données</a:t>
            </a:r>
            <a:r>
              <a:rPr lang="en-US" sz="3000" dirty="0"/>
              <a:t> AD DS.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3759461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ésultat de recherche d'images pour &quot;pc public domain&quot;">
            <a:extLst>
              <a:ext uri="{FF2B5EF4-FFF2-40B4-BE49-F238E27FC236}">
                <a16:creationId xmlns:a16="http://schemas.microsoft.com/office/drawing/2014/main" id="{199743E8-BE8A-47E1-B52B-5453A16B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FA732C-CEC8-4177-AEF2-27AE48743950}"/>
              </a:ext>
            </a:extLst>
          </p:cNvPr>
          <p:cNvSpPr txBox="1"/>
          <p:nvPr/>
        </p:nvSpPr>
        <p:spPr>
          <a:xfrm>
            <a:off x="812800" y="444500"/>
            <a:ext cx="2423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Forêt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 DS</a:t>
            </a:r>
            <a:endParaRPr lang="fr-B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C41C5-6AB9-4F18-95C8-F14E175989EB}"/>
              </a:ext>
            </a:extLst>
          </p:cNvPr>
          <p:cNvSpPr/>
          <p:nvPr/>
        </p:nvSpPr>
        <p:spPr>
          <a:xfrm>
            <a:off x="524472" y="1090831"/>
            <a:ext cx="11595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Une </a:t>
            </a:r>
            <a:r>
              <a:rPr lang="en-US" sz="3000" i="1" dirty="0" err="1"/>
              <a:t>forêt</a:t>
            </a:r>
            <a:r>
              <a:rPr lang="en-US" sz="3000" i="1" dirty="0"/>
              <a:t> </a:t>
            </a:r>
            <a:r>
              <a:rPr lang="en-US" sz="3000" dirty="0" err="1"/>
              <a:t>est</a:t>
            </a:r>
            <a:r>
              <a:rPr lang="en-US" sz="3000" dirty="0"/>
              <a:t> </a:t>
            </a:r>
            <a:r>
              <a:rPr lang="en-US" sz="3000" dirty="0" err="1"/>
              <a:t>une</a:t>
            </a:r>
            <a:r>
              <a:rPr lang="en-US" sz="3000" dirty="0"/>
              <a:t> collection </a:t>
            </a:r>
            <a:r>
              <a:rPr lang="en-US" sz="3000" dirty="0" err="1"/>
              <a:t>d'une</a:t>
            </a:r>
            <a:r>
              <a:rPr lang="en-US" sz="3000" dirty="0"/>
              <a:t> </a:t>
            </a:r>
            <a:r>
              <a:rPr lang="en-US" sz="3000" dirty="0" err="1"/>
              <a:t>ou</a:t>
            </a:r>
            <a:r>
              <a:rPr lang="en-US" sz="3000" dirty="0"/>
              <a:t> </a:t>
            </a:r>
            <a:r>
              <a:rPr lang="en-US" sz="3000" dirty="0" err="1"/>
              <a:t>plusieurs</a:t>
            </a:r>
            <a:r>
              <a:rPr lang="en-US" sz="3000" dirty="0"/>
              <a:t> </a:t>
            </a:r>
            <a:r>
              <a:rPr lang="en-US" sz="3000" dirty="0" err="1"/>
              <a:t>arborescences</a:t>
            </a:r>
            <a:r>
              <a:rPr lang="en-US" sz="3000" dirty="0"/>
              <a:t> de </a:t>
            </a:r>
            <a:r>
              <a:rPr lang="en-US" sz="3000" dirty="0" err="1"/>
              <a:t>domaines</a:t>
            </a:r>
            <a:r>
              <a:rPr lang="en-US" sz="3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Une </a:t>
            </a:r>
            <a:r>
              <a:rPr lang="en-US" sz="3000" i="1" dirty="0" err="1"/>
              <a:t>forêt</a:t>
            </a:r>
            <a:r>
              <a:rPr lang="en-US" sz="3000" i="1" dirty="0"/>
              <a:t> </a:t>
            </a:r>
            <a:r>
              <a:rPr lang="en-US" sz="3000" dirty="0" err="1"/>
              <a:t>est</a:t>
            </a:r>
            <a:r>
              <a:rPr lang="en-US" sz="3000" dirty="0"/>
              <a:t> </a:t>
            </a:r>
            <a:r>
              <a:rPr lang="en-US" sz="3000" dirty="0" err="1"/>
              <a:t>une</a:t>
            </a:r>
            <a:r>
              <a:rPr lang="en-US" sz="3000" dirty="0"/>
              <a:t> collection d'un </a:t>
            </a:r>
            <a:r>
              <a:rPr lang="en-US" sz="3000" dirty="0" err="1"/>
              <a:t>ou</a:t>
            </a:r>
            <a:r>
              <a:rPr lang="en-US" sz="3000" dirty="0"/>
              <a:t> de </a:t>
            </a:r>
            <a:r>
              <a:rPr lang="en-US" sz="3000" dirty="0" err="1"/>
              <a:t>plusieurs</a:t>
            </a:r>
            <a:r>
              <a:rPr lang="en-US" sz="3000" dirty="0"/>
              <a:t> </a:t>
            </a:r>
            <a:r>
              <a:rPr lang="en-US" sz="3000" dirty="0" err="1"/>
              <a:t>domaines</a:t>
            </a:r>
            <a:endParaRPr lang="fr-BE" sz="3000" dirty="0"/>
          </a:p>
        </p:txBody>
      </p:sp>
      <p:pic>
        <p:nvPicPr>
          <p:cNvPr id="3078" name="Picture 6" descr="Diagramme d'un domaine racine de forêt nommé adatum.com doté d'un domaine enfant nommé atl.adatum.com et d'une seconde arborescence de domaines nommée fabrikam.com. ">
            <a:extLst>
              <a:ext uri="{FF2B5EF4-FFF2-40B4-BE49-F238E27FC236}">
                <a16:creationId xmlns:a16="http://schemas.microsoft.com/office/drawing/2014/main" id="{6425787E-BBAF-4E06-B938-2280E5B1B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559" y="2568159"/>
            <a:ext cx="6274339" cy="418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èche : courbe vers la gauche 8">
            <a:extLst>
              <a:ext uri="{FF2B5EF4-FFF2-40B4-BE49-F238E27FC236}">
                <a16:creationId xmlns:a16="http://schemas.microsoft.com/office/drawing/2014/main" id="{99E027A8-9A50-48D2-BDAF-865B9F17CBFC}"/>
              </a:ext>
            </a:extLst>
          </p:cNvPr>
          <p:cNvSpPr/>
          <p:nvPr/>
        </p:nvSpPr>
        <p:spPr>
          <a:xfrm>
            <a:off x="10438985" y="1591379"/>
            <a:ext cx="959328" cy="3098316"/>
          </a:xfrm>
          <a:prstGeom prst="curvedLeftArrow">
            <a:avLst>
              <a:gd name="adj1" fmla="val 17328"/>
              <a:gd name="adj2" fmla="val 50000"/>
              <a:gd name="adj3" fmla="val 202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10" name="Flèche : courbe vers la droite 9">
            <a:extLst>
              <a:ext uri="{FF2B5EF4-FFF2-40B4-BE49-F238E27FC236}">
                <a16:creationId xmlns:a16="http://schemas.microsoft.com/office/drawing/2014/main" id="{1896C73C-6369-4987-BB99-5A0123C50EB9}"/>
              </a:ext>
            </a:extLst>
          </p:cNvPr>
          <p:cNvSpPr/>
          <p:nvPr/>
        </p:nvSpPr>
        <p:spPr>
          <a:xfrm>
            <a:off x="1095469" y="2568159"/>
            <a:ext cx="787652" cy="2782439"/>
          </a:xfrm>
          <a:prstGeom prst="curvedRightArrow">
            <a:avLst>
              <a:gd name="adj1" fmla="val 25000"/>
              <a:gd name="adj2" fmla="val 1287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92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896690" y="1316955"/>
            <a:ext cx="111011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Déploiement et gestion de Windows serveur 2012</a:t>
            </a:r>
          </a:p>
          <a:p>
            <a:pPr marL="742950" indent="-742950">
              <a:buAutoNum type="arabicPeriod"/>
            </a:pP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Présentation des services de domaine Active Directory</a:t>
            </a:r>
          </a:p>
          <a:p>
            <a:pPr marL="742950" indent="-742950">
              <a:buAutoNum type="arabicPeriod"/>
            </a:pP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des objets de service de domaine AD</a:t>
            </a:r>
          </a:p>
          <a:p>
            <a:pPr marL="742950" indent="-742950">
              <a:buAutoNum type="arabicPeriod"/>
            </a:pP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Automatisation de l’administration des domaines AD</a:t>
            </a:r>
          </a:p>
        </p:txBody>
      </p:sp>
    </p:spTree>
    <p:extLst>
      <p:ext uri="{BB962C8B-B14F-4D97-AF65-F5344CB8AC3E}">
        <p14:creationId xmlns:p14="http://schemas.microsoft.com/office/powerpoint/2010/main" val="281591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ésultat de recherche d'images pour &quot;pc public domain&quot;">
            <a:extLst>
              <a:ext uri="{FF2B5EF4-FFF2-40B4-BE49-F238E27FC236}">
                <a16:creationId xmlns:a16="http://schemas.microsoft.com/office/drawing/2014/main" id="{199743E8-BE8A-47E1-B52B-5453A16B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FA732C-CEC8-4177-AEF2-27AE48743950}"/>
              </a:ext>
            </a:extLst>
          </p:cNvPr>
          <p:cNvSpPr txBox="1"/>
          <p:nvPr/>
        </p:nvSpPr>
        <p:spPr>
          <a:xfrm>
            <a:off x="812800" y="444500"/>
            <a:ext cx="2423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Forêt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 DS</a:t>
            </a:r>
            <a:endParaRPr lang="fr-B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C41C5-6AB9-4F18-95C8-F14E175989EB}"/>
              </a:ext>
            </a:extLst>
          </p:cNvPr>
          <p:cNvSpPr/>
          <p:nvPr/>
        </p:nvSpPr>
        <p:spPr>
          <a:xfrm>
            <a:off x="524472" y="1090831"/>
            <a:ext cx="115951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Le </a:t>
            </a:r>
            <a:r>
              <a:rPr lang="en-US" sz="3000" dirty="0">
                <a:highlight>
                  <a:srgbClr val="FFFF00"/>
                </a:highlight>
              </a:rPr>
              <a:t>premier </a:t>
            </a:r>
            <a:r>
              <a:rPr lang="en-US" sz="3000" dirty="0" err="1">
                <a:highlight>
                  <a:srgbClr val="FFFF00"/>
                </a:highlight>
              </a:rPr>
              <a:t>domaine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dirty="0"/>
              <a:t>qui </a:t>
            </a:r>
            <a:r>
              <a:rPr lang="en-US" sz="3000" dirty="0" err="1"/>
              <a:t>est</a:t>
            </a:r>
            <a:r>
              <a:rPr lang="en-US" sz="3000" dirty="0"/>
              <a:t> </a:t>
            </a:r>
            <a:r>
              <a:rPr lang="en-US" sz="3000" dirty="0" err="1"/>
              <a:t>créé</a:t>
            </a:r>
            <a:r>
              <a:rPr lang="en-US" sz="3000" dirty="0"/>
              <a:t> </a:t>
            </a:r>
            <a:r>
              <a:rPr lang="en-US" sz="3000" dirty="0" err="1"/>
              <a:t>dans</a:t>
            </a:r>
            <a:r>
              <a:rPr lang="en-US" sz="3000" dirty="0"/>
              <a:t> la </a:t>
            </a:r>
            <a:r>
              <a:rPr lang="en-US" sz="3000" dirty="0" err="1"/>
              <a:t>forêt</a:t>
            </a:r>
            <a:r>
              <a:rPr lang="en-US" sz="3000" dirty="0"/>
              <a:t> </a:t>
            </a:r>
            <a:r>
              <a:rPr lang="en-US" sz="3000" dirty="0" err="1"/>
              <a:t>est</a:t>
            </a:r>
            <a:r>
              <a:rPr lang="en-US" sz="3000" dirty="0"/>
              <a:t> </a:t>
            </a:r>
            <a:r>
              <a:rPr lang="en-US" sz="3000" dirty="0" err="1"/>
              <a:t>appelé</a:t>
            </a:r>
            <a:r>
              <a:rPr lang="en-US" sz="3000" dirty="0"/>
              <a:t> le </a:t>
            </a:r>
            <a:r>
              <a:rPr lang="en-US" sz="3000" i="1" dirty="0" err="1"/>
              <a:t>domaine</a:t>
            </a:r>
            <a:r>
              <a:rPr lang="en-US" sz="3000" i="1" dirty="0"/>
              <a:t> </a:t>
            </a:r>
            <a:r>
              <a:rPr lang="en-US" sz="3000" i="1" dirty="0" err="1">
                <a:highlight>
                  <a:srgbClr val="FFFF00"/>
                </a:highlight>
              </a:rPr>
              <a:t>racine</a:t>
            </a:r>
            <a:r>
              <a:rPr lang="en-US" sz="3000" i="1" dirty="0"/>
              <a:t> de la </a:t>
            </a:r>
            <a:r>
              <a:rPr lang="en-US" sz="3000" i="1" dirty="0" err="1"/>
              <a:t>forêt</a:t>
            </a:r>
            <a:r>
              <a:rPr lang="en-US" sz="3000" i="1" dirty="0"/>
              <a:t>.</a:t>
            </a:r>
          </a:p>
          <a:p>
            <a:endParaRPr lang="en-US" sz="3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Rôle</a:t>
            </a:r>
            <a:r>
              <a:rPr lang="en-US" sz="3000" dirty="0"/>
              <a:t> </a:t>
            </a:r>
            <a:r>
              <a:rPr lang="en-US" sz="3000" dirty="0" err="1"/>
              <a:t>contrôleur</a:t>
            </a:r>
            <a:r>
              <a:rPr lang="en-US" sz="3000" dirty="0"/>
              <a:t> de </a:t>
            </a:r>
            <a:r>
              <a:rPr lang="en-US" sz="3000" dirty="0" err="1"/>
              <a:t>schéma</a:t>
            </a:r>
            <a:r>
              <a:rPr lang="en-US" sz="3000" dirty="0"/>
              <a:t> et le maître </a:t>
            </a:r>
            <a:r>
              <a:rPr lang="en-US" sz="3000" dirty="0" err="1"/>
              <a:t>d'opérations</a:t>
            </a:r>
            <a:r>
              <a:rPr lang="en-US" sz="3000" dirty="0"/>
              <a:t> des </a:t>
            </a:r>
            <a:r>
              <a:rPr lang="en-US" sz="3000" dirty="0" err="1"/>
              <a:t>noms</a:t>
            </a:r>
            <a:r>
              <a:rPr lang="en-US" sz="3000" dirty="0"/>
              <a:t> de </a:t>
            </a:r>
            <a:r>
              <a:rPr lang="en-US" sz="3000" dirty="0" err="1"/>
              <a:t>domaine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le </a:t>
            </a:r>
            <a:r>
              <a:rPr lang="en-US" sz="3000" dirty="0" err="1"/>
              <a:t>groupe</a:t>
            </a:r>
            <a:r>
              <a:rPr lang="en-US" sz="3000" dirty="0"/>
              <a:t> </a:t>
            </a:r>
            <a:r>
              <a:rPr lang="en-US" sz="3000" dirty="0" err="1"/>
              <a:t>Administrateurs</a:t>
            </a:r>
            <a:r>
              <a:rPr lang="en-US" sz="3000" dirty="0"/>
              <a:t> de </a:t>
            </a:r>
            <a:r>
              <a:rPr lang="en-US" sz="3000" dirty="0" err="1"/>
              <a:t>l'entreprise</a:t>
            </a:r>
            <a:r>
              <a:rPr lang="en-US" sz="3000" dirty="0"/>
              <a:t> et le </a:t>
            </a:r>
            <a:r>
              <a:rPr lang="en-US" sz="3000" dirty="0" err="1"/>
              <a:t>groupe</a:t>
            </a:r>
            <a:r>
              <a:rPr lang="en-US" sz="3000" dirty="0"/>
              <a:t> </a:t>
            </a:r>
            <a:r>
              <a:rPr lang="en-US" sz="3000" dirty="0" err="1"/>
              <a:t>Administrateurs</a:t>
            </a:r>
            <a:r>
              <a:rPr lang="en-US" sz="3000" dirty="0"/>
              <a:t> du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Tous</a:t>
            </a:r>
            <a:r>
              <a:rPr lang="en-US" sz="3000" dirty="0"/>
              <a:t> les </a:t>
            </a:r>
            <a:r>
              <a:rPr lang="en-US" sz="3000" dirty="0" err="1"/>
              <a:t>contrôleurs</a:t>
            </a:r>
            <a:r>
              <a:rPr lang="en-US" sz="3000" dirty="0"/>
              <a:t> de </a:t>
            </a:r>
            <a:r>
              <a:rPr lang="en-US" sz="3000" dirty="0" err="1"/>
              <a:t>domaine</a:t>
            </a:r>
            <a:r>
              <a:rPr lang="en-US" sz="3000" dirty="0"/>
              <a:t> de la </a:t>
            </a:r>
            <a:r>
              <a:rPr lang="en-US" sz="3000" dirty="0" err="1"/>
              <a:t>forêt</a:t>
            </a:r>
            <a:r>
              <a:rPr lang="en-US" sz="3000" dirty="0"/>
              <a:t> </a:t>
            </a:r>
            <a:r>
              <a:rPr lang="en-US" sz="3000" dirty="0" err="1"/>
              <a:t>doivent</a:t>
            </a:r>
            <a:r>
              <a:rPr lang="en-US" sz="3000" dirty="0"/>
              <a:t> </a:t>
            </a:r>
            <a:r>
              <a:rPr lang="en-US" sz="3000" dirty="0" err="1"/>
              <a:t>partager</a:t>
            </a:r>
            <a:r>
              <a:rPr lang="en-US" sz="3000" dirty="0"/>
              <a:t> le </a:t>
            </a:r>
            <a:r>
              <a:rPr lang="en-US" sz="3000" dirty="0" err="1"/>
              <a:t>même</a:t>
            </a:r>
            <a:r>
              <a:rPr lang="en-US" sz="3000" dirty="0"/>
              <a:t>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Par </a:t>
            </a:r>
            <a:r>
              <a:rPr lang="en-US" sz="3000" dirty="0" err="1"/>
              <a:t>défaut</a:t>
            </a:r>
            <a:r>
              <a:rPr lang="en-US" sz="3000" dirty="0"/>
              <a:t>, </a:t>
            </a:r>
            <a:r>
              <a:rPr lang="en-US" sz="3000" dirty="0" err="1"/>
              <a:t>tous</a:t>
            </a:r>
            <a:r>
              <a:rPr lang="en-US" sz="3000" dirty="0"/>
              <a:t> les </a:t>
            </a:r>
            <a:r>
              <a:rPr lang="en-US" sz="3000" dirty="0" err="1"/>
              <a:t>domaines</a:t>
            </a:r>
            <a:r>
              <a:rPr lang="en-US" sz="3000" dirty="0"/>
              <a:t> </a:t>
            </a:r>
            <a:r>
              <a:rPr lang="en-US" sz="3000" dirty="0" err="1"/>
              <a:t>d'une</a:t>
            </a:r>
            <a:r>
              <a:rPr lang="en-US" sz="3000" dirty="0"/>
              <a:t> </a:t>
            </a:r>
            <a:r>
              <a:rPr lang="en-US" sz="3000" dirty="0" err="1"/>
              <a:t>forêt</a:t>
            </a:r>
            <a:r>
              <a:rPr lang="en-US" sz="3000" dirty="0"/>
              <a:t> </a:t>
            </a:r>
            <a:r>
              <a:rPr lang="en-US" sz="3000" dirty="0" err="1"/>
              <a:t>approuvent</a:t>
            </a:r>
            <a:r>
              <a:rPr lang="en-US" sz="3000" dirty="0"/>
              <a:t> </a:t>
            </a:r>
            <a:r>
              <a:rPr lang="en-US" sz="3000" dirty="0" err="1"/>
              <a:t>automatiquement</a:t>
            </a:r>
            <a:r>
              <a:rPr lang="en-US" sz="3000" dirty="0"/>
              <a:t> les </a:t>
            </a:r>
            <a:r>
              <a:rPr lang="en-US" sz="3000" dirty="0" err="1"/>
              <a:t>autres</a:t>
            </a:r>
            <a:r>
              <a:rPr lang="en-US" sz="3000" dirty="0"/>
              <a:t> </a:t>
            </a:r>
            <a:r>
              <a:rPr lang="en-US" sz="3000" dirty="0" err="1"/>
              <a:t>domaines</a:t>
            </a:r>
            <a:r>
              <a:rPr lang="en-US" sz="3000" dirty="0"/>
              <a:t> de la </a:t>
            </a:r>
            <a:r>
              <a:rPr lang="en-US" sz="3000" dirty="0" err="1"/>
              <a:t>forêt</a:t>
            </a: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3209531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435295" y="360610"/>
            <a:ext cx="1150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</a:t>
            </a:r>
            <a:r>
              <a:rPr lang="fr-FR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 d'ensemble de AD DS</a:t>
            </a: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342900" y="1803400"/>
            <a:ext cx="115951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décrire</a:t>
            </a:r>
            <a:r>
              <a:rPr lang="en-US" sz="3000" dirty="0"/>
              <a:t> les </a:t>
            </a:r>
            <a:r>
              <a:rPr lang="en-US" sz="3000" dirty="0" err="1"/>
              <a:t>composants</a:t>
            </a:r>
            <a:r>
              <a:rPr lang="en-US" sz="3000" dirty="0"/>
              <a:t> AD DS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décrire</a:t>
            </a:r>
            <a:r>
              <a:rPr lang="en-US" sz="3000" dirty="0"/>
              <a:t> les </a:t>
            </a:r>
            <a:r>
              <a:rPr lang="en-US" sz="3000" dirty="0" err="1"/>
              <a:t>domaines</a:t>
            </a:r>
            <a:r>
              <a:rPr lang="en-US" sz="3000" dirty="0"/>
              <a:t> AD DS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décrire</a:t>
            </a:r>
            <a:r>
              <a:rPr lang="en-US" sz="3000" dirty="0"/>
              <a:t> les </a:t>
            </a:r>
            <a:r>
              <a:rPr lang="en-US" sz="3000" dirty="0" err="1"/>
              <a:t>unités</a:t>
            </a:r>
            <a:r>
              <a:rPr lang="en-US" sz="3000" dirty="0"/>
              <a:t> </a:t>
            </a:r>
            <a:r>
              <a:rPr lang="en-US" sz="3000" dirty="0" err="1"/>
              <a:t>d'organisation</a:t>
            </a:r>
            <a:r>
              <a:rPr lang="en-US" sz="3000" dirty="0"/>
              <a:t> et </a:t>
            </a:r>
            <a:r>
              <a:rPr lang="en-US" sz="3000" dirty="0" err="1"/>
              <a:t>leur</a:t>
            </a:r>
            <a:r>
              <a:rPr lang="en-US" sz="3000" dirty="0"/>
              <a:t> </a:t>
            </a:r>
            <a:r>
              <a:rPr lang="en-US" sz="3000" dirty="0" err="1"/>
              <a:t>fonction</a:t>
            </a:r>
            <a:r>
              <a:rPr lang="en-US" sz="3000" dirty="0"/>
              <a:t>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décrire</a:t>
            </a:r>
            <a:r>
              <a:rPr lang="en-US" sz="3000" dirty="0"/>
              <a:t> les </a:t>
            </a:r>
            <a:r>
              <a:rPr lang="en-US" sz="3000" dirty="0" err="1"/>
              <a:t>forêts</a:t>
            </a:r>
            <a:r>
              <a:rPr lang="en-US" sz="3000" dirty="0"/>
              <a:t> et </a:t>
            </a:r>
            <a:r>
              <a:rPr lang="en-US" sz="3000" dirty="0" err="1"/>
              <a:t>arborescences</a:t>
            </a:r>
            <a:r>
              <a:rPr lang="en-US" sz="3000" dirty="0"/>
              <a:t> AD DS et </a:t>
            </a:r>
            <a:r>
              <a:rPr lang="en-US" sz="3000" dirty="0" err="1"/>
              <a:t>expliquer</a:t>
            </a:r>
            <a:r>
              <a:rPr lang="en-US" sz="3000" dirty="0"/>
              <a:t> comment </a:t>
            </a:r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pouvez</a:t>
            </a:r>
            <a:r>
              <a:rPr lang="en-US" sz="3000" dirty="0"/>
              <a:t> les </a:t>
            </a:r>
            <a:r>
              <a:rPr lang="en-US" sz="3000" dirty="0" err="1"/>
              <a:t>déployer</a:t>
            </a:r>
            <a:r>
              <a:rPr lang="en-US" sz="3000" dirty="0"/>
              <a:t> </a:t>
            </a:r>
            <a:r>
              <a:rPr lang="en-US" sz="3000" dirty="0" err="1"/>
              <a:t>dans</a:t>
            </a:r>
            <a:r>
              <a:rPr lang="en-US" sz="3000" dirty="0"/>
              <a:t> un </a:t>
            </a:r>
            <a:r>
              <a:rPr lang="en-US" sz="3000" dirty="0" err="1"/>
              <a:t>réseau</a:t>
            </a:r>
            <a:r>
              <a:rPr lang="en-US" sz="3000" dirty="0"/>
              <a:t>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highlight>
                  <a:srgbClr val="FFFF00"/>
                </a:highlight>
              </a:rPr>
              <a:t>expliquer</a:t>
            </a:r>
            <a:r>
              <a:rPr lang="en-US" sz="3000" dirty="0">
                <a:highlight>
                  <a:srgbClr val="FFFF00"/>
                </a:highlight>
              </a:rPr>
              <a:t> comment un </a:t>
            </a:r>
            <a:r>
              <a:rPr lang="en-US" sz="3000" dirty="0" err="1">
                <a:highlight>
                  <a:srgbClr val="FFFF00"/>
                </a:highlight>
              </a:rPr>
              <a:t>schéma</a:t>
            </a:r>
            <a:r>
              <a:rPr lang="en-US" sz="3000" dirty="0">
                <a:highlight>
                  <a:srgbClr val="FFFF00"/>
                </a:highlight>
              </a:rPr>
              <a:t> AD DS </a:t>
            </a:r>
            <a:r>
              <a:rPr lang="en-US" sz="3000" dirty="0" err="1">
                <a:highlight>
                  <a:srgbClr val="FFFF00"/>
                </a:highlight>
              </a:rPr>
              <a:t>fournit</a:t>
            </a:r>
            <a:r>
              <a:rPr lang="en-US" sz="3000" dirty="0">
                <a:highlight>
                  <a:srgbClr val="FFFF00"/>
                </a:highlight>
              </a:rPr>
              <a:t> un ensemble de </a:t>
            </a:r>
            <a:r>
              <a:rPr lang="en-US" sz="3000" dirty="0" err="1">
                <a:highlight>
                  <a:srgbClr val="FFFF00"/>
                </a:highlight>
              </a:rPr>
              <a:t>règles</a:t>
            </a:r>
            <a:r>
              <a:rPr lang="en-US" sz="3000" dirty="0">
                <a:highlight>
                  <a:srgbClr val="FFFF00"/>
                </a:highlight>
              </a:rPr>
              <a:t> qui </a:t>
            </a:r>
            <a:r>
              <a:rPr lang="en-US" sz="3000" dirty="0" err="1">
                <a:highlight>
                  <a:srgbClr val="FFFF00"/>
                </a:highlight>
              </a:rPr>
              <a:t>gèrent</a:t>
            </a:r>
            <a:r>
              <a:rPr lang="en-US" sz="3000" dirty="0">
                <a:highlight>
                  <a:srgbClr val="FFFF00"/>
                </a:highlight>
              </a:rPr>
              <a:t> les </a:t>
            </a:r>
            <a:r>
              <a:rPr lang="en-US" sz="3000" dirty="0" err="1">
                <a:highlight>
                  <a:srgbClr val="FFFF00"/>
                </a:highlight>
              </a:rPr>
              <a:t>objets</a:t>
            </a:r>
            <a:r>
              <a:rPr lang="en-US" sz="3000" dirty="0">
                <a:highlight>
                  <a:srgbClr val="FFFF00"/>
                </a:highlight>
              </a:rPr>
              <a:t> et les </a:t>
            </a:r>
            <a:r>
              <a:rPr lang="en-US" sz="3000" dirty="0" err="1">
                <a:highlight>
                  <a:srgbClr val="FFFF00"/>
                </a:highlight>
              </a:rPr>
              <a:t>attributs</a:t>
            </a:r>
            <a:r>
              <a:rPr lang="en-US" sz="3000" dirty="0">
                <a:highlight>
                  <a:srgbClr val="FFFF00"/>
                </a:highlight>
              </a:rPr>
              <a:t> qui </a:t>
            </a:r>
            <a:r>
              <a:rPr lang="en-US" sz="3000" dirty="0" err="1">
                <a:highlight>
                  <a:srgbClr val="FFFF00"/>
                </a:highlight>
              </a:rPr>
              <a:t>sont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dirty="0" err="1">
                <a:highlight>
                  <a:srgbClr val="FFFF00"/>
                </a:highlight>
              </a:rPr>
              <a:t>stockés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dirty="0" err="1">
                <a:highlight>
                  <a:srgbClr val="FFFF00"/>
                </a:highlight>
              </a:rPr>
              <a:t>dans</a:t>
            </a:r>
            <a:r>
              <a:rPr lang="en-US" sz="3000" dirty="0">
                <a:highlight>
                  <a:srgbClr val="FFFF00"/>
                </a:highlight>
              </a:rPr>
              <a:t> la base de </a:t>
            </a:r>
            <a:r>
              <a:rPr lang="en-US" sz="3000" dirty="0" err="1">
                <a:highlight>
                  <a:srgbClr val="FFFF00"/>
                </a:highlight>
              </a:rPr>
              <a:t>données</a:t>
            </a:r>
            <a:r>
              <a:rPr lang="en-US" sz="3000" dirty="0">
                <a:highlight>
                  <a:srgbClr val="FFFF00"/>
                </a:highlight>
              </a:rPr>
              <a:t> AD DS.</a:t>
            </a:r>
            <a:endParaRPr lang="fr-BE" sz="3000" dirty="0">
              <a:highlight>
                <a:srgbClr val="FFFF00"/>
              </a:highligh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2371735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ésultat de recherche d'images pour &quot;pc public domain&quot;">
            <a:extLst>
              <a:ext uri="{FF2B5EF4-FFF2-40B4-BE49-F238E27FC236}">
                <a16:creationId xmlns:a16="http://schemas.microsoft.com/office/drawing/2014/main" id="{199743E8-BE8A-47E1-B52B-5453A16B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FA732C-CEC8-4177-AEF2-27AE48743950}"/>
              </a:ext>
            </a:extLst>
          </p:cNvPr>
          <p:cNvSpPr txBox="1"/>
          <p:nvPr/>
        </p:nvSpPr>
        <p:spPr>
          <a:xfrm>
            <a:off x="812800" y="444500"/>
            <a:ext cx="290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 DS</a:t>
            </a:r>
            <a:endParaRPr lang="fr-B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6" name="Picture 6" descr="&quot;&quot;">
            <a:extLst>
              <a:ext uri="{FF2B5EF4-FFF2-40B4-BE49-F238E27FC236}">
                <a16:creationId xmlns:a16="http://schemas.microsoft.com/office/drawing/2014/main" id="{BE7D2D0C-D5CD-4FE3-B15B-9A50B0EBA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981" y="938817"/>
            <a:ext cx="9457423" cy="575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èche : courbe vers la gauche 8">
            <a:extLst>
              <a:ext uri="{FF2B5EF4-FFF2-40B4-BE49-F238E27FC236}">
                <a16:creationId xmlns:a16="http://schemas.microsoft.com/office/drawing/2014/main" id="{6BD79D76-860D-45CB-AE3A-947BE07CD775}"/>
              </a:ext>
            </a:extLst>
          </p:cNvPr>
          <p:cNvSpPr/>
          <p:nvPr/>
        </p:nvSpPr>
        <p:spPr>
          <a:xfrm rot="4253663">
            <a:off x="4642507" y="4495653"/>
            <a:ext cx="1656785" cy="21272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50E0FB-8069-492A-BA43-F080D8EEE6A0}"/>
              </a:ext>
            </a:extLst>
          </p:cNvPr>
          <p:cNvSpPr/>
          <p:nvPr/>
        </p:nvSpPr>
        <p:spPr>
          <a:xfrm>
            <a:off x="6976065" y="5570675"/>
            <a:ext cx="2295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=OBJET</a:t>
            </a:r>
          </a:p>
        </p:txBody>
      </p:sp>
    </p:spTree>
    <p:extLst>
      <p:ext uri="{BB962C8B-B14F-4D97-AF65-F5344CB8AC3E}">
        <p14:creationId xmlns:p14="http://schemas.microsoft.com/office/powerpoint/2010/main" val="1955614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ésultat de recherche d'images pour &quot;pc public domain&quot;">
            <a:extLst>
              <a:ext uri="{FF2B5EF4-FFF2-40B4-BE49-F238E27FC236}">
                <a16:creationId xmlns:a16="http://schemas.microsoft.com/office/drawing/2014/main" id="{199743E8-BE8A-47E1-B52B-5453A16B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FA732C-CEC8-4177-AEF2-27AE48743950}"/>
              </a:ext>
            </a:extLst>
          </p:cNvPr>
          <p:cNvSpPr txBox="1"/>
          <p:nvPr/>
        </p:nvSpPr>
        <p:spPr>
          <a:xfrm>
            <a:off x="812800" y="444500"/>
            <a:ext cx="290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 DS</a:t>
            </a:r>
            <a:endParaRPr lang="fr-B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C41C5-6AB9-4F18-95C8-F14E175989EB}"/>
              </a:ext>
            </a:extLst>
          </p:cNvPr>
          <p:cNvSpPr/>
          <p:nvPr/>
        </p:nvSpPr>
        <p:spPr>
          <a:xfrm>
            <a:off x="524472" y="1090831"/>
            <a:ext cx="115951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/>
              <a:t>Dans</a:t>
            </a:r>
            <a:r>
              <a:rPr lang="en-US" sz="3600" dirty="0"/>
              <a:t> AD DS, le </a:t>
            </a:r>
            <a:r>
              <a:rPr lang="en-US" sz="3600" dirty="0" err="1"/>
              <a:t>schéma</a:t>
            </a:r>
            <a:r>
              <a:rPr lang="en-US" sz="3600" dirty="0"/>
              <a:t> </a:t>
            </a:r>
            <a:r>
              <a:rPr lang="en-US" sz="3600" dirty="0" err="1"/>
              <a:t>définit</a:t>
            </a:r>
            <a:r>
              <a:rPr lang="en-US" sz="3600" dirty="0"/>
              <a:t> les </a:t>
            </a:r>
            <a:r>
              <a:rPr lang="en-US" sz="3600" dirty="0" err="1"/>
              <a:t>éléments</a:t>
            </a:r>
            <a:r>
              <a:rPr lang="en-US" sz="3600" dirty="0"/>
              <a:t> </a:t>
            </a:r>
            <a:r>
              <a:rPr lang="en-US" sz="3600" dirty="0" err="1"/>
              <a:t>suivants</a:t>
            </a:r>
            <a:r>
              <a:rPr lang="en-US" sz="3600" dirty="0"/>
              <a:t> :</a:t>
            </a:r>
          </a:p>
          <a:p>
            <a:endParaRPr lang="fr-BE" sz="3600" dirty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/>
              <a:t>les </a:t>
            </a:r>
            <a:r>
              <a:rPr lang="en-US" sz="3600" dirty="0" err="1"/>
              <a:t>objets</a:t>
            </a:r>
            <a:r>
              <a:rPr lang="en-US" sz="3600" dirty="0"/>
              <a:t> qui </a:t>
            </a:r>
            <a:r>
              <a:rPr lang="en-US" sz="3600" dirty="0" err="1"/>
              <a:t>sont</a:t>
            </a:r>
            <a:r>
              <a:rPr lang="en-US" sz="3600" dirty="0"/>
              <a:t> </a:t>
            </a:r>
            <a:r>
              <a:rPr lang="en-US" sz="3600" dirty="0" err="1"/>
              <a:t>utilisés</a:t>
            </a:r>
            <a:r>
              <a:rPr lang="en-US" sz="3600" dirty="0"/>
              <a:t> pour stocker des </a:t>
            </a:r>
            <a:r>
              <a:rPr lang="en-US" sz="3600" dirty="0" err="1"/>
              <a:t>données</a:t>
            </a:r>
            <a:r>
              <a:rPr lang="en-US" sz="3600" dirty="0"/>
              <a:t> </a:t>
            </a:r>
            <a:r>
              <a:rPr lang="en-US" sz="3600" dirty="0" err="1"/>
              <a:t>dans</a:t>
            </a:r>
            <a:r>
              <a:rPr lang="en-US" sz="3600" dirty="0"/>
              <a:t> </a:t>
            </a:r>
            <a:r>
              <a:rPr lang="en-US" sz="3600" dirty="0" err="1"/>
              <a:t>l'annuaire</a:t>
            </a:r>
            <a:r>
              <a:rPr lang="en-US" sz="3600" dirty="0"/>
              <a:t>.</a:t>
            </a:r>
            <a:endParaRPr lang="fr-BE" sz="3600" dirty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/>
              <a:t>les </a:t>
            </a:r>
            <a:r>
              <a:rPr lang="en-US" sz="3600" dirty="0" err="1"/>
              <a:t>règles</a:t>
            </a:r>
            <a:r>
              <a:rPr lang="en-US" sz="3600" dirty="0"/>
              <a:t> qui </a:t>
            </a:r>
            <a:r>
              <a:rPr lang="en-US" sz="3600" dirty="0" err="1"/>
              <a:t>définissent</a:t>
            </a:r>
            <a:r>
              <a:rPr lang="en-US" sz="3600" dirty="0"/>
              <a:t> </a:t>
            </a:r>
            <a:r>
              <a:rPr lang="en-US" sz="3600" dirty="0" err="1"/>
              <a:t>quels</a:t>
            </a:r>
            <a:r>
              <a:rPr lang="en-US" sz="3600" dirty="0"/>
              <a:t> types </a:t>
            </a:r>
            <a:r>
              <a:rPr lang="en-US" sz="3600" dirty="0" err="1"/>
              <a:t>d'objet</a:t>
            </a:r>
            <a:r>
              <a:rPr lang="en-US" sz="3600" dirty="0"/>
              <a:t> </a:t>
            </a:r>
            <a:r>
              <a:rPr lang="en-US" sz="3600" dirty="0" err="1"/>
              <a:t>vous</a:t>
            </a:r>
            <a:r>
              <a:rPr lang="en-US" sz="3600" dirty="0"/>
              <a:t> </a:t>
            </a:r>
            <a:r>
              <a:rPr lang="en-US" sz="3600" dirty="0" err="1"/>
              <a:t>pouvez</a:t>
            </a:r>
            <a:r>
              <a:rPr lang="en-US" sz="3600" dirty="0"/>
              <a:t> </a:t>
            </a:r>
            <a:r>
              <a:rPr lang="en-US" sz="3600" dirty="0" err="1"/>
              <a:t>créer</a:t>
            </a:r>
            <a:r>
              <a:rPr lang="en-US" sz="3600" dirty="0"/>
              <a:t>, </a:t>
            </a:r>
            <a:r>
              <a:rPr lang="en-US" sz="3600" dirty="0" err="1"/>
              <a:t>quels</a:t>
            </a:r>
            <a:r>
              <a:rPr lang="en-US" sz="3600" dirty="0"/>
              <a:t> </a:t>
            </a:r>
            <a:r>
              <a:rPr lang="en-US" sz="3600" dirty="0" err="1"/>
              <a:t>attributs</a:t>
            </a:r>
            <a:r>
              <a:rPr lang="en-US" sz="3600" dirty="0"/>
              <a:t> </a:t>
            </a:r>
            <a:r>
              <a:rPr lang="en-US" sz="3600" dirty="0" err="1"/>
              <a:t>doivent</a:t>
            </a:r>
            <a:r>
              <a:rPr lang="en-US" sz="3600" dirty="0"/>
              <a:t> </a:t>
            </a:r>
            <a:r>
              <a:rPr lang="en-US" sz="3600" dirty="0" err="1"/>
              <a:t>être</a:t>
            </a:r>
            <a:r>
              <a:rPr lang="en-US" sz="3600" dirty="0"/>
              <a:t> </a:t>
            </a:r>
            <a:r>
              <a:rPr lang="en-US" sz="3600" dirty="0" err="1"/>
              <a:t>définis</a:t>
            </a:r>
            <a:r>
              <a:rPr lang="en-US" sz="3600" dirty="0"/>
              <a:t> (</a:t>
            </a:r>
            <a:r>
              <a:rPr lang="en-US" sz="3600" dirty="0" err="1"/>
              <a:t>obligatoire</a:t>
            </a:r>
            <a:r>
              <a:rPr lang="en-US" sz="3600" dirty="0"/>
              <a:t>) </a:t>
            </a:r>
            <a:r>
              <a:rPr lang="en-US" sz="3600" dirty="0" err="1"/>
              <a:t>quand</a:t>
            </a:r>
            <a:r>
              <a:rPr lang="en-US" sz="3600" dirty="0"/>
              <a:t> </a:t>
            </a:r>
            <a:r>
              <a:rPr lang="en-US" sz="3600" dirty="0" err="1"/>
              <a:t>vous</a:t>
            </a:r>
            <a:r>
              <a:rPr lang="en-US" sz="3600" dirty="0"/>
              <a:t> </a:t>
            </a:r>
            <a:r>
              <a:rPr lang="en-US" sz="3600" dirty="0" err="1"/>
              <a:t>créez</a:t>
            </a:r>
            <a:r>
              <a:rPr lang="en-US" sz="3600" dirty="0"/>
              <a:t> </a:t>
            </a:r>
            <a:r>
              <a:rPr lang="en-US" sz="3600" dirty="0" err="1"/>
              <a:t>l'objet</a:t>
            </a:r>
            <a:r>
              <a:rPr lang="en-US" sz="3600" dirty="0"/>
              <a:t> et </a:t>
            </a:r>
            <a:r>
              <a:rPr lang="en-US" sz="3600" dirty="0" err="1"/>
              <a:t>quels</a:t>
            </a:r>
            <a:r>
              <a:rPr lang="en-US" sz="3600" dirty="0"/>
              <a:t> </a:t>
            </a:r>
            <a:r>
              <a:rPr lang="en-US" sz="3600" dirty="0" err="1"/>
              <a:t>attributs</a:t>
            </a:r>
            <a:r>
              <a:rPr lang="en-US" sz="3600" dirty="0"/>
              <a:t> </a:t>
            </a:r>
            <a:r>
              <a:rPr lang="en-US" sz="3600" dirty="0" err="1"/>
              <a:t>sont</a:t>
            </a:r>
            <a:r>
              <a:rPr lang="en-US" sz="3600" dirty="0"/>
              <a:t> </a:t>
            </a:r>
            <a:r>
              <a:rPr lang="en-US" sz="3600" dirty="0" err="1"/>
              <a:t>facultatifs</a:t>
            </a:r>
            <a:r>
              <a:rPr lang="en-US" sz="3600" dirty="0"/>
              <a:t>.</a:t>
            </a:r>
            <a:endParaRPr lang="fr-BE" sz="3600" dirty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/>
              <a:t>la structure et le </a:t>
            </a:r>
            <a:r>
              <a:rPr lang="en-US" sz="3600" dirty="0" err="1"/>
              <a:t>contenu</a:t>
            </a:r>
            <a:r>
              <a:rPr lang="en-US" sz="3600" dirty="0"/>
              <a:t> de </a:t>
            </a:r>
            <a:r>
              <a:rPr lang="en-US" sz="3600" dirty="0" err="1"/>
              <a:t>l'annuaire</a:t>
            </a:r>
            <a:r>
              <a:rPr lang="en-US" sz="3600" dirty="0"/>
              <a:t> </a:t>
            </a:r>
            <a:r>
              <a:rPr lang="en-US" sz="3600" dirty="0" err="1"/>
              <a:t>lui-même</a:t>
            </a:r>
            <a:r>
              <a:rPr lang="en-US" sz="3600" dirty="0"/>
              <a:t>.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55423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ésultat de recherche d'images pour &quot;pc public domain&quot;">
            <a:extLst>
              <a:ext uri="{FF2B5EF4-FFF2-40B4-BE49-F238E27FC236}">
                <a16:creationId xmlns:a16="http://schemas.microsoft.com/office/drawing/2014/main" id="{199743E8-BE8A-47E1-B52B-5453A16B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FA732C-CEC8-4177-AEF2-27AE48743950}"/>
              </a:ext>
            </a:extLst>
          </p:cNvPr>
          <p:cNvSpPr txBox="1"/>
          <p:nvPr/>
        </p:nvSpPr>
        <p:spPr>
          <a:xfrm>
            <a:off x="812800" y="444500"/>
            <a:ext cx="290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 DS</a:t>
            </a:r>
            <a:endParaRPr lang="fr-B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C41C5-6AB9-4F18-95C8-F14E175989EB}"/>
              </a:ext>
            </a:extLst>
          </p:cNvPr>
          <p:cNvSpPr/>
          <p:nvPr/>
        </p:nvSpPr>
        <p:spPr>
          <a:xfrm>
            <a:off x="524472" y="1090831"/>
            <a:ext cx="115951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Le </a:t>
            </a:r>
            <a:r>
              <a:rPr lang="en-US" sz="3000" dirty="0" err="1"/>
              <a:t>schéma</a:t>
            </a:r>
            <a:r>
              <a:rPr lang="en-US" sz="3000" dirty="0"/>
              <a:t> </a:t>
            </a:r>
            <a:r>
              <a:rPr lang="en-US" sz="3000" dirty="0" err="1"/>
              <a:t>est</a:t>
            </a:r>
            <a:r>
              <a:rPr lang="en-US" sz="3000" dirty="0"/>
              <a:t> </a:t>
            </a:r>
            <a:r>
              <a:rPr lang="en-US" sz="3000" dirty="0" err="1"/>
              <a:t>répliqué</a:t>
            </a:r>
            <a:r>
              <a:rPr lang="en-US" sz="3000" dirty="0"/>
              <a:t> sur </a:t>
            </a:r>
            <a:r>
              <a:rPr lang="en-US" sz="3000" dirty="0" err="1"/>
              <a:t>tous</a:t>
            </a:r>
            <a:r>
              <a:rPr lang="en-US" sz="3000" dirty="0"/>
              <a:t> les </a:t>
            </a:r>
            <a:r>
              <a:rPr lang="en-US" sz="3000" dirty="0" err="1"/>
              <a:t>contrôleurs</a:t>
            </a:r>
            <a:r>
              <a:rPr lang="en-US" sz="3000" dirty="0"/>
              <a:t> de </a:t>
            </a:r>
            <a:r>
              <a:rPr lang="en-US" sz="3000" dirty="0" err="1"/>
              <a:t>domaine</a:t>
            </a:r>
            <a:r>
              <a:rPr lang="en-US" sz="3000" dirty="0"/>
              <a:t> de la </a:t>
            </a:r>
            <a:r>
              <a:rPr lang="en-US" sz="3000" dirty="0" err="1"/>
              <a:t>forêt</a:t>
            </a:r>
            <a:r>
              <a:rPr 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Avant </a:t>
            </a:r>
            <a:r>
              <a:rPr lang="en-US" sz="3000" dirty="0" err="1"/>
              <a:t>d'apporter</a:t>
            </a:r>
            <a:r>
              <a:rPr lang="en-US" sz="3000" dirty="0"/>
              <a:t> des modifications, </a:t>
            </a:r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devez</a:t>
            </a:r>
            <a:r>
              <a:rPr lang="en-US" sz="3000" dirty="0"/>
              <a:t> examiner les modifications via un </a:t>
            </a:r>
            <a:r>
              <a:rPr lang="en-US" sz="3000" dirty="0" err="1"/>
              <a:t>processus</a:t>
            </a:r>
            <a:r>
              <a:rPr lang="en-US" sz="3000" dirty="0"/>
              <a:t> </a:t>
            </a:r>
            <a:r>
              <a:rPr lang="en-US" sz="3000" dirty="0" err="1"/>
              <a:t>bien</a:t>
            </a:r>
            <a:r>
              <a:rPr lang="en-US" sz="3000" dirty="0"/>
              <a:t> </a:t>
            </a:r>
            <a:r>
              <a:rPr lang="en-US" sz="3000" dirty="0" err="1"/>
              <a:t>contrôlé</a:t>
            </a:r>
            <a:r>
              <a:rPr lang="en-US" sz="3000" dirty="0"/>
              <a:t>, </a:t>
            </a:r>
            <a:r>
              <a:rPr lang="en-US" sz="3000" dirty="0" err="1"/>
              <a:t>puis</a:t>
            </a:r>
            <a:r>
              <a:rPr lang="en-US" sz="3000" dirty="0"/>
              <a:t> les </a:t>
            </a:r>
            <a:r>
              <a:rPr lang="en-US" sz="3000" dirty="0" err="1"/>
              <a:t>implémenter</a:t>
            </a:r>
            <a:r>
              <a:rPr lang="en-US" sz="3000" dirty="0"/>
              <a:t> </a:t>
            </a:r>
            <a:r>
              <a:rPr lang="en-US" sz="3000" dirty="0" err="1"/>
              <a:t>seulement</a:t>
            </a:r>
            <a:r>
              <a:rPr lang="en-US" sz="3000" dirty="0"/>
              <a:t> après </a:t>
            </a:r>
            <a:r>
              <a:rPr lang="en-US" sz="3000" dirty="0" err="1"/>
              <a:t>avoir</a:t>
            </a:r>
            <a:r>
              <a:rPr lang="en-US" sz="3000" dirty="0"/>
              <a:t> </a:t>
            </a:r>
            <a:r>
              <a:rPr lang="en-US" sz="3000" dirty="0" err="1"/>
              <a:t>réalisé</a:t>
            </a:r>
            <a:r>
              <a:rPr lang="en-US" sz="3000" dirty="0"/>
              <a:t> </a:t>
            </a:r>
            <a:r>
              <a:rPr lang="en-US" sz="3000" dirty="0" err="1"/>
              <a:t>l'essai</a:t>
            </a:r>
            <a:r>
              <a:rPr lang="en-US" sz="3000" dirty="0"/>
              <a:t> pour </a:t>
            </a:r>
            <a:r>
              <a:rPr lang="en-US" sz="3000" dirty="0" err="1"/>
              <a:t>vérifier</a:t>
            </a:r>
            <a:r>
              <a:rPr lang="en-US" sz="3000" dirty="0"/>
              <a:t> que les modifications ne </a:t>
            </a:r>
            <a:r>
              <a:rPr lang="en-US" sz="3000" dirty="0" err="1"/>
              <a:t>compromettront</a:t>
            </a:r>
            <a:r>
              <a:rPr lang="en-US" sz="3000" dirty="0"/>
              <a:t> pas le </a:t>
            </a:r>
            <a:r>
              <a:rPr lang="en-US" sz="3000" dirty="0" err="1"/>
              <a:t>reste</a:t>
            </a:r>
            <a:r>
              <a:rPr lang="en-US" sz="3000" dirty="0"/>
              <a:t> de la </a:t>
            </a:r>
            <a:r>
              <a:rPr lang="en-US" sz="3000" dirty="0" err="1"/>
              <a:t>forêt</a:t>
            </a:r>
            <a:r>
              <a:rPr lang="en-US" sz="3000" dirty="0"/>
              <a:t> </a:t>
            </a:r>
            <a:r>
              <a:rPr lang="en-US" sz="3000" dirty="0" err="1"/>
              <a:t>ni</a:t>
            </a:r>
            <a:r>
              <a:rPr lang="en-US" sz="3000" dirty="0"/>
              <a:t> </a:t>
            </a:r>
            <a:r>
              <a:rPr lang="en-US" sz="3000" dirty="0" err="1"/>
              <a:t>aucune</a:t>
            </a:r>
            <a:r>
              <a:rPr lang="en-US" sz="3000" dirty="0"/>
              <a:t> application qui </a:t>
            </a:r>
            <a:r>
              <a:rPr lang="en-US" sz="3000" dirty="0" err="1"/>
              <a:t>utilise</a:t>
            </a:r>
            <a:r>
              <a:rPr lang="en-US" sz="3000" dirty="0"/>
              <a:t> AD </a:t>
            </a:r>
            <a:r>
              <a:rPr lang="en-US" sz="3000"/>
              <a:t>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Par </a:t>
            </a:r>
            <a:r>
              <a:rPr lang="en-US" sz="3000" dirty="0" err="1"/>
              <a:t>exemple</a:t>
            </a:r>
            <a:r>
              <a:rPr lang="en-US" sz="3000" dirty="0"/>
              <a:t>, </a:t>
            </a:r>
            <a:r>
              <a:rPr lang="en-US" sz="3000" dirty="0" err="1"/>
              <a:t>quand</a:t>
            </a:r>
            <a:r>
              <a:rPr lang="en-US" sz="3000" dirty="0"/>
              <a:t> </a:t>
            </a:r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installez</a:t>
            </a:r>
            <a:r>
              <a:rPr lang="en-US" sz="3000" dirty="0"/>
              <a:t> Exchange Server </a:t>
            </a:r>
            <a:r>
              <a:rPr lang="en-US" sz="3000" dirty="0" err="1"/>
              <a:t>dans</a:t>
            </a:r>
            <a:r>
              <a:rPr lang="en-US" sz="3000" dirty="0"/>
              <a:t> </a:t>
            </a:r>
            <a:r>
              <a:rPr lang="en-US" sz="3000" dirty="0" err="1"/>
              <a:t>votre</a:t>
            </a:r>
            <a:r>
              <a:rPr lang="en-US" sz="3000" dirty="0"/>
              <a:t> </a:t>
            </a:r>
            <a:r>
              <a:rPr lang="en-US" sz="3000" dirty="0" err="1"/>
              <a:t>forêt</a:t>
            </a:r>
            <a:r>
              <a:rPr lang="en-US" sz="3000" dirty="0"/>
              <a:t> AD DS, le </a:t>
            </a:r>
            <a:r>
              <a:rPr lang="en-US" sz="3000" dirty="0" err="1"/>
              <a:t>programme</a:t>
            </a:r>
            <a:r>
              <a:rPr lang="en-US" sz="3000" dirty="0"/>
              <a:t> </a:t>
            </a:r>
            <a:r>
              <a:rPr lang="en-US" sz="3000" dirty="0" err="1"/>
              <a:t>d'installation</a:t>
            </a:r>
            <a:r>
              <a:rPr lang="en-US" sz="3000" dirty="0"/>
              <a:t> </a:t>
            </a:r>
            <a:r>
              <a:rPr lang="en-US" sz="3000" dirty="0" err="1"/>
              <a:t>étend</a:t>
            </a:r>
            <a:r>
              <a:rPr lang="en-US" sz="3000" dirty="0"/>
              <a:t> le </a:t>
            </a:r>
            <a:r>
              <a:rPr lang="en-US" sz="3000" dirty="0" err="1"/>
              <a:t>schéma</a:t>
            </a: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381569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593772-A032-487E-B9D4-24FAC2E07A1E}"/>
              </a:ext>
            </a:extLst>
          </p:cNvPr>
          <p:cNvSpPr/>
          <p:nvPr/>
        </p:nvSpPr>
        <p:spPr>
          <a:xfrm>
            <a:off x="682305" y="1182848"/>
            <a:ext cx="112664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rgbClr val="000000"/>
                </a:solidFill>
                <a:latin typeface="Segoe Semibold"/>
              </a:rPr>
              <a:t>2.1</a:t>
            </a:r>
            <a:r>
              <a:rPr lang="fr-FR" sz="3600" dirty="0">
                <a:solidFill>
                  <a:srgbClr val="000000"/>
                </a:solidFill>
                <a:latin typeface="Segoe"/>
              </a:rPr>
              <a:t>  </a:t>
            </a:r>
            <a:r>
              <a:rPr lang="fr-FR" sz="3600" dirty="0">
                <a:solidFill>
                  <a:srgbClr val="000000"/>
                </a:solidFill>
                <a:highlight>
                  <a:srgbClr val="FFFF00"/>
                </a:highlight>
                <a:latin typeface="Segoe"/>
              </a:rPr>
              <a:t>Vue d'ensemble de AD DS</a:t>
            </a: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r>
              <a:rPr lang="fr-FR" sz="3600" dirty="0">
                <a:solidFill>
                  <a:srgbClr val="000000"/>
                </a:solidFill>
                <a:latin typeface="Segoe Semibold"/>
              </a:rPr>
              <a:t>2.2  </a:t>
            </a:r>
            <a:r>
              <a:rPr lang="fr-FR" sz="3600" dirty="0">
                <a:solidFill>
                  <a:srgbClr val="000000"/>
                </a:solidFill>
                <a:latin typeface="Segoe"/>
              </a:rPr>
              <a:t>Vue d'ensemble des contrôleurs de domaine</a:t>
            </a: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r>
              <a:rPr lang="fr-FR" sz="3600" dirty="0">
                <a:solidFill>
                  <a:srgbClr val="000000"/>
                </a:solidFill>
                <a:latin typeface="Segoe Semibold"/>
              </a:rPr>
              <a:t>2.3  </a:t>
            </a:r>
            <a:r>
              <a:rPr lang="fr-FR" sz="3600" dirty="0">
                <a:solidFill>
                  <a:srgbClr val="000000"/>
                </a:solidFill>
                <a:latin typeface="Segoe"/>
              </a:rPr>
              <a:t>Installation d’un contrôleur de domaine</a:t>
            </a: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r>
              <a:rPr lang="fr-FR" sz="3600" dirty="0">
                <a:solidFill>
                  <a:srgbClr val="000000"/>
                </a:solidFill>
                <a:latin typeface="Segoe Semibold"/>
              </a:rPr>
              <a:t>2.4  </a:t>
            </a:r>
            <a:r>
              <a:rPr lang="fr-FR" sz="3600" dirty="0">
                <a:solidFill>
                  <a:srgbClr val="000000"/>
                </a:solidFill>
                <a:latin typeface="Segoe"/>
              </a:rPr>
              <a:t>Atelier: installation de contrôleurs de domaine</a:t>
            </a: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1090569" y="302004"/>
            <a:ext cx="10284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Déploiement et gestion de Windows serveur 2012</a:t>
            </a:r>
          </a:p>
          <a:p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17278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435295" y="360610"/>
            <a:ext cx="1150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</a:t>
            </a:r>
            <a:r>
              <a:rPr lang="fr-FR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 d'ensemble de AD DS</a:t>
            </a: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342900" y="1803400"/>
            <a:ext cx="115951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highlight>
                  <a:srgbClr val="FFFF00"/>
                </a:highlight>
              </a:rPr>
              <a:t>décrire</a:t>
            </a:r>
            <a:r>
              <a:rPr lang="en-US" sz="3000" dirty="0">
                <a:highlight>
                  <a:srgbClr val="FFFF00"/>
                </a:highlight>
              </a:rPr>
              <a:t> les </a:t>
            </a:r>
            <a:r>
              <a:rPr lang="en-US" sz="3000" dirty="0" err="1">
                <a:highlight>
                  <a:srgbClr val="FFFF00"/>
                </a:highlight>
              </a:rPr>
              <a:t>composants</a:t>
            </a:r>
            <a:r>
              <a:rPr lang="en-US" sz="3000" dirty="0">
                <a:highlight>
                  <a:srgbClr val="FFFF00"/>
                </a:highlight>
              </a:rPr>
              <a:t> AD DS</a:t>
            </a:r>
            <a:r>
              <a:rPr lang="en-US" sz="3000" dirty="0"/>
              <a:t>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décrire</a:t>
            </a:r>
            <a:r>
              <a:rPr lang="en-US" sz="3000" dirty="0"/>
              <a:t> les </a:t>
            </a:r>
            <a:r>
              <a:rPr lang="en-US" sz="3000" dirty="0" err="1"/>
              <a:t>domaines</a:t>
            </a:r>
            <a:r>
              <a:rPr lang="en-US" sz="3000" dirty="0"/>
              <a:t> AD DS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décrire</a:t>
            </a:r>
            <a:r>
              <a:rPr lang="en-US" sz="3000" dirty="0"/>
              <a:t> les </a:t>
            </a:r>
            <a:r>
              <a:rPr lang="en-US" sz="3000" dirty="0" err="1"/>
              <a:t>unités</a:t>
            </a:r>
            <a:r>
              <a:rPr lang="en-US" sz="3000" dirty="0"/>
              <a:t> </a:t>
            </a:r>
            <a:r>
              <a:rPr lang="en-US" sz="3000" dirty="0" err="1"/>
              <a:t>d'organisation</a:t>
            </a:r>
            <a:r>
              <a:rPr lang="en-US" sz="3000" dirty="0"/>
              <a:t> et </a:t>
            </a:r>
            <a:r>
              <a:rPr lang="en-US" sz="3000" dirty="0" err="1"/>
              <a:t>leur</a:t>
            </a:r>
            <a:r>
              <a:rPr lang="en-US" sz="3000" dirty="0"/>
              <a:t> </a:t>
            </a:r>
            <a:r>
              <a:rPr lang="en-US" sz="3000" dirty="0" err="1"/>
              <a:t>fonction</a:t>
            </a:r>
            <a:r>
              <a:rPr lang="en-US" sz="3000" dirty="0"/>
              <a:t>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décrire</a:t>
            </a:r>
            <a:r>
              <a:rPr lang="en-US" sz="3000" dirty="0"/>
              <a:t> les </a:t>
            </a:r>
            <a:r>
              <a:rPr lang="en-US" sz="3000" dirty="0" err="1"/>
              <a:t>forêts</a:t>
            </a:r>
            <a:r>
              <a:rPr lang="en-US" sz="3000" dirty="0"/>
              <a:t> et </a:t>
            </a:r>
            <a:r>
              <a:rPr lang="en-US" sz="3000" dirty="0" err="1"/>
              <a:t>arborescences</a:t>
            </a:r>
            <a:r>
              <a:rPr lang="en-US" sz="3000" dirty="0"/>
              <a:t> AD DS et </a:t>
            </a:r>
            <a:r>
              <a:rPr lang="en-US" sz="3000" dirty="0" err="1"/>
              <a:t>expliquer</a:t>
            </a:r>
            <a:r>
              <a:rPr lang="en-US" sz="3000" dirty="0"/>
              <a:t> comment </a:t>
            </a:r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pouvez</a:t>
            </a:r>
            <a:r>
              <a:rPr lang="en-US" sz="3000" dirty="0"/>
              <a:t> les </a:t>
            </a:r>
            <a:r>
              <a:rPr lang="en-US" sz="3000" dirty="0" err="1"/>
              <a:t>déployer</a:t>
            </a:r>
            <a:r>
              <a:rPr lang="en-US" sz="3000" dirty="0"/>
              <a:t> </a:t>
            </a:r>
            <a:r>
              <a:rPr lang="en-US" sz="3000" dirty="0" err="1"/>
              <a:t>dans</a:t>
            </a:r>
            <a:r>
              <a:rPr lang="en-US" sz="3000" dirty="0"/>
              <a:t> un </a:t>
            </a:r>
            <a:r>
              <a:rPr lang="en-US" sz="3000" dirty="0" err="1"/>
              <a:t>réseau</a:t>
            </a:r>
            <a:r>
              <a:rPr lang="en-US" sz="3000" dirty="0"/>
              <a:t>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expliquer</a:t>
            </a:r>
            <a:r>
              <a:rPr lang="en-US" sz="3000" dirty="0"/>
              <a:t> comment un </a:t>
            </a:r>
            <a:r>
              <a:rPr lang="en-US" sz="3000" dirty="0" err="1"/>
              <a:t>schéma</a:t>
            </a:r>
            <a:r>
              <a:rPr lang="en-US" sz="3000" dirty="0"/>
              <a:t> AD DS </a:t>
            </a:r>
            <a:r>
              <a:rPr lang="en-US" sz="3000" dirty="0" err="1"/>
              <a:t>fournit</a:t>
            </a:r>
            <a:r>
              <a:rPr lang="en-US" sz="3000" dirty="0"/>
              <a:t> un ensemble de </a:t>
            </a:r>
            <a:r>
              <a:rPr lang="en-US" sz="3000" dirty="0" err="1"/>
              <a:t>règles</a:t>
            </a:r>
            <a:r>
              <a:rPr lang="en-US" sz="3000" dirty="0"/>
              <a:t> qui </a:t>
            </a:r>
            <a:r>
              <a:rPr lang="en-US" sz="3000" dirty="0" err="1"/>
              <a:t>gèrent</a:t>
            </a:r>
            <a:r>
              <a:rPr lang="en-US" sz="3000" dirty="0"/>
              <a:t> les </a:t>
            </a:r>
            <a:r>
              <a:rPr lang="en-US" sz="3000" dirty="0" err="1"/>
              <a:t>objets</a:t>
            </a:r>
            <a:r>
              <a:rPr lang="en-US" sz="3000" dirty="0"/>
              <a:t> et les </a:t>
            </a:r>
            <a:r>
              <a:rPr lang="en-US" sz="3000" dirty="0" err="1"/>
              <a:t>attributs</a:t>
            </a:r>
            <a:r>
              <a:rPr lang="en-US" sz="3000" dirty="0"/>
              <a:t> qui </a:t>
            </a:r>
            <a:r>
              <a:rPr lang="en-US" sz="3000" dirty="0" err="1"/>
              <a:t>sont</a:t>
            </a:r>
            <a:r>
              <a:rPr lang="en-US" sz="3000" dirty="0"/>
              <a:t> </a:t>
            </a:r>
            <a:r>
              <a:rPr lang="en-US" sz="3000" dirty="0" err="1"/>
              <a:t>stockés</a:t>
            </a:r>
            <a:r>
              <a:rPr lang="en-US" sz="3000" dirty="0"/>
              <a:t> </a:t>
            </a:r>
            <a:r>
              <a:rPr lang="en-US" sz="3000" dirty="0" err="1"/>
              <a:t>dans</a:t>
            </a:r>
            <a:r>
              <a:rPr lang="en-US" sz="3000" dirty="0"/>
              <a:t> la base de </a:t>
            </a:r>
            <a:r>
              <a:rPr lang="en-US" sz="3000" dirty="0" err="1"/>
              <a:t>données</a:t>
            </a:r>
            <a:r>
              <a:rPr lang="en-US" sz="3000" dirty="0"/>
              <a:t> AD DS.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282997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ésultat de recherche d'images pour &quot;pc public domain&quot;">
            <a:extLst>
              <a:ext uri="{FF2B5EF4-FFF2-40B4-BE49-F238E27FC236}">
                <a16:creationId xmlns:a16="http://schemas.microsoft.com/office/drawing/2014/main" id="{199743E8-BE8A-47E1-B52B-5453A16B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FA732C-CEC8-4177-AEF2-27AE48743950}"/>
              </a:ext>
            </a:extLst>
          </p:cNvPr>
          <p:cNvSpPr txBox="1"/>
          <p:nvPr/>
        </p:nvSpPr>
        <p:spPr>
          <a:xfrm>
            <a:off x="812800" y="444500"/>
            <a:ext cx="3759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Composants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 DS</a:t>
            </a:r>
            <a:endParaRPr lang="fr-B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0" name="Picture 6" descr="&quot;&quot;">
            <a:extLst>
              <a:ext uri="{FF2B5EF4-FFF2-40B4-BE49-F238E27FC236}">
                <a16:creationId xmlns:a16="http://schemas.microsoft.com/office/drawing/2014/main" id="{CF2DA6C7-8910-402B-A7CA-49BB5A71C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090831"/>
            <a:ext cx="9153053" cy="564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33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ésultat de recherche d'images pour &quot;pc public domain&quot;">
            <a:extLst>
              <a:ext uri="{FF2B5EF4-FFF2-40B4-BE49-F238E27FC236}">
                <a16:creationId xmlns:a16="http://schemas.microsoft.com/office/drawing/2014/main" id="{199743E8-BE8A-47E1-B52B-5453A16B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FA732C-CEC8-4177-AEF2-27AE48743950}"/>
              </a:ext>
            </a:extLst>
          </p:cNvPr>
          <p:cNvSpPr txBox="1"/>
          <p:nvPr/>
        </p:nvSpPr>
        <p:spPr>
          <a:xfrm>
            <a:off x="821854" y="236271"/>
            <a:ext cx="3759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Composants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 DS</a:t>
            </a:r>
            <a:endParaRPr lang="fr-B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0DAAA520-A166-45E3-A8B4-8BF7BE4CF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352996"/>
              </p:ext>
            </p:extLst>
          </p:nvPr>
        </p:nvGraphicFramePr>
        <p:xfrm>
          <a:off x="307818" y="986827"/>
          <a:ext cx="11488848" cy="579534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009950">
                  <a:extLst>
                    <a:ext uri="{9D8B030D-6E8A-4147-A177-3AD203B41FA5}">
                      <a16:colId xmlns:a16="http://schemas.microsoft.com/office/drawing/2014/main" val="1496597627"/>
                    </a:ext>
                  </a:extLst>
                </a:gridCol>
                <a:gridCol w="8478898">
                  <a:extLst>
                    <a:ext uri="{9D8B030D-6E8A-4147-A177-3AD203B41FA5}">
                      <a16:colId xmlns:a16="http://schemas.microsoft.com/office/drawing/2014/main" val="2598131804"/>
                    </a:ext>
                  </a:extLst>
                </a:gridCol>
              </a:tblGrid>
              <a:tr h="575167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FFFF00"/>
                          </a:solidFill>
                          <a:effectLst/>
                        </a:rPr>
                        <a:t>Composant</a:t>
                      </a:r>
                      <a:r>
                        <a:rPr lang="en-US" sz="2400" spc="-40" dirty="0">
                          <a:solidFill>
                            <a:srgbClr val="FFFF00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FF00"/>
                          </a:solidFill>
                          <a:effectLst/>
                        </a:rPr>
                        <a:t>physique</a:t>
                      </a:r>
                      <a:endParaRPr lang="fr-BE" sz="2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FF00"/>
                          </a:solidFill>
                          <a:effectLst/>
                        </a:rPr>
                        <a:t>Description</a:t>
                      </a:r>
                      <a:endParaRPr lang="fr-BE" sz="2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52144559"/>
                  </a:ext>
                </a:extLst>
              </a:tr>
              <a:tr h="964168">
                <a:tc>
                  <a:txBody>
                    <a:bodyPr/>
                    <a:lstStyle/>
                    <a:p>
                      <a:pPr marL="106045" marR="716915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Contrôleurs</a:t>
                      </a:r>
                      <a:r>
                        <a:rPr lang="en-US" sz="2400" dirty="0">
                          <a:effectLst/>
                        </a:rPr>
                        <a:t> de</a:t>
                      </a:r>
                      <a:r>
                        <a:rPr lang="en-US" sz="2400" spc="-3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domaine</a:t>
                      </a:r>
                      <a:endParaRPr lang="fr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Serveur</a:t>
                      </a:r>
                      <a:r>
                        <a:rPr lang="en-US" sz="2400" dirty="0">
                          <a:effectLst/>
                        </a:rPr>
                        <a:t> qui </a:t>
                      </a:r>
                      <a:r>
                        <a:rPr lang="en-US" sz="2400" dirty="0" err="1">
                          <a:effectLst/>
                        </a:rPr>
                        <a:t>contient</a:t>
                      </a:r>
                      <a:r>
                        <a:rPr lang="en-US" sz="2400" dirty="0">
                          <a:effectLst/>
                        </a:rPr>
                        <a:t> des copies de la base de </a:t>
                      </a:r>
                      <a:r>
                        <a:rPr lang="en-US" sz="2400" dirty="0" err="1">
                          <a:effectLst/>
                        </a:rPr>
                        <a:t>données</a:t>
                      </a:r>
                      <a:r>
                        <a:rPr lang="en-US" sz="2400" dirty="0">
                          <a:effectLst/>
                        </a:rPr>
                        <a:t> AD</a:t>
                      </a:r>
                      <a:r>
                        <a:rPr lang="en-US" sz="2400" spc="-115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DS.</a:t>
                      </a:r>
                      <a:endParaRPr lang="fr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59945937"/>
                  </a:ext>
                </a:extLst>
              </a:tr>
              <a:tr h="964168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Magasin de</a:t>
                      </a:r>
                      <a:r>
                        <a:rPr lang="en-US" sz="2400" spc="-4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données</a:t>
                      </a:r>
                      <a:endParaRPr lang="fr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 marR="36195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Fichier</a:t>
                      </a:r>
                      <a:r>
                        <a:rPr lang="en-US" sz="2400" dirty="0">
                          <a:effectLst/>
                        </a:rPr>
                        <a:t> sur </a:t>
                      </a:r>
                      <a:r>
                        <a:rPr lang="en-US" sz="2400" dirty="0" err="1">
                          <a:effectLst/>
                        </a:rPr>
                        <a:t>chaque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contrôleur</a:t>
                      </a:r>
                      <a:r>
                        <a:rPr lang="en-US" sz="2400" dirty="0">
                          <a:effectLst/>
                        </a:rPr>
                        <a:t> de </a:t>
                      </a:r>
                      <a:r>
                        <a:rPr lang="en-US" sz="2400" dirty="0" err="1">
                          <a:effectLst/>
                        </a:rPr>
                        <a:t>domaine</a:t>
                      </a:r>
                      <a:r>
                        <a:rPr lang="en-US" sz="2400" dirty="0">
                          <a:effectLst/>
                        </a:rPr>
                        <a:t> qui </a:t>
                      </a:r>
                      <a:r>
                        <a:rPr lang="en-US" sz="2400" dirty="0" err="1">
                          <a:effectLst/>
                        </a:rPr>
                        <a:t>stocke</a:t>
                      </a:r>
                      <a:r>
                        <a:rPr lang="en-US" sz="2400" dirty="0">
                          <a:effectLst/>
                        </a:rPr>
                        <a:t> les</a:t>
                      </a:r>
                      <a:r>
                        <a:rPr lang="en-US" sz="2400" spc="-165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informations</a:t>
                      </a:r>
                      <a:r>
                        <a:rPr lang="en-US" sz="2400" dirty="0">
                          <a:effectLst/>
                        </a:rPr>
                        <a:t> AD</a:t>
                      </a:r>
                      <a:r>
                        <a:rPr lang="en-US" sz="2400" spc="-15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DS.</a:t>
                      </a:r>
                      <a:endParaRPr lang="fr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00260661"/>
                  </a:ext>
                </a:extLst>
              </a:tr>
              <a:tr h="1079342">
                <a:tc>
                  <a:txBody>
                    <a:bodyPr/>
                    <a:lstStyle/>
                    <a:p>
                      <a:pPr marL="106045" marR="465455">
                        <a:lnSpc>
                          <a:spcPct val="100000"/>
                        </a:lnSpc>
                        <a:spcBef>
                          <a:spcPts val="56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Serveurs</a:t>
                      </a:r>
                      <a:r>
                        <a:rPr lang="en-US" sz="2400" spc="-10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de catalogue</a:t>
                      </a:r>
                      <a:r>
                        <a:rPr lang="en-US" sz="2400" spc="-40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global</a:t>
                      </a:r>
                      <a:endParaRPr lang="fr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 marR="26162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Hébergent</a:t>
                      </a:r>
                      <a:r>
                        <a:rPr lang="en-US" sz="2400" spc="1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le</a:t>
                      </a:r>
                      <a:r>
                        <a:rPr lang="en-US" sz="2400" spc="5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catalogue</a:t>
                      </a:r>
                      <a:r>
                        <a:rPr lang="en-US" sz="2400" spc="5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global,</a:t>
                      </a:r>
                      <a:r>
                        <a:rPr lang="en-US" sz="2400" spc="5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lequel</a:t>
                      </a:r>
                      <a:r>
                        <a:rPr lang="en-US" sz="2400" spc="1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est</a:t>
                      </a:r>
                      <a:r>
                        <a:rPr lang="en-US" sz="2400" spc="1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une</a:t>
                      </a:r>
                      <a:r>
                        <a:rPr lang="en-US" sz="2400" spc="5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copie</a:t>
                      </a:r>
                      <a:r>
                        <a:rPr lang="en-US" sz="2400" spc="1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partielle</a:t>
                      </a:r>
                      <a:r>
                        <a:rPr lang="en-US" sz="2400" dirty="0">
                          <a:effectLst/>
                        </a:rPr>
                        <a:t>,</a:t>
                      </a:r>
                      <a:r>
                        <a:rPr lang="en-US" sz="2400" spc="1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en</a:t>
                      </a:r>
                      <a:r>
                        <a:rPr lang="en-US" sz="2400" spc="1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lecture</a:t>
                      </a:r>
                      <a:r>
                        <a:rPr lang="en-US" sz="2400" spc="-25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seule</a:t>
                      </a:r>
                      <a:r>
                        <a:rPr lang="en-US" sz="2400" dirty="0">
                          <a:effectLst/>
                        </a:rPr>
                        <a:t>, de </a:t>
                      </a:r>
                      <a:r>
                        <a:rPr lang="en-US" sz="2400" dirty="0" err="1">
                          <a:effectLst/>
                        </a:rPr>
                        <a:t>tous</a:t>
                      </a:r>
                      <a:r>
                        <a:rPr lang="en-US" sz="2400" dirty="0">
                          <a:effectLst/>
                        </a:rPr>
                        <a:t> les </a:t>
                      </a:r>
                      <a:r>
                        <a:rPr lang="en-US" sz="2400" dirty="0" err="1">
                          <a:effectLst/>
                        </a:rPr>
                        <a:t>objets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dans</a:t>
                      </a:r>
                      <a:r>
                        <a:rPr lang="en-US" sz="2400" dirty="0">
                          <a:effectLst/>
                        </a:rPr>
                        <a:t> la </a:t>
                      </a:r>
                      <a:r>
                        <a:rPr lang="en-US" sz="2400" dirty="0" err="1">
                          <a:effectLst/>
                        </a:rPr>
                        <a:t>forêt</a:t>
                      </a:r>
                      <a:r>
                        <a:rPr lang="en-US" sz="2400" dirty="0">
                          <a:effectLst/>
                        </a:rPr>
                        <a:t>. Un catalogue global </a:t>
                      </a:r>
                      <a:r>
                        <a:rPr lang="en-US" sz="2400" dirty="0" err="1">
                          <a:effectLst/>
                        </a:rPr>
                        <a:t>accélère</a:t>
                      </a:r>
                      <a:r>
                        <a:rPr lang="en-US" sz="2400" spc="-145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les</a:t>
                      </a:r>
                      <a:r>
                        <a:rPr lang="en-US" sz="2400" spc="-5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recherches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d'objets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susceptibles</a:t>
                      </a:r>
                      <a:r>
                        <a:rPr lang="en-US" sz="2400" dirty="0">
                          <a:effectLst/>
                        </a:rPr>
                        <a:t> d'être </a:t>
                      </a:r>
                      <a:r>
                        <a:rPr lang="en-US" sz="2400" dirty="0" err="1">
                          <a:effectLst/>
                        </a:rPr>
                        <a:t>stockés</a:t>
                      </a:r>
                      <a:r>
                        <a:rPr lang="en-US" sz="2400" dirty="0">
                          <a:effectLst/>
                        </a:rPr>
                        <a:t> sur des </a:t>
                      </a:r>
                      <a:r>
                        <a:rPr lang="en-US" sz="2400" dirty="0" err="1">
                          <a:effectLst/>
                        </a:rPr>
                        <a:t>contrôleurs</a:t>
                      </a:r>
                      <a:r>
                        <a:rPr lang="en-US" sz="2400" spc="-12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de </a:t>
                      </a:r>
                      <a:r>
                        <a:rPr lang="en-US" sz="2400" dirty="0" err="1">
                          <a:effectLst/>
                        </a:rPr>
                        <a:t>domaine</a:t>
                      </a:r>
                      <a:r>
                        <a:rPr lang="en-US" sz="2400" dirty="0">
                          <a:effectLst/>
                        </a:rPr>
                        <a:t> d'un </a:t>
                      </a:r>
                      <a:r>
                        <a:rPr lang="en-US" sz="2400" dirty="0" err="1">
                          <a:effectLst/>
                        </a:rPr>
                        <a:t>domaine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différent</a:t>
                      </a:r>
                      <a:r>
                        <a:rPr lang="en-US" sz="2400" dirty="0">
                          <a:effectLst/>
                        </a:rPr>
                        <a:t> de la</a:t>
                      </a:r>
                      <a:r>
                        <a:rPr lang="en-US" sz="2400" spc="-1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forêt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  <a:endParaRPr lang="fr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82284712"/>
                  </a:ext>
                </a:extLst>
              </a:tr>
              <a:tr h="1269813">
                <a:tc>
                  <a:txBody>
                    <a:bodyPr/>
                    <a:lstStyle/>
                    <a:p>
                      <a:pPr marL="106045" marR="325755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Contrôleurs</a:t>
                      </a:r>
                      <a:r>
                        <a:rPr lang="en-US" sz="2400" spc="-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de</a:t>
                      </a:r>
                      <a:r>
                        <a:rPr lang="en-US" sz="2400" spc="-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domaine en</a:t>
                      </a:r>
                      <a:r>
                        <a:rPr lang="en-US" sz="2400" spc="-40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lecture seule</a:t>
                      </a:r>
                      <a:r>
                        <a:rPr lang="en-US" sz="2400" spc="-3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(RODC)</a:t>
                      </a:r>
                      <a:endParaRPr lang="fr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 marR="18034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Installation </a:t>
                      </a:r>
                      <a:r>
                        <a:rPr lang="en-US" sz="2400" dirty="0" err="1">
                          <a:effectLst/>
                        </a:rPr>
                        <a:t>spéciale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d'AD</a:t>
                      </a:r>
                      <a:r>
                        <a:rPr lang="en-US" sz="2400" dirty="0">
                          <a:effectLst/>
                        </a:rPr>
                        <a:t> DS </a:t>
                      </a:r>
                      <a:r>
                        <a:rPr lang="en-US" sz="2400" dirty="0" err="1">
                          <a:effectLst/>
                        </a:rPr>
                        <a:t>dans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une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forme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en</a:t>
                      </a:r>
                      <a:r>
                        <a:rPr lang="en-US" sz="2400" dirty="0">
                          <a:effectLst/>
                        </a:rPr>
                        <a:t> lecture </a:t>
                      </a:r>
                      <a:r>
                        <a:rPr lang="en-US" sz="2400" dirty="0" err="1">
                          <a:effectLst/>
                        </a:rPr>
                        <a:t>seule</a:t>
                      </a:r>
                      <a:r>
                        <a:rPr lang="en-US" sz="2400" dirty="0">
                          <a:effectLst/>
                        </a:rPr>
                        <a:t>. Elle</a:t>
                      </a:r>
                      <a:r>
                        <a:rPr lang="en-US" sz="2400" spc="-11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est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souvent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utilisée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dans</a:t>
                      </a:r>
                      <a:r>
                        <a:rPr lang="en-US" sz="2400" dirty="0">
                          <a:effectLst/>
                        </a:rPr>
                        <a:t> les </a:t>
                      </a:r>
                      <a:r>
                        <a:rPr lang="en-US" sz="2400" dirty="0" err="1">
                          <a:effectLst/>
                        </a:rPr>
                        <a:t>filiales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où</a:t>
                      </a:r>
                      <a:r>
                        <a:rPr lang="en-US" sz="2400" dirty="0">
                          <a:effectLst/>
                        </a:rPr>
                        <a:t> la </a:t>
                      </a:r>
                      <a:r>
                        <a:rPr lang="en-US" sz="2400" dirty="0" err="1">
                          <a:effectLst/>
                        </a:rPr>
                        <a:t>sécurité</a:t>
                      </a:r>
                      <a:r>
                        <a:rPr lang="en-US" sz="2400" dirty="0">
                          <a:effectLst/>
                        </a:rPr>
                        <a:t> et </a:t>
                      </a:r>
                      <a:r>
                        <a:rPr lang="en-US" sz="2400" dirty="0" err="1">
                          <a:effectLst/>
                        </a:rPr>
                        <a:t>l'assistance</a:t>
                      </a:r>
                      <a:r>
                        <a:rPr lang="en-US" sz="2400" spc="-16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informatique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sont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souvent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moins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avancées</a:t>
                      </a:r>
                      <a:r>
                        <a:rPr lang="en-US" sz="2400" dirty="0">
                          <a:effectLst/>
                        </a:rPr>
                        <a:t> que </a:t>
                      </a:r>
                      <a:r>
                        <a:rPr lang="en-US" sz="2400" dirty="0" err="1">
                          <a:effectLst/>
                        </a:rPr>
                        <a:t>dans</a:t>
                      </a:r>
                      <a:r>
                        <a:rPr lang="en-US" sz="2400" dirty="0">
                          <a:effectLst/>
                        </a:rPr>
                        <a:t> les </a:t>
                      </a:r>
                      <a:r>
                        <a:rPr lang="en-US" sz="2400" dirty="0" err="1">
                          <a:effectLst/>
                        </a:rPr>
                        <a:t>centres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d'affaires</a:t>
                      </a:r>
                      <a:r>
                        <a:rPr lang="en-US" sz="2400" spc="-165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principaux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  <a:endParaRPr lang="fr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94594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09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ésultat de recherche d'images pour &quot;pc public domain&quot;">
            <a:extLst>
              <a:ext uri="{FF2B5EF4-FFF2-40B4-BE49-F238E27FC236}">
                <a16:creationId xmlns:a16="http://schemas.microsoft.com/office/drawing/2014/main" id="{199743E8-BE8A-47E1-B52B-5453A16B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FA732C-CEC8-4177-AEF2-27AE48743950}"/>
              </a:ext>
            </a:extLst>
          </p:cNvPr>
          <p:cNvSpPr txBox="1"/>
          <p:nvPr/>
        </p:nvSpPr>
        <p:spPr>
          <a:xfrm>
            <a:off x="812800" y="444500"/>
            <a:ext cx="3759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Composants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 DS</a:t>
            </a:r>
            <a:endParaRPr lang="fr-B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561F9505-BD6D-40D6-80C4-5B1CECD30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759366"/>
              </p:ext>
            </p:extLst>
          </p:nvPr>
        </p:nvGraphicFramePr>
        <p:xfrm>
          <a:off x="226337" y="1090831"/>
          <a:ext cx="11669916" cy="518534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844376">
                  <a:extLst>
                    <a:ext uri="{9D8B030D-6E8A-4147-A177-3AD203B41FA5}">
                      <a16:colId xmlns:a16="http://schemas.microsoft.com/office/drawing/2014/main" val="2189197925"/>
                    </a:ext>
                  </a:extLst>
                </a:gridCol>
                <a:gridCol w="8825540">
                  <a:extLst>
                    <a:ext uri="{9D8B030D-6E8A-4147-A177-3AD203B41FA5}">
                      <a16:colId xmlns:a16="http://schemas.microsoft.com/office/drawing/2014/main" val="2417464673"/>
                    </a:ext>
                  </a:extLst>
                </a:gridCol>
              </a:tblGrid>
              <a:tr h="734812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err="1">
                          <a:solidFill>
                            <a:srgbClr val="FFFF00"/>
                          </a:solidFill>
                          <a:effectLst/>
                        </a:rPr>
                        <a:t>Composant</a:t>
                      </a:r>
                      <a:r>
                        <a:rPr lang="en-US" sz="2600" spc="-40" dirty="0">
                          <a:solidFill>
                            <a:srgbClr val="FFFF00"/>
                          </a:solidFill>
                          <a:effectLst/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FFFF00"/>
                          </a:solidFill>
                          <a:effectLst/>
                        </a:rPr>
                        <a:t>logique</a:t>
                      </a:r>
                      <a:endParaRPr lang="fr-BE" sz="2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solidFill>
                            <a:srgbClr val="FFFF00"/>
                          </a:solidFill>
                          <a:effectLst/>
                        </a:rPr>
                        <a:t>Description</a:t>
                      </a:r>
                      <a:endParaRPr lang="fr-BE" sz="2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77474941"/>
                  </a:ext>
                </a:extLst>
              </a:tr>
              <a:tr h="1422411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Partition</a:t>
                      </a:r>
                      <a:endParaRPr lang="fr-BE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 marR="276225">
                        <a:lnSpc>
                          <a:spcPct val="100000"/>
                        </a:lnSpc>
                        <a:spcBef>
                          <a:spcPts val="57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Une section de la base de données AD DS. Bien que la base de</a:t>
                      </a:r>
                      <a:r>
                        <a:rPr lang="en-US" sz="2600" spc="-115">
                          <a:effectLst/>
                        </a:rPr>
                        <a:t> </a:t>
                      </a:r>
                      <a:r>
                        <a:rPr lang="en-US" sz="2600">
                          <a:effectLst/>
                        </a:rPr>
                        <a:t>données soit un seul fichier nommé NTDS.DIT, elle est affichée, gérée et</a:t>
                      </a:r>
                      <a:r>
                        <a:rPr lang="en-US" sz="2600" spc="-155">
                          <a:effectLst/>
                        </a:rPr>
                        <a:t> </a:t>
                      </a:r>
                      <a:r>
                        <a:rPr lang="en-US" sz="2600">
                          <a:effectLst/>
                        </a:rPr>
                        <a:t>répliquée comme si elle était composée de sections ou d'instances</a:t>
                      </a:r>
                      <a:r>
                        <a:rPr lang="en-US" sz="2600" spc="-150">
                          <a:effectLst/>
                        </a:rPr>
                        <a:t> </a:t>
                      </a:r>
                      <a:r>
                        <a:rPr lang="en-US" sz="2600">
                          <a:effectLst/>
                        </a:rPr>
                        <a:t>distinctes.</a:t>
                      </a:r>
                      <a:endParaRPr lang="fr-BE" sz="2600">
                        <a:effectLst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Celles-ci sont appelées partitions ou encore contextes </a:t>
                      </a:r>
                      <a:r>
                        <a:rPr lang="en-US" sz="2600" spc="170">
                          <a:effectLst/>
                        </a:rPr>
                        <a:t> </a:t>
                      </a:r>
                      <a:r>
                        <a:rPr lang="en-US" sz="2600">
                          <a:effectLst/>
                        </a:rPr>
                        <a:t>d'appellation.</a:t>
                      </a:r>
                      <a:endParaRPr lang="fr-BE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58496214"/>
                  </a:ext>
                </a:extLst>
              </a:tr>
              <a:tr h="1231786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Schéma</a:t>
                      </a:r>
                      <a:endParaRPr lang="fr-BE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 marR="40640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Définit</a:t>
                      </a:r>
                      <a:r>
                        <a:rPr lang="en-US" sz="2600" spc="-10">
                          <a:effectLst/>
                        </a:rPr>
                        <a:t> </a:t>
                      </a:r>
                      <a:r>
                        <a:rPr lang="en-US" sz="2600">
                          <a:effectLst/>
                        </a:rPr>
                        <a:t>la</a:t>
                      </a:r>
                      <a:r>
                        <a:rPr lang="en-US" sz="2600" spc="-20">
                          <a:effectLst/>
                        </a:rPr>
                        <a:t> </a:t>
                      </a:r>
                      <a:r>
                        <a:rPr lang="en-US" sz="2600">
                          <a:effectLst/>
                        </a:rPr>
                        <a:t>liste</a:t>
                      </a:r>
                      <a:r>
                        <a:rPr lang="en-US" sz="2600" spc="-15">
                          <a:effectLst/>
                        </a:rPr>
                        <a:t> </a:t>
                      </a:r>
                      <a:r>
                        <a:rPr lang="en-US" sz="2600">
                          <a:effectLst/>
                        </a:rPr>
                        <a:t>des</a:t>
                      </a:r>
                      <a:r>
                        <a:rPr lang="en-US" sz="2600" spc="-20">
                          <a:effectLst/>
                        </a:rPr>
                        <a:t> </a:t>
                      </a:r>
                      <a:r>
                        <a:rPr lang="en-US" sz="2600">
                          <a:effectLst/>
                        </a:rPr>
                        <a:t>types</a:t>
                      </a:r>
                      <a:r>
                        <a:rPr lang="en-US" sz="2600" spc="-20">
                          <a:effectLst/>
                        </a:rPr>
                        <a:t> </a:t>
                      </a:r>
                      <a:r>
                        <a:rPr lang="en-US" sz="2600">
                          <a:effectLst/>
                        </a:rPr>
                        <a:t>d'objets</a:t>
                      </a:r>
                      <a:r>
                        <a:rPr lang="en-US" sz="2600" spc="-20">
                          <a:effectLst/>
                        </a:rPr>
                        <a:t> </a:t>
                      </a:r>
                      <a:r>
                        <a:rPr lang="en-US" sz="2600">
                          <a:effectLst/>
                        </a:rPr>
                        <a:t>et</a:t>
                      </a:r>
                      <a:r>
                        <a:rPr lang="en-US" sz="2600" spc="-10">
                          <a:effectLst/>
                        </a:rPr>
                        <a:t> </a:t>
                      </a:r>
                      <a:r>
                        <a:rPr lang="en-US" sz="2600">
                          <a:effectLst/>
                        </a:rPr>
                        <a:t>d'attributs</a:t>
                      </a:r>
                      <a:r>
                        <a:rPr lang="en-US" sz="2600" spc="-20">
                          <a:effectLst/>
                        </a:rPr>
                        <a:t> </a:t>
                      </a:r>
                      <a:r>
                        <a:rPr lang="en-US" sz="2600">
                          <a:effectLst/>
                        </a:rPr>
                        <a:t>que</a:t>
                      </a:r>
                      <a:r>
                        <a:rPr lang="en-US" sz="2600" spc="-15">
                          <a:effectLst/>
                        </a:rPr>
                        <a:t> </a:t>
                      </a:r>
                      <a:r>
                        <a:rPr lang="en-US" sz="2600">
                          <a:effectLst/>
                        </a:rPr>
                        <a:t>tous</a:t>
                      </a:r>
                      <a:r>
                        <a:rPr lang="en-US" sz="2600" spc="-10">
                          <a:effectLst/>
                        </a:rPr>
                        <a:t> </a:t>
                      </a:r>
                      <a:r>
                        <a:rPr lang="en-US" sz="2600">
                          <a:effectLst/>
                        </a:rPr>
                        <a:t>les</a:t>
                      </a:r>
                      <a:r>
                        <a:rPr lang="en-US" sz="2600" spc="-20">
                          <a:effectLst/>
                        </a:rPr>
                        <a:t> </a:t>
                      </a:r>
                      <a:r>
                        <a:rPr lang="en-US" sz="2600">
                          <a:effectLst/>
                        </a:rPr>
                        <a:t>objets</a:t>
                      </a:r>
                      <a:r>
                        <a:rPr lang="en-US" sz="2600" spc="-20">
                          <a:effectLst/>
                        </a:rPr>
                        <a:t> </a:t>
                      </a:r>
                      <a:r>
                        <a:rPr lang="en-US" sz="2600">
                          <a:effectLst/>
                        </a:rPr>
                        <a:t>dans AD DS peuvent</a:t>
                      </a:r>
                      <a:r>
                        <a:rPr lang="en-US" sz="2600" spc="-50">
                          <a:effectLst/>
                        </a:rPr>
                        <a:t> </a:t>
                      </a:r>
                      <a:r>
                        <a:rPr lang="en-US" sz="2600">
                          <a:effectLst/>
                        </a:rPr>
                        <a:t>avoir.</a:t>
                      </a:r>
                      <a:endParaRPr lang="fr-BE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65904473"/>
                  </a:ext>
                </a:extLst>
              </a:tr>
              <a:tr h="841307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435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Domaine</a:t>
                      </a:r>
                      <a:endParaRPr lang="fr-BE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435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err="1">
                          <a:effectLst/>
                        </a:rPr>
                        <a:t>Limite</a:t>
                      </a:r>
                      <a:r>
                        <a:rPr lang="en-US" sz="2600" spc="-25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d'administration</a:t>
                      </a:r>
                      <a:r>
                        <a:rPr lang="en-US" sz="2600" spc="-35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logique</a:t>
                      </a:r>
                      <a:r>
                        <a:rPr lang="en-US" sz="2600" spc="-25" dirty="0">
                          <a:effectLst/>
                        </a:rPr>
                        <a:t> </a:t>
                      </a:r>
                      <a:r>
                        <a:rPr lang="en-US" sz="2600" dirty="0">
                          <a:effectLst/>
                        </a:rPr>
                        <a:t>pour</a:t>
                      </a:r>
                      <a:r>
                        <a:rPr lang="en-US" sz="2600" spc="-20" dirty="0">
                          <a:effectLst/>
                        </a:rPr>
                        <a:t> </a:t>
                      </a:r>
                      <a:r>
                        <a:rPr lang="en-US" sz="2600" dirty="0">
                          <a:effectLst/>
                        </a:rPr>
                        <a:t>les</a:t>
                      </a:r>
                      <a:r>
                        <a:rPr lang="en-US" sz="2600" spc="-2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utilisateurs</a:t>
                      </a:r>
                      <a:r>
                        <a:rPr lang="en-US" sz="2600" spc="-20" dirty="0">
                          <a:effectLst/>
                        </a:rPr>
                        <a:t> </a:t>
                      </a:r>
                      <a:r>
                        <a:rPr lang="en-US" sz="2600" dirty="0">
                          <a:effectLst/>
                        </a:rPr>
                        <a:t>et</a:t>
                      </a:r>
                      <a:r>
                        <a:rPr lang="en-US" sz="2600" spc="-25" dirty="0">
                          <a:effectLst/>
                        </a:rPr>
                        <a:t> </a:t>
                      </a:r>
                      <a:r>
                        <a:rPr lang="en-US" sz="2600" dirty="0">
                          <a:effectLst/>
                        </a:rPr>
                        <a:t>les</a:t>
                      </a:r>
                      <a:r>
                        <a:rPr lang="en-US" sz="2600" spc="-3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ordinateurs</a:t>
                      </a:r>
                      <a:r>
                        <a:rPr lang="en-US" sz="2600" dirty="0">
                          <a:effectLst/>
                        </a:rPr>
                        <a:t>.</a:t>
                      </a:r>
                      <a:endParaRPr lang="fr-BE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50917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86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ésultat de recherche d'images pour &quot;pc public domain&quot;">
            <a:extLst>
              <a:ext uri="{FF2B5EF4-FFF2-40B4-BE49-F238E27FC236}">
                <a16:creationId xmlns:a16="http://schemas.microsoft.com/office/drawing/2014/main" id="{199743E8-BE8A-47E1-B52B-5453A16B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FA732C-CEC8-4177-AEF2-27AE48743950}"/>
              </a:ext>
            </a:extLst>
          </p:cNvPr>
          <p:cNvSpPr txBox="1"/>
          <p:nvPr/>
        </p:nvSpPr>
        <p:spPr>
          <a:xfrm>
            <a:off x="812800" y="444500"/>
            <a:ext cx="3759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Composants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 DS</a:t>
            </a:r>
            <a:endParaRPr lang="fr-B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45E25111-1AFD-4260-8D88-DA6BC662F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55660"/>
              </p:ext>
            </p:extLst>
          </p:nvPr>
        </p:nvGraphicFramePr>
        <p:xfrm>
          <a:off x="812799" y="1855960"/>
          <a:ext cx="10884277" cy="296048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652888">
                  <a:extLst>
                    <a:ext uri="{9D8B030D-6E8A-4147-A177-3AD203B41FA5}">
                      <a16:colId xmlns:a16="http://schemas.microsoft.com/office/drawing/2014/main" val="112803022"/>
                    </a:ext>
                  </a:extLst>
                </a:gridCol>
                <a:gridCol w="8231389">
                  <a:extLst>
                    <a:ext uri="{9D8B030D-6E8A-4147-A177-3AD203B41FA5}">
                      <a16:colId xmlns:a16="http://schemas.microsoft.com/office/drawing/2014/main" val="2526952494"/>
                    </a:ext>
                  </a:extLst>
                </a:gridCol>
              </a:tblGrid>
              <a:tr h="1760082">
                <a:tc>
                  <a:txBody>
                    <a:bodyPr/>
                    <a:lstStyle/>
                    <a:p>
                      <a:pPr marL="106045" marR="364490">
                        <a:lnSpc>
                          <a:spcPct val="100000"/>
                        </a:lnSpc>
                        <a:spcBef>
                          <a:spcPts val="565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Arborescence</a:t>
                      </a:r>
                      <a:r>
                        <a:rPr lang="en-US" sz="3000" spc="-30">
                          <a:effectLst/>
                        </a:rPr>
                        <a:t> </a:t>
                      </a:r>
                      <a:r>
                        <a:rPr lang="en-US" sz="3000">
                          <a:effectLst/>
                        </a:rPr>
                        <a:t>de domaine</a:t>
                      </a:r>
                      <a:endParaRPr lang="fr-B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 marR="544195">
                        <a:lnSpc>
                          <a:spcPct val="100000"/>
                        </a:lnSpc>
                        <a:spcBef>
                          <a:spcPts val="565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Collection des </a:t>
                      </a:r>
                      <a:r>
                        <a:rPr lang="en-US" sz="3000" dirty="0" err="1">
                          <a:effectLst/>
                        </a:rPr>
                        <a:t>domaines</a:t>
                      </a:r>
                      <a:r>
                        <a:rPr lang="en-US" sz="3000" dirty="0">
                          <a:effectLst/>
                        </a:rPr>
                        <a:t> qui </a:t>
                      </a:r>
                      <a:r>
                        <a:rPr lang="en-US" sz="3000" dirty="0" err="1">
                          <a:effectLst/>
                        </a:rPr>
                        <a:t>partagent</a:t>
                      </a:r>
                      <a:r>
                        <a:rPr lang="en-US" sz="3000" dirty="0">
                          <a:effectLst/>
                        </a:rPr>
                        <a:t> un </a:t>
                      </a:r>
                      <a:r>
                        <a:rPr lang="en-US" sz="3000" dirty="0" err="1">
                          <a:effectLst/>
                        </a:rPr>
                        <a:t>domaine</a:t>
                      </a:r>
                      <a:r>
                        <a:rPr lang="en-US" sz="3000" dirty="0">
                          <a:effectLst/>
                        </a:rPr>
                        <a:t> </a:t>
                      </a:r>
                      <a:r>
                        <a:rPr lang="en-US" sz="3000" dirty="0" err="1">
                          <a:effectLst/>
                        </a:rPr>
                        <a:t>racine</a:t>
                      </a:r>
                      <a:r>
                        <a:rPr lang="en-US" sz="3000" spc="-130" dirty="0">
                          <a:effectLst/>
                        </a:rPr>
                        <a:t> </a:t>
                      </a:r>
                      <a:r>
                        <a:rPr lang="en-US" sz="3000" dirty="0" err="1">
                          <a:effectLst/>
                        </a:rPr>
                        <a:t>commun</a:t>
                      </a:r>
                      <a:r>
                        <a:rPr lang="en-US" sz="3000" dirty="0">
                          <a:effectLst/>
                        </a:rPr>
                        <a:t> et un </a:t>
                      </a:r>
                      <a:r>
                        <a:rPr lang="en-US" sz="3000" dirty="0" err="1">
                          <a:effectLst/>
                        </a:rPr>
                        <a:t>espace</a:t>
                      </a:r>
                      <a:r>
                        <a:rPr lang="en-US" sz="3000" dirty="0">
                          <a:effectLst/>
                        </a:rPr>
                        <a:t> de </a:t>
                      </a:r>
                      <a:r>
                        <a:rPr lang="en-US" sz="3000" dirty="0" err="1">
                          <a:effectLst/>
                        </a:rPr>
                        <a:t>noms</a:t>
                      </a:r>
                      <a:r>
                        <a:rPr lang="en-US" sz="3000" dirty="0">
                          <a:effectLst/>
                        </a:rPr>
                        <a:t> DNS (Domain Name</a:t>
                      </a:r>
                      <a:r>
                        <a:rPr lang="en-US" sz="3000" spc="-90" dirty="0">
                          <a:effectLst/>
                        </a:rPr>
                        <a:t> </a:t>
                      </a:r>
                      <a:r>
                        <a:rPr lang="en-US" sz="3000" dirty="0">
                          <a:effectLst/>
                        </a:rPr>
                        <a:t>System).</a:t>
                      </a:r>
                      <a:endParaRPr lang="fr-BE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97838513"/>
                  </a:ext>
                </a:extLst>
              </a:tr>
              <a:tr h="1200402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Forêt</a:t>
                      </a:r>
                      <a:endParaRPr lang="fr-B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Collection des </a:t>
                      </a:r>
                      <a:r>
                        <a:rPr lang="en-US" sz="3000" dirty="0" err="1">
                          <a:effectLst/>
                        </a:rPr>
                        <a:t>domaines</a:t>
                      </a:r>
                      <a:r>
                        <a:rPr lang="en-US" sz="3000" dirty="0">
                          <a:effectLst/>
                        </a:rPr>
                        <a:t> qui </a:t>
                      </a:r>
                      <a:r>
                        <a:rPr lang="en-US" sz="3000" dirty="0" err="1">
                          <a:effectLst/>
                        </a:rPr>
                        <a:t>partagent</a:t>
                      </a:r>
                      <a:r>
                        <a:rPr lang="en-US" sz="3000" dirty="0">
                          <a:effectLst/>
                        </a:rPr>
                        <a:t> un service AD DS</a:t>
                      </a:r>
                      <a:r>
                        <a:rPr lang="en-US" sz="3000" spc="-140" dirty="0">
                          <a:effectLst/>
                        </a:rPr>
                        <a:t> </a:t>
                      </a:r>
                      <a:r>
                        <a:rPr lang="en-US" sz="3000" dirty="0" err="1">
                          <a:effectLst/>
                        </a:rPr>
                        <a:t>commun</a:t>
                      </a:r>
                      <a:r>
                        <a:rPr lang="en-US" sz="3000" dirty="0">
                          <a:effectLst/>
                        </a:rPr>
                        <a:t>.</a:t>
                      </a:r>
                      <a:endParaRPr lang="fr-BE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5378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50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ésultat de recherche d'images pour &quot;pc public domain&quot;">
            <a:extLst>
              <a:ext uri="{FF2B5EF4-FFF2-40B4-BE49-F238E27FC236}">
                <a16:creationId xmlns:a16="http://schemas.microsoft.com/office/drawing/2014/main" id="{199743E8-BE8A-47E1-B52B-5453A16B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FA732C-CEC8-4177-AEF2-27AE48743950}"/>
              </a:ext>
            </a:extLst>
          </p:cNvPr>
          <p:cNvSpPr txBox="1"/>
          <p:nvPr/>
        </p:nvSpPr>
        <p:spPr>
          <a:xfrm>
            <a:off x="812800" y="444500"/>
            <a:ext cx="3759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Composants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 DS</a:t>
            </a:r>
            <a:endParaRPr lang="fr-B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0F8235A8-A84C-4A39-B1B9-96BE86FC5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238402"/>
              </p:ext>
            </p:extLst>
          </p:nvPr>
        </p:nvGraphicFramePr>
        <p:xfrm>
          <a:off x="325925" y="1765426"/>
          <a:ext cx="11362099" cy="4572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769350">
                  <a:extLst>
                    <a:ext uri="{9D8B030D-6E8A-4147-A177-3AD203B41FA5}">
                      <a16:colId xmlns:a16="http://schemas.microsoft.com/office/drawing/2014/main" val="302209956"/>
                    </a:ext>
                  </a:extLst>
                </a:gridCol>
                <a:gridCol w="8592749">
                  <a:extLst>
                    <a:ext uri="{9D8B030D-6E8A-4147-A177-3AD203B41FA5}">
                      <a16:colId xmlns:a16="http://schemas.microsoft.com/office/drawing/2014/main" val="1983398494"/>
                    </a:ext>
                  </a:extLst>
                </a:gridCol>
              </a:tblGrid>
              <a:tr h="1274205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Site</a:t>
                      </a:r>
                      <a:endParaRPr lang="fr-B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 marR="440055">
                        <a:lnSpc>
                          <a:spcPct val="100000"/>
                        </a:lnSpc>
                        <a:spcBef>
                          <a:spcPts val="57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Collection d'utilisateurs, de groupes et d'ordinateurs, tels qu'ils</a:t>
                      </a:r>
                      <a:r>
                        <a:rPr lang="en-US" sz="3000" spc="-125">
                          <a:effectLst/>
                        </a:rPr>
                        <a:t> </a:t>
                      </a:r>
                      <a:r>
                        <a:rPr lang="en-US" sz="3000">
                          <a:effectLst/>
                        </a:rPr>
                        <a:t>sont définis par leurs emplacements physiques. Les sites sont utiles</a:t>
                      </a:r>
                      <a:r>
                        <a:rPr lang="en-US" sz="3000" spc="-120">
                          <a:effectLst/>
                        </a:rPr>
                        <a:t> </a:t>
                      </a:r>
                      <a:r>
                        <a:rPr lang="en-US" sz="3000">
                          <a:effectLst/>
                        </a:rPr>
                        <a:t>dans des tâches d'administration de la planification telles que la</a:t>
                      </a:r>
                      <a:r>
                        <a:rPr lang="en-US" sz="3000" spc="-175">
                          <a:effectLst/>
                        </a:rPr>
                        <a:t> </a:t>
                      </a:r>
                      <a:r>
                        <a:rPr lang="en-US" sz="3000">
                          <a:effectLst/>
                        </a:rPr>
                        <a:t>réplication des modifications apportées à la base de données AD</a:t>
                      </a:r>
                      <a:r>
                        <a:rPr lang="en-US" sz="3000" spc="-130">
                          <a:effectLst/>
                        </a:rPr>
                        <a:t> </a:t>
                      </a:r>
                      <a:r>
                        <a:rPr lang="en-US" sz="3000">
                          <a:effectLst/>
                        </a:rPr>
                        <a:t>DS.</a:t>
                      </a:r>
                      <a:endParaRPr lang="fr-B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4309966"/>
                  </a:ext>
                </a:extLst>
              </a:tr>
              <a:tr h="1499064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Unité</a:t>
                      </a:r>
                      <a:r>
                        <a:rPr lang="en-US" sz="3000" spc="-65">
                          <a:effectLst/>
                        </a:rPr>
                        <a:t> </a:t>
                      </a:r>
                      <a:r>
                        <a:rPr lang="en-US" sz="3000">
                          <a:effectLst/>
                        </a:rPr>
                        <a:t>d'organisation</a:t>
                      </a:r>
                      <a:endParaRPr lang="fr-BE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 marR="331470">
                        <a:lnSpc>
                          <a:spcPct val="100000"/>
                        </a:lnSpc>
                        <a:spcBef>
                          <a:spcPts val="57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Les </a:t>
                      </a:r>
                      <a:r>
                        <a:rPr lang="en-US" sz="3000" dirty="0" err="1">
                          <a:effectLst/>
                        </a:rPr>
                        <a:t>unités</a:t>
                      </a:r>
                      <a:r>
                        <a:rPr lang="en-US" sz="3000" dirty="0">
                          <a:effectLst/>
                        </a:rPr>
                        <a:t> </a:t>
                      </a:r>
                      <a:r>
                        <a:rPr lang="en-US" sz="3000" dirty="0" err="1">
                          <a:effectLst/>
                        </a:rPr>
                        <a:t>d'organisation</a:t>
                      </a:r>
                      <a:r>
                        <a:rPr lang="en-US" sz="3000" dirty="0">
                          <a:effectLst/>
                        </a:rPr>
                        <a:t> (OU) </a:t>
                      </a:r>
                      <a:r>
                        <a:rPr lang="en-US" sz="3000" dirty="0" err="1">
                          <a:effectLst/>
                        </a:rPr>
                        <a:t>sont</a:t>
                      </a:r>
                      <a:r>
                        <a:rPr lang="en-US" sz="3000" dirty="0">
                          <a:effectLst/>
                        </a:rPr>
                        <a:t> des </a:t>
                      </a:r>
                      <a:r>
                        <a:rPr lang="en-US" sz="3000" dirty="0" err="1">
                          <a:effectLst/>
                        </a:rPr>
                        <a:t>conteneurs</a:t>
                      </a:r>
                      <a:r>
                        <a:rPr lang="en-US" sz="3000" dirty="0">
                          <a:effectLst/>
                        </a:rPr>
                        <a:t> </a:t>
                      </a:r>
                      <a:r>
                        <a:rPr lang="en-US" sz="3000" dirty="0" err="1">
                          <a:effectLst/>
                        </a:rPr>
                        <a:t>dans</a:t>
                      </a:r>
                      <a:r>
                        <a:rPr lang="en-US" sz="3000" dirty="0">
                          <a:effectLst/>
                        </a:rPr>
                        <a:t> AD DS</a:t>
                      </a:r>
                      <a:r>
                        <a:rPr lang="en-US" sz="3000" spc="-80" dirty="0">
                          <a:effectLst/>
                        </a:rPr>
                        <a:t> </a:t>
                      </a:r>
                      <a:r>
                        <a:rPr lang="en-US" sz="3000" dirty="0">
                          <a:effectLst/>
                        </a:rPr>
                        <a:t>qui</a:t>
                      </a:r>
                      <a:r>
                        <a:rPr lang="en-US" sz="3000" spc="-5" dirty="0">
                          <a:effectLst/>
                        </a:rPr>
                        <a:t> </a:t>
                      </a:r>
                      <a:r>
                        <a:rPr lang="en-US" sz="3000" dirty="0" err="1">
                          <a:effectLst/>
                        </a:rPr>
                        <a:t>fournissent</a:t>
                      </a:r>
                      <a:r>
                        <a:rPr lang="en-US" sz="3000" dirty="0">
                          <a:effectLst/>
                        </a:rPr>
                        <a:t> </a:t>
                      </a:r>
                      <a:r>
                        <a:rPr lang="en-US" sz="3000" dirty="0" err="1">
                          <a:effectLst/>
                        </a:rPr>
                        <a:t>une</a:t>
                      </a:r>
                      <a:r>
                        <a:rPr lang="en-US" sz="3000" dirty="0">
                          <a:effectLst/>
                        </a:rPr>
                        <a:t> infrastructure pour </a:t>
                      </a:r>
                      <a:r>
                        <a:rPr lang="en-US" sz="3000" dirty="0" err="1">
                          <a:effectLst/>
                        </a:rPr>
                        <a:t>déléguer</a:t>
                      </a:r>
                      <a:r>
                        <a:rPr lang="en-US" sz="3000" dirty="0">
                          <a:effectLst/>
                        </a:rPr>
                        <a:t> des droits</a:t>
                      </a:r>
                      <a:r>
                        <a:rPr lang="en-US" sz="3000" spc="-165" dirty="0">
                          <a:effectLst/>
                        </a:rPr>
                        <a:t> </a:t>
                      </a:r>
                      <a:r>
                        <a:rPr lang="en-US" sz="3000" dirty="0" err="1">
                          <a:effectLst/>
                        </a:rPr>
                        <a:t>d'administration</a:t>
                      </a:r>
                      <a:r>
                        <a:rPr lang="en-US" sz="3000" dirty="0">
                          <a:effectLst/>
                        </a:rPr>
                        <a:t> et pour </a:t>
                      </a:r>
                      <a:r>
                        <a:rPr lang="en-US" sz="3000" dirty="0" err="1">
                          <a:effectLst/>
                        </a:rPr>
                        <a:t>lier</a:t>
                      </a:r>
                      <a:r>
                        <a:rPr lang="en-US" sz="3000" dirty="0">
                          <a:effectLst/>
                        </a:rPr>
                        <a:t> des </a:t>
                      </a:r>
                      <a:r>
                        <a:rPr lang="en-US" sz="3000" dirty="0" err="1">
                          <a:effectLst/>
                        </a:rPr>
                        <a:t>objets</a:t>
                      </a:r>
                      <a:r>
                        <a:rPr lang="en-US" sz="3000" dirty="0">
                          <a:effectLst/>
                        </a:rPr>
                        <a:t> de </a:t>
                      </a:r>
                      <a:r>
                        <a:rPr lang="en-US" sz="3000" dirty="0" err="1">
                          <a:effectLst/>
                        </a:rPr>
                        <a:t>stratégie</a:t>
                      </a:r>
                      <a:r>
                        <a:rPr lang="en-US" sz="3000" dirty="0">
                          <a:effectLst/>
                        </a:rPr>
                        <a:t> de </a:t>
                      </a:r>
                      <a:r>
                        <a:rPr lang="en-US" sz="3000" dirty="0" err="1">
                          <a:effectLst/>
                        </a:rPr>
                        <a:t>groupe</a:t>
                      </a:r>
                      <a:r>
                        <a:rPr lang="en-US" sz="3000" spc="-130" dirty="0">
                          <a:effectLst/>
                        </a:rPr>
                        <a:t> </a:t>
                      </a:r>
                      <a:r>
                        <a:rPr lang="en-US" sz="3000" dirty="0">
                          <a:effectLst/>
                        </a:rPr>
                        <a:t>(GPO).</a:t>
                      </a:r>
                      <a:endParaRPr lang="fr-BE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047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011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1175</Words>
  <Application>Microsoft Office PowerPoint</Application>
  <PresentationFormat>Grand écran</PresentationFormat>
  <Paragraphs>143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Segoe</vt:lpstr>
      <vt:lpstr>Segoe Semibold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GOSSEYE</dc:creator>
  <cp:lastModifiedBy>Christophe GOSSEYE</cp:lastModifiedBy>
  <cp:revision>27</cp:revision>
  <dcterms:created xsi:type="dcterms:W3CDTF">2018-02-07T09:29:12Z</dcterms:created>
  <dcterms:modified xsi:type="dcterms:W3CDTF">2018-03-19T09:20:49Z</dcterms:modified>
</cp:coreProperties>
</file>