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260" r:id="rId5"/>
    <p:sldId id="263" r:id="rId6"/>
    <p:sldId id="265" r:id="rId7"/>
    <p:sldId id="264" r:id="rId8"/>
    <p:sldId id="266" r:id="rId9"/>
    <p:sldId id="267" r:id="rId10"/>
    <p:sldId id="268" r:id="rId11"/>
    <p:sldId id="271" r:id="rId12"/>
    <p:sldId id="273" r:id="rId13"/>
    <p:sldId id="272" r:id="rId14"/>
    <p:sldId id="270" r:id="rId15"/>
    <p:sldId id="274" r:id="rId16"/>
    <p:sldId id="276" r:id="rId17"/>
    <p:sldId id="277" r:id="rId18"/>
    <p:sldId id="275" r:id="rId19"/>
    <p:sldId id="278" r:id="rId20"/>
    <p:sldId id="279" r:id="rId21"/>
    <p:sldId id="280" r:id="rId22"/>
    <p:sldId id="281"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2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A932E-15E2-45A4-A06D-CA24FBA6AE4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F854DE62-F66D-4ED2-8646-6A7745E65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67A335C5-D4FF-4282-BFB8-B7CB42C68BE4}"/>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5" name="Espace réservé du pied de page 4">
            <a:extLst>
              <a:ext uri="{FF2B5EF4-FFF2-40B4-BE49-F238E27FC236}">
                <a16:creationId xmlns:a16="http://schemas.microsoft.com/office/drawing/2014/main" id="{BDE57A4C-0CC4-414C-B847-A69DE625D80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5CF5011-3032-4E27-AA47-C9CDFD2D386D}"/>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78759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61149-9ED0-4DC7-80FB-523C8D6F7855}"/>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88AC870F-277F-4CC2-8907-EF67A1ED4C9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0F468AF-A2A9-4124-8261-9FE116F73C5D}"/>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5" name="Espace réservé du pied de page 4">
            <a:extLst>
              <a:ext uri="{FF2B5EF4-FFF2-40B4-BE49-F238E27FC236}">
                <a16:creationId xmlns:a16="http://schemas.microsoft.com/office/drawing/2014/main" id="{3DFB7877-AC36-4676-B8C2-E5CD1AC47AA7}"/>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7896A0F-6CD5-4698-B94A-F73B16AD4CD0}"/>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368284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D6FE37-18DB-4C40-9BF1-CD870A5DFA8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138C6DAE-B35C-4E0B-9455-A881EB135D33}"/>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998DA32-0D64-4495-9473-3AD3675A01C5}"/>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5" name="Espace réservé du pied de page 4">
            <a:extLst>
              <a:ext uri="{FF2B5EF4-FFF2-40B4-BE49-F238E27FC236}">
                <a16:creationId xmlns:a16="http://schemas.microsoft.com/office/drawing/2014/main" id="{847CD30C-6DA7-4E7B-A9CF-621A06863A0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F6B6C50-6FA2-4CCF-9576-640E7184522D}"/>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364970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ADEBF5-0E32-491D-BCFE-123660F59E02}"/>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4F6D7257-E659-43BE-ADCF-F3F414040BD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80376C7-3BC4-4414-ADCC-EA9E78699850}"/>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5" name="Espace réservé du pied de page 4">
            <a:extLst>
              <a:ext uri="{FF2B5EF4-FFF2-40B4-BE49-F238E27FC236}">
                <a16:creationId xmlns:a16="http://schemas.microsoft.com/office/drawing/2014/main" id="{99737410-9CE8-47B9-9592-99A3F9BB132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C8D22600-A0AC-44CB-A451-51316BA63057}"/>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6940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94B23-5D15-4853-8AB3-A917C53CCA5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37291C2-33EA-4BC8-9D4C-1C3C34EA2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C26CB36-7EDC-4638-9797-7A384E100037}"/>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5" name="Espace réservé du pied de page 4">
            <a:extLst>
              <a:ext uri="{FF2B5EF4-FFF2-40B4-BE49-F238E27FC236}">
                <a16:creationId xmlns:a16="http://schemas.microsoft.com/office/drawing/2014/main" id="{B35CE7C9-7163-4825-87E1-58792BA4635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E974A591-F5F7-4D83-8656-B67210E4459A}"/>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420007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288414-8D3F-4079-ACD6-CA0F089A628A}"/>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228CE32E-D4E0-49CE-9A53-4242DEE335E5}"/>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F0E8E1C-CBB6-4910-83BD-99F7079FE7D6}"/>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EA2EC0A2-EFCB-4EB6-B363-5F1C68618F6F}"/>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6" name="Espace réservé du pied de page 5">
            <a:extLst>
              <a:ext uri="{FF2B5EF4-FFF2-40B4-BE49-F238E27FC236}">
                <a16:creationId xmlns:a16="http://schemas.microsoft.com/office/drawing/2014/main" id="{B358B2A4-DA33-48BD-AA8A-C9B8699BCF79}"/>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F3BFB0D0-CBDD-4476-92D8-C204CCAFFF7F}"/>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10577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03025-A08D-43ED-95B5-51F48601CC8E}"/>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9D8C7D6D-293B-44D2-A35A-19155B460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659F08AC-F160-477D-8811-7364BD63C2F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87B66E2C-3CE1-4879-BE44-540663510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1848C86-3947-408E-BA6F-D328FB7525C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7446FC87-C515-4079-BB86-AC1F9B0ED136}"/>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8" name="Espace réservé du pied de page 7">
            <a:extLst>
              <a:ext uri="{FF2B5EF4-FFF2-40B4-BE49-F238E27FC236}">
                <a16:creationId xmlns:a16="http://schemas.microsoft.com/office/drawing/2014/main" id="{F8E3E938-CCD3-425C-8A41-DD7147A3C97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111E5D0A-3064-4D1B-8C9B-97BE94709FFF}"/>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363390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A8BF2-9817-41BF-8866-983900BE88A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A33BD24-B435-455C-9E8B-8D7205A43A7F}"/>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4" name="Espace réservé du pied de page 3">
            <a:extLst>
              <a:ext uri="{FF2B5EF4-FFF2-40B4-BE49-F238E27FC236}">
                <a16:creationId xmlns:a16="http://schemas.microsoft.com/office/drawing/2014/main" id="{E7AA362F-E797-4754-A40B-58DD308DA488}"/>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2BEB9C28-0EDE-4A11-843E-9951A3A5F8E2}"/>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39816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B1C4DCF-A21C-4DF3-A636-9CDEC45F484D}"/>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3" name="Espace réservé du pied de page 2">
            <a:extLst>
              <a:ext uri="{FF2B5EF4-FFF2-40B4-BE49-F238E27FC236}">
                <a16:creationId xmlns:a16="http://schemas.microsoft.com/office/drawing/2014/main" id="{6C3696FD-C68C-4AE9-98B4-B2D277072EB3}"/>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AA6BBF8E-555A-42C3-A4AD-F533E63FDF84}"/>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54898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D099BE-99C8-491D-80C1-DFFE7964B8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C55445B4-E1D2-40BB-B13D-35E088151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F5D8A432-EC38-4088-B03D-8EE0B4E34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9E49C63-E0BB-4538-A8DF-C782DAD3685F}"/>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6" name="Espace réservé du pied de page 5">
            <a:extLst>
              <a:ext uri="{FF2B5EF4-FFF2-40B4-BE49-F238E27FC236}">
                <a16:creationId xmlns:a16="http://schemas.microsoft.com/office/drawing/2014/main" id="{4A535C57-0908-471D-B1F1-887A445C068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1CD669F3-C571-4C96-86AF-1948A8177D9E}"/>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423929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EBA03-902A-4B8D-9C60-D19B35F953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D96A2AB2-7C87-4663-8CD8-1068B43DE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3ECDFD4A-6697-45D6-B739-31E46EFCF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47C5553-124A-4873-AF88-FF86540AB33C}"/>
              </a:ext>
            </a:extLst>
          </p:cNvPr>
          <p:cNvSpPr>
            <a:spLocks noGrp="1"/>
          </p:cNvSpPr>
          <p:nvPr>
            <p:ph type="dt" sz="half" idx="10"/>
          </p:nvPr>
        </p:nvSpPr>
        <p:spPr/>
        <p:txBody>
          <a:bodyPr/>
          <a:lstStyle/>
          <a:p>
            <a:fld id="{572C48EB-7F19-40B9-A878-B193418CE19E}" type="datetimeFigureOut">
              <a:rPr lang="fr-BE" smtClean="0"/>
              <a:t>19-03-18</a:t>
            </a:fld>
            <a:endParaRPr lang="fr-BE"/>
          </a:p>
        </p:txBody>
      </p:sp>
      <p:sp>
        <p:nvSpPr>
          <p:cNvPr id="6" name="Espace réservé du pied de page 5">
            <a:extLst>
              <a:ext uri="{FF2B5EF4-FFF2-40B4-BE49-F238E27FC236}">
                <a16:creationId xmlns:a16="http://schemas.microsoft.com/office/drawing/2014/main" id="{AFFAECC7-0A5D-4592-AB4B-E34B9BB6016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A3B8E07-C22B-433A-B1A3-2A7EE7F99A72}"/>
              </a:ext>
            </a:extLst>
          </p:cNvPr>
          <p:cNvSpPr>
            <a:spLocks noGrp="1"/>
          </p:cNvSpPr>
          <p:nvPr>
            <p:ph type="sldNum" sz="quarter" idx="12"/>
          </p:nvPr>
        </p:nvSpPr>
        <p:spPr/>
        <p:txBody>
          <a:bodyPr/>
          <a:lstStyle/>
          <a:p>
            <a:fld id="{4E0AD454-DE99-4EDB-A1CE-7AF0377BE8B8}" type="slidenum">
              <a:rPr lang="fr-BE" smtClean="0"/>
              <a:t>‹N°›</a:t>
            </a:fld>
            <a:endParaRPr lang="fr-BE"/>
          </a:p>
        </p:txBody>
      </p:sp>
    </p:spTree>
    <p:extLst>
      <p:ext uri="{BB962C8B-B14F-4D97-AF65-F5344CB8AC3E}">
        <p14:creationId xmlns:p14="http://schemas.microsoft.com/office/powerpoint/2010/main" val="296428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2B11393-52D3-4060-909E-0431669A5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57372A3-691C-4F42-A217-60C392390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1CD94C6-B1FD-4EA4-82C5-CF537868B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C48EB-7F19-40B9-A878-B193418CE19E}" type="datetimeFigureOut">
              <a:rPr lang="fr-BE" smtClean="0"/>
              <a:t>19-03-18</a:t>
            </a:fld>
            <a:endParaRPr lang="fr-BE"/>
          </a:p>
        </p:txBody>
      </p:sp>
      <p:sp>
        <p:nvSpPr>
          <p:cNvPr id="5" name="Espace réservé du pied de page 4">
            <a:extLst>
              <a:ext uri="{FF2B5EF4-FFF2-40B4-BE49-F238E27FC236}">
                <a16:creationId xmlns:a16="http://schemas.microsoft.com/office/drawing/2014/main" id="{62C5BCE6-1232-434D-88AD-F42CA65CF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EF6FA43E-10FE-47C3-BF36-DACC7EBFF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AD454-DE99-4EDB-A1CE-7AF0377BE8B8}" type="slidenum">
              <a:rPr lang="fr-BE" smtClean="0"/>
              <a:t>‹N°›</a:t>
            </a:fld>
            <a:endParaRPr lang="fr-BE"/>
          </a:p>
        </p:txBody>
      </p:sp>
    </p:spTree>
    <p:extLst>
      <p:ext uri="{BB962C8B-B14F-4D97-AF65-F5344CB8AC3E}">
        <p14:creationId xmlns:p14="http://schemas.microsoft.com/office/powerpoint/2010/main" val="249727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75DBCF-7C2B-4D26-B482-F91281D192CB}"/>
              </a:ext>
            </a:extLst>
          </p:cNvPr>
          <p:cNvSpPr/>
          <p:nvPr/>
        </p:nvSpPr>
        <p:spPr>
          <a:xfrm>
            <a:off x="2712545" y="2967335"/>
            <a:ext cx="6766917"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Windows serveur 2012</a:t>
            </a:r>
          </a:p>
        </p:txBody>
      </p:sp>
    </p:spTree>
    <p:extLst>
      <p:ext uri="{BB962C8B-B14F-4D97-AF65-F5344CB8AC3E}">
        <p14:creationId xmlns:p14="http://schemas.microsoft.com/office/powerpoint/2010/main" val="407137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5898731"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Processus</a:t>
            </a:r>
            <a:r>
              <a:rPr lang="en-US" sz="3600" dirty="0">
                <a:effectLst>
                  <a:outerShdw blurRad="38100" dist="38100" dir="2700000" algn="tl">
                    <a:srgbClr val="000000">
                      <a:alpha val="43137"/>
                    </a:srgbClr>
                  </a:outerShdw>
                </a:effectLst>
              </a:rPr>
              <a:t> de </a:t>
            </a:r>
            <a:r>
              <a:rPr lang="en-US" sz="3600" dirty="0" err="1">
                <a:effectLst>
                  <a:outerShdw blurRad="38100" dist="38100" dir="2700000" algn="tl">
                    <a:srgbClr val="000000">
                      <a:alpha val="43137"/>
                    </a:srgbClr>
                  </a:outerShdw>
                </a:effectLst>
              </a:rPr>
              <a:t>connexion</a:t>
            </a:r>
            <a:r>
              <a:rPr lang="en-US" sz="3600" dirty="0">
                <a:effectLst>
                  <a:outerShdw blurRad="38100" dist="38100" dir="2700000" algn="tl">
                    <a:srgbClr val="000000">
                      <a:alpha val="43137"/>
                    </a:srgbClr>
                  </a:outerShdw>
                </a:effectLst>
              </a:rPr>
              <a:t> AD DS</a:t>
            </a:r>
            <a:endParaRPr lang="fr-BE" sz="3600" dirty="0">
              <a:effectLst>
                <a:outerShdw blurRad="38100" dist="38100" dir="2700000" algn="tl">
                  <a:srgbClr val="000000">
                    <a:alpha val="43137"/>
                  </a:srgbClr>
                </a:outerShdw>
              </a:effectLst>
            </a:endParaRPr>
          </a:p>
        </p:txBody>
      </p:sp>
      <p:pic>
        <p:nvPicPr>
          <p:cNvPr id="8" name="Picture 6" descr="Illustre le processus d'ouverture de session AD DS : Le compte d'utilisateur est authentifié auprès de DC1. DC1 retourne un ticket TGT au client. Le client utilise le ticket TGT pour solliciter l'accès à WKS1. DC1 accorde l'accès à WKS1. Le client utilise le ticket TGT pour solliciter l'accès à SVR1. DC1 retourne l'accès à SVR1. ">
            <a:extLst>
              <a:ext uri="{FF2B5EF4-FFF2-40B4-BE49-F238E27FC236}">
                <a16:creationId xmlns:a16="http://schemas.microsoft.com/office/drawing/2014/main" id="{76CF32F3-DF62-4AF1-A41A-CF7E756FB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76538"/>
            <a:ext cx="7688404" cy="513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73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5632311"/>
          </a:xfrm>
          <a:prstGeom prst="rect">
            <a:avLst/>
          </a:prstGeom>
        </p:spPr>
        <p:txBody>
          <a:bodyPr wrap="square">
            <a:spAutoFit/>
          </a:bodyPr>
          <a:lstStyle/>
          <a:p>
            <a:pPr algn="ctr"/>
            <a:r>
              <a:rPr lang="en-US" sz="3000" dirty="0"/>
              <a:t>Remarque : Un SID </a:t>
            </a:r>
            <a:r>
              <a:rPr lang="en-US" sz="3000" dirty="0" err="1"/>
              <a:t>est</a:t>
            </a:r>
            <a:r>
              <a:rPr lang="en-US" sz="3000" dirty="0"/>
              <a:t> un </a:t>
            </a:r>
            <a:r>
              <a:rPr lang="en-US" sz="3000" dirty="0" err="1"/>
              <a:t>numéro</a:t>
            </a:r>
            <a:r>
              <a:rPr lang="en-US" sz="3000" dirty="0"/>
              <a:t> unique </a:t>
            </a:r>
            <a:r>
              <a:rPr lang="en-US" sz="3000" dirty="0" err="1"/>
              <a:t>présentant</a:t>
            </a:r>
            <a:r>
              <a:rPr lang="en-US" sz="3000" dirty="0"/>
              <a:t> la </a:t>
            </a:r>
            <a:r>
              <a:rPr lang="en-US" sz="3000" dirty="0" err="1"/>
              <a:t>forme</a:t>
            </a:r>
            <a:r>
              <a:rPr lang="en-US" sz="3000" dirty="0"/>
              <a:t> </a:t>
            </a:r>
            <a:r>
              <a:rPr lang="en-US" sz="3000" dirty="0" err="1"/>
              <a:t>suivante</a:t>
            </a:r>
            <a:r>
              <a:rPr lang="en-US" sz="3000" dirty="0"/>
              <a:t> : </a:t>
            </a:r>
            <a:r>
              <a:rPr lang="en-US" sz="3000" dirty="0">
                <a:highlight>
                  <a:srgbClr val="FF0000"/>
                </a:highlight>
              </a:rPr>
              <a:t>S-1-5-21</a:t>
            </a:r>
            <a:r>
              <a:rPr lang="en-US" sz="3000" dirty="0"/>
              <a:t>-</a:t>
            </a:r>
            <a:r>
              <a:rPr lang="en-US" sz="3000" dirty="0">
                <a:highlight>
                  <a:srgbClr val="00FF00"/>
                </a:highlight>
              </a:rPr>
              <a:t>4130086281-3752200129-271587809</a:t>
            </a:r>
            <a:r>
              <a:rPr lang="en-US" sz="3000" dirty="0"/>
              <a:t>-</a:t>
            </a:r>
            <a:r>
              <a:rPr lang="en-US" sz="3000" dirty="0">
                <a:highlight>
                  <a:srgbClr val="FFFF00"/>
                </a:highlight>
              </a:rPr>
              <a:t>500</a:t>
            </a:r>
          </a:p>
          <a:p>
            <a:pPr algn="ctr"/>
            <a:endParaRPr lang="en-US" sz="3000" dirty="0">
              <a:highlight>
                <a:srgbClr val="FFFF00"/>
              </a:highlight>
            </a:endParaRPr>
          </a:p>
          <a:p>
            <a:pPr marL="457200" indent="-457200">
              <a:buFont typeface="Arial" panose="020B0604020202020204" pitchFamily="34" charset="0"/>
              <a:buChar char="•"/>
            </a:pPr>
            <a:r>
              <a:rPr lang="en-US" sz="3000" dirty="0"/>
              <a:t>les </a:t>
            </a:r>
            <a:r>
              <a:rPr lang="en-US" sz="3000" dirty="0" err="1"/>
              <a:t>quatre</a:t>
            </a:r>
            <a:r>
              <a:rPr lang="en-US" sz="3000" dirty="0"/>
              <a:t> premiers blocs de </a:t>
            </a:r>
            <a:r>
              <a:rPr lang="en-US" sz="3000" dirty="0" err="1"/>
              <a:t>lettres</a:t>
            </a:r>
            <a:r>
              <a:rPr lang="en-US" sz="3000" dirty="0"/>
              <a:t> et de </a:t>
            </a:r>
            <a:r>
              <a:rPr lang="en-US" sz="3000" dirty="0" err="1"/>
              <a:t>chiffres</a:t>
            </a:r>
            <a:r>
              <a:rPr lang="en-US" sz="3000" dirty="0"/>
              <a:t> </a:t>
            </a:r>
            <a:r>
              <a:rPr lang="en-US" sz="3000" dirty="0">
                <a:highlight>
                  <a:srgbClr val="FF0000"/>
                </a:highlight>
              </a:rPr>
              <a:t>(S-1-5-21) </a:t>
            </a:r>
            <a:r>
              <a:rPr lang="en-US" sz="3000" dirty="0" err="1"/>
              <a:t>représentent</a:t>
            </a:r>
            <a:r>
              <a:rPr lang="en-US" sz="3000" dirty="0"/>
              <a:t> le type </a:t>
            </a:r>
            <a:r>
              <a:rPr lang="en-US" sz="3000" dirty="0" err="1"/>
              <a:t>d'identificateur</a:t>
            </a:r>
            <a:endParaRPr lang="fr-BE" sz="3000" dirty="0"/>
          </a:p>
          <a:p>
            <a:pPr marL="457200" indent="-457200">
              <a:buFont typeface="Arial" panose="020B0604020202020204" pitchFamily="34" charset="0"/>
              <a:buChar char="•"/>
            </a:pPr>
            <a:r>
              <a:rPr lang="en-US" sz="3000" dirty="0"/>
              <a:t>les trois blocs de </a:t>
            </a:r>
            <a:r>
              <a:rPr lang="en-US" sz="3000" dirty="0" err="1"/>
              <a:t>chiffres</a:t>
            </a:r>
            <a:r>
              <a:rPr lang="en-US" sz="3000" dirty="0"/>
              <a:t> </a:t>
            </a:r>
            <a:r>
              <a:rPr lang="en-US" sz="3000" dirty="0" err="1"/>
              <a:t>suivants</a:t>
            </a:r>
            <a:r>
              <a:rPr lang="en-US" sz="3000" dirty="0"/>
              <a:t> </a:t>
            </a:r>
            <a:r>
              <a:rPr lang="en-US" sz="3000" dirty="0">
                <a:highlight>
                  <a:srgbClr val="00FF00"/>
                </a:highlight>
              </a:rPr>
              <a:t>(4130086281-3752200129-271587809) </a:t>
            </a:r>
            <a:r>
              <a:rPr lang="en-US" sz="3000" dirty="0"/>
              <a:t>correspondent au </a:t>
            </a:r>
            <a:r>
              <a:rPr lang="en-US" sz="3000" dirty="0" err="1"/>
              <a:t>numéro</a:t>
            </a:r>
            <a:r>
              <a:rPr lang="en-US" sz="3000" dirty="0"/>
              <a:t> de la base de </a:t>
            </a:r>
            <a:r>
              <a:rPr lang="en-US" sz="3000" dirty="0" err="1"/>
              <a:t>données</a:t>
            </a:r>
            <a:r>
              <a:rPr lang="en-US" sz="3000" dirty="0"/>
              <a:t> </a:t>
            </a:r>
            <a:r>
              <a:rPr lang="en-US" sz="3000" dirty="0" err="1"/>
              <a:t>où</a:t>
            </a:r>
            <a:r>
              <a:rPr lang="en-US" sz="3000" dirty="0"/>
              <a:t> le </a:t>
            </a:r>
            <a:r>
              <a:rPr lang="en-US" sz="3000" dirty="0" err="1"/>
              <a:t>compte</a:t>
            </a:r>
            <a:r>
              <a:rPr lang="en-US" sz="3000" dirty="0"/>
              <a:t> </a:t>
            </a:r>
            <a:r>
              <a:rPr lang="en-US" sz="3000" dirty="0" err="1"/>
              <a:t>est</a:t>
            </a:r>
            <a:r>
              <a:rPr lang="en-US" sz="3000" dirty="0"/>
              <a:t> </a:t>
            </a:r>
            <a:r>
              <a:rPr lang="en-US" sz="3000" dirty="0" err="1"/>
              <a:t>stocké</a:t>
            </a:r>
            <a:r>
              <a:rPr lang="en-US" sz="3000" dirty="0"/>
              <a:t> (</a:t>
            </a:r>
            <a:r>
              <a:rPr lang="en-US" sz="3000" dirty="0" err="1"/>
              <a:t>habituellement</a:t>
            </a:r>
            <a:r>
              <a:rPr lang="en-US" sz="3000" dirty="0"/>
              <a:t> le </a:t>
            </a:r>
            <a:r>
              <a:rPr lang="en-US" sz="3000" dirty="0" err="1"/>
              <a:t>domaine</a:t>
            </a:r>
            <a:r>
              <a:rPr lang="en-US" sz="3000" dirty="0"/>
              <a:t> AD DS) </a:t>
            </a:r>
            <a:endParaRPr lang="fr-BE" sz="3000" dirty="0"/>
          </a:p>
          <a:p>
            <a:pPr marL="457200" indent="-457200">
              <a:buFont typeface="Arial" panose="020B0604020202020204" pitchFamily="34" charset="0"/>
              <a:buChar char="•"/>
            </a:pPr>
            <a:r>
              <a:rPr lang="en-US" sz="3000" dirty="0"/>
              <a:t>la </a:t>
            </a:r>
            <a:r>
              <a:rPr lang="en-US" sz="3000" dirty="0" err="1"/>
              <a:t>dernière</a:t>
            </a:r>
            <a:r>
              <a:rPr lang="en-US" sz="3000" dirty="0"/>
              <a:t> section </a:t>
            </a:r>
            <a:r>
              <a:rPr lang="en-US" sz="3000" dirty="0">
                <a:highlight>
                  <a:srgbClr val="FFFF00"/>
                </a:highlight>
              </a:rPr>
              <a:t>(500) </a:t>
            </a:r>
            <a:r>
              <a:rPr lang="en-US" sz="3000" dirty="0" err="1"/>
              <a:t>est</a:t>
            </a:r>
            <a:r>
              <a:rPr lang="en-US" sz="3000" dirty="0"/>
              <a:t> </a:t>
            </a:r>
            <a:r>
              <a:rPr lang="en-US" sz="3000" dirty="0" err="1"/>
              <a:t>l'identificateur</a:t>
            </a:r>
            <a:r>
              <a:rPr lang="en-US" sz="3000" dirty="0"/>
              <a:t> </a:t>
            </a:r>
            <a:r>
              <a:rPr lang="en-US" sz="3000" dirty="0" err="1"/>
              <a:t>relatif</a:t>
            </a:r>
            <a:r>
              <a:rPr lang="en-US" sz="3000" dirty="0"/>
              <a:t> (RID), </a:t>
            </a:r>
            <a:r>
              <a:rPr lang="en-US" sz="3000" dirty="0" err="1"/>
              <a:t>lequel</a:t>
            </a:r>
            <a:r>
              <a:rPr lang="en-US" sz="3000" dirty="0"/>
              <a:t> correspond à la </a:t>
            </a:r>
            <a:r>
              <a:rPr lang="en-US" sz="3000" dirty="0" err="1"/>
              <a:t>partie</a:t>
            </a:r>
            <a:r>
              <a:rPr lang="en-US" sz="3000" dirty="0"/>
              <a:t> de </a:t>
            </a:r>
            <a:r>
              <a:rPr lang="en-US" sz="3000" dirty="0" err="1"/>
              <a:t>l'identificateur</a:t>
            </a:r>
            <a:r>
              <a:rPr lang="en-US" sz="3000" dirty="0"/>
              <a:t> SID qui </a:t>
            </a:r>
            <a:r>
              <a:rPr lang="en-US" sz="3000" dirty="0" err="1"/>
              <a:t>identifie</a:t>
            </a:r>
            <a:r>
              <a:rPr lang="en-US" sz="3000" dirty="0"/>
              <a:t> de </a:t>
            </a:r>
            <a:r>
              <a:rPr lang="en-US" sz="3000" dirty="0" err="1"/>
              <a:t>manière</a:t>
            </a:r>
            <a:r>
              <a:rPr lang="en-US" sz="3000" dirty="0"/>
              <a:t> unique </a:t>
            </a:r>
            <a:r>
              <a:rPr lang="en-US" sz="3000" dirty="0" err="1"/>
              <a:t>ce</a:t>
            </a:r>
            <a:r>
              <a:rPr lang="en-US" sz="3000" dirty="0"/>
              <a:t> </a:t>
            </a:r>
            <a:r>
              <a:rPr lang="en-US" sz="3000" dirty="0" err="1"/>
              <a:t>compte</a:t>
            </a:r>
            <a:r>
              <a:rPr lang="en-US" sz="3000" dirty="0"/>
              <a:t> </a:t>
            </a:r>
            <a:r>
              <a:rPr lang="en-US" sz="3000" dirty="0" err="1"/>
              <a:t>dans</a:t>
            </a:r>
            <a:r>
              <a:rPr lang="en-US" sz="3000" dirty="0"/>
              <a:t> la base de </a:t>
            </a:r>
            <a:r>
              <a:rPr lang="en-US" sz="3000" dirty="0" err="1"/>
              <a:t>données</a:t>
            </a:r>
            <a:r>
              <a:rPr lang="en-US" sz="3000" dirty="0"/>
              <a:t>.</a:t>
            </a:r>
            <a:endParaRPr lang="fr-BE" sz="3000" dirty="0"/>
          </a:p>
          <a:p>
            <a:pPr marL="457200" indent="-457200">
              <a:buFont typeface="Arial" panose="020B0604020202020204" pitchFamily="34" charset="0"/>
              <a:buChar char="•"/>
            </a:pPr>
            <a:endParaRPr lang="fr-BE" sz="3000" dirty="0"/>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5898731"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Processus</a:t>
            </a:r>
            <a:r>
              <a:rPr lang="en-US" sz="3600" dirty="0">
                <a:effectLst>
                  <a:outerShdw blurRad="38100" dist="38100" dir="2700000" algn="tl">
                    <a:srgbClr val="000000">
                      <a:alpha val="43137"/>
                    </a:srgbClr>
                  </a:outerShdw>
                </a:effectLst>
              </a:rPr>
              <a:t> de </a:t>
            </a:r>
            <a:r>
              <a:rPr lang="en-US" sz="3600" dirty="0" err="1">
                <a:effectLst>
                  <a:outerShdw blurRad="38100" dist="38100" dir="2700000" algn="tl">
                    <a:srgbClr val="000000">
                      <a:alpha val="43137"/>
                    </a:srgbClr>
                  </a:outerShdw>
                </a:effectLst>
              </a:rPr>
              <a:t>connexion</a:t>
            </a:r>
            <a:r>
              <a:rPr lang="en-US" sz="3600" dirty="0">
                <a:effectLst>
                  <a:outerShdw blurRad="38100" dist="38100" dir="2700000" algn="tl">
                    <a:srgbClr val="000000">
                      <a:alpha val="43137"/>
                    </a:srgbClr>
                  </a:outerShdw>
                </a:effectLst>
              </a:rPr>
              <a:t> AD DS</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173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921094"/>
            <a:ext cx="11595100" cy="4708981"/>
          </a:xfrm>
          <a:prstGeom prst="rect">
            <a:avLst/>
          </a:prstGeom>
        </p:spPr>
        <p:txBody>
          <a:bodyPr wrap="square">
            <a:spAutoFit/>
          </a:bodyPr>
          <a:lstStyle/>
          <a:p>
            <a:pPr algn="ctr"/>
            <a:r>
              <a:rPr lang="en-US" sz="3000" dirty="0"/>
              <a:t>Attention: 2 parties</a:t>
            </a:r>
            <a:endParaRPr lang="en-US" sz="3000" dirty="0">
              <a:highlight>
                <a:srgbClr val="FFFF00"/>
              </a:highlight>
            </a:endParaRPr>
          </a:p>
          <a:p>
            <a:pPr algn="ctr"/>
            <a:endParaRPr lang="en-US" sz="3000" dirty="0">
              <a:highlight>
                <a:srgbClr val="FFFF00"/>
              </a:highlight>
            </a:endParaRPr>
          </a:p>
          <a:p>
            <a:pPr marL="457200" indent="-457200">
              <a:buFont typeface="Arial" panose="020B0604020202020204" pitchFamily="34" charset="0"/>
              <a:buChar char="•"/>
            </a:pPr>
            <a:r>
              <a:rPr lang="fr-BE" sz="3000" dirty="0"/>
              <a:t>Envoi login et </a:t>
            </a:r>
            <a:r>
              <a:rPr lang="fr-BE" sz="3000" dirty="0" err="1"/>
              <a:t>mdp</a:t>
            </a:r>
            <a:r>
              <a:rPr lang="fr-BE" sz="3000" dirty="0"/>
              <a:t> et reçoit ticket pour l’utilisateur (TGT)</a:t>
            </a:r>
          </a:p>
          <a:p>
            <a:pPr marL="457200" indent="-457200">
              <a:buFont typeface="Arial" panose="020B0604020202020204" pitchFamily="34" charset="0"/>
              <a:buChar char="•"/>
            </a:pPr>
            <a:r>
              <a:rPr lang="fr-BE" sz="3000" dirty="0"/>
              <a:t>Envoi ticket (TGT) et reçoit un ticket de service pour l’ordinateur local</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fr-BE" sz="3000" dirty="0"/>
              <a:t>Idem pour les connexions aux autres ordinateurs</a:t>
            </a:r>
          </a:p>
          <a:p>
            <a:pPr marL="457200" indent="-457200">
              <a:buFont typeface="Arial" panose="020B0604020202020204" pitchFamily="34" charset="0"/>
              <a:buChar char="•"/>
            </a:pPr>
            <a:endParaRPr lang="fr-BE" sz="3000" dirty="0"/>
          </a:p>
          <a:p>
            <a:r>
              <a:rPr lang="fr-BE" sz="3000" dirty="0"/>
              <a:t>Remarque: L’ordinateur local ouvre également une session et reçoit aussi un ticket</a:t>
            </a:r>
          </a:p>
          <a:p>
            <a:pPr marL="457200" indent="-457200">
              <a:buFont typeface="Arial" panose="020B0604020202020204" pitchFamily="34" charset="0"/>
              <a:buChar char="•"/>
            </a:pPr>
            <a:endParaRPr lang="fr-BE" sz="3000" dirty="0"/>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5898731"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Processus</a:t>
            </a:r>
            <a:r>
              <a:rPr lang="en-US" sz="3600" dirty="0">
                <a:effectLst>
                  <a:outerShdw blurRad="38100" dist="38100" dir="2700000" algn="tl">
                    <a:srgbClr val="000000">
                      <a:alpha val="43137"/>
                    </a:srgbClr>
                  </a:outerShdw>
                </a:effectLst>
              </a:rPr>
              <a:t> de </a:t>
            </a:r>
            <a:r>
              <a:rPr lang="en-US" sz="3600" dirty="0" err="1">
                <a:effectLst>
                  <a:outerShdw blurRad="38100" dist="38100" dir="2700000" algn="tl">
                    <a:srgbClr val="000000">
                      <a:alpha val="43137"/>
                    </a:srgbClr>
                  </a:outerShdw>
                </a:effectLst>
              </a:rPr>
              <a:t>connexion</a:t>
            </a:r>
            <a:r>
              <a:rPr lang="en-US" sz="3600" dirty="0">
                <a:effectLst>
                  <a:outerShdw blurRad="38100" dist="38100" dir="2700000" algn="tl">
                    <a:srgbClr val="000000">
                      <a:alpha val="43137"/>
                    </a:srgbClr>
                  </a:outerShdw>
                </a:effectLst>
              </a:rPr>
              <a:t> AD DS</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9890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230E52-0493-4DCF-BADA-F23E9507C4A6}"/>
              </a:ext>
            </a:extLst>
          </p:cNvPr>
          <p:cNvSpPr txBox="1"/>
          <p:nvPr/>
        </p:nvSpPr>
        <p:spPr>
          <a:xfrm>
            <a:off x="435295" y="360610"/>
            <a:ext cx="11502705"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2.2 </a:t>
            </a:r>
            <a:r>
              <a:rPr lang="fr-FR" sz="3600" dirty="0">
                <a:solidFill>
                  <a:srgbClr val="0070C0"/>
                </a:solidFill>
                <a:effectLst>
                  <a:outerShdw blurRad="38100" dist="38100" dir="2700000" algn="tl">
                    <a:srgbClr val="000000">
                      <a:alpha val="43137"/>
                    </a:srgbClr>
                  </a:outerShdw>
                </a:effectLst>
              </a:rPr>
              <a:t>Vue d'ensemble des contrôleurs de domaines </a:t>
            </a:r>
            <a:endParaRPr lang="fr-BE" sz="3600" dirty="0">
              <a:solidFill>
                <a:srgbClr val="0070C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5170646"/>
          </a:xfrm>
          <a:prstGeom prst="rect">
            <a:avLst/>
          </a:prstGeom>
        </p:spPr>
        <p:txBody>
          <a:bodyPr wrap="square">
            <a:spAutoFit/>
          </a:bodyPr>
          <a:lstStyle/>
          <a:p>
            <a:pPr marL="457200" indent="-457200">
              <a:buFont typeface="Arial" panose="020B0604020202020204" pitchFamily="34" charset="0"/>
              <a:buChar char="•"/>
            </a:pPr>
            <a:r>
              <a:rPr lang="en-US" sz="3000" dirty="0" err="1"/>
              <a:t>décrire</a:t>
            </a:r>
            <a:r>
              <a:rPr lang="en-US" sz="3000" dirty="0"/>
              <a:t> la </a:t>
            </a:r>
            <a:r>
              <a:rPr lang="en-US" sz="3000" dirty="0" err="1"/>
              <a:t>fonction</a:t>
            </a:r>
            <a:r>
              <a:rPr lang="en-US" sz="3000" dirty="0"/>
              <a:t> des </a:t>
            </a:r>
            <a:r>
              <a:rPr lang="en-US" sz="3000" dirty="0" err="1"/>
              <a:t>contrôleurs</a:t>
            </a:r>
            <a:r>
              <a:rPr lang="en-US" sz="3000" dirty="0"/>
              <a:t> de </a:t>
            </a:r>
            <a:r>
              <a:rPr lang="en-US" sz="3000" dirty="0" err="1"/>
              <a:t>domaine</a:t>
            </a:r>
            <a:r>
              <a:rPr lang="en-US" sz="3000" dirty="0"/>
              <a:t> </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définir</a:t>
            </a:r>
            <a:r>
              <a:rPr lang="en-US" sz="3000" dirty="0"/>
              <a:t> la </a:t>
            </a:r>
            <a:r>
              <a:rPr lang="en-US" sz="3000" dirty="0" err="1"/>
              <a:t>fonction</a:t>
            </a:r>
            <a:r>
              <a:rPr lang="en-US" sz="3000" dirty="0"/>
              <a:t> du catalogue global</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décrire</a:t>
            </a:r>
            <a:r>
              <a:rPr lang="en-US" sz="3000" dirty="0"/>
              <a:t> le </a:t>
            </a:r>
            <a:r>
              <a:rPr lang="en-US" sz="3000" dirty="0" err="1"/>
              <a:t>processus</a:t>
            </a:r>
            <a:r>
              <a:rPr lang="en-US" sz="3000" dirty="0"/>
              <a:t> </a:t>
            </a:r>
            <a:r>
              <a:rPr lang="en-US" sz="3000" dirty="0" err="1"/>
              <a:t>d'ouverture</a:t>
            </a:r>
            <a:r>
              <a:rPr lang="en-US" sz="3000" dirty="0"/>
              <a:t> de session AD DS et </a:t>
            </a:r>
            <a:r>
              <a:rPr lang="en-US" sz="3000" dirty="0" err="1"/>
              <a:t>l'importance</a:t>
            </a:r>
            <a:r>
              <a:rPr lang="en-US" sz="3000" dirty="0"/>
              <a:t> des </a:t>
            </a:r>
            <a:r>
              <a:rPr lang="en-US" sz="3000" dirty="0" err="1"/>
              <a:t>enregistrements</a:t>
            </a:r>
            <a:r>
              <a:rPr lang="en-US" sz="3000" dirty="0"/>
              <a:t> DNS et SRV </a:t>
            </a:r>
            <a:r>
              <a:rPr lang="en-US" sz="3000" dirty="0" err="1"/>
              <a:t>dans</a:t>
            </a:r>
            <a:r>
              <a:rPr lang="en-US" sz="3000" dirty="0"/>
              <a:t> le </a:t>
            </a:r>
            <a:r>
              <a:rPr lang="en-US" sz="3000" dirty="0" err="1"/>
              <a:t>processus</a:t>
            </a:r>
            <a:r>
              <a:rPr lang="en-US" sz="3000" dirty="0"/>
              <a:t> </a:t>
            </a:r>
            <a:r>
              <a:rPr lang="en-US" sz="3000" dirty="0" err="1"/>
              <a:t>d'ouverture</a:t>
            </a:r>
            <a:r>
              <a:rPr lang="en-US" sz="3000" dirty="0"/>
              <a:t> de session</a:t>
            </a:r>
          </a:p>
          <a:p>
            <a:pPr marL="457200" indent="-457200">
              <a:buFont typeface="Arial" panose="020B0604020202020204" pitchFamily="34" charset="0"/>
              <a:buChar char="•"/>
            </a:pPr>
            <a:endParaRPr lang="fr-BE" sz="3000" dirty="0">
              <a:highlight>
                <a:srgbClr val="FFFF00"/>
              </a:highlight>
            </a:endParaRPr>
          </a:p>
          <a:p>
            <a:pPr marL="457200" indent="-457200">
              <a:buFont typeface="Arial" panose="020B0604020202020204" pitchFamily="34" charset="0"/>
              <a:buChar char="•"/>
            </a:pPr>
            <a:r>
              <a:rPr lang="en-US" sz="3000" dirty="0" err="1">
                <a:highlight>
                  <a:srgbClr val="FFFF00"/>
                </a:highlight>
              </a:rPr>
              <a:t>décrire</a:t>
            </a:r>
            <a:r>
              <a:rPr lang="en-US" sz="3000" dirty="0">
                <a:highlight>
                  <a:srgbClr val="FFFF00"/>
                </a:highlight>
              </a:rPr>
              <a:t> les </a:t>
            </a:r>
            <a:r>
              <a:rPr lang="en-US" sz="3000" dirty="0" err="1">
                <a:highlight>
                  <a:srgbClr val="FFFF00"/>
                </a:highlight>
              </a:rPr>
              <a:t>fonctionnalités</a:t>
            </a:r>
            <a:r>
              <a:rPr lang="en-US" sz="3000" dirty="0">
                <a:highlight>
                  <a:srgbClr val="FFFF00"/>
                </a:highlight>
              </a:rPr>
              <a:t> des </a:t>
            </a:r>
            <a:r>
              <a:rPr lang="en-US" sz="3000" dirty="0" err="1">
                <a:highlight>
                  <a:srgbClr val="FFFF00"/>
                </a:highlight>
              </a:rPr>
              <a:t>enregistrements</a:t>
            </a:r>
            <a:r>
              <a:rPr lang="en-US" sz="3000" dirty="0">
                <a:highlight>
                  <a:srgbClr val="FFFF00"/>
                </a:highlight>
              </a:rPr>
              <a:t> SRV</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expliquer</a:t>
            </a:r>
            <a:r>
              <a:rPr lang="en-US" sz="3000" dirty="0"/>
              <a:t> les </a:t>
            </a:r>
            <a:r>
              <a:rPr lang="en-US" sz="3000" dirty="0" err="1"/>
              <a:t>fonctions</a:t>
            </a:r>
            <a:r>
              <a:rPr lang="en-US" sz="3000" dirty="0"/>
              <a:t> des maîtres </a:t>
            </a:r>
            <a:r>
              <a:rPr lang="en-US" sz="3000" dirty="0" err="1"/>
              <a:t>d'opérations</a:t>
            </a:r>
            <a:endParaRPr lang="fr-BE" sz="3000" dirty="0"/>
          </a:p>
          <a:p>
            <a:pPr marL="457200" indent="-457200">
              <a:buFont typeface="Arial" panose="020B0604020202020204" pitchFamily="34" charset="0"/>
              <a:buChar char="•"/>
            </a:pPr>
            <a:endParaRPr lang="fr-BE" sz="3000" dirty="0"/>
          </a:p>
        </p:txBody>
      </p:sp>
    </p:spTree>
    <p:extLst>
      <p:ext uri="{BB962C8B-B14F-4D97-AF65-F5344CB8AC3E}">
        <p14:creationId xmlns:p14="http://schemas.microsoft.com/office/powerpoint/2010/main" val="83345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4708981"/>
          </a:xfrm>
          <a:prstGeom prst="rect">
            <a:avLst/>
          </a:prstGeom>
        </p:spPr>
        <p:txBody>
          <a:bodyPr wrap="square">
            <a:spAutoFit/>
          </a:bodyPr>
          <a:lstStyle/>
          <a:p>
            <a:pPr marL="457200" indent="-457200">
              <a:buFont typeface="Arial" panose="020B0604020202020204" pitchFamily="34" charset="0"/>
              <a:buChar char="•"/>
            </a:pPr>
            <a:r>
              <a:rPr lang="en-US" sz="3000" dirty="0" err="1"/>
              <a:t>Lorsque</a:t>
            </a:r>
            <a:r>
              <a:rPr lang="en-US" sz="3000" dirty="0"/>
              <a:t> </a:t>
            </a:r>
            <a:r>
              <a:rPr lang="en-US" sz="3000" dirty="0" err="1"/>
              <a:t>vous</a:t>
            </a:r>
            <a:r>
              <a:rPr lang="en-US" sz="3000" dirty="0"/>
              <a:t> </a:t>
            </a:r>
            <a:r>
              <a:rPr lang="en-US" sz="3000" dirty="0" err="1"/>
              <a:t>ouvrez</a:t>
            </a:r>
            <a:r>
              <a:rPr lang="en-US" sz="3000" dirty="0"/>
              <a:t> </a:t>
            </a:r>
            <a:r>
              <a:rPr lang="en-US" sz="3000" dirty="0" err="1"/>
              <a:t>une</a:t>
            </a:r>
            <a:r>
              <a:rPr lang="en-US" sz="3000" dirty="0"/>
              <a:t> session AD DS, </a:t>
            </a:r>
            <a:r>
              <a:rPr lang="en-US" sz="3000" dirty="0" err="1"/>
              <a:t>votre</a:t>
            </a:r>
            <a:r>
              <a:rPr lang="en-US" sz="3000" dirty="0"/>
              <a:t> </a:t>
            </a:r>
            <a:r>
              <a:rPr lang="en-US" sz="3000" dirty="0" err="1"/>
              <a:t>système</a:t>
            </a:r>
            <a:r>
              <a:rPr lang="en-US" sz="3000" dirty="0"/>
              <a:t> examine le service DNS pour </a:t>
            </a:r>
            <a:r>
              <a:rPr lang="en-US" sz="3000" dirty="0" err="1"/>
              <a:t>trouver</a:t>
            </a:r>
            <a:r>
              <a:rPr lang="en-US" sz="3000" dirty="0"/>
              <a:t> des </a:t>
            </a:r>
            <a:r>
              <a:rPr lang="en-US" sz="3000" dirty="0" err="1"/>
              <a:t>enregistrements</a:t>
            </a:r>
            <a:r>
              <a:rPr lang="en-US" sz="3000" dirty="0"/>
              <a:t> de ressource de service (SRV) </a:t>
            </a:r>
            <a:r>
              <a:rPr lang="en-US" sz="3000" dirty="0" err="1"/>
              <a:t>permettant</a:t>
            </a:r>
            <a:r>
              <a:rPr lang="en-US" sz="3000" dirty="0"/>
              <a:t> de </a:t>
            </a:r>
            <a:r>
              <a:rPr lang="en-US" sz="3000" dirty="0" err="1"/>
              <a:t>localiser</a:t>
            </a:r>
            <a:r>
              <a:rPr lang="en-US" sz="3000" dirty="0"/>
              <a:t> le </a:t>
            </a:r>
            <a:r>
              <a:rPr lang="en-US" sz="3000" dirty="0" err="1"/>
              <a:t>contrôleur</a:t>
            </a:r>
            <a:r>
              <a:rPr lang="en-US" sz="3000" dirty="0"/>
              <a:t> de </a:t>
            </a:r>
            <a:r>
              <a:rPr lang="en-US" sz="3000" dirty="0" err="1"/>
              <a:t>domaine</a:t>
            </a:r>
            <a:r>
              <a:rPr lang="en-US" sz="3000" dirty="0"/>
              <a:t> </a:t>
            </a:r>
            <a:r>
              <a:rPr lang="en-US" sz="3000" dirty="0" err="1"/>
              <a:t>approprié</a:t>
            </a:r>
            <a:r>
              <a:rPr lang="en-US" sz="3000" dirty="0"/>
              <a:t> le plus </a:t>
            </a:r>
            <a:r>
              <a:rPr lang="en-US" sz="3000" dirty="0" err="1"/>
              <a:t>proche</a:t>
            </a:r>
            <a:r>
              <a:rPr lang="en-US" sz="3000" dirty="0"/>
              <a:t>.</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r>
              <a:rPr lang="en-US" sz="3000" dirty="0"/>
              <a:t>Les </a:t>
            </a:r>
            <a:r>
              <a:rPr lang="en-US" sz="3000" dirty="0" err="1"/>
              <a:t>enregistrements</a:t>
            </a:r>
            <a:r>
              <a:rPr lang="en-US" sz="3000" dirty="0"/>
              <a:t> SRV </a:t>
            </a:r>
            <a:r>
              <a:rPr lang="en-US" sz="3000" dirty="0" err="1"/>
              <a:t>sont</a:t>
            </a:r>
            <a:r>
              <a:rPr lang="en-US" sz="3000" dirty="0"/>
              <a:t> </a:t>
            </a:r>
            <a:r>
              <a:rPr lang="en-US" sz="3000" dirty="0" err="1"/>
              <a:t>inscrits</a:t>
            </a:r>
            <a:r>
              <a:rPr lang="en-US" sz="3000" dirty="0"/>
              <a:t> </a:t>
            </a:r>
            <a:r>
              <a:rPr lang="en-US" sz="3000" dirty="0" err="1"/>
              <a:t>dans</a:t>
            </a:r>
            <a:r>
              <a:rPr lang="en-US" sz="3000" dirty="0"/>
              <a:t> DNS par le service Net Logon qui </a:t>
            </a:r>
            <a:r>
              <a:rPr lang="en-US" sz="3000" dirty="0" err="1"/>
              <a:t>s'exécute</a:t>
            </a:r>
            <a:r>
              <a:rPr lang="en-US" sz="3000" dirty="0"/>
              <a:t> sur </a:t>
            </a:r>
            <a:r>
              <a:rPr lang="en-US" sz="3000" dirty="0" err="1"/>
              <a:t>chaque</a:t>
            </a:r>
            <a:r>
              <a:rPr lang="en-US" sz="3000" dirty="0"/>
              <a:t> </a:t>
            </a:r>
            <a:r>
              <a:rPr lang="en-US" sz="3000" dirty="0" err="1"/>
              <a:t>contrôleur</a:t>
            </a:r>
            <a:r>
              <a:rPr lang="en-US" sz="3000" dirty="0"/>
              <a:t> de </a:t>
            </a:r>
            <a:r>
              <a:rPr lang="en-US" sz="3000" dirty="0" err="1"/>
              <a:t>domaine</a:t>
            </a:r>
            <a:r>
              <a:rPr lang="en-US" sz="3000" dirty="0"/>
              <a:t>. </a:t>
            </a:r>
          </a:p>
          <a:p>
            <a:pPr algn="ctr"/>
            <a:r>
              <a:rPr lang="en-US" sz="3000" dirty="0" err="1">
                <a:highlight>
                  <a:srgbClr val="FFFF00"/>
                </a:highlight>
              </a:rPr>
              <a:t>réinscrire</a:t>
            </a:r>
            <a:r>
              <a:rPr lang="en-US" sz="3000" dirty="0">
                <a:highlight>
                  <a:srgbClr val="FFFF00"/>
                </a:highlight>
              </a:rPr>
              <a:t> les </a:t>
            </a:r>
            <a:r>
              <a:rPr lang="en-US" sz="3000" dirty="0" err="1">
                <a:highlight>
                  <a:srgbClr val="FFFF00"/>
                </a:highlight>
              </a:rPr>
              <a:t>enregistrements</a:t>
            </a:r>
            <a:r>
              <a:rPr lang="en-US" sz="3000" dirty="0">
                <a:highlight>
                  <a:srgbClr val="FFFF00"/>
                </a:highlight>
              </a:rPr>
              <a:t> SRV </a:t>
            </a:r>
            <a:r>
              <a:rPr lang="en-US" sz="3000" dirty="0" err="1">
                <a:highlight>
                  <a:srgbClr val="FFFF00"/>
                </a:highlight>
              </a:rPr>
              <a:t>en</a:t>
            </a:r>
            <a:r>
              <a:rPr lang="en-US" sz="3000" dirty="0">
                <a:highlight>
                  <a:srgbClr val="FFFF00"/>
                </a:highlight>
              </a:rPr>
              <a:t> </a:t>
            </a:r>
            <a:r>
              <a:rPr lang="en-US" sz="3000" dirty="0" err="1">
                <a:highlight>
                  <a:srgbClr val="FFFF00"/>
                </a:highlight>
              </a:rPr>
              <a:t>redémarrant</a:t>
            </a:r>
            <a:r>
              <a:rPr lang="en-US" sz="3000" dirty="0">
                <a:highlight>
                  <a:srgbClr val="FFFF00"/>
                </a:highlight>
              </a:rPr>
              <a:t> le service Net Logon</a:t>
            </a:r>
            <a:r>
              <a:rPr lang="en-US" sz="3000" dirty="0"/>
              <a:t> </a:t>
            </a:r>
          </a:p>
          <a:p>
            <a:pPr marL="457200" indent="-457200">
              <a:buFont typeface="Arial" panose="020B0604020202020204" pitchFamily="34" charset="0"/>
              <a:buChar char="•"/>
            </a:pPr>
            <a:r>
              <a:rPr lang="en-US" sz="3000" dirty="0" err="1"/>
              <a:t>réinscrire</a:t>
            </a:r>
            <a:r>
              <a:rPr lang="en-US" sz="3000" dirty="0"/>
              <a:t> les </a:t>
            </a:r>
            <a:r>
              <a:rPr lang="en-US" sz="3000" dirty="0" err="1"/>
              <a:t>enregistrements</a:t>
            </a:r>
            <a:r>
              <a:rPr lang="en-US" sz="3000" dirty="0"/>
              <a:t> d’hôte (A)</a:t>
            </a:r>
          </a:p>
          <a:p>
            <a:pPr lvl="8"/>
            <a:r>
              <a:rPr lang="en-US" sz="3000" dirty="0">
                <a:highlight>
                  <a:srgbClr val="FFFF00"/>
                </a:highlight>
              </a:rPr>
              <a:t>Ipconfig /</a:t>
            </a:r>
            <a:r>
              <a:rPr lang="en-US" sz="3000" dirty="0" err="1">
                <a:highlight>
                  <a:srgbClr val="FFFF00"/>
                </a:highlight>
              </a:rPr>
              <a:t>registerdns</a:t>
            </a:r>
            <a:endParaRPr lang="fr-BE" sz="3000" dirty="0">
              <a:highlight>
                <a:srgbClr val="FFFF00"/>
              </a:highlight>
            </a:endParaRPr>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3883692"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Enregistrement</a:t>
            </a:r>
            <a:r>
              <a:rPr lang="en-US" sz="3600" dirty="0">
                <a:effectLst>
                  <a:outerShdw blurRad="38100" dist="38100" dir="2700000" algn="tl">
                    <a:srgbClr val="000000">
                      <a:alpha val="43137"/>
                    </a:srgbClr>
                  </a:outerShdw>
                </a:effectLst>
              </a:rPr>
              <a:t> SRV</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026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5392117"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Enregistrement</a:t>
            </a:r>
            <a:r>
              <a:rPr lang="en-US" sz="3600" dirty="0">
                <a:effectLst>
                  <a:outerShdw blurRad="38100" dist="38100" dir="2700000" algn="tl">
                    <a:srgbClr val="000000">
                      <a:alpha val="43137"/>
                    </a:srgbClr>
                  </a:outerShdw>
                </a:effectLst>
              </a:rPr>
              <a:t> SRV (</a:t>
            </a:r>
            <a:r>
              <a:rPr lang="en-US" sz="3600" dirty="0" err="1">
                <a:effectLst>
                  <a:outerShdw blurRad="38100" dist="38100" dir="2700000" algn="tl">
                    <a:srgbClr val="000000">
                      <a:alpha val="43137"/>
                    </a:srgbClr>
                  </a:outerShdw>
                </a:effectLst>
              </a:rPr>
              <a:t>Démo</a:t>
            </a:r>
            <a:r>
              <a:rPr lang="en-US" sz="3600" dirty="0">
                <a:effectLst>
                  <a:outerShdw blurRad="38100" dist="38100" dir="2700000" algn="tl">
                    <a:srgbClr val="000000">
                      <a:alpha val="43137"/>
                    </a:srgbClr>
                  </a:outerShdw>
                </a:effectLst>
              </a:rPr>
              <a:t>)</a:t>
            </a:r>
            <a:endParaRPr lang="fr-BE" sz="3600" dirty="0">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03095D13-18E3-4D87-9EDF-164E77C051C5}"/>
              </a:ext>
            </a:extLst>
          </p:cNvPr>
          <p:cNvPicPr>
            <a:picLocks noChangeAspect="1"/>
          </p:cNvPicPr>
          <p:nvPr/>
        </p:nvPicPr>
        <p:blipFill>
          <a:blip r:embed="rId2"/>
          <a:stretch>
            <a:fillRect/>
          </a:stretch>
        </p:blipFill>
        <p:spPr>
          <a:xfrm>
            <a:off x="812799" y="1090831"/>
            <a:ext cx="10636139" cy="2449111"/>
          </a:xfrm>
          <a:prstGeom prst="rect">
            <a:avLst/>
          </a:prstGeom>
        </p:spPr>
      </p:pic>
      <p:pic>
        <p:nvPicPr>
          <p:cNvPr id="3" name="Image 2">
            <a:extLst>
              <a:ext uri="{FF2B5EF4-FFF2-40B4-BE49-F238E27FC236}">
                <a16:creationId xmlns:a16="http://schemas.microsoft.com/office/drawing/2014/main" id="{2EDADFFA-F82F-454E-A42B-12EA5AF74F1E}"/>
              </a:ext>
            </a:extLst>
          </p:cNvPr>
          <p:cNvPicPr>
            <a:picLocks noChangeAspect="1"/>
          </p:cNvPicPr>
          <p:nvPr/>
        </p:nvPicPr>
        <p:blipFill>
          <a:blip r:embed="rId3"/>
          <a:stretch>
            <a:fillRect/>
          </a:stretch>
        </p:blipFill>
        <p:spPr>
          <a:xfrm>
            <a:off x="812799" y="3769260"/>
            <a:ext cx="9609158" cy="2756913"/>
          </a:xfrm>
          <a:prstGeom prst="rect">
            <a:avLst/>
          </a:prstGeom>
        </p:spPr>
      </p:pic>
    </p:spTree>
    <p:extLst>
      <p:ext uri="{BB962C8B-B14F-4D97-AF65-F5344CB8AC3E}">
        <p14:creationId xmlns:p14="http://schemas.microsoft.com/office/powerpoint/2010/main" val="429167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230E52-0493-4DCF-BADA-F23E9507C4A6}"/>
              </a:ext>
            </a:extLst>
          </p:cNvPr>
          <p:cNvSpPr txBox="1"/>
          <p:nvPr/>
        </p:nvSpPr>
        <p:spPr>
          <a:xfrm>
            <a:off x="435295" y="360610"/>
            <a:ext cx="11502705"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2.2 </a:t>
            </a:r>
            <a:r>
              <a:rPr lang="fr-FR" sz="3600" dirty="0">
                <a:solidFill>
                  <a:srgbClr val="0070C0"/>
                </a:solidFill>
                <a:effectLst>
                  <a:outerShdw blurRad="38100" dist="38100" dir="2700000" algn="tl">
                    <a:srgbClr val="000000">
                      <a:alpha val="43137"/>
                    </a:srgbClr>
                  </a:outerShdw>
                </a:effectLst>
              </a:rPr>
              <a:t>Vue d'ensemble des contrôleurs de domaines </a:t>
            </a:r>
            <a:endParaRPr lang="fr-BE" sz="3600" dirty="0">
              <a:solidFill>
                <a:srgbClr val="0070C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5170646"/>
          </a:xfrm>
          <a:prstGeom prst="rect">
            <a:avLst/>
          </a:prstGeom>
        </p:spPr>
        <p:txBody>
          <a:bodyPr wrap="square">
            <a:spAutoFit/>
          </a:bodyPr>
          <a:lstStyle/>
          <a:p>
            <a:pPr marL="457200" indent="-457200">
              <a:buFont typeface="Arial" panose="020B0604020202020204" pitchFamily="34" charset="0"/>
              <a:buChar char="•"/>
            </a:pPr>
            <a:r>
              <a:rPr lang="en-US" sz="3000" dirty="0" err="1"/>
              <a:t>décrire</a:t>
            </a:r>
            <a:r>
              <a:rPr lang="en-US" sz="3000" dirty="0"/>
              <a:t> la </a:t>
            </a:r>
            <a:r>
              <a:rPr lang="en-US" sz="3000" dirty="0" err="1"/>
              <a:t>fonction</a:t>
            </a:r>
            <a:r>
              <a:rPr lang="en-US" sz="3000" dirty="0"/>
              <a:t> des </a:t>
            </a:r>
            <a:r>
              <a:rPr lang="en-US" sz="3000" dirty="0" err="1"/>
              <a:t>contrôleurs</a:t>
            </a:r>
            <a:r>
              <a:rPr lang="en-US" sz="3000" dirty="0"/>
              <a:t> de </a:t>
            </a:r>
            <a:r>
              <a:rPr lang="en-US" sz="3000" dirty="0" err="1"/>
              <a:t>domaine</a:t>
            </a:r>
            <a:r>
              <a:rPr lang="en-US" sz="3000" dirty="0"/>
              <a:t> </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définir</a:t>
            </a:r>
            <a:r>
              <a:rPr lang="en-US" sz="3000" dirty="0"/>
              <a:t> la </a:t>
            </a:r>
            <a:r>
              <a:rPr lang="en-US" sz="3000" dirty="0" err="1"/>
              <a:t>fonction</a:t>
            </a:r>
            <a:r>
              <a:rPr lang="en-US" sz="3000" dirty="0"/>
              <a:t> du catalogue global</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décrire</a:t>
            </a:r>
            <a:r>
              <a:rPr lang="en-US" sz="3000" dirty="0"/>
              <a:t> le </a:t>
            </a:r>
            <a:r>
              <a:rPr lang="en-US" sz="3000" dirty="0" err="1"/>
              <a:t>processus</a:t>
            </a:r>
            <a:r>
              <a:rPr lang="en-US" sz="3000" dirty="0"/>
              <a:t> </a:t>
            </a:r>
            <a:r>
              <a:rPr lang="en-US" sz="3000" dirty="0" err="1"/>
              <a:t>d'ouverture</a:t>
            </a:r>
            <a:r>
              <a:rPr lang="en-US" sz="3000" dirty="0"/>
              <a:t> de session AD DS et </a:t>
            </a:r>
            <a:r>
              <a:rPr lang="en-US" sz="3000" dirty="0" err="1"/>
              <a:t>l'importance</a:t>
            </a:r>
            <a:r>
              <a:rPr lang="en-US" sz="3000" dirty="0"/>
              <a:t> des </a:t>
            </a:r>
            <a:r>
              <a:rPr lang="en-US" sz="3000" dirty="0" err="1"/>
              <a:t>enregistrements</a:t>
            </a:r>
            <a:r>
              <a:rPr lang="en-US" sz="3000" dirty="0"/>
              <a:t> DNS et SRV </a:t>
            </a:r>
            <a:r>
              <a:rPr lang="en-US" sz="3000" dirty="0" err="1"/>
              <a:t>dans</a:t>
            </a:r>
            <a:r>
              <a:rPr lang="en-US" sz="3000" dirty="0"/>
              <a:t> le </a:t>
            </a:r>
            <a:r>
              <a:rPr lang="en-US" sz="3000" dirty="0" err="1"/>
              <a:t>processus</a:t>
            </a:r>
            <a:r>
              <a:rPr lang="en-US" sz="3000" dirty="0"/>
              <a:t> </a:t>
            </a:r>
            <a:r>
              <a:rPr lang="en-US" sz="3000" dirty="0" err="1"/>
              <a:t>d'ouverture</a:t>
            </a:r>
            <a:r>
              <a:rPr lang="en-US" sz="3000" dirty="0"/>
              <a:t> de session</a:t>
            </a:r>
          </a:p>
          <a:p>
            <a:pPr marL="457200" indent="-457200">
              <a:buFont typeface="Arial" panose="020B0604020202020204" pitchFamily="34" charset="0"/>
              <a:buChar char="•"/>
            </a:pPr>
            <a:endParaRPr lang="fr-BE" sz="3000" dirty="0">
              <a:highlight>
                <a:srgbClr val="FFFF00"/>
              </a:highlight>
            </a:endParaRPr>
          </a:p>
          <a:p>
            <a:pPr marL="457200" indent="-457200">
              <a:buFont typeface="Arial" panose="020B0604020202020204" pitchFamily="34" charset="0"/>
              <a:buChar char="•"/>
            </a:pPr>
            <a:r>
              <a:rPr lang="en-US" sz="3000" dirty="0" err="1"/>
              <a:t>décrire</a:t>
            </a:r>
            <a:r>
              <a:rPr lang="en-US" sz="3000" dirty="0"/>
              <a:t> les </a:t>
            </a:r>
            <a:r>
              <a:rPr lang="en-US" sz="3000" dirty="0" err="1"/>
              <a:t>fonctionnalités</a:t>
            </a:r>
            <a:r>
              <a:rPr lang="en-US" sz="3000" dirty="0"/>
              <a:t> des </a:t>
            </a:r>
            <a:r>
              <a:rPr lang="en-US" sz="3000" dirty="0" err="1"/>
              <a:t>enregistrements</a:t>
            </a:r>
            <a:r>
              <a:rPr lang="en-US" sz="3000" dirty="0"/>
              <a:t> SRV</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highlight>
                  <a:srgbClr val="FFFF00"/>
                </a:highlight>
              </a:rPr>
              <a:t>expliquer</a:t>
            </a:r>
            <a:r>
              <a:rPr lang="en-US" sz="3000" dirty="0">
                <a:highlight>
                  <a:srgbClr val="FFFF00"/>
                </a:highlight>
              </a:rPr>
              <a:t> les </a:t>
            </a:r>
            <a:r>
              <a:rPr lang="en-US" sz="3000" dirty="0" err="1">
                <a:highlight>
                  <a:srgbClr val="FFFF00"/>
                </a:highlight>
              </a:rPr>
              <a:t>fonctions</a:t>
            </a:r>
            <a:r>
              <a:rPr lang="en-US" sz="3000" dirty="0">
                <a:highlight>
                  <a:srgbClr val="FFFF00"/>
                </a:highlight>
              </a:rPr>
              <a:t> des maîtres </a:t>
            </a:r>
            <a:r>
              <a:rPr lang="en-US" sz="3000" dirty="0" err="1">
                <a:highlight>
                  <a:srgbClr val="FFFF00"/>
                </a:highlight>
              </a:rPr>
              <a:t>d'opérations</a:t>
            </a:r>
            <a:endParaRPr lang="fr-BE" sz="3000" dirty="0">
              <a:highlight>
                <a:srgbClr val="FFFF00"/>
              </a:highlight>
            </a:endParaRPr>
          </a:p>
          <a:p>
            <a:pPr marL="457200" indent="-457200">
              <a:buFont typeface="Arial" panose="020B0604020202020204" pitchFamily="34" charset="0"/>
              <a:buChar char="•"/>
            </a:pPr>
            <a:endParaRPr lang="fr-BE" sz="3000" dirty="0"/>
          </a:p>
        </p:txBody>
      </p:sp>
    </p:spTree>
    <p:extLst>
      <p:ext uri="{BB962C8B-B14F-4D97-AF65-F5344CB8AC3E}">
        <p14:creationId xmlns:p14="http://schemas.microsoft.com/office/powerpoint/2010/main" val="141227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803400"/>
            <a:ext cx="11595100" cy="2308324"/>
          </a:xfrm>
          <a:prstGeom prst="rect">
            <a:avLst/>
          </a:prstGeom>
        </p:spPr>
        <p:txBody>
          <a:bodyPr wrap="square">
            <a:spAutoFit/>
          </a:bodyPr>
          <a:lstStyle/>
          <a:p>
            <a:pPr marL="457200" lvl="0" indent="-457200">
              <a:buFont typeface="Arial" panose="020B0604020202020204" pitchFamily="34" charset="0"/>
              <a:buChar char="•"/>
            </a:pPr>
            <a:r>
              <a:rPr lang="en-US" sz="3600" dirty="0"/>
              <a:t>Bien que </a:t>
            </a:r>
            <a:r>
              <a:rPr lang="en-US" sz="3600" dirty="0" err="1"/>
              <a:t>tous</a:t>
            </a:r>
            <a:r>
              <a:rPr lang="en-US" sz="3600" dirty="0"/>
              <a:t> les </a:t>
            </a:r>
            <a:r>
              <a:rPr lang="en-US" sz="3600" dirty="0" err="1"/>
              <a:t>contrôleurs</a:t>
            </a:r>
            <a:r>
              <a:rPr lang="en-US" sz="3600" dirty="0"/>
              <a:t> de </a:t>
            </a:r>
            <a:r>
              <a:rPr lang="en-US" sz="3600" dirty="0" err="1"/>
              <a:t>domaine</a:t>
            </a:r>
            <a:r>
              <a:rPr lang="en-US" sz="3600" dirty="0"/>
              <a:t> </a:t>
            </a:r>
            <a:r>
              <a:rPr lang="en-US" sz="3600" dirty="0" err="1"/>
              <a:t>soient</a:t>
            </a:r>
            <a:r>
              <a:rPr lang="en-US" sz="3600" dirty="0"/>
              <a:t> </a:t>
            </a:r>
            <a:r>
              <a:rPr lang="en-US" sz="3600" dirty="0" err="1"/>
              <a:t>essentiellement</a:t>
            </a:r>
            <a:r>
              <a:rPr lang="en-US" sz="3600" dirty="0"/>
              <a:t> </a:t>
            </a:r>
            <a:r>
              <a:rPr lang="en-US" sz="3600" dirty="0" err="1"/>
              <a:t>égaux</a:t>
            </a:r>
            <a:r>
              <a:rPr lang="en-US" sz="3600" dirty="0"/>
              <a:t>, </a:t>
            </a:r>
            <a:r>
              <a:rPr lang="en-US" sz="3600" dirty="0" err="1"/>
              <a:t>certaines</a:t>
            </a:r>
            <a:r>
              <a:rPr lang="en-US" sz="3600" dirty="0"/>
              <a:t> </a:t>
            </a:r>
            <a:r>
              <a:rPr lang="en-US" sz="3600" dirty="0" err="1"/>
              <a:t>tâches</a:t>
            </a:r>
            <a:r>
              <a:rPr lang="en-US" sz="3600" dirty="0"/>
              <a:t> </a:t>
            </a:r>
            <a:r>
              <a:rPr lang="en-US" sz="3600" dirty="0" err="1"/>
              <a:t>peuvent</a:t>
            </a:r>
            <a:r>
              <a:rPr lang="en-US" sz="3600" dirty="0"/>
              <a:t> </a:t>
            </a:r>
            <a:r>
              <a:rPr lang="en-US" sz="3600" dirty="0" err="1"/>
              <a:t>être</a:t>
            </a:r>
            <a:r>
              <a:rPr lang="en-US" sz="3600" dirty="0"/>
              <a:t> </a:t>
            </a:r>
            <a:r>
              <a:rPr lang="en-US" sz="3600" dirty="0" err="1"/>
              <a:t>effectuées</a:t>
            </a:r>
            <a:r>
              <a:rPr lang="en-US" sz="3600" dirty="0"/>
              <a:t> </a:t>
            </a:r>
            <a:r>
              <a:rPr lang="en-US" sz="3600" dirty="0" err="1"/>
              <a:t>uniquement</a:t>
            </a:r>
            <a:r>
              <a:rPr lang="en-US" sz="3600" dirty="0"/>
              <a:t> </a:t>
            </a:r>
            <a:r>
              <a:rPr lang="en-US" sz="3600" dirty="0" err="1"/>
              <a:t>en</a:t>
            </a:r>
            <a:r>
              <a:rPr lang="en-US" sz="3600" dirty="0"/>
              <a:t> </a:t>
            </a:r>
            <a:r>
              <a:rPr lang="en-US" sz="3600" dirty="0" err="1"/>
              <a:t>ciblant</a:t>
            </a:r>
            <a:r>
              <a:rPr lang="en-US" sz="3600" dirty="0"/>
              <a:t> un </a:t>
            </a:r>
            <a:r>
              <a:rPr lang="en-US" sz="3600" dirty="0" err="1"/>
              <a:t>contrôleur</a:t>
            </a:r>
            <a:r>
              <a:rPr lang="en-US" sz="3600" dirty="0"/>
              <a:t> de </a:t>
            </a:r>
            <a:r>
              <a:rPr lang="en-US" sz="3600" dirty="0" err="1"/>
              <a:t>domaine</a:t>
            </a:r>
            <a:r>
              <a:rPr lang="en-US" sz="3600" dirty="0"/>
              <a:t> </a:t>
            </a:r>
            <a:r>
              <a:rPr lang="en-US" sz="3600" dirty="0" err="1"/>
              <a:t>particulier</a:t>
            </a:r>
            <a:r>
              <a:rPr lang="en-US" sz="3600" dirty="0"/>
              <a:t>.</a:t>
            </a:r>
            <a:endParaRPr lang="fr-BE" sz="3600" dirty="0">
              <a:highlight>
                <a:srgbClr val="FFFF00"/>
              </a:highlight>
            </a:endParaRPr>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4062009" cy="646331"/>
          </a:xfrm>
          <a:prstGeom prst="rect">
            <a:avLst/>
          </a:prstGeom>
          <a:noFill/>
        </p:spPr>
        <p:txBody>
          <a:bodyPr wrap="none" rtlCol="0">
            <a:spAutoFit/>
          </a:bodyPr>
          <a:lstStyle/>
          <a:p>
            <a:r>
              <a:rPr lang="en-US" sz="3600" dirty="0">
                <a:effectLst>
                  <a:outerShdw blurRad="38100" dist="38100" dir="2700000" algn="tl">
                    <a:srgbClr val="000000">
                      <a:alpha val="43137"/>
                    </a:srgbClr>
                  </a:outerShdw>
                </a:effectLst>
              </a:rPr>
              <a:t>Maîtres </a:t>
            </a:r>
            <a:r>
              <a:rPr lang="en-US" sz="3600" dirty="0" err="1">
                <a:effectLst>
                  <a:outerShdw blurRad="38100" dist="38100" dir="2700000" algn="tl">
                    <a:srgbClr val="000000">
                      <a:alpha val="43137"/>
                    </a:srgbClr>
                  </a:outerShdw>
                </a:effectLst>
              </a:rPr>
              <a:t>d’operations</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662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803400"/>
            <a:ext cx="11595100" cy="3785652"/>
          </a:xfrm>
          <a:prstGeom prst="rect">
            <a:avLst/>
          </a:prstGeom>
        </p:spPr>
        <p:txBody>
          <a:bodyPr wrap="square">
            <a:spAutoFit/>
          </a:bodyPr>
          <a:lstStyle/>
          <a:p>
            <a:pPr marL="457200" lvl="0" indent="-457200">
              <a:buFont typeface="Arial" panose="020B0604020202020204" pitchFamily="34" charset="0"/>
              <a:buChar char="•"/>
            </a:pPr>
            <a:r>
              <a:rPr lang="en-US" sz="3000" i="1" dirty="0"/>
              <a:t>Maître </a:t>
            </a:r>
            <a:r>
              <a:rPr lang="en-US" sz="3000" i="1" dirty="0" err="1"/>
              <a:t>d'attribution</a:t>
            </a:r>
            <a:r>
              <a:rPr lang="en-US" sz="3000" i="1" dirty="0"/>
              <a:t> de </a:t>
            </a:r>
            <a:r>
              <a:rPr lang="en-US" sz="3000" i="1" dirty="0" err="1"/>
              <a:t>noms</a:t>
            </a:r>
            <a:r>
              <a:rPr lang="en-US" sz="3000" i="1" dirty="0"/>
              <a:t> de </a:t>
            </a:r>
            <a:r>
              <a:rPr lang="en-US" sz="3000" i="1" dirty="0" err="1"/>
              <a:t>domaine</a:t>
            </a:r>
            <a:r>
              <a:rPr lang="en-US" sz="3000" dirty="0"/>
              <a:t>. </a:t>
            </a:r>
          </a:p>
          <a:p>
            <a:pPr lvl="2"/>
            <a:r>
              <a:rPr lang="en-US" sz="3000" dirty="0"/>
              <a:t>Il </a:t>
            </a:r>
            <a:r>
              <a:rPr lang="en-US" sz="3000" dirty="0" err="1"/>
              <a:t>s'agit</a:t>
            </a:r>
            <a:r>
              <a:rPr lang="en-US" sz="3000" dirty="0"/>
              <a:t> du </a:t>
            </a:r>
            <a:r>
              <a:rPr lang="en-US" sz="3000" dirty="0" err="1"/>
              <a:t>contrôleur</a:t>
            </a:r>
            <a:r>
              <a:rPr lang="en-US" sz="3000" dirty="0"/>
              <a:t> de </a:t>
            </a:r>
            <a:r>
              <a:rPr lang="en-US" sz="3000" dirty="0" err="1"/>
              <a:t>domaine</a:t>
            </a:r>
            <a:r>
              <a:rPr lang="en-US" sz="3000" dirty="0"/>
              <a:t> qui </a:t>
            </a:r>
            <a:r>
              <a:rPr lang="en-US" sz="3000" dirty="0" err="1"/>
              <a:t>doit</a:t>
            </a:r>
            <a:r>
              <a:rPr lang="en-US" sz="3000" dirty="0"/>
              <a:t> </a:t>
            </a:r>
            <a:r>
              <a:rPr lang="en-US" sz="3000" dirty="0" err="1"/>
              <a:t>être</a:t>
            </a:r>
            <a:r>
              <a:rPr lang="en-US" sz="3000" dirty="0"/>
              <a:t> </a:t>
            </a:r>
            <a:r>
              <a:rPr lang="en-US" sz="3000" dirty="0" err="1">
                <a:highlight>
                  <a:srgbClr val="FFFF00"/>
                </a:highlight>
              </a:rPr>
              <a:t>contacté</a:t>
            </a:r>
            <a:r>
              <a:rPr lang="en-US" sz="3000" dirty="0">
                <a:highlight>
                  <a:srgbClr val="FFFF00"/>
                </a:highlight>
              </a:rPr>
              <a:t> </a:t>
            </a:r>
            <a:r>
              <a:rPr lang="en-US" sz="3000" dirty="0" err="1">
                <a:highlight>
                  <a:srgbClr val="FFFF00"/>
                </a:highlight>
              </a:rPr>
              <a:t>lorsque</a:t>
            </a:r>
            <a:r>
              <a:rPr lang="en-US" sz="3000" dirty="0">
                <a:highlight>
                  <a:srgbClr val="FFFF00"/>
                </a:highlight>
              </a:rPr>
              <a:t> </a:t>
            </a:r>
            <a:r>
              <a:rPr lang="en-US" sz="3000" dirty="0" err="1">
                <a:highlight>
                  <a:srgbClr val="FFFF00"/>
                </a:highlight>
              </a:rPr>
              <a:t>vous</a:t>
            </a:r>
            <a:r>
              <a:rPr lang="en-US" sz="3000" dirty="0">
                <a:highlight>
                  <a:srgbClr val="FFFF00"/>
                </a:highlight>
              </a:rPr>
              <a:t> </a:t>
            </a:r>
            <a:r>
              <a:rPr lang="en-US" sz="3000" dirty="0" err="1">
                <a:highlight>
                  <a:srgbClr val="FFFF00"/>
                </a:highlight>
              </a:rPr>
              <a:t>ajoutez</a:t>
            </a:r>
            <a:r>
              <a:rPr lang="en-US" sz="3000" dirty="0">
                <a:highlight>
                  <a:srgbClr val="FFFF00"/>
                </a:highlight>
              </a:rPr>
              <a:t> </a:t>
            </a:r>
            <a:r>
              <a:rPr lang="en-US" sz="3000" dirty="0" err="1">
                <a:highlight>
                  <a:srgbClr val="FFFF00"/>
                </a:highlight>
              </a:rPr>
              <a:t>ou</a:t>
            </a:r>
            <a:r>
              <a:rPr lang="en-US" sz="3000" dirty="0">
                <a:highlight>
                  <a:srgbClr val="FFFF00"/>
                </a:highlight>
              </a:rPr>
              <a:t> </a:t>
            </a:r>
            <a:r>
              <a:rPr lang="en-US" sz="3000" dirty="0" err="1">
                <a:highlight>
                  <a:srgbClr val="FFFF00"/>
                </a:highlight>
              </a:rPr>
              <a:t>supprimez</a:t>
            </a:r>
            <a:r>
              <a:rPr lang="en-US" sz="3000" dirty="0">
                <a:highlight>
                  <a:srgbClr val="FFFF00"/>
                </a:highlight>
              </a:rPr>
              <a:t> un </a:t>
            </a:r>
            <a:r>
              <a:rPr lang="en-US" sz="3000" dirty="0" err="1">
                <a:highlight>
                  <a:srgbClr val="FFFF00"/>
                </a:highlight>
              </a:rPr>
              <a:t>domaine</a:t>
            </a:r>
            <a:r>
              <a:rPr lang="en-US" sz="3000" dirty="0"/>
              <a:t>, </a:t>
            </a:r>
            <a:r>
              <a:rPr lang="en-US" sz="3000" dirty="0" err="1"/>
              <a:t>ou</a:t>
            </a:r>
            <a:r>
              <a:rPr lang="en-US" sz="3000" dirty="0"/>
              <a:t> </a:t>
            </a:r>
            <a:r>
              <a:rPr lang="en-US" sz="3000" dirty="0" err="1"/>
              <a:t>lorsque</a:t>
            </a:r>
            <a:r>
              <a:rPr lang="en-US" sz="3000" dirty="0"/>
              <a:t> </a:t>
            </a:r>
            <a:r>
              <a:rPr lang="en-US" sz="3000" dirty="0" err="1"/>
              <a:t>vous</a:t>
            </a:r>
            <a:r>
              <a:rPr lang="en-US" sz="3000" dirty="0"/>
              <a:t> </a:t>
            </a:r>
            <a:r>
              <a:rPr lang="en-US" sz="3000" dirty="0" err="1"/>
              <a:t>apportez</a:t>
            </a:r>
            <a:r>
              <a:rPr lang="en-US" sz="3000" dirty="0"/>
              <a:t> des modifications de nom à des </a:t>
            </a:r>
            <a:r>
              <a:rPr lang="en-US" sz="3000" dirty="0" err="1"/>
              <a:t>domaines</a:t>
            </a:r>
            <a:r>
              <a:rPr lang="en-US" sz="3000" dirty="0"/>
              <a:t>.</a:t>
            </a:r>
            <a:endParaRPr lang="fr-BE" sz="3000" dirty="0"/>
          </a:p>
          <a:p>
            <a:pPr marL="457200" lvl="0" indent="-457200">
              <a:buFont typeface="Arial" panose="020B0604020202020204" pitchFamily="34" charset="0"/>
              <a:buChar char="•"/>
            </a:pPr>
            <a:r>
              <a:rPr lang="en-US" sz="3000" i="1" dirty="0" err="1"/>
              <a:t>Contrôleur</a:t>
            </a:r>
            <a:r>
              <a:rPr lang="en-US" sz="3000" i="1" dirty="0"/>
              <a:t> de </a:t>
            </a:r>
            <a:r>
              <a:rPr lang="en-US" sz="3000" i="1" dirty="0" err="1"/>
              <a:t>schéma</a:t>
            </a:r>
            <a:r>
              <a:rPr lang="en-US" sz="3000" dirty="0"/>
              <a:t>. </a:t>
            </a:r>
          </a:p>
          <a:p>
            <a:pPr lvl="2"/>
            <a:r>
              <a:rPr lang="en-US" sz="3000" dirty="0"/>
              <a:t>Il </a:t>
            </a:r>
            <a:r>
              <a:rPr lang="en-US" sz="3000" dirty="0" err="1"/>
              <a:t>s'agit</a:t>
            </a:r>
            <a:r>
              <a:rPr lang="en-US" sz="3000" dirty="0"/>
              <a:t> du </a:t>
            </a:r>
            <a:r>
              <a:rPr lang="en-US" sz="3000" dirty="0" err="1"/>
              <a:t>contrôleur</a:t>
            </a:r>
            <a:r>
              <a:rPr lang="en-US" sz="3000" dirty="0"/>
              <a:t> de </a:t>
            </a:r>
            <a:r>
              <a:rPr lang="en-US" sz="3000" dirty="0" err="1"/>
              <a:t>domaine</a:t>
            </a:r>
            <a:r>
              <a:rPr lang="en-US" sz="3000" dirty="0"/>
              <a:t> sur </a:t>
            </a:r>
            <a:r>
              <a:rPr lang="en-US" sz="3000" dirty="0" err="1"/>
              <a:t>lequel</a:t>
            </a:r>
            <a:r>
              <a:rPr lang="en-US" sz="3000" dirty="0"/>
              <a:t> </a:t>
            </a:r>
            <a:r>
              <a:rPr lang="en-US" sz="3000" dirty="0" err="1"/>
              <a:t>toutes</a:t>
            </a:r>
            <a:r>
              <a:rPr lang="en-US" sz="3000" dirty="0"/>
              <a:t> les modifications de </a:t>
            </a:r>
            <a:r>
              <a:rPr lang="en-US" sz="3000" dirty="0" err="1"/>
              <a:t>schéma</a:t>
            </a:r>
            <a:r>
              <a:rPr lang="en-US" sz="3000" dirty="0"/>
              <a:t> </a:t>
            </a:r>
            <a:r>
              <a:rPr lang="en-US" sz="3000" dirty="0" err="1"/>
              <a:t>sont</a:t>
            </a:r>
            <a:r>
              <a:rPr lang="en-US" sz="3000" dirty="0"/>
              <a:t> </a:t>
            </a:r>
            <a:r>
              <a:rPr lang="en-US" sz="3000" dirty="0" err="1"/>
              <a:t>effectuées</a:t>
            </a:r>
            <a:r>
              <a:rPr lang="en-US" sz="3000" dirty="0"/>
              <a:t>. </a:t>
            </a:r>
          </a:p>
          <a:p>
            <a:pPr lvl="2"/>
            <a:r>
              <a:rPr lang="en-US" sz="3000" dirty="0">
                <a:highlight>
                  <a:srgbClr val="FFFF00"/>
                </a:highlight>
              </a:rPr>
              <a:t>=DC à </a:t>
            </a:r>
            <a:r>
              <a:rPr lang="en-US" sz="3000" dirty="0" err="1">
                <a:highlight>
                  <a:srgbClr val="FFFF00"/>
                </a:highlight>
              </a:rPr>
              <a:t>contacter</a:t>
            </a:r>
            <a:r>
              <a:rPr lang="en-US" sz="3000" dirty="0">
                <a:highlight>
                  <a:srgbClr val="FFFF00"/>
                </a:highlight>
              </a:rPr>
              <a:t> pour installer </a:t>
            </a:r>
            <a:r>
              <a:rPr lang="en-US" sz="3000" dirty="0" err="1">
                <a:highlight>
                  <a:srgbClr val="FFFF00"/>
                </a:highlight>
              </a:rPr>
              <a:t>Sharepoint</a:t>
            </a:r>
            <a:r>
              <a:rPr lang="en-US" sz="3000" dirty="0">
                <a:highlight>
                  <a:srgbClr val="FFFF00"/>
                </a:highlight>
              </a:rPr>
              <a:t> </a:t>
            </a:r>
            <a:r>
              <a:rPr lang="en-US" sz="3000" dirty="0" err="1">
                <a:highlight>
                  <a:srgbClr val="FFFF00"/>
                </a:highlight>
              </a:rPr>
              <a:t>ou</a:t>
            </a:r>
            <a:r>
              <a:rPr lang="en-US" sz="3000" dirty="0">
                <a:highlight>
                  <a:srgbClr val="FFFF00"/>
                </a:highlight>
              </a:rPr>
              <a:t> Exchange par </a:t>
            </a:r>
            <a:r>
              <a:rPr lang="en-US" sz="3000" dirty="0" err="1">
                <a:highlight>
                  <a:srgbClr val="FFFF00"/>
                </a:highlight>
              </a:rPr>
              <a:t>exemple</a:t>
            </a:r>
            <a:endParaRPr lang="fr-BE" sz="3000" dirty="0">
              <a:highlight>
                <a:srgbClr val="FFFF00"/>
              </a:highlight>
            </a:endParaRPr>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5725478" cy="646331"/>
          </a:xfrm>
          <a:prstGeom prst="rect">
            <a:avLst/>
          </a:prstGeom>
          <a:noFill/>
        </p:spPr>
        <p:txBody>
          <a:bodyPr wrap="none" rtlCol="0">
            <a:spAutoFit/>
          </a:bodyPr>
          <a:lstStyle/>
          <a:p>
            <a:r>
              <a:rPr lang="en-US" sz="3600" dirty="0">
                <a:effectLst>
                  <a:outerShdw blurRad="38100" dist="38100" dir="2700000" algn="tl">
                    <a:srgbClr val="000000">
                      <a:alpha val="43137"/>
                    </a:srgbClr>
                  </a:outerShdw>
                </a:effectLst>
              </a:rPr>
              <a:t>Maîtres </a:t>
            </a:r>
            <a:r>
              <a:rPr lang="en-US" sz="3600" dirty="0" err="1">
                <a:effectLst>
                  <a:outerShdw blurRad="38100" dist="38100" dir="2700000" algn="tl">
                    <a:srgbClr val="000000">
                      <a:alpha val="43137"/>
                    </a:srgbClr>
                  </a:outerShdw>
                </a:effectLst>
              </a:rPr>
              <a:t>d’operations</a:t>
            </a:r>
            <a:r>
              <a:rPr lang="en-US" sz="3600" dirty="0">
                <a:effectLst>
                  <a:outerShdw blurRad="38100" dist="38100" dir="2700000" algn="tl">
                    <a:srgbClr val="000000">
                      <a:alpha val="43137"/>
                    </a:srgbClr>
                  </a:outerShdw>
                </a:effectLst>
              </a:rPr>
              <a:t> de </a:t>
            </a:r>
            <a:r>
              <a:rPr lang="en-US" sz="3600" dirty="0" err="1">
                <a:effectLst>
                  <a:outerShdw blurRad="38100" dist="38100" dir="2700000" algn="tl">
                    <a:srgbClr val="000000">
                      <a:alpha val="43137"/>
                    </a:srgbClr>
                  </a:outerShdw>
                </a:effectLst>
              </a:rPr>
              <a:t>Forêt</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656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468421"/>
            <a:ext cx="11595100" cy="3323987"/>
          </a:xfrm>
          <a:prstGeom prst="rect">
            <a:avLst/>
          </a:prstGeom>
        </p:spPr>
        <p:txBody>
          <a:bodyPr wrap="square">
            <a:spAutoFit/>
          </a:bodyPr>
          <a:lstStyle/>
          <a:p>
            <a:pPr marL="457200" indent="-457200">
              <a:buFont typeface="Arial" panose="020B0604020202020204" pitchFamily="34" charset="0"/>
              <a:buChar char="•"/>
            </a:pPr>
            <a:r>
              <a:rPr lang="en-US" sz="3000" i="1" dirty="0"/>
              <a:t>Maître RID. </a:t>
            </a:r>
          </a:p>
          <a:p>
            <a:pPr lvl="2"/>
            <a:r>
              <a:rPr lang="en-US" sz="3000" dirty="0" err="1"/>
              <a:t>Chaque</a:t>
            </a:r>
            <a:r>
              <a:rPr lang="en-US" sz="3000" dirty="0"/>
              <a:t> </a:t>
            </a:r>
            <a:r>
              <a:rPr lang="en-US" sz="3000" dirty="0" err="1"/>
              <a:t>fois</a:t>
            </a:r>
            <a:r>
              <a:rPr lang="en-US" sz="3000" dirty="0"/>
              <a:t> </a:t>
            </a:r>
            <a:r>
              <a:rPr lang="en-US" sz="3000" dirty="0" err="1"/>
              <a:t>qu'un</a:t>
            </a:r>
            <a:r>
              <a:rPr lang="en-US" sz="3000" dirty="0"/>
              <a:t> </a:t>
            </a:r>
            <a:r>
              <a:rPr lang="en-US" sz="3000" dirty="0" err="1"/>
              <a:t>objet</a:t>
            </a:r>
            <a:r>
              <a:rPr lang="en-US" sz="3000" dirty="0"/>
              <a:t> </a:t>
            </a:r>
            <a:r>
              <a:rPr lang="en-US" sz="3000" dirty="0" err="1"/>
              <a:t>est</a:t>
            </a:r>
            <a:r>
              <a:rPr lang="en-US" sz="3000" dirty="0"/>
              <a:t> </a:t>
            </a:r>
            <a:r>
              <a:rPr lang="en-US" sz="3000" dirty="0" err="1"/>
              <a:t>créé</a:t>
            </a:r>
            <a:r>
              <a:rPr lang="en-US" sz="3000" dirty="0"/>
              <a:t> </a:t>
            </a:r>
            <a:r>
              <a:rPr lang="en-US" sz="3000" dirty="0" err="1"/>
              <a:t>dans</a:t>
            </a:r>
            <a:r>
              <a:rPr lang="en-US" sz="3000" dirty="0"/>
              <a:t> AD DS </a:t>
            </a:r>
            <a:r>
              <a:rPr lang="en-US" sz="3000" dirty="0" err="1"/>
              <a:t>il</a:t>
            </a:r>
            <a:r>
              <a:rPr lang="en-US" sz="3000" dirty="0"/>
              <a:t> </a:t>
            </a:r>
            <a:r>
              <a:rPr lang="en-US" sz="3000" dirty="0" err="1"/>
              <a:t>faut</a:t>
            </a:r>
            <a:r>
              <a:rPr lang="en-US" sz="3000" dirty="0"/>
              <a:t> un SID.</a:t>
            </a:r>
          </a:p>
          <a:p>
            <a:pPr lvl="2"/>
            <a:r>
              <a:rPr lang="en-US" sz="3000" dirty="0"/>
              <a:t>Pour </a:t>
            </a:r>
            <a:r>
              <a:rPr lang="en-US" sz="3000" dirty="0" err="1"/>
              <a:t>garantir</a:t>
            </a:r>
            <a:r>
              <a:rPr lang="en-US" sz="3000" dirty="0"/>
              <a:t> que </a:t>
            </a:r>
            <a:r>
              <a:rPr lang="en-US" sz="3000" dirty="0" err="1"/>
              <a:t>deux</a:t>
            </a:r>
            <a:r>
              <a:rPr lang="en-US" sz="3000" dirty="0"/>
              <a:t> </a:t>
            </a:r>
            <a:r>
              <a:rPr lang="en-US" sz="3000" dirty="0" err="1"/>
              <a:t>contrôleurs</a:t>
            </a:r>
            <a:r>
              <a:rPr lang="en-US" sz="3000" dirty="0"/>
              <a:t> de </a:t>
            </a:r>
            <a:r>
              <a:rPr lang="en-US" sz="3000" dirty="0" err="1"/>
              <a:t>domaine</a:t>
            </a:r>
            <a:r>
              <a:rPr lang="en-US" sz="3000" dirty="0"/>
              <a:t> ne </a:t>
            </a:r>
            <a:r>
              <a:rPr lang="en-US" sz="3000" dirty="0" err="1"/>
              <a:t>peuvent</a:t>
            </a:r>
            <a:r>
              <a:rPr lang="en-US" sz="3000" dirty="0"/>
              <a:t> pas </a:t>
            </a:r>
            <a:r>
              <a:rPr lang="en-US" sz="3000" dirty="0" err="1"/>
              <a:t>attribuer</a:t>
            </a:r>
            <a:r>
              <a:rPr lang="en-US" sz="3000" dirty="0"/>
              <a:t> le </a:t>
            </a:r>
            <a:r>
              <a:rPr lang="en-US" sz="3000" dirty="0" err="1"/>
              <a:t>même</a:t>
            </a:r>
            <a:r>
              <a:rPr lang="en-US" sz="3000" dirty="0"/>
              <a:t> SID à </a:t>
            </a:r>
            <a:r>
              <a:rPr lang="en-US" sz="3000" dirty="0" err="1"/>
              <a:t>deux</a:t>
            </a:r>
            <a:r>
              <a:rPr lang="en-US" sz="3000" dirty="0"/>
              <a:t> </a:t>
            </a:r>
            <a:r>
              <a:rPr lang="en-US" sz="3000" dirty="0" err="1"/>
              <a:t>objets</a:t>
            </a:r>
            <a:r>
              <a:rPr lang="en-US" sz="3000" dirty="0"/>
              <a:t> </a:t>
            </a:r>
            <a:r>
              <a:rPr lang="en-US" sz="3000" dirty="0" err="1"/>
              <a:t>différents</a:t>
            </a:r>
            <a:r>
              <a:rPr lang="en-US" sz="3000" dirty="0"/>
              <a:t>.</a:t>
            </a:r>
          </a:p>
          <a:p>
            <a:pPr lvl="1"/>
            <a:endParaRPr lang="fr-BE" sz="3000" dirty="0"/>
          </a:p>
          <a:p>
            <a:r>
              <a:rPr lang="en-US" sz="3000" dirty="0">
                <a:highlight>
                  <a:srgbClr val="FFFF00"/>
                </a:highlight>
              </a:rPr>
              <a:t>le maître RID </a:t>
            </a:r>
            <a:r>
              <a:rPr lang="en-US" sz="3000" dirty="0" err="1">
                <a:highlight>
                  <a:srgbClr val="FFFF00"/>
                </a:highlight>
              </a:rPr>
              <a:t>alloue</a:t>
            </a:r>
            <a:r>
              <a:rPr lang="en-US" sz="3000" dirty="0">
                <a:highlight>
                  <a:srgbClr val="FFFF00"/>
                </a:highlight>
              </a:rPr>
              <a:t> des blocs de RID à </a:t>
            </a:r>
            <a:r>
              <a:rPr lang="en-US" sz="3000" dirty="0" err="1">
                <a:highlight>
                  <a:srgbClr val="FFFF00"/>
                </a:highlight>
              </a:rPr>
              <a:t>chaque</a:t>
            </a:r>
            <a:r>
              <a:rPr lang="en-US" sz="3000" dirty="0">
                <a:highlight>
                  <a:srgbClr val="FFFF00"/>
                </a:highlight>
              </a:rPr>
              <a:t> </a:t>
            </a:r>
            <a:r>
              <a:rPr lang="en-US" sz="3000" dirty="0" err="1">
                <a:highlight>
                  <a:srgbClr val="FFFF00"/>
                </a:highlight>
              </a:rPr>
              <a:t>contrôleur</a:t>
            </a:r>
            <a:r>
              <a:rPr lang="en-US" sz="3000" dirty="0">
                <a:highlight>
                  <a:srgbClr val="FFFF00"/>
                </a:highlight>
              </a:rPr>
              <a:t> de </a:t>
            </a:r>
            <a:r>
              <a:rPr lang="en-US" sz="3000" dirty="0" err="1">
                <a:highlight>
                  <a:srgbClr val="FFFF00"/>
                </a:highlight>
              </a:rPr>
              <a:t>domaine</a:t>
            </a:r>
            <a:r>
              <a:rPr lang="en-US" sz="3000" dirty="0">
                <a:highlight>
                  <a:srgbClr val="FFFF00"/>
                </a:highlight>
              </a:rPr>
              <a:t> </a:t>
            </a:r>
            <a:r>
              <a:rPr lang="en-US" sz="3000" dirty="0" err="1">
                <a:highlight>
                  <a:srgbClr val="FFFF00"/>
                </a:highlight>
              </a:rPr>
              <a:t>dans</a:t>
            </a:r>
            <a:r>
              <a:rPr lang="en-US" sz="3000" dirty="0">
                <a:highlight>
                  <a:srgbClr val="FFFF00"/>
                </a:highlight>
              </a:rPr>
              <a:t> le </a:t>
            </a:r>
            <a:r>
              <a:rPr lang="en-US" sz="3000" dirty="0" err="1">
                <a:highlight>
                  <a:srgbClr val="FFFF00"/>
                </a:highlight>
              </a:rPr>
              <a:t>domaine</a:t>
            </a:r>
            <a:r>
              <a:rPr lang="en-US" sz="3000" dirty="0">
                <a:highlight>
                  <a:srgbClr val="FFFF00"/>
                </a:highlight>
              </a:rPr>
              <a:t>.</a:t>
            </a:r>
            <a:endParaRPr lang="fr-BE" sz="3000" dirty="0">
              <a:highlight>
                <a:srgbClr val="FFFF00"/>
              </a:highlight>
            </a:endParaRPr>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6436057" cy="646331"/>
          </a:xfrm>
          <a:prstGeom prst="rect">
            <a:avLst/>
          </a:prstGeom>
          <a:noFill/>
        </p:spPr>
        <p:txBody>
          <a:bodyPr wrap="none" rtlCol="0">
            <a:spAutoFit/>
          </a:bodyPr>
          <a:lstStyle/>
          <a:p>
            <a:r>
              <a:rPr lang="en-US" sz="3600" dirty="0">
                <a:effectLst>
                  <a:outerShdw blurRad="38100" dist="38100" dir="2700000" algn="tl">
                    <a:srgbClr val="000000">
                      <a:alpha val="43137"/>
                    </a:srgbClr>
                  </a:outerShdw>
                </a:effectLst>
              </a:rPr>
              <a:t>Maîtres </a:t>
            </a:r>
            <a:r>
              <a:rPr lang="en-US" sz="3600" dirty="0" err="1">
                <a:effectLst>
                  <a:outerShdw blurRad="38100" dist="38100" dir="2700000" algn="tl">
                    <a:srgbClr val="000000">
                      <a:alpha val="43137"/>
                    </a:srgbClr>
                  </a:outerShdw>
                </a:effectLst>
              </a:rPr>
              <a:t>d’operations</a:t>
            </a:r>
            <a:r>
              <a:rPr lang="en-US" sz="3600" dirty="0">
                <a:effectLst>
                  <a:outerShdw blurRad="38100" dist="38100" dir="2700000" algn="tl">
                    <a:srgbClr val="000000">
                      <a:alpha val="43137"/>
                    </a:srgbClr>
                  </a:outerShdw>
                </a:effectLst>
              </a:rPr>
              <a:t> de Domaine</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453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230E52-0493-4DCF-BADA-F23E9507C4A6}"/>
              </a:ext>
            </a:extLst>
          </p:cNvPr>
          <p:cNvSpPr txBox="1"/>
          <p:nvPr/>
        </p:nvSpPr>
        <p:spPr>
          <a:xfrm>
            <a:off x="896690" y="1316955"/>
            <a:ext cx="11101116" cy="3970318"/>
          </a:xfrm>
          <a:prstGeom prst="rect">
            <a:avLst/>
          </a:prstGeom>
          <a:noFill/>
        </p:spPr>
        <p:txBody>
          <a:bodyPr wrap="none" rtlCol="0">
            <a:spAutoFit/>
          </a:bodyPr>
          <a:lstStyle/>
          <a:p>
            <a:pPr marL="742950" indent="-742950">
              <a:buAutoNum type="arabicPeriod"/>
            </a:pPr>
            <a:r>
              <a:rPr lang="fr-BE" sz="3600" dirty="0">
                <a:solidFill>
                  <a:srgbClr val="0070C0"/>
                </a:solidFill>
                <a:effectLst>
                  <a:outerShdw blurRad="38100" dist="38100" dir="2700000" algn="tl">
                    <a:srgbClr val="000000">
                      <a:alpha val="43137"/>
                    </a:srgbClr>
                  </a:outerShdw>
                </a:effectLst>
              </a:rPr>
              <a:t>Déploiement et gestion de Windows serveur 2012</a:t>
            </a:r>
          </a:p>
          <a:p>
            <a:pPr marL="742950" indent="-742950">
              <a:buAutoNum type="arabicPeriod"/>
            </a:pPr>
            <a:endParaRPr lang="fr-BE" sz="3600" dirty="0">
              <a:solidFill>
                <a:srgbClr val="0070C0"/>
              </a:solidFill>
              <a:effectLst>
                <a:outerShdw blurRad="38100" dist="38100" dir="2700000" algn="tl">
                  <a:srgbClr val="000000">
                    <a:alpha val="43137"/>
                  </a:srgbClr>
                </a:outerShdw>
              </a:effectLst>
            </a:endParaRPr>
          </a:p>
          <a:p>
            <a:pPr marL="742950" indent="-742950">
              <a:buAutoNum type="arabicPeriod"/>
            </a:pPr>
            <a:r>
              <a:rPr lang="fr-BE" sz="3600" dirty="0">
                <a:solidFill>
                  <a:srgbClr val="0070C0"/>
                </a:solidFill>
                <a:effectLst>
                  <a:outerShdw blurRad="38100" dist="38100" dir="2700000" algn="tl">
                    <a:srgbClr val="000000">
                      <a:alpha val="43137"/>
                    </a:srgbClr>
                  </a:outerShdw>
                </a:effectLst>
                <a:highlight>
                  <a:srgbClr val="FFFF00"/>
                </a:highlight>
              </a:rPr>
              <a:t>Présentation des services de domaine Active Directory</a:t>
            </a:r>
          </a:p>
          <a:p>
            <a:pPr marL="742950" indent="-742950">
              <a:buAutoNum type="arabicPeriod"/>
            </a:pPr>
            <a:endParaRPr lang="fr-BE" sz="3600" dirty="0">
              <a:solidFill>
                <a:srgbClr val="0070C0"/>
              </a:solidFill>
              <a:effectLst>
                <a:outerShdw blurRad="38100" dist="38100" dir="2700000" algn="tl">
                  <a:srgbClr val="000000">
                    <a:alpha val="43137"/>
                  </a:srgbClr>
                </a:outerShdw>
              </a:effectLst>
            </a:endParaRPr>
          </a:p>
          <a:p>
            <a:pPr marL="742950" indent="-742950">
              <a:buAutoNum type="arabicPeriod"/>
            </a:pPr>
            <a:r>
              <a:rPr lang="fr-BE" sz="3600" dirty="0">
                <a:solidFill>
                  <a:srgbClr val="0070C0"/>
                </a:solidFill>
                <a:effectLst>
                  <a:outerShdw blurRad="38100" dist="38100" dir="2700000" algn="tl">
                    <a:srgbClr val="000000">
                      <a:alpha val="43137"/>
                    </a:srgbClr>
                  </a:outerShdw>
                </a:effectLst>
              </a:rPr>
              <a:t>Gestion des objets de service de domaine AD</a:t>
            </a:r>
          </a:p>
          <a:p>
            <a:pPr marL="742950" indent="-742950">
              <a:buAutoNum type="arabicPeriod"/>
            </a:pPr>
            <a:endParaRPr lang="fr-BE" sz="3600" dirty="0">
              <a:solidFill>
                <a:srgbClr val="0070C0"/>
              </a:solidFill>
              <a:effectLst>
                <a:outerShdw blurRad="38100" dist="38100" dir="2700000" algn="tl">
                  <a:srgbClr val="000000">
                    <a:alpha val="43137"/>
                  </a:srgbClr>
                </a:outerShdw>
              </a:effectLst>
            </a:endParaRPr>
          </a:p>
          <a:p>
            <a:pPr marL="742950" indent="-742950">
              <a:buAutoNum type="arabicPeriod"/>
            </a:pPr>
            <a:r>
              <a:rPr lang="fr-BE" sz="3600" dirty="0">
                <a:solidFill>
                  <a:srgbClr val="0070C0"/>
                </a:solidFill>
                <a:effectLst>
                  <a:outerShdw blurRad="38100" dist="38100" dir="2700000" algn="tl">
                    <a:srgbClr val="000000">
                      <a:alpha val="43137"/>
                    </a:srgbClr>
                  </a:outerShdw>
                </a:effectLst>
              </a:rPr>
              <a:t>Automatisation de l’administration des domaines AD</a:t>
            </a:r>
          </a:p>
        </p:txBody>
      </p:sp>
    </p:spTree>
    <p:extLst>
      <p:ext uri="{BB962C8B-B14F-4D97-AF65-F5344CB8AC3E}">
        <p14:creationId xmlns:p14="http://schemas.microsoft.com/office/powerpoint/2010/main" val="28159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468421"/>
            <a:ext cx="11595100" cy="2677656"/>
          </a:xfrm>
          <a:prstGeom prst="rect">
            <a:avLst/>
          </a:prstGeom>
        </p:spPr>
        <p:txBody>
          <a:bodyPr wrap="square">
            <a:spAutoFit/>
          </a:bodyPr>
          <a:lstStyle/>
          <a:p>
            <a:pPr marL="457200" indent="-457200">
              <a:buFont typeface="Arial" panose="020B0604020202020204" pitchFamily="34" charset="0"/>
              <a:buChar char="•"/>
            </a:pPr>
            <a:r>
              <a:rPr lang="en-US" sz="3000" i="1" dirty="0"/>
              <a:t>Maître </a:t>
            </a:r>
            <a:r>
              <a:rPr lang="en-US" sz="3000" i="1" dirty="0" err="1"/>
              <a:t>d'infrastructure</a:t>
            </a:r>
            <a:r>
              <a:rPr lang="en-US" sz="3000" i="1" dirty="0"/>
              <a:t>. </a:t>
            </a:r>
          </a:p>
          <a:p>
            <a:pPr marL="457200" indent="-457200">
              <a:buFont typeface="Arial" panose="020B0604020202020204" pitchFamily="34" charset="0"/>
              <a:buChar char="•"/>
            </a:pPr>
            <a:endParaRPr lang="en-US" sz="3000" i="1" dirty="0"/>
          </a:p>
          <a:p>
            <a:pPr lvl="2"/>
            <a:r>
              <a:rPr lang="en-US" sz="3000" dirty="0"/>
              <a:t>conservation des </a:t>
            </a:r>
            <a:r>
              <a:rPr lang="en-US" sz="3000" dirty="0" err="1"/>
              <a:t>références</a:t>
            </a:r>
            <a:r>
              <a:rPr lang="en-US" sz="3000" dirty="0"/>
              <a:t> </a:t>
            </a:r>
            <a:r>
              <a:rPr lang="en-US" sz="3000" dirty="0" err="1"/>
              <a:t>d'objets</a:t>
            </a:r>
            <a:r>
              <a:rPr lang="en-US" sz="3000" dirty="0"/>
              <a:t> inter-</a:t>
            </a:r>
            <a:r>
              <a:rPr lang="en-US" sz="3000" dirty="0" err="1"/>
              <a:t>domaines</a:t>
            </a:r>
            <a:endParaRPr lang="en-US" sz="3000" dirty="0"/>
          </a:p>
          <a:p>
            <a:pPr lvl="2"/>
            <a:endParaRPr lang="en-US" sz="3000" dirty="0"/>
          </a:p>
          <a:p>
            <a:pPr lvl="2"/>
            <a:r>
              <a:rPr lang="en-US" sz="3000" dirty="0"/>
              <a:t>Recherche les SID </a:t>
            </a:r>
            <a:r>
              <a:rPr lang="en-US" sz="3000" dirty="0" err="1"/>
              <a:t>dans</a:t>
            </a:r>
            <a:r>
              <a:rPr lang="en-US" sz="3000" dirty="0"/>
              <a:t> les </a:t>
            </a:r>
            <a:r>
              <a:rPr lang="en-US" sz="3000" dirty="0" err="1"/>
              <a:t>autres</a:t>
            </a:r>
            <a:r>
              <a:rPr lang="en-US" sz="3000" dirty="0"/>
              <a:t> </a:t>
            </a:r>
            <a:r>
              <a:rPr lang="en-US" sz="3000" dirty="0" err="1"/>
              <a:t>domaines</a:t>
            </a:r>
            <a:r>
              <a:rPr lang="en-US" sz="3000" dirty="0"/>
              <a:t> de la </a:t>
            </a:r>
            <a:r>
              <a:rPr lang="en-US" sz="3000" dirty="0" err="1"/>
              <a:t>forêt</a:t>
            </a:r>
            <a:endParaRPr lang="en-US" sz="3000" dirty="0"/>
          </a:p>
          <a:p>
            <a:pPr lvl="2"/>
            <a:endParaRPr lang="fr-BE" dirty="0">
              <a:highlight>
                <a:srgbClr val="FFFF00"/>
              </a:highlight>
            </a:endParaRPr>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6436057" cy="646331"/>
          </a:xfrm>
          <a:prstGeom prst="rect">
            <a:avLst/>
          </a:prstGeom>
          <a:noFill/>
        </p:spPr>
        <p:txBody>
          <a:bodyPr wrap="none" rtlCol="0">
            <a:spAutoFit/>
          </a:bodyPr>
          <a:lstStyle/>
          <a:p>
            <a:r>
              <a:rPr lang="en-US" sz="3600" dirty="0">
                <a:effectLst>
                  <a:outerShdw blurRad="38100" dist="38100" dir="2700000" algn="tl">
                    <a:srgbClr val="000000">
                      <a:alpha val="43137"/>
                    </a:srgbClr>
                  </a:outerShdw>
                </a:effectLst>
              </a:rPr>
              <a:t>Maîtres </a:t>
            </a:r>
            <a:r>
              <a:rPr lang="en-US" sz="3600" dirty="0" err="1">
                <a:effectLst>
                  <a:outerShdw blurRad="38100" dist="38100" dir="2700000" algn="tl">
                    <a:srgbClr val="000000">
                      <a:alpha val="43137"/>
                    </a:srgbClr>
                  </a:outerShdw>
                </a:effectLst>
              </a:rPr>
              <a:t>d’operations</a:t>
            </a:r>
            <a:r>
              <a:rPr lang="en-US" sz="3600" dirty="0">
                <a:effectLst>
                  <a:outerShdw blurRad="38100" dist="38100" dir="2700000" algn="tl">
                    <a:srgbClr val="000000">
                      <a:alpha val="43137"/>
                    </a:srgbClr>
                  </a:outerShdw>
                </a:effectLst>
              </a:rPr>
              <a:t> de Domaine</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382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468421"/>
            <a:ext cx="11595100" cy="4985980"/>
          </a:xfrm>
          <a:prstGeom prst="rect">
            <a:avLst/>
          </a:prstGeom>
        </p:spPr>
        <p:txBody>
          <a:bodyPr wrap="square">
            <a:spAutoFit/>
          </a:bodyPr>
          <a:lstStyle/>
          <a:p>
            <a:r>
              <a:rPr lang="en-US" sz="3000" i="1" dirty="0"/>
              <a:t>Maître </a:t>
            </a:r>
            <a:r>
              <a:rPr lang="en-US" sz="3000" i="1" dirty="0" err="1"/>
              <a:t>d'émulateur</a:t>
            </a:r>
            <a:r>
              <a:rPr lang="en-US" sz="3000" i="1" dirty="0"/>
              <a:t> de </a:t>
            </a:r>
            <a:r>
              <a:rPr lang="en-US" sz="3000" i="1" dirty="0" err="1"/>
              <a:t>contrôleur</a:t>
            </a:r>
            <a:r>
              <a:rPr lang="en-US" sz="3000" i="1" dirty="0"/>
              <a:t> de </a:t>
            </a:r>
            <a:r>
              <a:rPr lang="en-US" sz="3000" i="1" dirty="0" err="1"/>
              <a:t>domaine</a:t>
            </a:r>
            <a:r>
              <a:rPr lang="en-US" sz="3000" i="1" dirty="0"/>
              <a:t> principal (PDC). </a:t>
            </a:r>
          </a:p>
          <a:p>
            <a:pPr marL="914400" lvl="1" indent="-457200">
              <a:buFont typeface="Arial" panose="020B0604020202020204" pitchFamily="34" charset="0"/>
              <a:buChar char="•"/>
            </a:pPr>
            <a:r>
              <a:rPr lang="en-US" sz="3000" i="1" dirty="0" err="1"/>
              <a:t>Historique</a:t>
            </a:r>
            <a:endParaRPr lang="en-US" sz="3000" i="1" dirty="0"/>
          </a:p>
          <a:p>
            <a:pPr marL="914400" lvl="1" indent="-457200">
              <a:buFont typeface="Arial" panose="020B0604020202020204" pitchFamily="34" charset="0"/>
              <a:buChar char="•"/>
            </a:pPr>
            <a:r>
              <a:rPr lang="en-US" sz="3000" i="1" dirty="0"/>
              <a:t>Source de temps pour le </a:t>
            </a:r>
            <a:r>
              <a:rPr lang="en-US" sz="3000" i="1" dirty="0" err="1"/>
              <a:t>domaine</a:t>
            </a:r>
            <a:endParaRPr lang="en-US" sz="3000" i="1" dirty="0"/>
          </a:p>
          <a:p>
            <a:pPr marL="914400" lvl="1" indent="-457200">
              <a:buFont typeface="Arial" panose="020B0604020202020204" pitchFamily="34" charset="0"/>
              <a:buChar char="•"/>
            </a:pPr>
            <a:r>
              <a:rPr lang="en-US" sz="3000" dirty="0"/>
              <a:t>Se </a:t>
            </a:r>
            <a:r>
              <a:rPr lang="en-US" sz="3000" dirty="0" err="1"/>
              <a:t>syncronise</a:t>
            </a:r>
            <a:r>
              <a:rPr lang="en-US" sz="3000" dirty="0"/>
              <a:t> avec le PDC de la </a:t>
            </a:r>
            <a:r>
              <a:rPr lang="en-US" sz="3000" dirty="0" err="1"/>
              <a:t>forêt</a:t>
            </a:r>
            <a:endParaRPr lang="en-US" sz="3000" dirty="0"/>
          </a:p>
          <a:p>
            <a:pPr marL="914400" lvl="1" indent="-457200">
              <a:buFont typeface="Arial" panose="020B0604020202020204" pitchFamily="34" charset="0"/>
              <a:buChar char="•"/>
            </a:pPr>
            <a:endParaRPr lang="en-US" sz="3000" dirty="0"/>
          </a:p>
          <a:p>
            <a:pPr marL="914400" lvl="1" indent="-457200">
              <a:buFont typeface="Arial" panose="020B0604020202020204" pitchFamily="34" charset="0"/>
              <a:buChar char="•"/>
            </a:pPr>
            <a:r>
              <a:rPr lang="en-US" sz="3000" dirty="0" err="1"/>
              <a:t>Reçoit</a:t>
            </a:r>
            <a:r>
              <a:rPr lang="en-US" sz="3000" dirty="0"/>
              <a:t> les </a:t>
            </a:r>
            <a:r>
              <a:rPr lang="en-US" sz="3000" dirty="0" err="1"/>
              <a:t>changements</a:t>
            </a:r>
            <a:r>
              <a:rPr lang="en-US" sz="3000" dirty="0"/>
              <a:t> de </a:t>
            </a:r>
            <a:r>
              <a:rPr lang="en-US" sz="3000" dirty="0" err="1"/>
              <a:t>mdp</a:t>
            </a:r>
            <a:r>
              <a:rPr lang="en-US" sz="3000" dirty="0"/>
              <a:t>.</a:t>
            </a:r>
          </a:p>
          <a:p>
            <a:pPr marL="914400" lvl="1" indent="-457200">
              <a:buFont typeface="Arial" panose="020B0604020202020204" pitchFamily="34" charset="0"/>
              <a:buChar char="•"/>
            </a:pPr>
            <a:endParaRPr lang="en-US" sz="3000" dirty="0"/>
          </a:p>
          <a:p>
            <a:pPr marL="914400" lvl="1" indent="-457200">
              <a:buFont typeface="Arial" panose="020B0604020202020204" pitchFamily="34" charset="0"/>
              <a:buChar char="•"/>
            </a:pPr>
            <a:r>
              <a:rPr lang="en-US" sz="3000" dirty="0" err="1"/>
              <a:t>Reçoit</a:t>
            </a:r>
            <a:r>
              <a:rPr lang="en-US" sz="3000" dirty="0"/>
              <a:t> les </a:t>
            </a:r>
            <a:r>
              <a:rPr lang="en-US" sz="3000" dirty="0" err="1"/>
              <a:t>changements</a:t>
            </a:r>
            <a:r>
              <a:rPr lang="en-US" sz="3000" dirty="0"/>
              <a:t> de GPO</a:t>
            </a:r>
          </a:p>
          <a:p>
            <a:pPr marL="914400" lvl="1" indent="-457200">
              <a:buFont typeface="Arial" panose="020B0604020202020204" pitchFamily="34" charset="0"/>
              <a:buChar char="•"/>
            </a:pPr>
            <a:endParaRPr lang="en-US" sz="3000" dirty="0"/>
          </a:p>
          <a:p>
            <a:pPr marL="914400" lvl="1" indent="-457200">
              <a:buFont typeface="Arial" panose="020B0604020202020204" pitchFamily="34" charset="0"/>
              <a:buChar char="•"/>
            </a:pPr>
            <a:r>
              <a:rPr lang="en-US" sz="3000" dirty="0"/>
              <a:t>Est </a:t>
            </a:r>
            <a:r>
              <a:rPr lang="en-US" sz="3000" dirty="0" err="1"/>
              <a:t>interrogé</a:t>
            </a:r>
            <a:r>
              <a:rPr lang="en-US" sz="3000" dirty="0"/>
              <a:t> </a:t>
            </a:r>
            <a:r>
              <a:rPr lang="en-US" sz="3000" dirty="0" err="1"/>
              <a:t>en</a:t>
            </a:r>
            <a:r>
              <a:rPr lang="en-US" sz="3000" dirty="0"/>
              <a:t> premier pour savoir </a:t>
            </a:r>
            <a:r>
              <a:rPr lang="en-US" sz="3000" dirty="0" err="1"/>
              <a:t>si</a:t>
            </a:r>
            <a:r>
              <a:rPr lang="en-US" sz="3000" dirty="0"/>
              <a:t> </a:t>
            </a:r>
            <a:r>
              <a:rPr lang="en-US" sz="3000" dirty="0" err="1"/>
              <a:t>il</a:t>
            </a:r>
            <a:r>
              <a:rPr lang="en-US" sz="3000" dirty="0"/>
              <a:t> y a </a:t>
            </a:r>
            <a:r>
              <a:rPr lang="en-US" sz="3000" dirty="0" err="1"/>
              <a:t>eu</a:t>
            </a:r>
            <a:r>
              <a:rPr lang="en-US" sz="3000" dirty="0"/>
              <a:t> </a:t>
            </a:r>
            <a:r>
              <a:rPr lang="en-US" sz="3000" dirty="0" err="1"/>
              <a:t>changement</a:t>
            </a:r>
            <a:r>
              <a:rPr lang="en-US" sz="3000" dirty="0"/>
              <a:t> </a:t>
            </a:r>
          </a:p>
          <a:p>
            <a:pPr lvl="2"/>
            <a:endParaRPr lang="fr-BE" dirty="0">
              <a:highlight>
                <a:srgbClr val="FFFF00"/>
              </a:highlight>
            </a:endParaRPr>
          </a:p>
        </p:txBody>
      </p:sp>
      <p:sp>
        <p:nvSpPr>
          <p:cNvPr id="8" name="ZoneTexte 7">
            <a:extLst>
              <a:ext uri="{FF2B5EF4-FFF2-40B4-BE49-F238E27FC236}">
                <a16:creationId xmlns:a16="http://schemas.microsoft.com/office/drawing/2014/main" id="{7931A34D-E5D4-4535-A3F2-0B2F3AA7A5B7}"/>
              </a:ext>
            </a:extLst>
          </p:cNvPr>
          <p:cNvSpPr txBox="1"/>
          <p:nvPr/>
        </p:nvSpPr>
        <p:spPr>
          <a:xfrm>
            <a:off x="812800" y="444500"/>
            <a:ext cx="6436057" cy="646331"/>
          </a:xfrm>
          <a:prstGeom prst="rect">
            <a:avLst/>
          </a:prstGeom>
          <a:noFill/>
        </p:spPr>
        <p:txBody>
          <a:bodyPr wrap="none" rtlCol="0">
            <a:spAutoFit/>
          </a:bodyPr>
          <a:lstStyle/>
          <a:p>
            <a:r>
              <a:rPr lang="en-US" sz="3600" dirty="0">
                <a:effectLst>
                  <a:outerShdw blurRad="38100" dist="38100" dir="2700000" algn="tl">
                    <a:srgbClr val="000000">
                      <a:alpha val="43137"/>
                    </a:srgbClr>
                  </a:outerShdw>
                </a:effectLst>
              </a:rPr>
              <a:t>Maîtres </a:t>
            </a:r>
            <a:r>
              <a:rPr lang="en-US" sz="3600" dirty="0" err="1">
                <a:effectLst>
                  <a:outerShdw blurRad="38100" dist="38100" dir="2700000" algn="tl">
                    <a:srgbClr val="000000">
                      <a:alpha val="43137"/>
                    </a:srgbClr>
                  </a:outerShdw>
                </a:effectLst>
              </a:rPr>
              <a:t>d’operations</a:t>
            </a:r>
            <a:r>
              <a:rPr lang="en-US" sz="3600" dirty="0">
                <a:effectLst>
                  <a:outerShdw blurRad="38100" dist="38100" dir="2700000" algn="tl">
                    <a:srgbClr val="000000">
                      <a:alpha val="43137"/>
                    </a:srgbClr>
                  </a:outerShdw>
                </a:effectLst>
              </a:rPr>
              <a:t> de Domaine</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587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468421"/>
            <a:ext cx="11595100" cy="3139321"/>
          </a:xfrm>
          <a:prstGeom prst="rect">
            <a:avLst/>
          </a:prstGeom>
        </p:spPr>
        <p:txBody>
          <a:bodyPr wrap="square">
            <a:spAutoFit/>
          </a:bodyPr>
          <a:lstStyle/>
          <a:p>
            <a:endParaRPr lang="en-US" sz="3000" i="1" dirty="0"/>
          </a:p>
          <a:p>
            <a:r>
              <a:rPr lang="en-US" sz="3000" b="1" dirty="0"/>
              <a:t>Remarque : </a:t>
            </a:r>
            <a:r>
              <a:rPr lang="en-US" sz="3000" dirty="0"/>
              <a:t>Le catalogue global </a:t>
            </a:r>
            <a:r>
              <a:rPr lang="en-US" sz="3000" dirty="0" err="1"/>
              <a:t>n'est</a:t>
            </a:r>
            <a:r>
              <a:rPr lang="en-US" sz="3000" dirty="0"/>
              <a:t> pas </a:t>
            </a:r>
            <a:r>
              <a:rPr lang="en-US" sz="3000" dirty="0" err="1"/>
              <a:t>l'un</a:t>
            </a:r>
            <a:r>
              <a:rPr lang="en-US" sz="3000" dirty="0"/>
              <a:t> des </a:t>
            </a:r>
            <a:r>
              <a:rPr lang="en-US" sz="3000" dirty="0" err="1"/>
              <a:t>rôles</a:t>
            </a:r>
            <a:r>
              <a:rPr lang="en-US" sz="3000" dirty="0"/>
              <a:t> de maître </a:t>
            </a:r>
            <a:r>
              <a:rPr lang="en-US" sz="3000" dirty="0" err="1"/>
              <a:t>d'opérations</a:t>
            </a:r>
            <a:r>
              <a:rPr lang="en-US" sz="3000" dirty="0"/>
              <a:t>.</a:t>
            </a:r>
            <a:endParaRPr lang="fr-BE" sz="3000" dirty="0"/>
          </a:p>
          <a:p>
            <a:r>
              <a:rPr lang="en-US" sz="3000" dirty="0"/>
              <a:t> </a:t>
            </a:r>
            <a:endParaRPr lang="fr-BE" sz="3000" dirty="0"/>
          </a:p>
          <a:p>
            <a:r>
              <a:rPr lang="en-US" sz="3000" b="1" dirty="0"/>
              <a:t>Question : </a:t>
            </a:r>
            <a:r>
              <a:rPr lang="en-US" sz="3000" dirty="0" err="1"/>
              <a:t>Pourquoi</a:t>
            </a:r>
            <a:r>
              <a:rPr lang="en-US" sz="3000" dirty="0"/>
              <a:t> </a:t>
            </a:r>
            <a:r>
              <a:rPr lang="en-US" sz="3000" dirty="0" err="1"/>
              <a:t>configurer</a:t>
            </a:r>
            <a:r>
              <a:rPr lang="en-US" sz="3000" dirty="0"/>
              <a:t> un </a:t>
            </a:r>
            <a:r>
              <a:rPr lang="en-US" sz="3000" dirty="0" err="1"/>
              <a:t>contrôleur</a:t>
            </a:r>
            <a:r>
              <a:rPr lang="en-US" sz="3000" dirty="0"/>
              <a:t> de </a:t>
            </a:r>
            <a:r>
              <a:rPr lang="en-US" sz="3000" dirty="0" err="1"/>
              <a:t>domaine</a:t>
            </a:r>
            <a:r>
              <a:rPr lang="en-US" sz="3000" dirty="0"/>
              <a:t> </a:t>
            </a:r>
            <a:r>
              <a:rPr lang="en-US" sz="3000" dirty="0" err="1"/>
              <a:t>comme</a:t>
            </a:r>
            <a:r>
              <a:rPr lang="en-US" sz="3000" dirty="0"/>
              <a:t> </a:t>
            </a:r>
            <a:r>
              <a:rPr lang="en-US" sz="3000" dirty="0" err="1"/>
              <a:t>serveur</a:t>
            </a:r>
            <a:r>
              <a:rPr lang="en-US" sz="3000" dirty="0"/>
              <a:t> de catalogue global ?</a:t>
            </a:r>
            <a:endParaRPr lang="fr-BE" sz="3000" dirty="0"/>
          </a:p>
          <a:p>
            <a:pPr lvl="2"/>
            <a:endParaRPr lang="fr-BE" dirty="0">
              <a:highlight>
                <a:srgbClr val="FFFF00"/>
              </a:highlight>
            </a:endParaRPr>
          </a:p>
        </p:txBody>
      </p:sp>
      <p:sp>
        <p:nvSpPr>
          <p:cNvPr id="8" name="ZoneTexte 7">
            <a:extLst>
              <a:ext uri="{FF2B5EF4-FFF2-40B4-BE49-F238E27FC236}">
                <a16:creationId xmlns:a16="http://schemas.microsoft.com/office/drawing/2014/main" id="{7931A34D-E5D4-4535-A3F2-0B2F3AA7A5B7}"/>
              </a:ext>
            </a:extLst>
          </p:cNvPr>
          <p:cNvSpPr txBox="1"/>
          <p:nvPr/>
        </p:nvSpPr>
        <p:spPr>
          <a:xfrm>
            <a:off x="812800" y="444500"/>
            <a:ext cx="6436057" cy="646331"/>
          </a:xfrm>
          <a:prstGeom prst="rect">
            <a:avLst/>
          </a:prstGeom>
          <a:noFill/>
        </p:spPr>
        <p:txBody>
          <a:bodyPr wrap="none" rtlCol="0">
            <a:spAutoFit/>
          </a:bodyPr>
          <a:lstStyle/>
          <a:p>
            <a:r>
              <a:rPr lang="en-US" sz="3600" dirty="0">
                <a:effectLst>
                  <a:outerShdw blurRad="38100" dist="38100" dir="2700000" algn="tl">
                    <a:srgbClr val="000000">
                      <a:alpha val="43137"/>
                    </a:srgbClr>
                  </a:outerShdw>
                </a:effectLst>
              </a:rPr>
              <a:t>Maîtres </a:t>
            </a:r>
            <a:r>
              <a:rPr lang="en-US" sz="3600" dirty="0" err="1">
                <a:effectLst>
                  <a:outerShdw blurRad="38100" dist="38100" dir="2700000" algn="tl">
                    <a:srgbClr val="000000">
                      <a:alpha val="43137"/>
                    </a:srgbClr>
                  </a:outerShdw>
                </a:effectLst>
              </a:rPr>
              <a:t>d’operations</a:t>
            </a:r>
            <a:r>
              <a:rPr lang="en-US" sz="3600" dirty="0">
                <a:effectLst>
                  <a:outerShdw blurRad="38100" dist="38100" dir="2700000" algn="tl">
                    <a:srgbClr val="000000">
                      <a:alpha val="43137"/>
                    </a:srgbClr>
                  </a:outerShdw>
                </a:effectLst>
              </a:rPr>
              <a:t> de Domaine</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911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593772-A032-487E-B9D4-24FAC2E07A1E}"/>
              </a:ext>
            </a:extLst>
          </p:cNvPr>
          <p:cNvSpPr/>
          <p:nvPr/>
        </p:nvSpPr>
        <p:spPr>
          <a:xfrm>
            <a:off x="682305" y="1182848"/>
            <a:ext cx="11266414" cy="4524315"/>
          </a:xfrm>
          <a:prstGeom prst="rect">
            <a:avLst/>
          </a:prstGeom>
        </p:spPr>
        <p:txBody>
          <a:bodyPr wrap="square">
            <a:spAutoFit/>
          </a:bodyPr>
          <a:lstStyle/>
          <a:p>
            <a:r>
              <a:rPr lang="fr-FR" sz="3600" dirty="0">
                <a:solidFill>
                  <a:srgbClr val="000000"/>
                </a:solidFill>
                <a:latin typeface="Segoe Semibold"/>
              </a:rPr>
              <a:t>2.1</a:t>
            </a:r>
            <a:r>
              <a:rPr lang="fr-FR" sz="3600" dirty="0">
                <a:solidFill>
                  <a:srgbClr val="000000"/>
                </a:solidFill>
                <a:latin typeface="Segoe"/>
              </a:rPr>
              <a:t>  Vue d'ensemble de AD DS</a:t>
            </a:r>
          </a:p>
          <a:p>
            <a:endParaRPr lang="fr-FR" sz="3600" dirty="0">
              <a:solidFill>
                <a:srgbClr val="000000"/>
              </a:solidFill>
              <a:latin typeface="Segoe Semibold"/>
            </a:endParaRPr>
          </a:p>
          <a:p>
            <a:r>
              <a:rPr lang="fr-FR" sz="3600" dirty="0">
                <a:solidFill>
                  <a:srgbClr val="000000"/>
                </a:solidFill>
                <a:latin typeface="Segoe Semibold"/>
              </a:rPr>
              <a:t>2.2  </a:t>
            </a:r>
            <a:r>
              <a:rPr lang="fr-FR" sz="3600" dirty="0">
                <a:solidFill>
                  <a:srgbClr val="000000"/>
                </a:solidFill>
                <a:highlight>
                  <a:srgbClr val="FFFF00"/>
                </a:highlight>
                <a:latin typeface="Segoe"/>
              </a:rPr>
              <a:t>Vue d'ensemble des contrôleurs de domaine</a:t>
            </a:r>
          </a:p>
          <a:p>
            <a:endParaRPr lang="fr-FR" sz="3600" dirty="0">
              <a:solidFill>
                <a:srgbClr val="000000"/>
              </a:solidFill>
              <a:latin typeface="Segoe Semibold"/>
            </a:endParaRPr>
          </a:p>
          <a:p>
            <a:r>
              <a:rPr lang="fr-FR" sz="3600" dirty="0">
                <a:solidFill>
                  <a:srgbClr val="000000"/>
                </a:solidFill>
                <a:latin typeface="Segoe Semibold"/>
              </a:rPr>
              <a:t>2.3  </a:t>
            </a:r>
            <a:r>
              <a:rPr lang="fr-FR" sz="3600" dirty="0">
                <a:solidFill>
                  <a:srgbClr val="000000"/>
                </a:solidFill>
                <a:latin typeface="Segoe"/>
              </a:rPr>
              <a:t>Installation d’un contrôleur de domaine</a:t>
            </a:r>
          </a:p>
          <a:p>
            <a:endParaRPr lang="fr-FR" sz="3600" dirty="0">
              <a:solidFill>
                <a:srgbClr val="000000"/>
              </a:solidFill>
              <a:latin typeface="Segoe Semibold"/>
            </a:endParaRPr>
          </a:p>
          <a:p>
            <a:r>
              <a:rPr lang="fr-FR" sz="3600" dirty="0">
                <a:solidFill>
                  <a:srgbClr val="000000"/>
                </a:solidFill>
                <a:latin typeface="Segoe Semibold"/>
              </a:rPr>
              <a:t>2.4  </a:t>
            </a:r>
            <a:r>
              <a:rPr lang="fr-FR" sz="3600" dirty="0">
                <a:solidFill>
                  <a:srgbClr val="000000"/>
                </a:solidFill>
                <a:latin typeface="Segoe"/>
              </a:rPr>
              <a:t>Atelier: installation de contrôleurs de domaine</a:t>
            </a:r>
          </a:p>
          <a:p>
            <a:endParaRPr lang="fr-FR" sz="3600" dirty="0">
              <a:solidFill>
                <a:srgbClr val="000000"/>
              </a:solidFill>
              <a:latin typeface="Segoe Semibold"/>
            </a:endParaRPr>
          </a:p>
        </p:txBody>
      </p:sp>
      <p:sp>
        <p:nvSpPr>
          <p:cNvPr id="3" name="ZoneTexte 2">
            <a:extLst>
              <a:ext uri="{FF2B5EF4-FFF2-40B4-BE49-F238E27FC236}">
                <a16:creationId xmlns:a16="http://schemas.microsoft.com/office/drawing/2014/main" id="{2A8FC81D-F570-4A5B-8A37-927458BD7471}"/>
              </a:ext>
            </a:extLst>
          </p:cNvPr>
          <p:cNvSpPr txBox="1"/>
          <p:nvPr/>
        </p:nvSpPr>
        <p:spPr>
          <a:xfrm>
            <a:off x="1090569" y="302004"/>
            <a:ext cx="10284903" cy="1200329"/>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 Déploiement et gestion de Windows serveur 2012</a:t>
            </a:r>
          </a:p>
          <a:p>
            <a:endParaRPr lang="fr-BE" sz="3600" dirty="0"/>
          </a:p>
        </p:txBody>
      </p:sp>
    </p:spTree>
    <p:extLst>
      <p:ext uri="{BB962C8B-B14F-4D97-AF65-F5344CB8AC3E}">
        <p14:creationId xmlns:p14="http://schemas.microsoft.com/office/powerpoint/2010/main" val="31727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230E52-0493-4DCF-BADA-F23E9507C4A6}"/>
              </a:ext>
            </a:extLst>
          </p:cNvPr>
          <p:cNvSpPr txBox="1"/>
          <p:nvPr/>
        </p:nvSpPr>
        <p:spPr>
          <a:xfrm>
            <a:off x="435295" y="360610"/>
            <a:ext cx="11502705"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2.2 </a:t>
            </a:r>
            <a:r>
              <a:rPr lang="fr-FR" sz="3600" dirty="0">
                <a:solidFill>
                  <a:srgbClr val="0070C0"/>
                </a:solidFill>
                <a:effectLst>
                  <a:outerShdw blurRad="38100" dist="38100" dir="2700000" algn="tl">
                    <a:srgbClr val="000000">
                      <a:alpha val="43137"/>
                    </a:srgbClr>
                  </a:outerShdw>
                </a:effectLst>
              </a:rPr>
              <a:t>Vue d'ensemble des contrôleurs de domaines </a:t>
            </a:r>
            <a:endParaRPr lang="fr-BE" sz="3600" dirty="0">
              <a:solidFill>
                <a:srgbClr val="0070C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5170646"/>
          </a:xfrm>
          <a:prstGeom prst="rect">
            <a:avLst/>
          </a:prstGeom>
        </p:spPr>
        <p:txBody>
          <a:bodyPr wrap="square">
            <a:spAutoFit/>
          </a:bodyPr>
          <a:lstStyle/>
          <a:p>
            <a:pPr marL="457200" indent="-457200">
              <a:buFont typeface="Arial" panose="020B0604020202020204" pitchFamily="34" charset="0"/>
              <a:buChar char="•"/>
            </a:pPr>
            <a:r>
              <a:rPr lang="en-US" sz="3000" dirty="0" err="1">
                <a:highlight>
                  <a:srgbClr val="FFFF00"/>
                </a:highlight>
              </a:rPr>
              <a:t>décrire</a:t>
            </a:r>
            <a:r>
              <a:rPr lang="en-US" sz="3000" dirty="0">
                <a:highlight>
                  <a:srgbClr val="FFFF00"/>
                </a:highlight>
              </a:rPr>
              <a:t> la </a:t>
            </a:r>
            <a:r>
              <a:rPr lang="en-US" sz="3000" dirty="0" err="1">
                <a:highlight>
                  <a:srgbClr val="FFFF00"/>
                </a:highlight>
              </a:rPr>
              <a:t>fonction</a:t>
            </a:r>
            <a:r>
              <a:rPr lang="en-US" sz="3000" dirty="0">
                <a:highlight>
                  <a:srgbClr val="FFFF00"/>
                </a:highlight>
              </a:rPr>
              <a:t> des </a:t>
            </a:r>
            <a:r>
              <a:rPr lang="en-US" sz="3000" dirty="0" err="1">
                <a:highlight>
                  <a:srgbClr val="FFFF00"/>
                </a:highlight>
              </a:rPr>
              <a:t>contrôleurs</a:t>
            </a:r>
            <a:r>
              <a:rPr lang="en-US" sz="3000" dirty="0">
                <a:highlight>
                  <a:srgbClr val="FFFF00"/>
                </a:highlight>
              </a:rPr>
              <a:t> de </a:t>
            </a:r>
            <a:r>
              <a:rPr lang="en-US" sz="3000" dirty="0" err="1">
                <a:highlight>
                  <a:srgbClr val="FFFF00"/>
                </a:highlight>
              </a:rPr>
              <a:t>domaine</a:t>
            </a:r>
            <a:r>
              <a:rPr lang="en-US" sz="3000" dirty="0"/>
              <a:t> </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définir</a:t>
            </a:r>
            <a:r>
              <a:rPr lang="en-US" sz="3000" dirty="0"/>
              <a:t> la </a:t>
            </a:r>
            <a:r>
              <a:rPr lang="en-US" sz="3000" dirty="0" err="1"/>
              <a:t>fonction</a:t>
            </a:r>
            <a:r>
              <a:rPr lang="en-US" sz="3000" dirty="0"/>
              <a:t> du catalogue global</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décrire</a:t>
            </a:r>
            <a:r>
              <a:rPr lang="en-US" sz="3000" dirty="0"/>
              <a:t> le </a:t>
            </a:r>
            <a:r>
              <a:rPr lang="en-US" sz="3000" dirty="0" err="1"/>
              <a:t>processus</a:t>
            </a:r>
            <a:r>
              <a:rPr lang="en-US" sz="3000" dirty="0"/>
              <a:t> </a:t>
            </a:r>
            <a:r>
              <a:rPr lang="en-US" sz="3000" dirty="0" err="1"/>
              <a:t>d'ouverture</a:t>
            </a:r>
            <a:r>
              <a:rPr lang="en-US" sz="3000" dirty="0"/>
              <a:t> de session AD DS et </a:t>
            </a:r>
            <a:r>
              <a:rPr lang="en-US" sz="3000" dirty="0" err="1"/>
              <a:t>l'importance</a:t>
            </a:r>
            <a:r>
              <a:rPr lang="en-US" sz="3000" dirty="0"/>
              <a:t> des </a:t>
            </a:r>
            <a:r>
              <a:rPr lang="en-US" sz="3000" dirty="0" err="1"/>
              <a:t>enregistrements</a:t>
            </a:r>
            <a:r>
              <a:rPr lang="en-US" sz="3000" dirty="0"/>
              <a:t> DNS et SRV </a:t>
            </a:r>
            <a:r>
              <a:rPr lang="en-US" sz="3000" dirty="0" err="1"/>
              <a:t>dans</a:t>
            </a:r>
            <a:r>
              <a:rPr lang="en-US" sz="3000" dirty="0"/>
              <a:t> le </a:t>
            </a:r>
            <a:r>
              <a:rPr lang="en-US" sz="3000" dirty="0" err="1"/>
              <a:t>processus</a:t>
            </a:r>
            <a:r>
              <a:rPr lang="en-US" sz="3000" dirty="0"/>
              <a:t> </a:t>
            </a:r>
            <a:r>
              <a:rPr lang="en-US" sz="3000" dirty="0" err="1"/>
              <a:t>d'ouverture</a:t>
            </a:r>
            <a:r>
              <a:rPr lang="en-US" sz="3000" dirty="0"/>
              <a:t> de session</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décrire</a:t>
            </a:r>
            <a:r>
              <a:rPr lang="en-US" sz="3000" dirty="0"/>
              <a:t> les </a:t>
            </a:r>
            <a:r>
              <a:rPr lang="en-US" sz="3000" dirty="0" err="1"/>
              <a:t>fonctionnalités</a:t>
            </a:r>
            <a:r>
              <a:rPr lang="en-US" sz="3000" dirty="0"/>
              <a:t> des </a:t>
            </a:r>
            <a:r>
              <a:rPr lang="en-US" sz="3000" dirty="0" err="1"/>
              <a:t>enregistrements</a:t>
            </a:r>
            <a:r>
              <a:rPr lang="en-US" sz="3000" dirty="0"/>
              <a:t> SRV</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expliquer</a:t>
            </a:r>
            <a:r>
              <a:rPr lang="en-US" sz="3000" dirty="0"/>
              <a:t> les </a:t>
            </a:r>
            <a:r>
              <a:rPr lang="en-US" sz="3000" dirty="0" err="1"/>
              <a:t>fonctions</a:t>
            </a:r>
            <a:r>
              <a:rPr lang="en-US" sz="3000" dirty="0"/>
              <a:t> des maîtres </a:t>
            </a:r>
            <a:r>
              <a:rPr lang="en-US" sz="3000" dirty="0" err="1"/>
              <a:t>d'opérations</a:t>
            </a:r>
            <a:endParaRPr lang="fr-BE" sz="3000" dirty="0"/>
          </a:p>
          <a:p>
            <a:pPr marL="457200" indent="-457200">
              <a:buFont typeface="Arial" panose="020B0604020202020204" pitchFamily="34" charset="0"/>
              <a:buChar char="•"/>
            </a:pPr>
            <a:endParaRPr lang="fr-BE" sz="3000" dirty="0"/>
          </a:p>
        </p:txBody>
      </p:sp>
    </p:spTree>
    <p:extLst>
      <p:ext uri="{BB962C8B-B14F-4D97-AF65-F5344CB8AC3E}">
        <p14:creationId xmlns:p14="http://schemas.microsoft.com/office/powerpoint/2010/main" val="282997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7520520"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Qu’est-ce</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qu’un</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contrôleur</a:t>
            </a:r>
            <a:r>
              <a:rPr lang="en-US" sz="3600" dirty="0">
                <a:effectLst>
                  <a:outerShdw blurRad="38100" dist="38100" dir="2700000" algn="tl">
                    <a:srgbClr val="000000">
                      <a:alpha val="43137"/>
                    </a:srgbClr>
                  </a:outerShdw>
                </a:effectLst>
              </a:rPr>
              <a:t> de </a:t>
            </a:r>
            <a:r>
              <a:rPr lang="en-US" sz="3600" dirty="0" err="1">
                <a:effectLst>
                  <a:outerShdw blurRad="38100" dist="38100" dir="2700000" algn="tl">
                    <a:srgbClr val="000000">
                      <a:alpha val="43137"/>
                    </a:srgbClr>
                  </a:outerShdw>
                </a:effectLst>
              </a:rPr>
              <a:t>domaine</a:t>
            </a:r>
            <a:endParaRPr lang="fr-BE" sz="3600" dirty="0">
              <a:effectLst>
                <a:outerShdw blurRad="38100" dist="38100" dir="2700000" algn="tl">
                  <a:srgbClr val="000000">
                    <a:alpha val="43137"/>
                  </a:srgbClr>
                </a:outerShdw>
              </a:effectLst>
            </a:endParaRPr>
          </a:p>
        </p:txBody>
      </p:sp>
      <p:pic>
        <p:nvPicPr>
          <p:cNvPr id="1030" name="Picture 6" descr="&quot;&quot;">
            <a:extLst>
              <a:ext uri="{FF2B5EF4-FFF2-40B4-BE49-F238E27FC236}">
                <a16:creationId xmlns:a16="http://schemas.microsoft.com/office/drawing/2014/main" id="{FE99414D-4FEE-4E37-9EF7-C960119AA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13164"/>
            <a:ext cx="8086756" cy="539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58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230E52-0493-4DCF-BADA-F23E9507C4A6}"/>
              </a:ext>
            </a:extLst>
          </p:cNvPr>
          <p:cNvSpPr txBox="1"/>
          <p:nvPr/>
        </p:nvSpPr>
        <p:spPr>
          <a:xfrm>
            <a:off x="435295" y="360610"/>
            <a:ext cx="11502705"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2.2 </a:t>
            </a:r>
            <a:r>
              <a:rPr lang="fr-FR" sz="3600" dirty="0">
                <a:solidFill>
                  <a:srgbClr val="0070C0"/>
                </a:solidFill>
                <a:effectLst>
                  <a:outerShdw blurRad="38100" dist="38100" dir="2700000" algn="tl">
                    <a:srgbClr val="000000">
                      <a:alpha val="43137"/>
                    </a:srgbClr>
                  </a:outerShdw>
                </a:effectLst>
              </a:rPr>
              <a:t>Vue d'ensemble des contrôleurs de domaines </a:t>
            </a:r>
            <a:endParaRPr lang="fr-BE" sz="3600" dirty="0">
              <a:solidFill>
                <a:srgbClr val="0070C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5170646"/>
          </a:xfrm>
          <a:prstGeom prst="rect">
            <a:avLst/>
          </a:prstGeom>
        </p:spPr>
        <p:txBody>
          <a:bodyPr wrap="square">
            <a:spAutoFit/>
          </a:bodyPr>
          <a:lstStyle/>
          <a:p>
            <a:pPr marL="457200" indent="-457200">
              <a:buFont typeface="Arial" panose="020B0604020202020204" pitchFamily="34" charset="0"/>
              <a:buChar char="•"/>
            </a:pPr>
            <a:r>
              <a:rPr lang="en-US" sz="3000" dirty="0" err="1"/>
              <a:t>décrire</a:t>
            </a:r>
            <a:r>
              <a:rPr lang="en-US" sz="3000" dirty="0"/>
              <a:t> la </a:t>
            </a:r>
            <a:r>
              <a:rPr lang="en-US" sz="3000" dirty="0" err="1"/>
              <a:t>fonction</a:t>
            </a:r>
            <a:r>
              <a:rPr lang="en-US" sz="3000" dirty="0"/>
              <a:t> des </a:t>
            </a:r>
            <a:r>
              <a:rPr lang="en-US" sz="3000" dirty="0" err="1"/>
              <a:t>contrôleurs</a:t>
            </a:r>
            <a:r>
              <a:rPr lang="en-US" sz="3000" dirty="0"/>
              <a:t> de </a:t>
            </a:r>
            <a:r>
              <a:rPr lang="en-US" sz="3000" dirty="0" err="1"/>
              <a:t>domaine</a:t>
            </a:r>
            <a:r>
              <a:rPr lang="en-US" sz="3000" dirty="0"/>
              <a:t> </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highlight>
                  <a:srgbClr val="FFFF00"/>
                </a:highlight>
              </a:rPr>
              <a:t>définir</a:t>
            </a:r>
            <a:r>
              <a:rPr lang="en-US" sz="3000" dirty="0">
                <a:highlight>
                  <a:srgbClr val="FFFF00"/>
                </a:highlight>
              </a:rPr>
              <a:t> la </a:t>
            </a:r>
            <a:r>
              <a:rPr lang="en-US" sz="3000" dirty="0" err="1">
                <a:highlight>
                  <a:srgbClr val="FFFF00"/>
                </a:highlight>
              </a:rPr>
              <a:t>fonction</a:t>
            </a:r>
            <a:r>
              <a:rPr lang="en-US" sz="3000" dirty="0">
                <a:highlight>
                  <a:srgbClr val="FFFF00"/>
                </a:highlight>
              </a:rPr>
              <a:t> du catalogue global</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décrire</a:t>
            </a:r>
            <a:r>
              <a:rPr lang="en-US" sz="3000" dirty="0"/>
              <a:t> le </a:t>
            </a:r>
            <a:r>
              <a:rPr lang="en-US" sz="3000" dirty="0" err="1"/>
              <a:t>processus</a:t>
            </a:r>
            <a:r>
              <a:rPr lang="en-US" sz="3000" dirty="0"/>
              <a:t> </a:t>
            </a:r>
            <a:r>
              <a:rPr lang="en-US" sz="3000" dirty="0" err="1"/>
              <a:t>d'ouverture</a:t>
            </a:r>
            <a:r>
              <a:rPr lang="en-US" sz="3000" dirty="0"/>
              <a:t> de session AD DS et </a:t>
            </a:r>
            <a:r>
              <a:rPr lang="en-US" sz="3000" dirty="0" err="1"/>
              <a:t>l'importance</a:t>
            </a:r>
            <a:r>
              <a:rPr lang="en-US" sz="3000" dirty="0"/>
              <a:t> des </a:t>
            </a:r>
            <a:r>
              <a:rPr lang="en-US" sz="3000" dirty="0" err="1"/>
              <a:t>enregistrements</a:t>
            </a:r>
            <a:r>
              <a:rPr lang="en-US" sz="3000" dirty="0"/>
              <a:t> DNS et SRV </a:t>
            </a:r>
            <a:r>
              <a:rPr lang="en-US" sz="3000" dirty="0" err="1"/>
              <a:t>dans</a:t>
            </a:r>
            <a:r>
              <a:rPr lang="en-US" sz="3000" dirty="0"/>
              <a:t> le </a:t>
            </a:r>
            <a:r>
              <a:rPr lang="en-US" sz="3000" dirty="0" err="1"/>
              <a:t>processus</a:t>
            </a:r>
            <a:r>
              <a:rPr lang="en-US" sz="3000" dirty="0"/>
              <a:t> </a:t>
            </a:r>
            <a:r>
              <a:rPr lang="en-US" sz="3000" dirty="0" err="1"/>
              <a:t>d'ouverture</a:t>
            </a:r>
            <a:r>
              <a:rPr lang="en-US" sz="3000" dirty="0"/>
              <a:t> de session</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décrire</a:t>
            </a:r>
            <a:r>
              <a:rPr lang="en-US" sz="3000" dirty="0"/>
              <a:t> les </a:t>
            </a:r>
            <a:r>
              <a:rPr lang="en-US" sz="3000" dirty="0" err="1"/>
              <a:t>fonctionnalités</a:t>
            </a:r>
            <a:r>
              <a:rPr lang="en-US" sz="3000" dirty="0"/>
              <a:t> des </a:t>
            </a:r>
            <a:r>
              <a:rPr lang="en-US" sz="3000" dirty="0" err="1"/>
              <a:t>enregistrements</a:t>
            </a:r>
            <a:r>
              <a:rPr lang="en-US" sz="3000" dirty="0"/>
              <a:t> SRV</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expliquer</a:t>
            </a:r>
            <a:r>
              <a:rPr lang="en-US" sz="3000" dirty="0"/>
              <a:t> les </a:t>
            </a:r>
            <a:r>
              <a:rPr lang="en-US" sz="3000" dirty="0" err="1"/>
              <a:t>fonctions</a:t>
            </a:r>
            <a:r>
              <a:rPr lang="en-US" sz="3000" dirty="0"/>
              <a:t> des maîtres </a:t>
            </a:r>
            <a:r>
              <a:rPr lang="en-US" sz="3000" dirty="0" err="1"/>
              <a:t>d'opérations</a:t>
            </a:r>
            <a:endParaRPr lang="fr-BE" sz="3000" dirty="0"/>
          </a:p>
          <a:p>
            <a:pPr marL="457200" indent="-457200">
              <a:buFont typeface="Arial" panose="020B0604020202020204" pitchFamily="34" charset="0"/>
              <a:buChar char="•"/>
            </a:pPr>
            <a:endParaRPr lang="fr-BE" sz="3000" dirty="0"/>
          </a:p>
        </p:txBody>
      </p:sp>
    </p:spTree>
    <p:extLst>
      <p:ext uri="{BB962C8B-B14F-4D97-AF65-F5344CB8AC3E}">
        <p14:creationId xmlns:p14="http://schemas.microsoft.com/office/powerpoint/2010/main" val="412074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6284797"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Qu’est-ce</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qu’un</a:t>
            </a:r>
            <a:r>
              <a:rPr lang="en-US" sz="3600" dirty="0">
                <a:effectLst>
                  <a:outerShdw blurRad="38100" dist="38100" dir="2700000" algn="tl">
                    <a:srgbClr val="000000">
                      <a:alpha val="43137"/>
                    </a:srgbClr>
                  </a:outerShdw>
                </a:effectLst>
              </a:rPr>
              <a:t> catalogue global</a:t>
            </a:r>
            <a:endParaRPr lang="fr-BE" sz="3600" dirty="0">
              <a:effectLst>
                <a:outerShdw blurRad="38100" dist="38100" dir="2700000" algn="tl">
                  <a:srgbClr val="000000">
                    <a:alpha val="43137"/>
                  </a:srgbClr>
                </a:outerShdw>
              </a:effectLst>
            </a:endParaRPr>
          </a:p>
        </p:txBody>
      </p:sp>
      <p:pic>
        <p:nvPicPr>
          <p:cNvPr id="2054" name="Picture 6" descr="Affiche une forêt de deux domaines avec le schéma, la configuration et la partition de domaine stockés sur chaque contrôleur de domaine. Un contrôleur de domaine est également un serveur de catalogue global et possède donc des informations issues des partitions de domaine pour les deux domaines.  ">
            <a:extLst>
              <a:ext uri="{FF2B5EF4-FFF2-40B4-BE49-F238E27FC236}">
                <a16:creationId xmlns:a16="http://schemas.microsoft.com/office/drawing/2014/main" id="{B0E4B95F-BA66-4A86-B692-48A3BF668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205" y="1170050"/>
            <a:ext cx="8204451" cy="547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45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5170646"/>
          </a:xfrm>
          <a:prstGeom prst="rect">
            <a:avLst/>
          </a:prstGeom>
        </p:spPr>
        <p:txBody>
          <a:bodyPr wrap="square">
            <a:spAutoFit/>
          </a:bodyPr>
          <a:lstStyle/>
          <a:p>
            <a:pPr marL="457200" indent="-457200">
              <a:buFont typeface="Arial" panose="020B0604020202020204" pitchFamily="34" charset="0"/>
              <a:buChar char="•"/>
            </a:pPr>
            <a:r>
              <a:rPr lang="en-US" sz="3000" dirty="0"/>
              <a:t>Par </a:t>
            </a:r>
            <a:r>
              <a:rPr lang="en-US" sz="3000" dirty="0" err="1"/>
              <a:t>défaut</a:t>
            </a:r>
            <a:r>
              <a:rPr lang="en-US" sz="3000" dirty="0"/>
              <a:t>, le </a:t>
            </a:r>
            <a:r>
              <a:rPr lang="en-US" sz="3000" dirty="0" err="1"/>
              <a:t>seul</a:t>
            </a:r>
            <a:r>
              <a:rPr lang="en-US" sz="3000" dirty="0"/>
              <a:t> </a:t>
            </a:r>
            <a:r>
              <a:rPr lang="en-US" sz="3000" dirty="0" err="1"/>
              <a:t>serveur</a:t>
            </a:r>
            <a:r>
              <a:rPr lang="en-US" sz="3000" dirty="0"/>
              <a:t> de catalogue global qui </a:t>
            </a:r>
            <a:r>
              <a:rPr lang="en-US" sz="3000" dirty="0" err="1"/>
              <a:t>est</a:t>
            </a:r>
            <a:r>
              <a:rPr lang="en-US" sz="3000" dirty="0"/>
              <a:t> </a:t>
            </a:r>
            <a:r>
              <a:rPr lang="en-US" sz="3000" dirty="0" err="1"/>
              <a:t>créé</a:t>
            </a:r>
            <a:r>
              <a:rPr lang="en-US" sz="3000" dirty="0"/>
              <a:t> </a:t>
            </a:r>
            <a:r>
              <a:rPr lang="en-US" sz="3000" dirty="0" err="1"/>
              <a:t>est</a:t>
            </a:r>
            <a:r>
              <a:rPr lang="en-US" sz="3000" dirty="0"/>
              <a:t> le premier </a:t>
            </a:r>
            <a:r>
              <a:rPr lang="en-US" sz="3000" dirty="0" err="1"/>
              <a:t>contrôleur</a:t>
            </a:r>
            <a:r>
              <a:rPr lang="en-US" sz="3000" dirty="0"/>
              <a:t> de </a:t>
            </a:r>
            <a:r>
              <a:rPr lang="en-US" sz="3000" dirty="0" err="1"/>
              <a:t>domaine</a:t>
            </a:r>
            <a:r>
              <a:rPr lang="en-US" sz="3000" dirty="0"/>
              <a:t> </a:t>
            </a:r>
            <a:r>
              <a:rPr lang="en-US" sz="3000" dirty="0" err="1"/>
              <a:t>dans</a:t>
            </a:r>
            <a:r>
              <a:rPr lang="en-US" sz="3000" dirty="0"/>
              <a:t> le </a:t>
            </a:r>
            <a:r>
              <a:rPr lang="en-US" sz="3000" dirty="0" err="1"/>
              <a:t>domaine</a:t>
            </a:r>
            <a:r>
              <a:rPr lang="en-US" sz="3000" dirty="0"/>
              <a:t> </a:t>
            </a:r>
            <a:r>
              <a:rPr lang="en-US" sz="3000" dirty="0" err="1"/>
              <a:t>racine</a:t>
            </a:r>
            <a:r>
              <a:rPr lang="en-US" sz="3000" dirty="0"/>
              <a:t> de la </a:t>
            </a:r>
            <a:r>
              <a:rPr lang="en-US" sz="3000" dirty="0" err="1"/>
              <a:t>forêt</a:t>
            </a:r>
            <a:r>
              <a:rPr lang="en-US" sz="3000" dirty="0"/>
              <a:t>.</a:t>
            </a:r>
            <a:endParaRPr lang="fr-BE" sz="3000" dirty="0"/>
          </a:p>
          <a:p>
            <a:pPr marL="457200" indent="-457200">
              <a:buFont typeface="Arial" panose="020B0604020202020204" pitchFamily="34" charset="0"/>
              <a:buChar char="•"/>
            </a:pPr>
            <a:r>
              <a:rPr lang="en-US" sz="3000" dirty="0"/>
              <a:t>Le catalogue global ne </a:t>
            </a:r>
            <a:r>
              <a:rPr lang="en-US" sz="3000" dirty="0" err="1"/>
              <a:t>contient</a:t>
            </a:r>
            <a:r>
              <a:rPr lang="en-US" sz="3000" dirty="0"/>
              <a:t> pas </a:t>
            </a:r>
            <a:r>
              <a:rPr lang="en-US" sz="3000" dirty="0" err="1"/>
              <a:t>tous</a:t>
            </a:r>
            <a:r>
              <a:rPr lang="en-US" sz="3000" dirty="0"/>
              <a:t> les </a:t>
            </a:r>
            <a:r>
              <a:rPr lang="en-US" sz="3000" dirty="0" err="1"/>
              <a:t>attributs</a:t>
            </a:r>
            <a:r>
              <a:rPr lang="en-US" sz="3000" dirty="0"/>
              <a:t> pour </a:t>
            </a:r>
            <a:r>
              <a:rPr lang="en-US" sz="3000" dirty="0" err="1"/>
              <a:t>chaque</a:t>
            </a:r>
            <a:r>
              <a:rPr lang="en-US" sz="3000" dirty="0"/>
              <a:t> </a:t>
            </a:r>
            <a:r>
              <a:rPr lang="en-US" sz="3000" dirty="0" err="1"/>
              <a:t>objet</a:t>
            </a:r>
            <a:r>
              <a:rPr lang="en-US" sz="3000" dirty="0"/>
              <a:t>. Au lieu de </a:t>
            </a:r>
            <a:r>
              <a:rPr lang="en-US" sz="3000" dirty="0" err="1"/>
              <a:t>cela</a:t>
            </a:r>
            <a:r>
              <a:rPr lang="en-US" sz="3000" dirty="0"/>
              <a:t>, le catalogue global conserve le sous-ensemble des </a:t>
            </a:r>
            <a:r>
              <a:rPr lang="en-US" sz="3000" dirty="0" err="1"/>
              <a:t>attributs</a:t>
            </a:r>
            <a:r>
              <a:rPr lang="en-US" sz="3000" dirty="0"/>
              <a:t> qui </a:t>
            </a:r>
            <a:r>
              <a:rPr lang="en-US" sz="3000" dirty="0" err="1"/>
              <a:t>sont</a:t>
            </a:r>
            <a:r>
              <a:rPr lang="en-US" sz="3000" dirty="0"/>
              <a:t> le plus </a:t>
            </a:r>
            <a:r>
              <a:rPr lang="en-US" sz="3000" dirty="0" err="1"/>
              <a:t>susceptibles</a:t>
            </a:r>
            <a:r>
              <a:rPr lang="en-US" sz="3000" dirty="0"/>
              <a:t> d'être </a:t>
            </a:r>
            <a:r>
              <a:rPr lang="en-US" sz="3000" dirty="0" err="1"/>
              <a:t>utiles</a:t>
            </a:r>
            <a:r>
              <a:rPr lang="en-US" sz="3000" dirty="0"/>
              <a:t> </a:t>
            </a:r>
            <a:r>
              <a:rPr lang="en-US" sz="3000" dirty="0" err="1"/>
              <a:t>dans</a:t>
            </a:r>
            <a:r>
              <a:rPr lang="en-US" sz="3000" dirty="0"/>
              <a:t> les </a:t>
            </a:r>
            <a:r>
              <a:rPr lang="en-US" sz="3000" dirty="0" err="1"/>
              <a:t>recherches</a:t>
            </a:r>
            <a:r>
              <a:rPr lang="en-US" sz="3000" dirty="0"/>
              <a:t> inter-</a:t>
            </a:r>
            <a:r>
              <a:rPr lang="en-US" sz="3000" dirty="0" err="1"/>
              <a:t>domaines</a:t>
            </a:r>
            <a:endParaRPr lang="fr-BE" sz="3000" dirty="0"/>
          </a:p>
          <a:p>
            <a:pPr marL="457200" indent="-457200">
              <a:buFont typeface="Arial" panose="020B0604020202020204" pitchFamily="34" charset="0"/>
              <a:buChar char="•"/>
            </a:pPr>
            <a:r>
              <a:rPr lang="en-US" sz="3000" dirty="0" err="1"/>
              <a:t>Dans</a:t>
            </a:r>
            <a:r>
              <a:rPr lang="en-US" sz="3000" dirty="0"/>
              <a:t> un </a:t>
            </a:r>
            <a:r>
              <a:rPr lang="en-US" sz="3000" dirty="0" err="1"/>
              <a:t>domaine</a:t>
            </a:r>
            <a:r>
              <a:rPr lang="en-US" sz="3000" dirty="0"/>
              <a:t> unique, </a:t>
            </a:r>
            <a:r>
              <a:rPr lang="en-US" sz="3000" dirty="0" err="1"/>
              <a:t>tous</a:t>
            </a:r>
            <a:r>
              <a:rPr lang="en-US" sz="3000" dirty="0"/>
              <a:t> les </a:t>
            </a:r>
            <a:r>
              <a:rPr lang="en-US" sz="3000" dirty="0" err="1"/>
              <a:t>contrôleurs</a:t>
            </a:r>
            <a:r>
              <a:rPr lang="en-US" sz="3000" dirty="0"/>
              <a:t> de </a:t>
            </a:r>
            <a:r>
              <a:rPr lang="en-US" sz="3000" dirty="0" err="1"/>
              <a:t>domaine</a:t>
            </a:r>
            <a:r>
              <a:rPr lang="en-US" sz="3000" dirty="0"/>
              <a:t> </a:t>
            </a:r>
            <a:r>
              <a:rPr lang="en-US" sz="3000" dirty="0" err="1"/>
              <a:t>doivent</a:t>
            </a:r>
            <a:r>
              <a:rPr lang="en-US" sz="3000" dirty="0"/>
              <a:t> </a:t>
            </a:r>
            <a:r>
              <a:rPr lang="en-US" sz="3000" dirty="0" err="1"/>
              <a:t>être</a:t>
            </a:r>
            <a:r>
              <a:rPr lang="en-US" sz="3000" dirty="0"/>
              <a:t> </a:t>
            </a:r>
            <a:r>
              <a:rPr lang="en-US" sz="3000" dirty="0" err="1"/>
              <a:t>configurés</a:t>
            </a:r>
            <a:r>
              <a:rPr lang="en-US" sz="3000" dirty="0"/>
              <a:t> </a:t>
            </a:r>
            <a:r>
              <a:rPr lang="en-US" sz="3000" dirty="0" err="1"/>
              <a:t>comme</a:t>
            </a:r>
            <a:r>
              <a:rPr lang="en-US" sz="3000" dirty="0"/>
              <a:t> </a:t>
            </a:r>
            <a:r>
              <a:rPr lang="en-US" sz="3000" dirty="0" err="1"/>
              <a:t>détenteurs</a:t>
            </a:r>
            <a:r>
              <a:rPr lang="en-US" sz="3000" dirty="0"/>
              <a:t> du catalogue global.</a:t>
            </a:r>
            <a:endParaRPr lang="fr-BE" sz="3000" dirty="0"/>
          </a:p>
          <a:p>
            <a:pPr marL="457200" indent="-457200">
              <a:buFont typeface="Wingdings" panose="05000000000000000000" pitchFamily="2" charset="2"/>
              <a:buChar char="Ø"/>
            </a:pPr>
            <a:r>
              <a:rPr lang="en-US" sz="3000" dirty="0"/>
              <a:t>Question : </a:t>
            </a:r>
          </a:p>
          <a:p>
            <a:pPr lvl="2"/>
            <a:r>
              <a:rPr lang="en-US" sz="3000" dirty="0"/>
              <a:t>Un </a:t>
            </a:r>
            <a:r>
              <a:rPr lang="en-US" sz="3000" dirty="0" err="1"/>
              <a:t>contrôleur</a:t>
            </a:r>
            <a:r>
              <a:rPr lang="en-US" sz="3000" dirty="0"/>
              <a:t> de </a:t>
            </a:r>
            <a:r>
              <a:rPr lang="en-US" sz="3000" dirty="0" err="1"/>
              <a:t>domaine</a:t>
            </a:r>
            <a:r>
              <a:rPr lang="en-US" sz="3000" dirty="0"/>
              <a:t> </a:t>
            </a:r>
            <a:r>
              <a:rPr lang="en-US" sz="3000" dirty="0" err="1"/>
              <a:t>doit-il</a:t>
            </a:r>
            <a:r>
              <a:rPr lang="en-US" sz="3000" dirty="0"/>
              <a:t> </a:t>
            </a:r>
            <a:r>
              <a:rPr lang="en-US" sz="3000" dirty="0" err="1"/>
              <a:t>être</a:t>
            </a:r>
            <a:r>
              <a:rPr lang="en-US" sz="3000" dirty="0"/>
              <a:t> un catalogue global ?</a:t>
            </a:r>
            <a:endParaRPr lang="fr-BE" sz="3000" dirty="0"/>
          </a:p>
          <a:p>
            <a:pPr marL="457200" indent="-457200">
              <a:buFont typeface="Arial" panose="020B0604020202020204" pitchFamily="34" charset="0"/>
              <a:buChar char="•"/>
            </a:pPr>
            <a:endParaRPr lang="fr-BE" sz="3000" dirty="0"/>
          </a:p>
        </p:txBody>
      </p:sp>
      <p:sp>
        <p:nvSpPr>
          <p:cNvPr id="7" name="ZoneTexte 6">
            <a:extLst>
              <a:ext uri="{FF2B5EF4-FFF2-40B4-BE49-F238E27FC236}">
                <a16:creationId xmlns:a16="http://schemas.microsoft.com/office/drawing/2014/main" id="{0B402B4A-1F8A-4BC8-8D9B-4E4427E8D7C4}"/>
              </a:ext>
            </a:extLst>
          </p:cNvPr>
          <p:cNvSpPr txBox="1"/>
          <p:nvPr/>
        </p:nvSpPr>
        <p:spPr>
          <a:xfrm>
            <a:off x="812800" y="444500"/>
            <a:ext cx="6284797" cy="646331"/>
          </a:xfrm>
          <a:prstGeom prst="rect">
            <a:avLst/>
          </a:prstGeom>
          <a:noFill/>
        </p:spPr>
        <p:txBody>
          <a:bodyPr wrap="none" rtlCol="0">
            <a:spAutoFit/>
          </a:bodyPr>
          <a:lstStyle/>
          <a:p>
            <a:r>
              <a:rPr lang="en-US" sz="3600" dirty="0" err="1">
                <a:effectLst>
                  <a:outerShdw blurRad="38100" dist="38100" dir="2700000" algn="tl">
                    <a:srgbClr val="000000">
                      <a:alpha val="43137"/>
                    </a:srgbClr>
                  </a:outerShdw>
                </a:effectLst>
              </a:rPr>
              <a:t>Qu’est-ce</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qu’un</a:t>
            </a:r>
            <a:r>
              <a:rPr lang="en-US" sz="3600" dirty="0">
                <a:effectLst>
                  <a:outerShdw blurRad="38100" dist="38100" dir="2700000" algn="tl">
                    <a:srgbClr val="000000">
                      <a:alpha val="43137"/>
                    </a:srgbClr>
                  </a:outerShdw>
                </a:effectLst>
              </a:rPr>
              <a:t> catalogue global</a:t>
            </a:r>
            <a:endParaRPr lang="fr-BE"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431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230E52-0493-4DCF-BADA-F23E9507C4A6}"/>
              </a:ext>
            </a:extLst>
          </p:cNvPr>
          <p:cNvSpPr txBox="1"/>
          <p:nvPr/>
        </p:nvSpPr>
        <p:spPr>
          <a:xfrm>
            <a:off x="435295" y="360610"/>
            <a:ext cx="11502705"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2.2 </a:t>
            </a:r>
            <a:r>
              <a:rPr lang="fr-FR" sz="3600" dirty="0">
                <a:solidFill>
                  <a:srgbClr val="0070C0"/>
                </a:solidFill>
                <a:effectLst>
                  <a:outerShdw blurRad="38100" dist="38100" dir="2700000" algn="tl">
                    <a:srgbClr val="000000">
                      <a:alpha val="43137"/>
                    </a:srgbClr>
                  </a:outerShdw>
                </a:effectLst>
              </a:rPr>
              <a:t>Vue d'ensemble des contrôleurs de domaines </a:t>
            </a:r>
            <a:endParaRPr lang="fr-BE" sz="3600" dirty="0">
              <a:solidFill>
                <a:srgbClr val="0070C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90AFCD72-5BA2-4405-B508-05BB72D637AA}"/>
              </a:ext>
            </a:extLst>
          </p:cNvPr>
          <p:cNvSpPr/>
          <p:nvPr/>
        </p:nvSpPr>
        <p:spPr>
          <a:xfrm>
            <a:off x="342900" y="1803400"/>
            <a:ext cx="11595100" cy="369332"/>
          </a:xfrm>
          <a:prstGeom prst="rect">
            <a:avLst/>
          </a:prstGeom>
        </p:spPr>
        <p:txBody>
          <a:bodyPr wrap="square">
            <a:spAutoFit/>
          </a:bodyPr>
          <a:lstStyle/>
          <a:p>
            <a:r>
              <a:rPr lang="en-US" dirty="0"/>
              <a:t> </a:t>
            </a:r>
            <a:endParaRPr lang="fr-BE" sz="2400" dirty="0"/>
          </a:p>
        </p:txBody>
      </p:sp>
      <p:sp>
        <p:nvSpPr>
          <p:cNvPr id="6" name="Rectangle 5">
            <a:extLst>
              <a:ext uri="{FF2B5EF4-FFF2-40B4-BE49-F238E27FC236}">
                <a16:creationId xmlns:a16="http://schemas.microsoft.com/office/drawing/2014/main" id="{8AC3B318-4D61-4535-BBC5-4A0CA8DF209E}"/>
              </a:ext>
            </a:extLst>
          </p:cNvPr>
          <p:cNvSpPr/>
          <p:nvPr/>
        </p:nvSpPr>
        <p:spPr>
          <a:xfrm>
            <a:off x="342900" y="1214924"/>
            <a:ext cx="11595100" cy="5170646"/>
          </a:xfrm>
          <a:prstGeom prst="rect">
            <a:avLst/>
          </a:prstGeom>
        </p:spPr>
        <p:txBody>
          <a:bodyPr wrap="square">
            <a:spAutoFit/>
          </a:bodyPr>
          <a:lstStyle/>
          <a:p>
            <a:pPr marL="457200" indent="-457200">
              <a:buFont typeface="Arial" panose="020B0604020202020204" pitchFamily="34" charset="0"/>
              <a:buChar char="•"/>
            </a:pPr>
            <a:r>
              <a:rPr lang="en-US" sz="3000" dirty="0" err="1"/>
              <a:t>décrire</a:t>
            </a:r>
            <a:r>
              <a:rPr lang="en-US" sz="3000" dirty="0"/>
              <a:t> la </a:t>
            </a:r>
            <a:r>
              <a:rPr lang="en-US" sz="3000" dirty="0" err="1"/>
              <a:t>fonction</a:t>
            </a:r>
            <a:r>
              <a:rPr lang="en-US" sz="3000" dirty="0"/>
              <a:t> des </a:t>
            </a:r>
            <a:r>
              <a:rPr lang="en-US" sz="3000" dirty="0" err="1"/>
              <a:t>contrôleurs</a:t>
            </a:r>
            <a:r>
              <a:rPr lang="en-US" sz="3000" dirty="0"/>
              <a:t> de </a:t>
            </a:r>
            <a:r>
              <a:rPr lang="en-US" sz="3000" dirty="0" err="1"/>
              <a:t>domaine</a:t>
            </a:r>
            <a:r>
              <a:rPr lang="en-US" sz="3000" dirty="0"/>
              <a:t> </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définir</a:t>
            </a:r>
            <a:r>
              <a:rPr lang="en-US" sz="3000" dirty="0"/>
              <a:t> la </a:t>
            </a:r>
            <a:r>
              <a:rPr lang="en-US" sz="3000" dirty="0" err="1"/>
              <a:t>fonction</a:t>
            </a:r>
            <a:r>
              <a:rPr lang="en-US" sz="3000" dirty="0"/>
              <a:t> du catalogue global</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highlight>
                  <a:srgbClr val="FFFF00"/>
                </a:highlight>
              </a:rPr>
              <a:t>décrire</a:t>
            </a:r>
            <a:r>
              <a:rPr lang="en-US" sz="3000" dirty="0">
                <a:highlight>
                  <a:srgbClr val="FFFF00"/>
                </a:highlight>
              </a:rPr>
              <a:t> le </a:t>
            </a:r>
            <a:r>
              <a:rPr lang="en-US" sz="3000" dirty="0" err="1">
                <a:highlight>
                  <a:srgbClr val="FFFF00"/>
                </a:highlight>
              </a:rPr>
              <a:t>processus</a:t>
            </a:r>
            <a:r>
              <a:rPr lang="en-US" sz="3000" dirty="0">
                <a:highlight>
                  <a:srgbClr val="FFFF00"/>
                </a:highlight>
              </a:rPr>
              <a:t> </a:t>
            </a:r>
            <a:r>
              <a:rPr lang="en-US" sz="3000" dirty="0" err="1">
                <a:highlight>
                  <a:srgbClr val="FFFF00"/>
                </a:highlight>
              </a:rPr>
              <a:t>d'ouverture</a:t>
            </a:r>
            <a:r>
              <a:rPr lang="en-US" sz="3000" dirty="0">
                <a:highlight>
                  <a:srgbClr val="FFFF00"/>
                </a:highlight>
              </a:rPr>
              <a:t> de session AD DS et </a:t>
            </a:r>
            <a:r>
              <a:rPr lang="en-US" sz="3000" dirty="0" err="1">
                <a:highlight>
                  <a:srgbClr val="FFFF00"/>
                </a:highlight>
              </a:rPr>
              <a:t>l'importance</a:t>
            </a:r>
            <a:r>
              <a:rPr lang="en-US" sz="3000" dirty="0">
                <a:highlight>
                  <a:srgbClr val="FFFF00"/>
                </a:highlight>
              </a:rPr>
              <a:t> des </a:t>
            </a:r>
            <a:r>
              <a:rPr lang="en-US" sz="3000" dirty="0" err="1">
                <a:highlight>
                  <a:srgbClr val="FFFF00"/>
                </a:highlight>
              </a:rPr>
              <a:t>enregistrements</a:t>
            </a:r>
            <a:r>
              <a:rPr lang="en-US" sz="3000" dirty="0">
                <a:highlight>
                  <a:srgbClr val="FFFF00"/>
                </a:highlight>
              </a:rPr>
              <a:t> DNS et SRV </a:t>
            </a:r>
            <a:r>
              <a:rPr lang="en-US" sz="3000" dirty="0" err="1">
                <a:highlight>
                  <a:srgbClr val="FFFF00"/>
                </a:highlight>
              </a:rPr>
              <a:t>dans</a:t>
            </a:r>
            <a:r>
              <a:rPr lang="en-US" sz="3000" dirty="0">
                <a:highlight>
                  <a:srgbClr val="FFFF00"/>
                </a:highlight>
              </a:rPr>
              <a:t> le </a:t>
            </a:r>
            <a:r>
              <a:rPr lang="en-US" sz="3000" dirty="0" err="1">
                <a:highlight>
                  <a:srgbClr val="FFFF00"/>
                </a:highlight>
              </a:rPr>
              <a:t>processus</a:t>
            </a:r>
            <a:r>
              <a:rPr lang="en-US" sz="3000" dirty="0">
                <a:highlight>
                  <a:srgbClr val="FFFF00"/>
                </a:highlight>
              </a:rPr>
              <a:t> </a:t>
            </a:r>
            <a:r>
              <a:rPr lang="en-US" sz="3000" dirty="0" err="1">
                <a:highlight>
                  <a:srgbClr val="FFFF00"/>
                </a:highlight>
              </a:rPr>
              <a:t>d'ouverture</a:t>
            </a:r>
            <a:r>
              <a:rPr lang="en-US" sz="3000" dirty="0">
                <a:highlight>
                  <a:srgbClr val="FFFF00"/>
                </a:highlight>
              </a:rPr>
              <a:t> de session</a:t>
            </a:r>
          </a:p>
          <a:p>
            <a:pPr marL="457200" indent="-457200">
              <a:buFont typeface="Arial" panose="020B0604020202020204" pitchFamily="34" charset="0"/>
              <a:buChar char="•"/>
            </a:pPr>
            <a:endParaRPr lang="fr-BE" sz="3000" dirty="0">
              <a:highlight>
                <a:srgbClr val="FFFF00"/>
              </a:highlight>
            </a:endParaRPr>
          </a:p>
          <a:p>
            <a:pPr marL="457200" indent="-457200">
              <a:buFont typeface="Arial" panose="020B0604020202020204" pitchFamily="34" charset="0"/>
              <a:buChar char="•"/>
            </a:pPr>
            <a:r>
              <a:rPr lang="en-US" sz="3000" dirty="0" err="1"/>
              <a:t>décrire</a:t>
            </a:r>
            <a:r>
              <a:rPr lang="en-US" sz="3000" dirty="0"/>
              <a:t> les </a:t>
            </a:r>
            <a:r>
              <a:rPr lang="en-US" sz="3000" dirty="0" err="1"/>
              <a:t>fonctionnalités</a:t>
            </a:r>
            <a:r>
              <a:rPr lang="en-US" sz="3000" dirty="0"/>
              <a:t> des </a:t>
            </a:r>
            <a:r>
              <a:rPr lang="en-US" sz="3000" dirty="0" err="1"/>
              <a:t>enregistrements</a:t>
            </a:r>
            <a:r>
              <a:rPr lang="en-US" sz="3000" dirty="0"/>
              <a:t> SRV</a:t>
            </a:r>
          </a:p>
          <a:p>
            <a:pPr marL="457200" indent="-457200">
              <a:buFont typeface="Arial" panose="020B0604020202020204" pitchFamily="34" charset="0"/>
              <a:buChar char="•"/>
            </a:pPr>
            <a:endParaRPr lang="fr-BE" sz="3000" dirty="0"/>
          </a:p>
          <a:p>
            <a:pPr marL="457200" indent="-457200">
              <a:buFont typeface="Arial" panose="020B0604020202020204" pitchFamily="34" charset="0"/>
              <a:buChar char="•"/>
            </a:pPr>
            <a:r>
              <a:rPr lang="en-US" sz="3000" dirty="0" err="1"/>
              <a:t>expliquer</a:t>
            </a:r>
            <a:r>
              <a:rPr lang="en-US" sz="3000" dirty="0"/>
              <a:t> les </a:t>
            </a:r>
            <a:r>
              <a:rPr lang="en-US" sz="3000" dirty="0" err="1"/>
              <a:t>fonctions</a:t>
            </a:r>
            <a:r>
              <a:rPr lang="en-US" sz="3000" dirty="0"/>
              <a:t> des maîtres </a:t>
            </a:r>
            <a:r>
              <a:rPr lang="en-US" sz="3000" dirty="0" err="1"/>
              <a:t>d'opérations</a:t>
            </a:r>
            <a:endParaRPr lang="fr-BE" sz="3000" dirty="0"/>
          </a:p>
          <a:p>
            <a:pPr marL="457200" indent="-457200">
              <a:buFont typeface="Arial" panose="020B0604020202020204" pitchFamily="34" charset="0"/>
              <a:buChar char="•"/>
            </a:pPr>
            <a:endParaRPr lang="fr-BE" sz="3000" dirty="0"/>
          </a:p>
        </p:txBody>
      </p:sp>
    </p:spTree>
    <p:extLst>
      <p:ext uri="{BB962C8B-B14F-4D97-AF65-F5344CB8AC3E}">
        <p14:creationId xmlns:p14="http://schemas.microsoft.com/office/powerpoint/2010/main" val="19691340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927</Words>
  <Application>Microsoft Office PowerPoint</Application>
  <PresentationFormat>Grand écran</PresentationFormat>
  <Paragraphs>153</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Calibri</vt:lpstr>
      <vt:lpstr>Calibri Light</vt:lpstr>
      <vt:lpstr>Segoe</vt:lpstr>
      <vt:lpstr>Segoe Semibold</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GOSSEYE</dc:creator>
  <cp:lastModifiedBy>Christophe GOSSEYE</cp:lastModifiedBy>
  <cp:revision>38</cp:revision>
  <dcterms:created xsi:type="dcterms:W3CDTF">2018-02-07T09:29:12Z</dcterms:created>
  <dcterms:modified xsi:type="dcterms:W3CDTF">2018-03-19T09:21:17Z</dcterms:modified>
</cp:coreProperties>
</file>