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0"/>
  </p:handoutMasterIdLst>
  <p:sldIdLst>
    <p:sldId id="256" r:id="rId2"/>
    <p:sldId id="258" r:id="rId3"/>
    <p:sldId id="302" r:id="rId4"/>
    <p:sldId id="303" r:id="rId5"/>
    <p:sldId id="268" r:id="rId6"/>
    <p:sldId id="304" r:id="rId7"/>
    <p:sldId id="306" r:id="rId8"/>
    <p:sldId id="308" r:id="rId9"/>
    <p:sldId id="310" r:id="rId10"/>
    <p:sldId id="313" r:id="rId11"/>
    <p:sldId id="314" r:id="rId12"/>
    <p:sldId id="316" r:id="rId13"/>
    <p:sldId id="318" r:id="rId14"/>
    <p:sldId id="327" r:id="rId15"/>
    <p:sldId id="329" r:id="rId16"/>
    <p:sldId id="331" r:id="rId17"/>
    <p:sldId id="333" r:id="rId18"/>
    <p:sldId id="335" r:id="rId19"/>
    <p:sldId id="336" r:id="rId20"/>
    <p:sldId id="338" r:id="rId21"/>
    <p:sldId id="341" r:id="rId22"/>
    <p:sldId id="342" r:id="rId23"/>
    <p:sldId id="345" r:id="rId24"/>
    <p:sldId id="347" r:id="rId25"/>
    <p:sldId id="349" r:id="rId26"/>
    <p:sldId id="350" r:id="rId27"/>
    <p:sldId id="353" r:id="rId28"/>
    <p:sldId id="354" r:id="rId29"/>
    <p:sldId id="356" r:id="rId30"/>
    <p:sldId id="358" r:id="rId31"/>
    <p:sldId id="359" r:id="rId32"/>
    <p:sldId id="362" r:id="rId33"/>
    <p:sldId id="364" r:id="rId34"/>
    <p:sldId id="366" r:id="rId35"/>
    <p:sldId id="368" r:id="rId36"/>
    <p:sldId id="370" r:id="rId37"/>
    <p:sldId id="372" r:id="rId38"/>
    <p:sldId id="373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BEB0318-BE37-4424-AF33-E0E88B912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75D31F-BADB-4425-A576-934CF98CCC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8E93A-71DF-4135-BEA8-4C090935CB81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66C9DC-D7E9-4499-A481-2B15D0E51D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82567-648A-4B83-89AB-06AA15D264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31956-F589-41F0-8D6E-A4FF6E60B0A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891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C014B-02FA-474B-BD14-D9E79C5C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EBACC9-D5FB-4D7E-8F28-3832BAF7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77636-9E53-43F4-A87E-B9828D23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9A067-B9E3-4F91-AD2A-E625FB4C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CEF4F-E477-4B0A-B1F6-2ACC8B5E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91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9B471-11C5-41E9-8D72-B2034B1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83D14E-62AC-4298-9D01-4380BAB0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BF684-7DC2-46FE-B4A8-9B362548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30F35-5E1E-4DAD-BFB2-7BD2BE0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D92D1-DD2F-4E82-9943-E34975EB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74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3EA655-BEBE-4BA2-AB44-688979BFB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6F3C6F-432C-44D9-98B2-F19222D37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7CA16-BC68-4BF4-BE83-7C2B690F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1130A2-98A7-4F07-B16A-9FFD998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A8760-9A4E-4100-966F-87B71E8A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74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3B84F-3498-4AC7-96A1-10FDB322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9DC39-580F-4801-A79A-8DD37CBC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EDE9B-FFC5-4091-A80E-11413CF7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90D1DC-92D8-4C89-B744-B256FA04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6EC80-AF13-4C33-80FD-E32D55DD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523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43563-44EF-45E1-B835-C6F1ECA1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20309-E491-4B43-BDBF-1061271E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98114-D358-4686-9794-9E1C416F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C5C597-616A-40D2-8A40-B7229C97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A70C7B-F85C-4B09-84A7-EF454358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6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B2E26-72BC-4713-9F25-F5F32356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A0FA-CC98-4C59-ACF8-CADA3824E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AAD34B-1456-4F1A-9E40-A15AF50C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142AF-4A2F-4B13-9C97-0CB3308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BDA003-F55C-411C-9916-D724DBF3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69A185-204E-40CD-B1B2-57D5601F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03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0D56B-231D-4022-8D1D-CE7E633D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F5E2DE-0BC7-4007-A05A-EB4A91D3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FDCA4-0AFF-4230-B98D-CA56A5ED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428DFD-17A0-43D7-8348-6A76A191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DE0C98-A343-4DBD-B684-62DF6552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F3F7B6-7B0C-4D78-B79D-8B4BED04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2EE3F1-6E58-4F72-AD9E-5D669E9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0F4515-5BBA-4331-A6F6-1F7D72FC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52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D6912-9E84-4E98-BE53-9283E39F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2F68C8-8C46-4A94-B9DF-A263999E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CEFDB0-DE04-4A71-A0AE-543375A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B03ADC-3C3F-4F46-897E-6D66B07D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71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0C0A3C-288C-419F-BFD8-022BCA11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2EFC8-32E5-480A-A314-1088136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84523B-126A-4004-8D1D-72100416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6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44C9E-D40C-4382-9D67-E8E67323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37266-4116-4D1E-9F23-6D24591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E3A31C-5270-4EE3-81F1-97E5BD1B6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66FA27-4BB0-4F51-AD64-06214928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92E27-DDDB-4DF1-A9F7-15EBAD60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78261E-9E43-48FB-AB6B-875CEBB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909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B67D7-F7C0-4148-B74F-38A134B2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56DD73-9B48-49B8-9F96-9F1ADA8B3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F5D12A-EF49-41FD-98EC-22938A53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F26821-6065-4948-934D-641B47A2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360EBF-25EF-4F9D-81CF-B9C71F6F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9C64E-8263-47D7-B61B-72E6327C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949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0F7C96-72F5-4347-B290-989D7C84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E86C1-43DA-47D2-9B46-37FE3CC7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F7794-8AEF-4E1E-9919-64EF8B6BA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D0C5-3D33-4B89-9D75-C763AEE7F88C}" type="datetimeFigureOut">
              <a:rPr lang="fr-BE" smtClean="0"/>
              <a:t>16-01-19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E6575-AC73-4865-9481-3CFB59B83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94448-427E-413C-9096-4ECD3029D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CFC8-D58D-4C07-AD40-58FE3FECAAA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392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1072462" y="229576"/>
            <a:ext cx="1028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Installation de WS 2012</a:t>
            </a:r>
            <a:endParaRPr lang="fr-BE" dirty="0"/>
          </a:p>
          <a:p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CDF6D-A739-497A-A2D2-DF8AA39E0B1D}"/>
              </a:ext>
            </a:extLst>
          </p:cNvPr>
          <p:cNvSpPr/>
          <p:nvPr/>
        </p:nvSpPr>
        <p:spPr>
          <a:xfrm>
            <a:off x="417363" y="2396444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Question :</a:t>
            </a:r>
          </a:p>
          <a:p>
            <a:endParaRPr lang="en-US" sz="3000" b="1" dirty="0"/>
          </a:p>
          <a:p>
            <a:r>
              <a:rPr lang="en-US" sz="3000" dirty="0" err="1"/>
              <a:t>Pourquoi</a:t>
            </a:r>
            <a:r>
              <a:rPr lang="en-US" sz="3000" dirty="0"/>
              <a:t> un </a:t>
            </a:r>
            <a:r>
              <a:rPr lang="en-US" sz="3000" dirty="0" err="1"/>
              <a:t>serveur</a:t>
            </a:r>
            <a:r>
              <a:rPr lang="en-US" sz="3000" dirty="0"/>
              <a:t> a-t-</a:t>
            </a:r>
            <a:r>
              <a:rPr lang="en-US" sz="3000" dirty="0" err="1"/>
              <a:t>il</a:t>
            </a:r>
            <a:r>
              <a:rPr lang="en-US" sz="3000" dirty="0"/>
              <a:t> </a:t>
            </a:r>
            <a:r>
              <a:rPr lang="en-US" sz="3000" dirty="0" err="1"/>
              <a:t>besoin</a:t>
            </a:r>
            <a:r>
              <a:rPr lang="en-US" sz="3000" dirty="0"/>
              <a:t> de plus </a:t>
            </a:r>
            <a:r>
              <a:rPr lang="en-US" sz="3000" dirty="0" err="1"/>
              <a:t>d'espace</a:t>
            </a:r>
            <a:r>
              <a:rPr lang="en-US" sz="3000" dirty="0"/>
              <a:t> </a:t>
            </a:r>
            <a:r>
              <a:rPr lang="en-US" sz="3000" dirty="0" err="1"/>
              <a:t>disponible</a:t>
            </a:r>
            <a:r>
              <a:rPr lang="en-US" sz="3000" dirty="0"/>
              <a:t> sur le </a:t>
            </a:r>
            <a:r>
              <a:rPr lang="en-US" sz="3000" dirty="0" err="1"/>
              <a:t>disque</a:t>
            </a:r>
            <a:r>
              <a:rPr lang="en-US" sz="3000" dirty="0"/>
              <a:t> dur </a:t>
            </a:r>
            <a:r>
              <a:rPr lang="en-US" sz="3000" dirty="0" err="1"/>
              <a:t>s'il</a:t>
            </a:r>
            <a:r>
              <a:rPr lang="en-US" sz="3000" dirty="0"/>
              <a:t> </a:t>
            </a:r>
            <a:r>
              <a:rPr lang="en-US" sz="3000" dirty="0" err="1"/>
              <a:t>possède</a:t>
            </a:r>
            <a:r>
              <a:rPr lang="en-US" sz="3000" dirty="0"/>
              <a:t> plus de 16 Go de RAM ?</a:t>
            </a:r>
            <a:endParaRPr lang="fr-BE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BE" sz="3000" dirty="0"/>
              <a:t>Fichier d’échange</a:t>
            </a:r>
          </a:p>
        </p:txBody>
      </p:sp>
    </p:spTree>
    <p:extLst>
      <p:ext uri="{BB962C8B-B14F-4D97-AF65-F5344CB8AC3E}">
        <p14:creationId xmlns:p14="http://schemas.microsoft.com/office/powerpoint/2010/main" val="133664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1072462" y="229576"/>
            <a:ext cx="1028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Installation de WS 2012</a:t>
            </a:r>
          </a:p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CDF6D-A739-497A-A2D2-DF8AA39E0B1D}"/>
              </a:ext>
            </a:extLst>
          </p:cNvPr>
          <p:cNvSpPr/>
          <p:nvPr/>
        </p:nvSpPr>
        <p:spPr>
          <a:xfrm>
            <a:off x="442530" y="2379666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b="1" dirty="0"/>
              <a:t>Question :</a:t>
            </a:r>
          </a:p>
          <a:p>
            <a:endParaRPr lang="fr-FR" sz="3000" b="1" dirty="0"/>
          </a:p>
          <a:p>
            <a:r>
              <a:rPr lang="fr-FR" sz="3000" dirty="0"/>
              <a:t>Quels sont les avantages d'un déploiement avec installation minimale par rapport au déploiement complet de l'interface graphique utilisateur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3000" dirty="0"/>
              <a:t>Moins de ressources / Moins de « bugs »</a:t>
            </a:r>
          </a:p>
        </p:txBody>
      </p:sp>
    </p:spTree>
    <p:extLst>
      <p:ext uri="{BB962C8B-B14F-4D97-AF65-F5344CB8AC3E}">
        <p14:creationId xmlns:p14="http://schemas.microsoft.com/office/powerpoint/2010/main" val="190330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1072462" y="229576"/>
            <a:ext cx="1028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Installation de WS 2012</a:t>
            </a:r>
          </a:p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CDF6D-A739-497A-A2D2-DF8AA39E0B1D}"/>
              </a:ext>
            </a:extLst>
          </p:cNvPr>
          <p:cNvSpPr/>
          <p:nvPr/>
        </p:nvSpPr>
        <p:spPr>
          <a:xfrm>
            <a:off x="442530" y="2379666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b="1" dirty="0"/>
              <a:t>Question :</a:t>
            </a:r>
          </a:p>
          <a:p>
            <a:endParaRPr lang="fr-FR" sz="3000" b="1" dirty="0"/>
          </a:p>
          <a:p>
            <a:r>
              <a:rPr lang="fr-FR" sz="3000" dirty="0"/>
              <a:t>Quels sont les outils à utiliser pour « tester » le réseau ?</a:t>
            </a:r>
          </a:p>
          <a:p>
            <a:endParaRPr lang="fr-FR" sz="3000" dirty="0"/>
          </a:p>
          <a:p>
            <a:r>
              <a:rPr lang="fr-FR" sz="3000" dirty="0"/>
              <a:t>Ping</a:t>
            </a:r>
          </a:p>
          <a:p>
            <a:r>
              <a:rPr lang="fr-FR" sz="3000" dirty="0" err="1"/>
              <a:t>Nslookup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96269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1072462" y="229576"/>
            <a:ext cx="1028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BE" dirty="0">
                <a:latin typeface="Segoe"/>
              </a:rPr>
              <a:t>Présentation de Windows PowerShell</a:t>
            </a:r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132E5-2CE9-4432-8B9F-C89FBD39F311}"/>
              </a:ext>
            </a:extLst>
          </p:cNvPr>
          <p:cNvSpPr/>
          <p:nvPr/>
        </p:nvSpPr>
        <p:spPr>
          <a:xfrm>
            <a:off x="762623" y="1228115"/>
            <a:ext cx="112664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dirty="0"/>
              <a:t>Vous sur un Wifi public via un tunnel crypté sur votre succursale au Panama. Le logiciel comptable </a:t>
            </a:r>
            <a:r>
              <a:rPr lang="fr-BE" sz="2400" dirty="0" err="1"/>
              <a:t>washag</a:t>
            </a:r>
            <a:r>
              <a:rPr lang="fr-BE" sz="2400" dirty="0"/>
              <a:t> est planté. Vous devez redémarrer le service. Quel est la meilleure méthode.</a:t>
            </a:r>
          </a:p>
          <a:p>
            <a:endParaRPr lang="fr-BE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/>
              <a:t>Se connecter via bureau à distance et redémarrer le service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BE" sz="2400" dirty="0"/>
              <a:t>Se connecter en </a:t>
            </a:r>
            <a:r>
              <a:rPr lang="fr-BE" sz="2400" dirty="0" err="1"/>
              <a:t>powershell</a:t>
            </a:r>
            <a:r>
              <a:rPr lang="fr-BE" sz="2400" dirty="0"/>
              <a:t> et exécuter la commande </a:t>
            </a:r>
          </a:p>
          <a:p>
            <a:r>
              <a:rPr lang="fr-BE" sz="2400" dirty="0"/>
              <a:t>	Restart-Service </a:t>
            </a:r>
            <a:r>
              <a:rPr lang="fr-BE" sz="2400" dirty="0" err="1"/>
              <a:t>washag</a:t>
            </a:r>
            <a:endParaRPr lang="fr-BE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/>
              <a:t>Se connecter via gestion de l’ordinateur. Aller dans la branche service, clic droit  et le redémarrer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/>
              <a:t>Se connecter en </a:t>
            </a:r>
            <a:r>
              <a:rPr lang="fr-BE" sz="2400" dirty="0" err="1"/>
              <a:t>powershell</a:t>
            </a:r>
            <a:r>
              <a:rPr lang="fr-BE" sz="2400" dirty="0"/>
              <a:t> et exécuter la commande</a:t>
            </a:r>
          </a:p>
          <a:p>
            <a:pPr lvl="2"/>
            <a:r>
              <a:rPr lang="fr-BE" sz="2400" dirty="0"/>
              <a:t>Start-Service </a:t>
            </a:r>
            <a:r>
              <a:rPr lang="fr-BE" sz="2400" dirty="0" err="1"/>
              <a:t>washag</a:t>
            </a:r>
            <a:r>
              <a:rPr lang="fr-B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BE" sz="2400" dirty="0"/>
              <a:t>Se connecter en </a:t>
            </a:r>
            <a:r>
              <a:rPr lang="fr-BE" sz="2400" dirty="0" err="1"/>
              <a:t>powershell</a:t>
            </a:r>
            <a:r>
              <a:rPr lang="fr-BE" sz="2400" dirty="0"/>
              <a:t> et exécuter la commande</a:t>
            </a:r>
          </a:p>
          <a:p>
            <a:pPr lvl="2"/>
            <a:r>
              <a:rPr lang="fr-BE" sz="2400" dirty="0"/>
              <a:t>Set-Service </a:t>
            </a:r>
            <a:r>
              <a:rPr lang="fr-BE" sz="2400" dirty="0" err="1"/>
              <a:t>washag</a:t>
            </a:r>
            <a:r>
              <a:rPr lang="fr-BE" sz="2400" dirty="0"/>
              <a:t> –</a:t>
            </a:r>
            <a:r>
              <a:rPr lang="fr-BE" sz="2400" dirty="0" err="1"/>
              <a:t>ServiceStartMode</a:t>
            </a:r>
            <a:r>
              <a:rPr lang="fr-BE" sz="2400" dirty="0"/>
              <a:t> Manual –</a:t>
            </a:r>
            <a:r>
              <a:rPr lang="fr-BE" sz="2400" dirty="0" err="1"/>
              <a:t>Status</a:t>
            </a:r>
            <a:r>
              <a:rPr lang="fr-BE" sz="2400" dirty="0"/>
              <a:t> Running</a:t>
            </a:r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205110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7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5745F5-5167-4D89-9938-BBB3E0EAF798}"/>
              </a:ext>
            </a:extLst>
          </p:cNvPr>
          <p:cNvSpPr txBox="1"/>
          <p:nvPr/>
        </p:nvSpPr>
        <p:spPr>
          <a:xfrm>
            <a:off x="1400961" y="1644242"/>
            <a:ext cx="1034802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000" dirty="0"/>
              <a:t>Quelle est la différence entre une OU et un conteneur ?</a:t>
            </a:r>
          </a:p>
          <a:p>
            <a:endParaRPr lang="fr-BE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BE" sz="3000" dirty="0"/>
              <a:t>OU= Stratégie de groupe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BE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BE" sz="3000" dirty="0"/>
              <a:t>Conteneur= souvent prédéfini (</a:t>
            </a:r>
            <a:r>
              <a:rPr lang="fr-BE" sz="3000" dirty="0" err="1"/>
              <a:t>ordinateurs,builtin,utilisateurs</a:t>
            </a:r>
            <a:r>
              <a:rPr lang="fr-BE" sz="30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BE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BE" sz="3000" dirty="0"/>
              <a:t>Par défaut: 1 OU = Contrôleurs de domaine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711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242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Forêt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24472" y="1090831"/>
            <a:ext cx="11595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Une </a:t>
            </a:r>
            <a:r>
              <a:rPr lang="en-US" sz="3000" i="1" dirty="0" err="1"/>
              <a:t>forêt</a:t>
            </a:r>
            <a:r>
              <a:rPr lang="en-US" sz="3000" i="1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collection </a:t>
            </a:r>
            <a:r>
              <a:rPr lang="en-US" sz="3000" dirty="0" err="1"/>
              <a:t>d'une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plusieurs</a:t>
            </a:r>
            <a:r>
              <a:rPr lang="en-US" sz="3000" dirty="0"/>
              <a:t> </a:t>
            </a:r>
            <a:r>
              <a:rPr lang="en-US" sz="3000" dirty="0" err="1"/>
              <a:t>arborescences</a:t>
            </a:r>
            <a:r>
              <a:rPr lang="en-US" sz="3000" dirty="0"/>
              <a:t> de </a:t>
            </a:r>
            <a:r>
              <a:rPr lang="en-US" sz="3000" dirty="0" err="1"/>
              <a:t>domaines</a:t>
            </a:r>
            <a:r>
              <a:rPr lang="en-US" sz="3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Une </a:t>
            </a:r>
            <a:r>
              <a:rPr lang="en-US" sz="3000" i="1" dirty="0" err="1"/>
              <a:t>forêt</a:t>
            </a:r>
            <a:r>
              <a:rPr lang="en-US" sz="3000" i="1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collection d'un </a:t>
            </a:r>
            <a:r>
              <a:rPr lang="en-US" sz="3000" dirty="0" err="1"/>
              <a:t>ou</a:t>
            </a:r>
            <a:r>
              <a:rPr lang="en-US" sz="3000" dirty="0"/>
              <a:t> de </a:t>
            </a:r>
            <a:r>
              <a:rPr lang="en-US" sz="3000" dirty="0" err="1"/>
              <a:t>plusieurs</a:t>
            </a:r>
            <a:r>
              <a:rPr lang="en-US" sz="3000" dirty="0"/>
              <a:t> </a:t>
            </a:r>
            <a:r>
              <a:rPr lang="en-US" sz="3000" dirty="0" err="1"/>
              <a:t>domaines</a:t>
            </a:r>
            <a:endParaRPr lang="fr-BE" sz="3000" dirty="0"/>
          </a:p>
        </p:txBody>
      </p:sp>
      <p:sp>
        <p:nvSpPr>
          <p:cNvPr id="9" name="Flèche : courbe vers la gauche 8">
            <a:extLst>
              <a:ext uri="{FF2B5EF4-FFF2-40B4-BE49-F238E27FC236}">
                <a16:creationId xmlns:a16="http://schemas.microsoft.com/office/drawing/2014/main" id="{99E027A8-9A50-48D2-BDAF-865B9F17CBFC}"/>
              </a:ext>
            </a:extLst>
          </p:cNvPr>
          <p:cNvSpPr/>
          <p:nvPr/>
        </p:nvSpPr>
        <p:spPr>
          <a:xfrm>
            <a:off x="10438985" y="1591379"/>
            <a:ext cx="959328" cy="3098316"/>
          </a:xfrm>
          <a:prstGeom prst="curvedLeftArrow">
            <a:avLst>
              <a:gd name="adj1" fmla="val 17328"/>
              <a:gd name="adj2" fmla="val 50000"/>
              <a:gd name="adj3" fmla="val 20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1896C73C-6369-4987-BB99-5A0123C50EB9}"/>
              </a:ext>
            </a:extLst>
          </p:cNvPr>
          <p:cNvSpPr/>
          <p:nvPr/>
        </p:nvSpPr>
        <p:spPr>
          <a:xfrm>
            <a:off x="1095469" y="2568159"/>
            <a:ext cx="787652" cy="2782439"/>
          </a:xfrm>
          <a:prstGeom prst="curvedRightArrow">
            <a:avLst>
              <a:gd name="adj1" fmla="val 25000"/>
              <a:gd name="adj2" fmla="val 1287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A99975-8A5E-4DB9-8CAD-071BA4FC77B2}"/>
              </a:ext>
            </a:extLst>
          </p:cNvPr>
          <p:cNvSpPr txBox="1"/>
          <p:nvPr/>
        </p:nvSpPr>
        <p:spPr>
          <a:xfrm>
            <a:off x="2474752" y="3380763"/>
            <a:ext cx="2967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Laboos.local</a:t>
            </a:r>
            <a:endParaRPr lang="fr-BE" dirty="0"/>
          </a:p>
          <a:p>
            <a:r>
              <a:rPr lang="fr-BE" dirty="0"/>
              <a:t>Vlan90.laboos.local</a:t>
            </a:r>
          </a:p>
          <a:p>
            <a:r>
              <a:rPr lang="fr-BE" dirty="0"/>
              <a:t>Vlan91.laboos.local</a:t>
            </a:r>
          </a:p>
          <a:p>
            <a:r>
              <a:rPr lang="fr-BE" dirty="0"/>
              <a:t>Sousvlan8.vlan91.laboos.local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547926-BFDB-407A-B7C5-65BBB5077609}"/>
              </a:ext>
            </a:extLst>
          </p:cNvPr>
          <p:cNvSpPr txBox="1"/>
          <p:nvPr/>
        </p:nvSpPr>
        <p:spPr>
          <a:xfrm>
            <a:off x="6034247" y="3381466"/>
            <a:ext cx="29678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Laboos.local</a:t>
            </a:r>
            <a:endParaRPr lang="fr-BE" dirty="0"/>
          </a:p>
          <a:p>
            <a:r>
              <a:rPr lang="fr-BE" dirty="0" err="1"/>
              <a:t>mouscron.local</a:t>
            </a:r>
            <a:endParaRPr lang="fr-BE" dirty="0"/>
          </a:p>
          <a:p>
            <a:r>
              <a:rPr lang="fr-BE" dirty="0" err="1"/>
              <a:t>Depeco.mouscron.local</a:t>
            </a:r>
            <a:endParaRPr lang="fr-BE" dirty="0"/>
          </a:p>
          <a:p>
            <a:r>
              <a:rPr lang="fr-BE" dirty="0" err="1"/>
              <a:t>Depih.mouscron.local</a:t>
            </a:r>
            <a:endParaRPr lang="fr-BE" dirty="0"/>
          </a:p>
          <a:p>
            <a:r>
              <a:rPr lang="fr-BE" dirty="0"/>
              <a:t>Vlan91.laboos.local</a:t>
            </a:r>
          </a:p>
          <a:p>
            <a:r>
              <a:rPr lang="fr-BE" dirty="0"/>
              <a:t>Sousvlan8.vlan91.laboos.local</a:t>
            </a:r>
          </a:p>
        </p:txBody>
      </p:sp>
    </p:spTree>
    <p:extLst>
      <p:ext uri="{BB962C8B-B14F-4D97-AF65-F5344CB8AC3E}">
        <p14:creationId xmlns:p14="http://schemas.microsoft.com/office/powerpoint/2010/main" val="32900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3672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Forêt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racine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41C5-6AB9-4F18-95C8-F14E175989EB}"/>
              </a:ext>
            </a:extLst>
          </p:cNvPr>
          <p:cNvSpPr/>
          <p:nvPr/>
        </p:nvSpPr>
        <p:spPr>
          <a:xfrm>
            <a:off x="524472" y="1090831"/>
            <a:ext cx="115951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Premier </a:t>
            </a:r>
            <a:r>
              <a:rPr lang="en-US" sz="3000" dirty="0" err="1"/>
              <a:t>domaine</a:t>
            </a:r>
            <a:r>
              <a:rPr lang="en-US" sz="3000" dirty="0"/>
              <a:t> </a:t>
            </a:r>
            <a:r>
              <a:rPr lang="en-US" sz="3000" dirty="0" err="1"/>
              <a:t>créé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Contient</a:t>
            </a:r>
            <a:r>
              <a:rPr lang="en-US" sz="3000" dirty="0"/>
              <a:t>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000" dirty="0" err="1"/>
              <a:t>Schéma</a:t>
            </a:r>
            <a:endParaRPr lang="en-US" sz="30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000" dirty="0"/>
              <a:t>Maître des operations des </a:t>
            </a:r>
            <a:r>
              <a:rPr lang="en-US" sz="3000" dirty="0" err="1"/>
              <a:t>noms</a:t>
            </a:r>
            <a:r>
              <a:rPr lang="en-US" sz="3000" dirty="0"/>
              <a:t> de </a:t>
            </a:r>
            <a:r>
              <a:rPr lang="en-US" sz="3000" dirty="0" err="1"/>
              <a:t>domaines</a:t>
            </a:r>
            <a:r>
              <a:rPr lang="en-US" sz="3000" dirty="0"/>
              <a:t> (DNS)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Groupe administrateur de l’entreprise (</a:t>
            </a:r>
            <a:r>
              <a:rPr lang="fr-BE" sz="3000" dirty="0" err="1"/>
              <a:t>ex:pour</a:t>
            </a:r>
            <a:r>
              <a:rPr lang="fr-BE" sz="3000" dirty="0"/>
              <a:t> </a:t>
            </a:r>
            <a:r>
              <a:rPr lang="fr-BE" sz="3000" dirty="0" err="1"/>
              <a:t>dhcp</a:t>
            </a:r>
            <a:r>
              <a:rPr lang="fr-BE" sz="3000" dirty="0"/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A99975-8A5E-4DB9-8CAD-071BA4FC77B2}"/>
              </a:ext>
            </a:extLst>
          </p:cNvPr>
          <p:cNvSpPr txBox="1"/>
          <p:nvPr/>
        </p:nvSpPr>
        <p:spPr>
          <a:xfrm>
            <a:off x="2424418" y="4137819"/>
            <a:ext cx="2967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highlight>
                  <a:srgbClr val="FFFF00"/>
                </a:highlight>
              </a:rPr>
              <a:t>Laboos.local</a:t>
            </a:r>
            <a:endParaRPr lang="fr-BE" dirty="0">
              <a:highlight>
                <a:srgbClr val="FFFF00"/>
              </a:highlight>
            </a:endParaRPr>
          </a:p>
          <a:p>
            <a:r>
              <a:rPr lang="fr-BE" dirty="0"/>
              <a:t>Vlan90.laboos.local</a:t>
            </a:r>
          </a:p>
          <a:p>
            <a:r>
              <a:rPr lang="fr-BE" dirty="0"/>
              <a:t>Vlan91.laboos.local</a:t>
            </a:r>
          </a:p>
          <a:p>
            <a:r>
              <a:rPr lang="fr-BE" dirty="0"/>
              <a:t>Sousvlan8.vlan91.laboos.local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547926-BFDB-407A-B7C5-65BBB5077609}"/>
              </a:ext>
            </a:extLst>
          </p:cNvPr>
          <p:cNvSpPr txBox="1"/>
          <p:nvPr/>
        </p:nvSpPr>
        <p:spPr>
          <a:xfrm>
            <a:off x="5983913" y="4138522"/>
            <a:ext cx="29678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highlight>
                  <a:srgbClr val="FFFF00"/>
                </a:highlight>
              </a:rPr>
              <a:t>Laboos.local</a:t>
            </a:r>
            <a:endParaRPr lang="fr-BE" dirty="0">
              <a:highlight>
                <a:srgbClr val="FFFF00"/>
              </a:highlight>
            </a:endParaRPr>
          </a:p>
          <a:p>
            <a:r>
              <a:rPr lang="fr-BE" dirty="0" err="1"/>
              <a:t>mouscron.local</a:t>
            </a:r>
            <a:endParaRPr lang="fr-BE" dirty="0"/>
          </a:p>
          <a:p>
            <a:r>
              <a:rPr lang="fr-BE" dirty="0" err="1"/>
              <a:t>Depeco.mouscron.local</a:t>
            </a:r>
            <a:endParaRPr lang="fr-BE" dirty="0"/>
          </a:p>
          <a:p>
            <a:r>
              <a:rPr lang="fr-BE" dirty="0" err="1"/>
              <a:t>Depih.mouscron.local</a:t>
            </a:r>
            <a:endParaRPr lang="fr-BE" dirty="0"/>
          </a:p>
          <a:p>
            <a:r>
              <a:rPr lang="fr-BE" dirty="0"/>
              <a:t>Vlan91.laboos.local</a:t>
            </a:r>
          </a:p>
          <a:p>
            <a:r>
              <a:rPr lang="fr-BE" dirty="0"/>
              <a:t>Sousvlan8.vlan91.laboos.local</a:t>
            </a:r>
          </a:p>
        </p:txBody>
      </p:sp>
    </p:spTree>
    <p:extLst>
      <p:ext uri="{BB962C8B-B14F-4D97-AF65-F5344CB8AC3E}">
        <p14:creationId xmlns:p14="http://schemas.microsoft.com/office/powerpoint/2010/main" val="421409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6" name="Picture 6" descr="&quot;&quot;">
            <a:extLst>
              <a:ext uri="{FF2B5EF4-FFF2-40B4-BE49-F238E27FC236}">
                <a16:creationId xmlns:a16="http://schemas.microsoft.com/office/drawing/2014/main" id="{BE7D2D0C-D5CD-4FE3-B15B-9A50B0EBA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81" y="938817"/>
            <a:ext cx="9457423" cy="57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courbe vers la gauche 8">
            <a:extLst>
              <a:ext uri="{FF2B5EF4-FFF2-40B4-BE49-F238E27FC236}">
                <a16:creationId xmlns:a16="http://schemas.microsoft.com/office/drawing/2014/main" id="{6BD79D76-860D-45CB-AE3A-947BE07CD775}"/>
              </a:ext>
            </a:extLst>
          </p:cNvPr>
          <p:cNvSpPr/>
          <p:nvPr/>
        </p:nvSpPr>
        <p:spPr>
          <a:xfrm rot="4253663">
            <a:off x="4642507" y="4495653"/>
            <a:ext cx="1656785" cy="21272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0E0FB-8069-492A-BA43-F080D8EEE6A0}"/>
              </a:ext>
            </a:extLst>
          </p:cNvPr>
          <p:cNvSpPr/>
          <p:nvPr/>
        </p:nvSpPr>
        <p:spPr>
          <a:xfrm>
            <a:off x="6976065" y="5570675"/>
            <a:ext cx="2295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=OBJET</a:t>
            </a:r>
          </a:p>
        </p:txBody>
      </p:sp>
    </p:spTree>
    <p:extLst>
      <p:ext uri="{BB962C8B-B14F-4D97-AF65-F5344CB8AC3E}">
        <p14:creationId xmlns:p14="http://schemas.microsoft.com/office/powerpoint/2010/main" val="301704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812800" y="444500"/>
            <a:ext cx="78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Qu’est-ce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qu’un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contrôleur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F5AFED-DA96-4EF4-9862-B5D734A22EF1}"/>
              </a:ext>
            </a:extLst>
          </p:cNvPr>
          <p:cNvSpPr txBox="1"/>
          <p:nvPr/>
        </p:nvSpPr>
        <p:spPr>
          <a:xfrm>
            <a:off x="812800" y="1913971"/>
            <a:ext cx="104061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qui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héberge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base de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donnée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(SYSVOL)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B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Authentifie (Kerberos-KDC) utilisateur et ordinateur</a:t>
            </a:r>
          </a:p>
        </p:txBody>
      </p:sp>
    </p:spTree>
    <p:extLst>
      <p:ext uri="{BB962C8B-B14F-4D97-AF65-F5344CB8AC3E}">
        <p14:creationId xmlns:p14="http://schemas.microsoft.com/office/powerpoint/2010/main" val="50868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812800" y="444500"/>
            <a:ext cx="5898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connexion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6" descr="Illustre le processus d'ouverture de session AD DS : Le compte d'utilisateur est authentifié auprès de DC1. DC1 retourne un ticket TGT au client. Le client utilise le ticket TGT pour solliciter l'accès à WKS1. DC1 accorde l'accès à WKS1. Le client utilise le ticket TGT pour solliciter l'accès à SVR1. DC1 retourne l'accès à SVR1. ">
            <a:extLst>
              <a:ext uri="{FF2B5EF4-FFF2-40B4-BE49-F238E27FC236}">
                <a16:creationId xmlns:a16="http://schemas.microsoft.com/office/drawing/2014/main" id="{76CF32F3-DF62-4AF1-A41A-CF7E756F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276538"/>
            <a:ext cx="7688404" cy="513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16E74D1-0B3E-4A98-8482-2A9F13F32836}"/>
              </a:ext>
            </a:extLst>
          </p:cNvPr>
          <p:cNvSpPr txBox="1"/>
          <p:nvPr/>
        </p:nvSpPr>
        <p:spPr>
          <a:xfrm>
            <a:off x="8501204" y="1276538"/>
            <a:ext cx="322844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600" dirty="0"/>
              <a:t>Envoi login/</a:t>
            </a:r>
            <a:r>
              <a:rPr lang="fr-BE" sz="2600" dirty="0" err="1"/>
              <a:t>pwd</a:t>
            </a:r>
            <a:r>
              <a:rPr lang="fr-BE" sz="2600" dirty="0"/>
              <a:t> à DC</a:t>
            </a:r>
          </a:p>
          <a:p>
            <a:endParaRPr lang="fr-BE" sz="2600" dirty="0"/>
          </a:p>
          <a:p>
            <a:r>
              <a:rPr lang="fr-BE" sz="2600" dirty="0"/>
              <a:t>Reçoit un ticket</a:t>
            </a:r>
          </a:p>
          <a:p>
            <a:endParaRPr lang="fr-BE" sz="2600" dirty="0"/>
          </a:p>
          <a:p>
            <a:r>
              <a:rPr lang="fr-BE" sz="2600" dirty="0"/>
              <a:t>Envoi ticket à DC</a:t>
            </a:r>
          </a:p>
          <a:p>
            <a:r>
              <a:rPr lang="fr-BE" sz="2600" dirty="0"/>
              <a:t>pour session locale</a:t>
            </a:r>
          </a:p>
          <a:p>
            <a:endParaRPr lang="fr-BE" sz="2600" dirty="0"/>
          </a:p>
          <a:p>
            <a:r>
              <a:rPr lang="fr-BE" sz="2600" dirty="0"/>
              <a:t>Envoi ticket à DC pour </a:t>
            </a:r>
          </a:p>
          <a:p>
            <a:r>
              <a:rPr lang="fr-BE" sz="2600" dirty="0"/>
              <a:t>demande</a:t>
            </a:r>
          </a:p>
          <a:p>
            <a:r>
              <a:rPr lang="fr-BE" sz="2600" dirty="0"/>
              <a:t>autorisation serveur</a:t>
            </a:r>
          </a:p>
          <a:p>
            <a:endParaRPr lang="fr-BE" sz="2600" dirty="0"/>
          </a:p>
          <a:p>
            <a:r>
              <a:rPr lang="fr-BE" sz="2600" dirty="0"/>
              <a:t>DC confirme l’accès </a:t>
            </a:r>
          </a:p>
          <a:p>
            <a:r>
              <a:rPr lang="fr-BE" sz="2600" dirty="0"/>
              <a:t>à serveur</a:t>
            </a:r>
          </a:p>
        </p:txBody>
      </p:sp>
    </p:spTree>
    <p:extLst>
      <p:ext uri="{BB962C8B-B14F-4D97-AF65-F5344CB8AC3E}">
        <p14:creationId xmlns:p14="http://schemas.microsoft.com/office/powerpoint/2010/main" val="399973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088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Décrire Windows serveur 2012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décrire le rôle des serveurs locaux dans un réseau moderne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expliquer la différence entre les </a:t>
            </a:r>
            <a:r>
              <a:rPr lang="fr-FR" sz="3000" dirty="0" err="1"/>
              <a:t>clouds</a:t>
            </a:r>
            <a:r>
              <a:rPr lang="fr-FR" sz="3000" dirty="0"/>
              <a:t> privés et publics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répertorier les différentes éditions de WS 2012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décrire la différence entre l'installation minimale et standard de WS 2012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expliquer la fonction des rôles de serveur disponibles sur les ordinateurs exécutant WS 2012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expliquer l'objet de diverses fonctionnalités de WS 2012.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80756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Remarque : Un SID </a:t>
            </a:r>
            <a:r>
              <a:rPr lang="en-US" sz="3000" dirty="0" err="1"/>
              <a:t>est</a:t>
            </a:r>
            <a:r>
              <a:rPr lang="en-US" sz="3000" dirty="0"/>
              <a:t> un </a:t>
            </a:r>
            <a:r>
              <a:rPr lang="en-US" sz="3000" dirty="0" err="1"/>
              <a:t>numéro</a:t>
            </a:r>
            <a:r>
              <a:rPr lang="en-US" sz="3000" dirty="0"/>
              <a:t> unique </a:t>
            </a:r>
            <a:r>
              <a:rPr lang="en-US" sz="3000" dirty="0" err="1"/>
              <a:t>présentant</a:t>
            </a:r>
            <a:r>
              <a:rPr lang="en-US" sz="3000" dirty="0"/>
              <a:t> la </a:t>
            </a:r>
            <a:r>
              <a:rPr lang="en-US" sz="3000" dirty="0" err="1"/>
              <a:t>forme</a:t>
            </a:r>
            <a:r>
              <a:rPr lang="en-US" sz="3000" dirty="0"/>
              <a:t> </a:t>
            </a:r>
            <a:r>
              <a:rPr lang="en-US" sz="3000" dirty="0" err="1"/>
              <a:t>suivante</a:t>
            </a:r>
            <a:r>
              <a:rPr lang="en-US" sz="3000" dirty="0"/>
              <a:t> : </a:t>
            </a:r>
            <a:r>
              <a:rPr lang="en-US" sz="3000" dirty="0">
                <a:highlight>
                  <a:srgbClr val="FF0000"/>
                </a:highlight>
              </a:rPr>
              <a:t>S-1-5-21</a:t>
            </a:r>
            <a:r>
              <a:rPr lang="en-US" sz="3000" dirty="0"/>
              <a:t>-</a:t>
            </a:r>
            <a:r>
              <a:rPr lang="en-US" sz="3000" dirty="0">
                <a:highlight>
                  <a:srgbClr val="00FF00"/>
                </a:highlight>
              </a:rPr>
              <a:t>4130086281-3752200129-271587809</a:t>
            </a:r>
            <a:r>
              <a:rPr lang="en-US" sz="3000" dirty="0"/>
              <a:t>-</a:t>
            </a:r>
            <a:r>
              <a:rPr lang="en-US" sz="3000" dirty="0">
                <a:highlight>
                  <a:srgbClr val="FFFF00"/>
                </a:highlight>
              </a:rPr>
              <a:t>500</a:t>
            </a:r>
          </a:p>
          <a:p>
            <a:pPr algn="ctr"/>
            <a:endParaRPr lang="en-US" sz="30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ighlight>
                  <a:srgbClr val="FF0000"/>
                </a:highlight>
              </a:rPr>
              <a:t>(S-1-5-21) </a:t>
            </a:r>
            <a:r>
              <a:rPr lang="en-US" sz="3000" dirty="0" err="1"/>
              <a:t>représentent</a:t>
            </a:r>
            <a:r>
              <a:rPr lang="en-US" sz="3000" dirty="0"/>
              <a:t> le type </a:t>
            </a:r>
            <a:r>
              <a:rPr lang="en-US" sz="3000" dirty="0" err="1"/>
              <a:t>d'identificateur</a:t>
            </a:r>
            <a:r>
              <a:rPr lang="en-US" sz="3000" dirty="0"/>
              <a:t> (user/</a:t>
            </a:r>
            <a:r>
              <a:rPr lang="en-US" sz="3000" dirty="0" err="1"/>
              <a:t>ordinateur</a:t>
            </a:r>
            <a:r>
              <a:rPr lang="en-US" sz="3000" dirty="0"/>
              <a:t>/service…)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ighlight>
                  <a:srgbClr val="00FF00"/>
                </a:highlight>
              </a:rPr>
              <a:t>(4130086281-3752200129-271587809) </a:t>
            </a:r>
            <a:r>
              <a:rPr lang="en-US" sz="3000" dirty="0"/>
              <a:t>correspondent au </a:t>
            </a:r>
            <a:r>
              <a:rPr lang="en-US" sz="3000" dirty="0" err="1"/>
              <a:t>numéro</a:t>
            </a:r>
            <a:r>
              <a:rPr lang="en-US" sz="3000" dirty="0"/>
              <a:t> de la base de </a:t>
            </a:r>
            <a:r>
              <a:rPr lang="en-US" sz="3000" dirty="0" err="1"/>
              <a:t>données</a:t>
            </a:r>
            <a:r>
              <a:rPr lang="en-US" sz="3000" dirty="0"/>
              <a:t> </a:t>
            </a:r>
            <a:r>
              <a:rPr lang="en-US" sz="3000" dirty="0" err="1"/>
              <a:t>où</a:t>
            </a:r>
            <a:r>
              <a:rPr lang="en-US" sz="3000" dirty="0"/>
              <a:t> le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stocké</a:t>
            </a:r>
            <a:r>
              <a:rPr lang="en-US" sz="3000" dirty="0"/>
              <a:t> (</a:t>
            </a:r>
            <a:r>
              <a:rPr lang="en-US" sz="3000" dirty="0" err="1"/>
              <a:t>domaine</a:t>
            </a:r>
            <a:r>
              <a:rPr lang="en-US" sz="3000" dirty="0"/>
              <a:t>)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la </a:t>
            </a:r>
            <a:r>
              <a:rPr lang="en-US" sz="3000" dirty="0" err="1"/>
              <a:t>dernière</a:t>
            </a:r>
            <a:r>
              <a:rPr lang="en-US" sz="3000" dirty="0"/>
              <a:t> section </a:t>
            </a:r>
            <a:r>
              <a:rPr lang="en-US" sz="3000" dirty="0">
                <a:highlight>
                  <a:srgbClr val="FFFF00"/>
                </a:highlight>
              </a:rPr>
              <a:t>(500)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l'identificateur</a:t>
            </a:r>
            <a:r>
              <a:rPr lang="en-US" sz="3000" dirty="0"/>
              <a:t> </a:t>
            </a:r>
            <a:r>
              <a:rPr lang="en-US" sz="3000" dirty="0" err="1"/>
              <a:t>relatif</a:t>
            </a:r>
            <a:r>
              <a:rPr lang="en-US" sz="3000" dirty="0"/>
              <a:t> (RID) unique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812800" y="444500"/>
            <a:ext cx="5898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connexion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DS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173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812800" y="444500"/>
            <a:ext cx="649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se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loguer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E0D51BE-B0E2-461A-81D5-81BBBA37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88871"/>
            <a:ext cx="3343556" cy="1506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4A464EB-BFED-4FED-A94E-F23F35DAD20A}"/>
              </a:ext>
            </a:extLst>
          </p:cNvPr>
          <p:cNvSpPr txBox="1"/>
          <p:nvPr/>
        </p:nvSpPr>
        <p:spPr>
          <a:xfrm>
            <a:off x="5142451" y="2172732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toto@vlan99.laboos.local</a:t>
            </a:r>
          </a:p>
          <a:p>
            <a:endParaRPr lang="fr-BE" dirty="0"/>
          </a:p>
          <a:p>
            <a:r>
              <a:rPr lang="fr-BE" dirty="0"/>
              <a:t>Vlan99.laboos.local\toto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7DF7D8-CED6-40C4-9F34-3BE2CE325DA2}"/>
              </a:ext>
            </a:extLst>
          </p:cNvPr>
          <p:cNvSpPr txBox="1"/>
          <p:nvPr/>
        </p:nvSpPr>
        <p:spPr>
          <a:xfrm>
            <a:off x="812800" y="3709215"/>
            <a:ext cx="783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se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loguer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 la machine locale ?</a:t>
            </a:r>
            <a:endParaRPr lang="fr-B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858E13-9025-4752-B462-2FAE7682C05F}"/>
              </a:ext>
            </a:extLst>
          </p:cNvPr>
          <p:cNvSpPr txBox="1"/>
          <p:nvPr/>
        </p:nvSpPr>
        <p:spPr>
          <a:xfrm>
            <a:off x="5142451" y="4968699"/>
            <a:ext cx="2017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toto@nommachine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nommachine</a:t>
            </a:r>
            <a:r>
              <a:rPr lang="fr-BE" dirty="0"/>
              <a:t>\toto</a:t>
            </a:r>
          </a:p>
        </p:txBody>
      </p:sp>
    </p:spTree>
    <p:extLst>
      <p:ext uri="{BB962C8B-B14F-4D97-AF65-F5344CB8AC3E}">
        <p14:creationId xmlns:p14="http://schemas.microsoft.com/office/powerpoint/2010/main" val="37380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415328" y="1803400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Nom complet (CN) – Unique dans le conteneur (OU)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Ouverture de session (UPN) – Unique au niveau de la forêt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Ouverture de session &lt;2000 (SAM </a:t>
            </a:r>
            <a:r>
              <a:rPr lang="fr-BE" sz="3000" dirty="0" err="1"/>
              <a:t>Account</a:t>
            </a:r>
            <a:r>
              <a:rPr lang="fr-BE" sz="3000" dirty="0"/>
              <a:t> Name )</a:t>
            </a:r>
          </a:p>
          <a:p>
            <a:pPr lvl="2"/>
            <a:r>
              <a:rPr lang="fr-BE" sz="3000" dirty="0"/>
              <a:t>Unique dans le domaine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6735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Création</a:t>
            </a:r>
            <a:r>
              <a:rPr lang="en-US" sz="3600" b="1" dirty="0"/>
              <a:t> de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d’utilisateurs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187933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223978"/>
            <a:ext cx="11595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Compte. Propriétés principales plus: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Heure d’ouverture de session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Se connecter à (ordinateurs autorisés)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Date d’expiration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Changer le mot de passe à la prochaine ouverture de session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Carte à puce requise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Le </a:t>
            </a:r>
            <a:r>
              <a:rPr lang="fr-BE" sz="3000" dirty="0" err="1"/>
              <a:t>mdp</a:t>
            </a:r>
            <a:r>
              <a:rPr lang="fr-BE" sz="3000" dirty="0"/>
              <a:t> n’expire jamais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L’utilisateur ne peut pas changer de </a:t>
            </a:r>
            <a:r>
              <a:rPr lang="fr-BE" sz="3000" dirty="0" err="1"/>
              <a:t>mdp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9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Configuration des </a:t>
            </a:r>
            <a:r>
              <a:rPr lang="en-US" sz="3600" b="1" dirty="0" err="1"/>
              <a:t>attributs</a:t>
            </a:r>
            <a:r>
              <a:rPr lang="en-US" sz="3600" b="1" dirty="0"/>
              <a:t> de </a:t>
            </a:r>
            <a:r>
              <a:rPr lang="en-US" sz="3600" b="1" dirty="0" err="1"/>
              <a:t>compte</a:t>
            </a:r>
            <a:r>
              <a:rPr lang="en-US" sz="3600" b="1" dirty="0"/>
              <a:t> </a:t>
            </a:r>
            <a:r>
              <a:rPr lang="en-US" sz="3600" b="1" dirty="0" err="1"/>
              <a:t>d'utilisateur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155009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803400"/>
            <a:ext cx="11595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 err="1"/>
              <a:t>Profil</a:t>
            </a:r>
            <a:r>
              <a:rPr lang="en-US" sz="3000" dirty="0"/>
              <a:t>. </a:t>
            </a:r>
            <a:r>
              <a:rPr lang="en-US" sz="3000" dirty="0" err="1"/>
              <a:t>Cette</a:t>
            </a:r>
            <a:r>
              <a:rPr lang="en-US" sz="3000" dirty="0"/>
              <a:t> section </a:t>
            </a:r>
            <a:r>
              <a:rPr lang="en-US" sz="3000" dirty="0" err="1"/>
              <a:t>permet</a:t>
            </a:r>
            <a:r>
              <a:rPr lang="en-US" sz="3000" dirty="0"/>
              <a:t> de </a:t>
            </a:r>
            <a:r>
              <a:rPr lang="en-US" sz="3000" dirty="0" err="1"/>
              <a:t>configurer</a:t>
            </a:r>
            <a:r>
              <a:rPr lang="en-US" sz="3000" dirty="0"/>
              <a:t> un emplacement pour les </a:t>
            </a:r>
            <a:r>
              <a:rPr lang="en-US" sz="3000" dirty="0" err="1"/>
              <a:t>données</a:t>
            </a:r>
            <a:r>
              <a:rPr lang="en-US" sz="3000" dirty="0"/>
              <a:t> </a:t>
            </a:r>
            <a:r>
              <a:rPr lang="en-US" sz="3000" dirty="0" err="1"/>
              <a:t>personnelles</a:t>
            </a:r>
            <a:r>
              <a:rPr lang="en-US" sz="3000" dirty="0"/>
              <a:t> de </a:t>
            </a:r>
            <a:r>
              <a:rPr lang="en-US" sz="3000" dirty="0" err="1"/>
              <a:t>l'utilisateur</a:t>
            </a:r>
            <a:r>
              <a:rPr lang="en-US" sz="3000" dirty="0"/>
              <a:t>, et de </a:t>
            </a:r>
            <a:r>
              <a:rPr lang="en-US" sz="3000" dirty="0" err="1"/>
              <a:t>définir</a:t>
            </a:r>
            <a:r>
              <a:rPr lang="en-US" sz="3000" dirty="0"/>
              <a:t> un emplacement </a:t>
            </a:r>
            <a:r>
              <a:rPr lang="en-US" sz="3000" dirty="0" err="1"/>
              <a:t>dans</a:t>
            </a:r>
            <a:r>
              <a:rPr lang="en-US" sz="3000" dirty="0"/>
              <a:t> </a:t>
            </a:r>
            <a:r>
              <a:rPr lang="en-US" sz="3000" dirty="0" err="1"/>
              <a:t>lequel</a:t>
            </a:r>
            <a:r>
              <a:rPr lang="en-US" sz="3000" dirty="0"/>
              <a:t> </a:t>
            </a:r>
            <a:r>
              <a:rPr lang="en-US" sz="3000" dirty="0" err="1"/>
              <a:t>sauvegarder</a:t>
            </a:r>
            <a:r>
              <a:rPr lang="en-US" sz="3000" dirty="0"/>
              <a:t> le </a:t>
            </a:r>
            <a:r>
              <a:rPr lang="en-US" sz="3000" dirty="0" err="1"/>
              <a:t>profil</a:t>
            </a:r>
            <a:r>
              <a:rPr lang="en-US" sz="3000" dirty="0"/>
              <a:t> de bureau de </a:t>
            </a:r>
            <a:r>
              <a:rPr lang="en-US" sz="3000" dirty="0" err="1"/>
              <a:t>l'utilisateur</a:t>
            </a:r>
            <a:r>
              <a:rPr lang="en-US" sz="3000" dirty="0"/>
              <a:t> </a:t>
            </a:r>
            <a:r>
              <a:rPr lang="en-US" sz="3000" dirty="0" err="1"/>
              <a:t>lorsqu'il</a:t>
            </a:r>
            <a:r>
              <a:rPr lang="en-US" sz="3000" dirty="0"/>
              <a:t> se </a:t>
            </a:r>
            <a:r>
              <a:rPr lang="en-US" sz="3000" dirty="0" err="1"/>
              <a:t>déconnecte</a:t>
            </a:r>
            <a:r>
              <a:rPr lang="en-US" sz="3000" dirty="0"/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9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Configuration des </a:t>
            </a:r>
            <a:r>
              <a:rPr lang="en-US" sz="3600" b="1" dirty="0" err="1"/>
              <a:t>attributs</a:t>
            </a:r>
            <a:r>
              <a:rPr lang="en-US" sz="3600" b="1" dirty="0"/>
              <a:t> de </a:t>
            </a:r>
            <a:r>
              <a:rPr lang="en-US" sz="3600" b="1" dirty="0" err="1"/>
              <a:t>compte</a:t>
            </a:r>
            <a:r>
              <a:rPr lang="en-US" sz="3600" b="1" dirty="0"/>
              <a:t> </a:t>
            </a:r>
            <a:r>
              <a:rPr lang="en-US" sz="3600" b="1" dirty="0" err="1"/>
              <a:t>d'utilisateur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207174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351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Types de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pic>
        <p:nvPicPr>
          <p:cNvPr id="8" name="Picture 6" descr="&quot;&quot;">
            <a:extLst>
              <a:ext uri="{FF2B5EF4-FFF2-40B4-BE49-F238E27FC236}">
                <a16:creationId xmlns:a16="http://schemas.microsoft.com/office/drawing/2014/main" id="{8BDECAF8-1CEA-4002-A86F-9363E32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0" y="1455297"/>
            <a:ext cx="7342505" cy="48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3D51350-70D7-42C0-99F9-80D923A79B21}"/>
              </a:ext>
            </a:extLst>
          </p:cNvPr>
          <p:cNvSpPr/>
          <p:nvPr/>
        </p:nvSpPr>
        <p:spPr>
          <a:xfrm>
            <a:off x="588475" y="3720974"/>
            <a:ext cx="9832064" cy="2860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4688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83998" y="3378287"/>
            <a:ext cx="115951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DECO/RECO</a:t>
            </a:r>
            <a:r>
              <a:rPr lang="en-US" sz="2800" dirty="0"/>
              <a:t>.</a:t>
            </a:r>
            <a:endParaRPr lang="fr-BE" sz="2800" dirty="0"/>
          </a:p>
          <a:p>
            <a:pPr lvl="2"/>
            <a:r>
              <a:rPr lang="en-US" sz="2800" dirty="0"/>
              <a:t>Si on </a:t>
            </a:r>
            <a:r>
              <a:rPr lang="en-US" sz="2800" dirty="0" err="1"/>
              <a:t>ajoute</a:t>
            </a:r>
            <a:r>
              <a:rPr lang="en-US" sz="2800" dirty="0"/>
              <a:t> un user </a:t>
            </a:r>
            <a:r>
              <a:rPr lang="en-US" sz="2800" dirty="0" err="1"/>
              <a:t>dans</a:t>
            </a:r>
            <a:r>
              <a:rPr lang="en-US" sz="2800" dirty="0"/>
              <a:t> un </a:t>
            </a:r>
            <a:r>
              <a:rPr lang="en-US" sz="2800" dirty="0" err="1"/>
              <a:t>groupe</a:t>
            </a:r>
            <a:r>
              <a:rPr lang="en-US" sz="2800" dirty="0"/>
              <a:t> de </a:t>
            </a:r>
            <a:r>
              <a:rPr lang="en-US" sz="2800" dirty="0" err="1"/>
              <a:t>sécurité</a:t>
            </a:r>
            <a:r>
              <a:rPr lang="en-US" sz="2800" dirty="0"/>
              <a:t>, le </a:t>
            </a:r>
            <a:r>
              <a:rPr lang="en-US" sz="2800" dirty="0" err="1"/>
              <a:t>jeton</a:t>
            </a:r>
            <a:r>
              <a:rPr lang="en-US" sz="2800" dirty="0"/>
              <a:t> </a:t>
            </a:r>
            <a:r>
              <a:rPr lang="en-US" sz="2800" dirty="0" err="1"/>
              <a:t>d’accés</a:t>
            </a:r>
            <a:r>
              <a:rPr lang="en-US" sz="2800" dirty="0"/>
              <a:t> de </a:t>
            </a:r>
            <a:r>
              <a:rPr lang="en-US" sz="2800" dirty="0" err="1"/>
              <a:t>l’utilisateur</a:t>
            </a:r>
            <a:r>
              <a:rPr lang="en-US" sz="2800" dirty="0"/>
              <a:t> change.</a:t>
            </a:r>
          </a:p>
          <a:p>
            <a:pPr lvl="2"/>
            <a:endParaRPr lang="en-US" sz="2800" dirty="0"/>
          </a:p>
          <a:p>
            <a:pPr lvl="2"/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85D069-D899-41C9-BC9E-7F76AD700085}"/>
              </a:ext>
            </a:extLst>
          </p:cNvPr>
          <p:cNvSpPr txBox="1"/>
          <p:nvPr/>
        </p:nvSpPr>
        <p:spPr>
          <a:xfrm>
            <a:off x="1202099" y="426393"/>
            <a:ext cx="351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Types de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91796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Implémentation</a:t>
            </a:r>
            <a:r>
              <a:rPr lang="en-US" sz="3600" b="1" dirty="0"/>
              <a:t> de la </a:t>
            </a:r>
            <a:r>
              <a:rPr lang="en-US" sz="3600" b="1" dirty="0" err="1"/>
              <a:t>gestion</a:t>
            </a:r>
            <a:r>
              <a:rPr lang="en-US" sz="3600" b="1" dirty="0"/>
              <a:t> des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81F101-0677-4955-97E1-BE9217B9BA00}"/>
              </a:ext>
            </a:extLst>
          </p:cNvPr>
          <p:cNvSpPr txBox="1"/>
          <p:nvPr/>
        </p:nvSpPr>
        <p:spPr>
          <a:xfrm>
            <a:off x="3485303" y="3197234"/>
            <a:ext cx="78520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highlight>
                  <a:srgbClr val="00FFFF"/>
                </a:highlight>
              </a:rPr>
              <a:t>I</a:t>
            </a:r>
            <a:r>
              <a:rPr lang="en-US" sz="3600" b="1" dirty="0" err="1"/>
              <a:t>dentité</a:t>
            </a:r>
            <a:endParaRPr lang="en-US" sz="3600" b="1" dirty="0"/>
          </a:p>
          <a:p>
            <a:r>
              <a:rPr lang="en-US" sz="3600" b="1" dirty="0" err="1">
                <a:highlight>
                  <a:srgbClr val="00FFFF"/>
                </a:highlight>
              </a:rPr>
              <a:t>G</a:t>
            </a:r>
            <a:r>
              <a:rPr lang="en-US" sz="3600" b="1" dirty="0" err="1"/>
              <a:t>roupes</a:t>
            </a:r>
            <a:r>
              <a:rPr lang="en-US" sz="3600" b="1" dirty="0"/>
              <a:t> </a:t>
            </a:r>
            <a:r>
              <a:rPr lang="en-US" sz="3600" b="1" dirty="0" err="1"/>
              <a:t>globaux</a:t>
            </a:r>
            <a:endParaRPr lang="en-US" sz="3600" b="1" dirty="0"/>
          </a:p>
          <a:p>
            <a:r>
              <a:rPr lang="en-US" sz="3600" b="1" dirty="0"/>
              <a:t>Groupe local de </a:t>
            </a:r>
            <a:r>
              <a:rPr lang="en-US" sz="3600" b="1" dirty="0" err="1"/>
              <a:t>domaine</a:t>
            </a:r>
            <a:r>
              <a:rPr lang="en-US" sz="3600" b="1" dirty="0"/>
              <a:t> (</a:t>
            </a:r>
            <a:r>
              <a:rPr lang="en-US" sz="3600" b="1" dirty="0">
                <a:highlight>
                  <a:srgbClr val="00FFFF"/>
                </a:highlight>
              </a:rPr>
              <a:t>d</a:t>
            </a:r>
            <a:r>
              <a:rPr lang="en-US" sz="3600" b="1" dirty="0"/>
              <a:t>omain </a:t>
            </a:r>
            <a:r>
              <a:rPr lang="en-US" sz="3600" b="1" dirty="0">
                <a:highlight>
                  <a:srgbClr val="00FFFF"/>
                </a:highlight>
              </a:rPr>
              <a:t>l</a:t>
            </a:r>
            <a:r>
              <a:rPr lang="en-US" sz="3600" b="1" dirty="0"/>
              <a:t>ocal)</a:t>
            </a:r>
          </a:p>
          <a:p>
            <a:r>
              <a:rPr lang="en-US" sz="3600" b="1" dirty="0" err="1">
                <a:highlight>
                  <a:srgbClr val="00FFFF"/>
                </a:highlight>
              </a:rPr>
              <a:t>A</a:t>
            </a:r>
            <a:r>
              <a:rPr lang="en-US" sz="3600" b="1" dirty="0" err="1"/>
              <a:t>ccès</a:t>
            </a:r>
            <a:r>
              <a:rPr lang="en-US" sz="3600" b="1" dirty="0"/>
              <a:t> </a:t>
            </a:r>
            <a:r>
              <a:rPr lang="en-US" sz="3600" b="1" dirty="0" err="1"/>
              <a:t>autorisé</a:t>
            </a:r>
            <a:endParaRPr lang="en-US" sz="3600" b="1" dirty="0"/>
          </a:p>
          <a:p>
            <a:endParaRPr lang="fr-BE" sz="36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4457D2-3FC2-4CC5-9274-02EF56A3AD4C}"/>
              </a:ext>
            </a:extLst>
          </p:cNvPr>
          <p:cNvSpPr txBox="1"/>
          <p:nvPr/>
        </p:nvSpPr>
        <p:spPr>
          <a:xfrm>
            <a:off x="1354499" y="1233134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FF"/>
                </a:highlight>
              </a:rPr>
              <a:t>IGDLA</a:t>
            </a:r>
            <a:endParaRPr lang="fr-BE" sz="36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852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Implémentation</a:t>
            </a:r>
            <a:r>
              <a:rPr lang="en-US" sz="3600" b="1" dirty="0"/>
              <a:t> de la </a:t>
            </a:r>
            <a:r>
              <a:rPr lang="en-US" sz="3600" b="1" dirty="0" err="1"/>
              <a:t>gestion</a:t>
            </a:r>
            <a:r>
              <a:rPr lang="en-US" sz="3600" b="1" dirty="0"/>
              <a:t> des </a:t>
            </a:r>
            <a:r>
              <a:rPr lang="en-US" sz="3600" b="1" dirty="0" err="1"/>
              <a:t>groupes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3F9CED-771F-4D30-B336-383CB6C2DFDE}"/>
              </a:ext>
            </a:extLst>
          </p:cNvPr>
          <p:cNvSpPr txBox="1"/>
          <p:nvPr/>
        </p:nvSpPr>
        <p:spPr>
          <a:xfrm>
            <a:off x="1782043" y="2095010"/>
            <a:ext cx="3740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Global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secretariat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/>
              <a:t>Sabine.desmons@technique.helha.be</a:t>
            </a:r>
          </a:p>
          <a:p>
            <a:r>
              <a:rPr lang="fr-BE" dirty="0"/>
              <a:t>Ludivine.deconinck@grh.helha.be</a:t>
            </a:r>
          </a:p>
          <a:p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69D5C4-C8DE-408D-8C2D-D91F9F2E450D}"/>
              </a:ext>
            </a:extLst>
          </p:cNvPr>
          <p:cNvSpPr txBox="1"/>
          <p:nvPr/>
        </p:nvSpPr>
        <p:spPr>
          <a:xfrm>
            <a:off x="6820432" y="2150199"/>
            <a:ext cx="261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Universel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/>
              <a:t>Damien.dupont@cfwb.be</a:t>
            </a:r>
          </a:p>
          <a:p>
            <a:endParaRPr lang="fr-B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ABF3B8C-B914-4438-B7D8-2F01E1B5ACAF}"/>
              </a:ext>
            </a:extLst>
          </p:cNvPr>
          <p:cNvSpPr/>
          <p:nvPr/>
        </p:nvSpPr>
        <p:spPr>
          <a:xfrm>
            <a:off x="6204719" y="1961596"/>
            <a:ext cx="4146487" cy="1366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83A5C1-AB7C-441B-82E1-3AB24B4B92A4}"/>
              </a:ext>
            </a:extLst>
          </p:cNvPr>
          <p:cNvSpPr/>
          <p:nvPr/>
        </p:nvSpPr>
        <p:spPr>
          <a:xfrm>
            <a:off x="1579215" y="1961596"/>
            <a:ext cx="4146487" cy="1366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C50777-8411-4540-B8F4-EEC853EDEB7F}"/>
              </a:ext>
            </a:extLst>
          </p:cNvPr>
          <p:cNvSpPr txBox="1"/>
          <p:nvPr/>
        </p:nvSpPr>
        <p:spPr>
          <a:xfrm>
            <a:off x="4213756" y="4217418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Domain Local (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acl_read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le domaine: ressource.helha.be</a:t>
            </a:r>
          </a:p>
          <a:p>
            <a:r>
              <a:rPr lang="fr-BE" dirty="0"/>
              <a:t>Membres: </a:t>
            </a:r>
            <a:r>
              <a:rPr lang="fr-BE" dirty="0" err="1"/>
              <a:t>secretariat</a:t>
            </a:r>
            <a:r>
              <a:rPr lang="fr-BE" dirty="0"/>
              <a:t>, </a:t>
            </a:r>
            <a:r>
              <a:rPr lang="fr-BE" dirty="0" err="1"/>
              <a:t>cf</a:t>
            </a:r>
            <a:endParaRPr lang="fr-B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49A92B-DBC9-4403-8F6F-35E85A475935}"/>
              </a:ext>
            </a:extLst>
          </p:cNvPr>
          <p:cNvSpPr/>
          <p:nvPr/>
        </p:nvSpPr>
        <p:spPr>
          <a:xfrm>
            <a:off x="3741752" y="3857107"/>
            <a:ext cx="4146487" cy="15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404FA069-1C0F-4393-9AA7-0CEF77890C1D}"/>
              </a:ext>
            </a:extLst>
          </p:cNvPr>
          <p:cNvSpPr/>
          <p:nvPr/>
        </p:nvSpPr>
        <p:spPr>
          <a:xfrm rot="19570579">
            <a:off x="3652458" y="3428753"/>
            <a:ext cx="324092" cy="578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978F45D2-63EE-4872-9819-F6CE3C2563D0}"/>
              </a:ext>
            </a:extLst>
          </p:cNvPr>
          <p:cNvSpPr/>
          <p:nvPr/>
        </p:nvSpPr>
        <p:spPr>
          <a:xfrm rot="1843484">
            <a:off x="7668594" y="3381986"/>
            <a:ext cx="324092" cy="578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7DD25-9D5E-4399-A087-9C03AB442A75}"/>
              </a:ext>
            </a:extLst>
          </p:cNvPr>
          <p:cNvSpPr txBox="1"/>
          <p:nvPr/>
        </p:nvSpPr>
        <p:spPr>
          <a:xfrm>
            <a:off x="3949195" y="3284470"/>
            <a:ext cx="37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highlight>
                  <a:srgbClr val="FFFF00"/>
                </a:highlight>
              </a:rPr>
              <a:t>2 points de gestion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A18195-C00A-479A-A2E4-116C8174FB6F}"/>
              </a:ext>
            </a:extLst>
          </p:cNvPr>
          <p:cNvSpPr txBox="1"/>
          <p:nvPr/>
        </p:nvSpPr>
        <p:spPr>
          <a:xfrm>
            <a:off x="8277962" y="122096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FF"/>
                </a:highlight>
              </a:rPr>
              <a:t>IGUDLA</a:t>
            </a:r>
            <a:endParaRPr lang="fr-BE" sz="36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051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Groupes</a:t>
            </a:r>
            <a:r>
              <a:rPr lang="en-US" sz="3600" b="1" dirty="0"/>
              <a:t> par </a:t>
            </a:r>
            <a:r>
              <a:rPr lang="en-US" sz="3600" b="1" dirty="0" err="1"/>
              <a:t>défaut</a:t>
            </a:r>
            <a:endParaRPr lang="fr-BE" sz="3600" b="1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D2AAC56-8DC7-4226-ABC4-7B4A8FA675AB}"/>
              </a:ext>
            </a:extLst>
          </p:cNvPr>
          <p:cNvSpPr>
            <a:spLocks/>
          </p:cNvSpPr>
          <p:nvPr/>
        </p:nvSpPr>
        <p:spPr bwMode="auto">
          <a:xfrm>
            <a:off x="2980650" y="-2374376"/>
            <a:ext cx="6091555" cy="1270"/>
          </a:xfrm>
          <a:custGeom>
            <a:avLst/>
            <a:gdLst>
              <a:gd name="T0" fmla="+- 0 1410 1410"/>
              <a:gd name="T1" fmla="*/ T0 w 9593"/>
              <a:gd name="T2" fmla="+- 0 11003 1410"/>
              <a:gd name="T3" fmla="*/ T2 w 9593"/>
            </a:gdLst>
            <a:ahLst/>
            <a:cxnLst>
              <a:cxn ang="0">
                <a:pos x="T1" y="0"/>
              </a:cxn>
              <a:cxn ang="0">
                <a:pos x="T3" y="0"/>
              </a:cxn>
            </a:cxnLst>
            <a:rect l="0" t="0" r="r" b="b"/>
            <a:pathLst>
              <a:path w="9593">
                <a:moveTo>
                  <a:pt x="0" y="0"/>
                </a:moveTo>
                <a:lnTo>
                  <a:pt x="9593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4102" name="Picture 6" descr="&quot;&quot;">
            <a:extLst>
              <a:ext uri="{FF2B5EF4-FFF2-40B4-BE49-F238E27FC236}">
                <a16:creationId xmlns:a16="http://schemas.microsoft.com/office/drawing/2014/main" id="{65520A4A-4C22-479B-B2A9-09FD3E9B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8" y="1288058"/>
            <a:ext cx="7744975" cy="51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/>
              <a:t>Question : Quelle est la différence entre un système d'exploitation serveur et client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0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3000" dirty="0"/>
              <a:t>Mettre des ressources/rendre des services (à distance)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3000" dirty="0"/>
              <a:t>Utiliser les services d’un serveur</a:t>
            </a:r>
            <a:endParaRPr lang="fr-BE" sz="3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A03E0A-5F29-4A7E-BBCA-13ECCD9A6C25}"/>
              </a:ext>
            </a:extLst>
          </p:cNvPr>
          <p:cNvSpPr txBox="1"/>
          <p:nvPr/>
        </p:nvSpPr>
        <p:spPr>
          <a:xfrm>
            <a:off x="812800" y="444500"/>
            <a:ext cx="969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 des serveurs locaux dans un réseau moderne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7710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05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Qu'est-ce</a:t>
            </a:r>
            <a:r>
              <a:rPr lang="en-US" sz="3600" b="1" dirty="0"/>
              <a:t> que le </a:t>
            </a:r>
            <a:r>
              <a:rPr lang="en-US" sz="3600" b="1" dirty="0" err="1"/>
              <a:t>conteneur</a:t>
            </a:r>
            <a:r>
              <a:rPr lang="en-US" sz="3600" b="1" dirty="0"/>
              <a:t> </a:t>
            </a:r>
            <a:r>
              <a:rPr lang="en-US" sz="3600" b="1" dirty="0" err="1"/>
              <a:t>Ordinateurs</a:t>
            </a:r>
            <a:r>
              <a:rPr lang="en-US" sz="3600" b="1" dirty="0"/>
              <a:t> ?</a:t>
            </a:r>
            <a:endParaRPr lang="fr-BE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F7F7E-A6BD-4384-A9D6-32F6434608B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Créer</a:t>
            </a:r>
            <a:r>
              <a:rPr lang="en-US" sz="3000" dirty="0"/>
              <a:t> </a:t>
            </a:r>
            <a:r>
              <a:rPr lang="en-US" sz="3000" dirty="0" err="1"/>
              <a:t>lorsque</a:t>
            </a:r>
            <a:r>
              <a:rPr lang="en-US" sz="3000" dirty="0"/>
              <a:t> </a:t>
            </a:r>
            <a:r>
              <a:rPr lang="en-US" sz="3000" dirty="0" err="1"/>
              <a:t>l’on</a:t>
            </a:r>
            <a:r>
              <a:rPr lang="en-US" sz="3000" dirty="0"/>
              <a:t> </a:t>
            </a:r>
            <a:r>
              <a:rPr lang="en-US" sz="3000" dirty="0" err="1"/>
              <a:t>crée</a:t>
            </a:r>
            <a:r>
              <a:rPr lang="en-US" sz="3000" dirty="0"/>
              <a:t> un </a:t>
            </a:r>
            <a:r>
              <a:rPr lang="en-US" sz="3000" dirty="0" err="1"/>
              <a:t>domaine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Les nouveaux </a:t>
            </a:r>
            <a:r>
              <a:rPr lang="en-US" sz="3000" dirty="0" err="1"/>
              <a:t>ordinateurs</a:t>
            </a:r>
            <a:r>
              <a:rPr lang="en-US" sz="3000" dirty="0"/>
              <a:t> </a:t>
            </a:r>
            <a:r>
              <a:rPr lang="en-US" sz="3000" dirty="0" err="1"/>
              <a:t>vont</a:t>
            </a:r>
            <a:r>
              <a:rPr lang="en-US" sz="3000" dirty="0"/>
              <a:t> se </a:t>
            </a:r>
            <a:r>
              <a:rPr lang="en-US" sz="3000" dirty="0" err="1"/>
              <a:t>mettre</a:t>
            </a:r>
            <a:r>
              <a:rPr lang="en-US" sz="3000" dirty="0"/>
              <a:t> dedans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3000" dirty="0"/>
              <a:t>Ce </a:t>
            </a:r>
            <a:r>
              <a:rPr lang="en-US" sz="3000" dirty="0" err="1"/>
              <a:t>n’est</a:t>
            </a:r>
            <a:r>
              <a:rPr lang="en-US" sz="3000" dirty="0"/>
              <a:t> pas </a:t>
            </a:r>
            <a:r>
              <a:rPr lang="en-US" sz="3000" dirty="0" err="1"/>
              <a:t>une</a:t>
            </a:r>
            <a:r>
              <a:rPr lang="en-US" sz="3000" dirty="0"/>
              <a:t> OU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3000" dirty="0"/>
              <a:t>On ne </a:t>
            </a:r>
            <a:r>
              <a:rPr lang="en-US" sz="3000" dirty="0" err="1"/>
              <a:t>peut</a:t>
            </a:r>
            <a:r>
              <a:rPr lang="en-US" sz="3000" dirty="0"/>
              <a:t> pas </a:t>
            </a:r>
            <a:r>
              <a:rPr lang="en-US" sz="3000" dirty="0" err="1"/>
              <a:t>subdiviser</a:t>
            </a:r>
            <a:endParaRPr lang="en-US" sz="3000" dirty="0"/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3000" dirty="0"/>
              <a:t>On ne </a:t>
            </a:r>
            <a:r>
              <a:rPr lang="en-US" sz="3000" dirty="0" err="1"/>
              <a:t>peut</a:t>
            </a:r>
            <a:r>
              <a:rPr lang="en-US" sz="3000" dirty="0"/>
              <a:t> pas </a:t>
            </a:r>
            <a:r>
              <a:rPr lang="en-US" sz="3000" dirty="0" err="1"/>
              <a:t>mettre</a:t>
            </a:r>
            <a:r>
              <a:rPr lang="en-US" sz="3000" dirty="0"/>
              <a:t> de </a:t>
            </a:r>
            <a:r>
              <a:rPr lang="en-US" sz="3000" dirty="0" err="1"/>
              <a:t>stratégie</a:t>
            </a:r>
            <a:r>
              <a:rPr lang="en-US" sz="3000" dirty="0"/>
              <a:t> de </a:t>
            </a:r>
            <a:r>
              <a:rPr lang="en-US" sz="3000" dirty="0" err="1"/>
              <a:t>groupe</a:t>
            </a:r>
            <a:endParaRPr lang="en-US" sz="3000" dirty="0"/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70C0"/>
                </a:solidFill>
              </a:rPr>
              <a:t>Il </a:t>
            </a:r>
            <a:r>
              <a:rPr lang="en-US" sz="3000" dirty="0" err="1">
                <a:solidFill>
                  <a:srgbClr val="0070C0"/>
                </a:solidFill>
              </a:rPr>
              <a:t>vaut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mieux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créer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une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hiérarchie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d’OU</a:t>
            </a:r>
            <a:r>
              <a:rPr lang="en-US" sz="3000" dirty="0">
                <a:solidFill>
                  <a:srgbClr val="0070C0"/>
                </a:solidFill>
              </a:rPr>
              <a:t> et </a:t>
            </a:r>
            <a:r>
              <a:rPr lang="en-US" sz="3000" dirty="0" err="1">
                <a:solidFill>
                  <a:srgbClr val="0070C0"/>
                </a:solidFill>
              </a:rPr>
              <a:t>déplacer</a:t>
            </a:r>
            <a:r>
              <a:rPr lang="en-US" sz="3000" dirty="0">
                <a:solidFill>
                  <a:srgbClr val="0070C0"/>
                </a:solidFill>
              </a:rPr>
              <a:t> les </a:t>
            </a:r>
            <a:r>
              <a:rPr lang="en-US" sz="3000" dirty="0" err="1">
                <a:solidFill>
                  <a:srgbClr val="0070C0"/>
                </a:solidFill>
              </a:rPr>
              <a:t>ordinateurs</a:t>
            </a:r>
            <a:r>
              <a:rPr lang="en-US" sz="3000" dirty="0">
                <a:solidFill>
                  <a:srgbClr val="0070C0"/>
                </a:solidFill>
              </a:rPr>
              <a:t> dedans</a:t>
            </a:r>
          </a:p>
        </p:txBody>
      </p:sp>
    </p:spTree>
    <p:extLst>
      <p:ext uri="{BB962C8B-B14F-4D97-AF65-F5344CB8AC3E}">
        <p14:creationId xmlns:p14="http://schemas.microsoft.com/office/powerpoint/2010/main" val="2988883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pic>
        <p:nvPicPr>
          <p:cNvPr id="2054" name="Picture 6" descr="&quot;&quot;">
            <a:extLst>
              <a:ext uri="{FF2B5EF4-FFF2-40B4-BE49-F238E27FC236}">
                <a16:creationId xmlns:a16="http://schemas.microsoft.com/office/drawing/2014/main" id="{18FFB5D1-6CDD-4E43-9CA4-098058430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89" y="1214493"/>
            <a:ext cx="7652147" cy="510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320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465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Délégation</a:t>
            </a:r>
            <a:r>
              <a:rPr lang="en-US" sz="3600" b="1" dirty="0"/>
              <a:t> de </a:t>
            </a:r>
            <a:r>
              <a:rPr lang="en-US" sz="3600" b="1" dirty="0" err="1"/>
              <a:t>contrôle</a:t>
            </a:r>
            <a:r>
              <a:rPr lang="en-US" sz="3600" b="1" dirty="0"/>
              <a:t> </a:t>
            </a:r>
            <a:endParaRPr lang="fr-BE" sz="3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689EA7-B7BA-4202-A3E5-D5796BC8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1" y="1746862"/>
            <a:ext cx="3190875" cy="1028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3F9915-BB5C-4243-9239-BA40A3FE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68" y="1908500"/>
            <a:ext cx="5429250" cy="2600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1FC2EC-8781-4BED-84B4-C7600827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29" y="3449700"/>
            <a:ext cx="3578193" cy="2963824"/>
          </a:xfrm>
          <a:prstGeom prst="rect">
            <a:avLst/>
          </a:prstGeom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F4BF61F0-6190-48C4-B6D5-60D16468C1B6}"/>
              </a:ext>
            </a:extLst>
          </p:cNvPr>
          <p:cNvSpPr/>
          <p:nvPr/>
        </p:nvSpPr>
        <p:spPr>
          <a:xfrm rot="17995156">
            <a:off x="4638320" y="1994864"/>
            <a:ext cx="771181" cy="988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A46761F3-2D7F-460D-84C4-076444255418}"/>
              </a:ext>
            </a:extLst>
          </p:cNvPr>
          <p:cNvSpPr/>
          <p:nvPr/>
        </p:nvSpPr>
        <p:spPr>
          <a:xfrm rot="3694904">
            <a:off x="6031044" y="4926679"/>
            <a:ext cx="771181" cy="988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99E3CE-CF48-42DD-888F-1D8821FA8CE4}"/>
              </a:ext>
            </a:extLst>
          </p:cNvPr>
          <p:cNvSpPr txBox="1"/>
          <p:nvPr/>
        </p:nvSpPr>
        <p:spPr>
          <a:xfrm>
            <a:off x="1315035" y="6272540"/>
            <a:ext cx="9653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000" dirty="0">
                <a:solidFill>
                  <a:srgbClr val="00B050"/>
                </a:solidFill>
              </a:rPr>
              <a:t>Donner à des utilisateurs le droit d’effectuer certaines tâches</a:t>
            </a:r>
          </a:p>
        </p:txBody>
      </p:sp>
    </p:spTree>
    <p:extLst>
      <p:ext uri="{BB962C8B-B14F-4D97-AF65-F5344CB8AC3E}">
        <p14:creationId xmlns:p14="http://schemas.microsoft.com/office/powerpoint/2010/main" val="10108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Outils en ligne de commande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CSVDE: Import / export à </a:t>
            </a:r>
            <a:r>
              <a:rPr lang="en-US" sz="3000" dirty="0" err="1"/>
              <a:t>partir</a:t>
            </a:r>
            <a:r>
              <a:rPr lang="en-US" sz="3000" dirty="0"/>
              <a:t> de </a:t>
            </a:r>
            <a:r>
              <a:rPr lang="en-US" sz="3000" dirty="0" err="1"/>
              <a:t>fichier</a:t>
            </a:r>
            <a:r>
              <a:rPr lang="en-US" sz="3000" dirty="0"/>
              <a:t> .csv</a:t>
            </a:r>
          </a:p>
          <a:p>
            <a:pPr lvl="1"/>
            <a:r>
              <a:rPr lang="en-US" sz="3000" dirty="0"/>
              <a:t>Pas de modification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LDIFDE: </a:t>
            </a:r>
            <a:r>
              <a:rPr lang="fr-BE" sz="3000" dirty="0" err="1"/>
              <a:t>modif</a:t>
            </a:r>
            <a:r>
              <a:rPr lang="fr-BE" sz="3000" dirty="0"/>
              <a:t> autorisée mais format particulier (</a:t>
            </a:r>
            <a:r>
              <a:rPr lang="fr-BE" sz="3000" dirty="0" err="1"/>
              <a:t>souvant</a:t>
            </a:r>
            <a:r>
              <a:rPr lang="fr-BE" sz="3000" dirty="0"/>
              <a:t> sauvegarde/restauration)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Outils</a:t>
            </a:r>
            <a:r>
              <a:rPr lang="en-US" sz="3000" dirty="0"/>
              <a:t> </a:t>
            </a:r>
            <a:r>
              <a:rPr lang="en-US" sz="3000" dirty="0" err="1"/>
              <a:t>DSadd</a:t>
            </a:r>
            <a:r>
              <a:rPr lang="en-US" sz="3000" dirty="0"/>
              <a:t> (script </a:t>
            </a:r>
            <a:r>
              <a:rPr lang="en-US" sz="3000" dirty="0" err="1"/>
              <a:t>commande</a:t>
            </a:r>
            <a:r>
              <a:rPr lang="en-US" sz="3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Powershell</a:t>
            </a:r>
            <a:r>
              <a:rPr lang="en-US" sz="3000" dirty="0"/>
              <a:t> New-</a:t>
            </a:r>
            <a:r>
              <a:rPr lang="en-US" sz="3000" dirty="0" err="1"/>
              <a:t>ADuser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036687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DHCP activation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661681" y="2172732"/>
            <a:ext cx="11595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r>
              <a:rPr lang="fr-BE" sz="3000" dirty="0"/>
              <a:t>Etre administrateur de l’entreprise (racine de la forêt)</a:t>
            </a:r>
          </a:p>
        </p:txBody>
      </p:sp>
    </p:spTree>
    <p:extLst>
      <p:ext uri="{BB962C8B-B14F-4D97-AF65-F5344CB8AC3E}">
        <p14:creationId xmlns:p14="http://schemas.microsoft.com/office/powerpoint/2010/main" val="3953596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DHCP infos fournies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661681" y="2172732"/>
            <a:ext cx="11595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Durée du bail</a:t>
            </a:r>
          </a:p>
          <a:p>
            <a:r>
              <a:rPr lang="fr-BE" sz="3000" dirty="0"/>
              <a:t>Adresse </a:t>
            </a:r>
            <a:r>
              <a:rPr lang="fr-BE" sz="3000" dirty="0" err="1"/>
              <a:t>ip</a:t>
            </a:r>
            <a:r>
              <a:rPr lang="fr-BE" sz="3000" dirty="0"/>
              <a:t> (plage inclue et exclue)</a:t>
            </a:r>
          </a:p>
          <a:p>
            <a:r>
              <a:rPr lang="fr-BE" sz="3000" dirty="0"/>
              <a:t>Passerelle</a:t>
            </a:r>
          </a:p>
          <a:p>
            <a:r>
              <a:rPr lang="fr-BE" sz="3000" dirty="0"/>
              <a:t>DNS</a:t>
            </a:r>
          </a:p>
          <a:p>
            <a:endParaRPr lang="fr-BE" sz="3000" dirty="0"/>
          </a:p>
          <a:p>
            <a:r>
              <a:rPr lang="fr-BE" sz="3000" dirty="0"/>
              <a:t>(</a:t>
            </a:r>
            <a:r>
              <a:rPr lang="fr-BE" sz="3000" dirty="0" err="1"/>
              <a:t>Wins</a:t>
            </a:r>
            <a:r>
              <a:rPr lang="fr-BE" sz="3000" dirty="0"/>
              <a:t>)</a:t>
            </a:r>
          </a:p>
          <a:p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088679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DHCP pourquoi doit </a:t>
            </a:r>
            <a:r>
              <a:rPr lang="fr-FR" sz="36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etre</a:t>
            </a:r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 activé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661681" y="2172732"/>
            <a:ext cx="11595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r>
              <a:rPr lang="fr-BE" sz="3000" dirty="0"/>
              <a:t>Pour éviter les conflits</a:t>
            </a:r>
          </a:p>
        </p:txBody>
      </p:sp>
    </p:spTree>
    <p:extLst>
      <p:ext uri="{BB962C8B-B14F-4D97-AF65-F5344CB8AC3E}">
        <p14:creationId xmlns:p14="http://schemas.microsoft.com/office/powerpoint/2010/main" val="3876086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7564BE-9A10-436F-AFC5-3808B4F2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99" y="1092678"/>
            <a:ext cx="5398609" cy="53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7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FD0C1F4-A832-4223-928A-604D84B4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1157287"/>
            <a:ext cx="46577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1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12800" y="444500"/>
            <a:ext cx="868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                                                             Local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43845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Avantages: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Montée en puissance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On paie à l’utilisation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 Pas de frais d’infra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78CB9-644C-4D2E-B1C8-CE1BBA93F7B5}"/>
              </a:ext>
            </a:extLst>
          </p:cNvPr>
          <p:cNvSpPr/>
          <p:nvPr/>
        </p:nvSpPr>
        <p:spPr>
          <a:xfrm>
            <a:off x="342900" y="3826545"/>
            <a:ext cx="48051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Inconvénients: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Généralement cher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Liaison internet fiable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Traffic </a:t>
            </a:r>
            <a:r>
              <a:rPr lang="fr-BE" sz="3000" dirty="0" err="1"/>
              <a:t>élévé</a:t>
            </a:r>
            <a:r>
              <a:rPr lang="fr-BE" sz="3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D1BBE-D1C8-4138-991A-D70BD9CFF194}"/>
              </a:ext>
            </a:extLst>
          </p:cNvPr>
          <p:cNvSpPr/>
          <p:nvPr/>
        </p:nvSpPr>
        <p:spPr>
          <a:xfrm>
            <a:off x="6140450" y="1803400"/>
            <a:ext cx="43845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Avantages: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On gère tout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Plus de BP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Proche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CF2D1-7247-4417-B8A4-FFCFDE81CD77}"/>
              </a:ext>
            </a:extLst>
          </p:cNvPr>
          <p:cNvSpPr/>
          <p:nvPr/>
        </p:nvSpPr>
        <p:spPr>
          <a:xfrm>
            <a:off x="6140450" y="3826545"/>
            <a:ext cx="48051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000" dirty="0"/>
              <a:t>Inconvénients: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Frais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Connaissances/RH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Utilisation de ressources inutiles</a:t>
            </a:r>
          </a:p>
        </p:txBody>
      </p:sp>
    </p:spTree>
    <p:extLst>
      <p:ext uri="{BB962C8B-B14F-4D97-AF65-F5344CB8AC3E}">
        <p14:creationId xmlns:p14="http://schemas.microsoft.com/office/powerpoint/2010/main" val="247088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7A03E0A-5F29-4A7E-BBCA-13ECCD9A6C25}"/>
              </a:ext>
            </a:extLst>
          </p:cNvPr>
          <p:cNvSpPr txBox="1"/>
          <p:nvPr/>
        </p:nvSpPr>
        <p:spPr>
          <a:xfrm>
            <a:off x="812800" y="444500"/>
            <a:ext cx="7629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Qu'est-ce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l 'installation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minimale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B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AA4C3-098F-42C9-A59A-4941B47941AA}"/>
              </a:ext>
            </a:extLst>
          </p:cNvPr>
          <p:cNvSpPr txBox="1"/>
          <p:nvPr/>
        </p:nvSpPr>
        <p:spPr>
          <a:xfrm>
            <a:off x="1317072" y="2718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05D0-A189-4F9C-A4DC-AE4593A5AAE0}"/>
              </a:ext>
            </a:extLst>
          </p:cNvPr>
          <p:cNvSpPr/>
          <p:nvPr/>
        </p:nvSpPr>
        <p:spPr>
          <a:xfrm>
            <a:off x="362008" y="1342006"/>
            <a:ext cx="115951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400" dirty="0"/>
              <a:t>Est une option d’installation plus sûre et qui consomme moins de ressources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400" dirty="0"/>
              <a:t>Est l’option d’installation par défaut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400" dirty="0"/>
              <a:t>Gérée localement avec </a:t>
            </a:r>
            <a:r>
              <a:rPr lang="fr-BE" sz="3400" dirty="0">
                <a:highlight>
                  <a:srgbClr val="FFFF00"/>
                </a:highlight>
              </a:rPr>
              <a:t>sconfig.cmd</a:t>
            </a:r>
            <a:r>
              <a:rPr lang="fr-BE" sz="3400" dirty="0"/>
              <a:t> ou PowerShell</a:t>
            </a:r>
          </a:p>
          <a:p>
            <a:pPr lvl="2"/>
            <a:r>
              <a:rPr lang="fr-BE" sz="3400" dirty="0"/>
              <a:t>En FR: </a:t>
            </a:r>
            <a:r>
              <a:rPr lang="fr-BE" sz="3400" dirty="0">
                <a:highlight>
                  <a:srgbClr val="FFFF00"/>
                </a:highlight>
              </a:rPr>
              <a:t>c:\windows\system32\fr-FR\sconfig.vbs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400" dirty="0"/>
              <a:t>Souvent géré à distance (A activer)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80909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7A03E0A-5F29-4A7E-BBCA-13ECCD9A6C25}"/>
              </a:ext>
            </a:extLst>
          </p:cNvPr>
          <p:cNvSpPr txBox="1"/>
          <p:nvPr/>
        </p:nvSpPr>
        <p:spPr>
          <a:xfrm>
            <a:off x="812800" y="444500"/>
            <a:ext cx="604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Windows Server 2012</a:t>
            </a:r>
            <a:endParaRPr lang="fr-B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AA4C3-098F-42C9-A59A-4941B47941AA}"/>
              </a:ext>
            </a:extLst>
          </p:cNvPr>
          <p:cNvSpPr txBox="1"/>
          <p:nvPr/>
        </p:nvSpPr>
        <p:spPr>
          <a:xfrm>
            <a:off x="1317072" y="2718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05D0-A189-4F9C-A4DC-AE4593A5AAE0}"/>
              </a:ext>
            </a:extLst>
          </p:cNvPr>
          <p:cNvSpPr/>
          <p:nvPr/>
        </p:nvSpPr>
        <p:spPr>
          <a:xfrm>
            <a:off x="812800" y="2563023"/>
            <a:ext cx="100500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4800" dirty="0" err="1"/>
              <a:t>Roles</a:t>
            </a:r>
            <a:r>
              <a:rPr lang="fr-BE" sz="4800" dirty="0"/>
              <a:t> colocalisés sur un serveur</a:t>
            </a:r>
          </a:p>
          <a:p>
            <a:r>
              <a:rPr lang="fr-BE" sz="4800" dirty="0"/>
              <a:t>ADDS</a:t>
            </a:r>
          </a:p>
          <a:p>
            <a:r>
              <a:rPr lang="fr-BE" sz="4800" dirty="0"/>
              <a:t>DNS</a:t>
            </a:r>
          </a:p>
          <a:p>
            <a:r>
              <a:rPr lang="fr-BE" sz="4800" dirty="0"/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2771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7A03E0A-5F29-4A7E-BBCA-13ECCD9A6C25}"/>
              </a:ext>
            </a:extLst>
          </p:cNvPr>
          <p:cNvSpPr txBox="1"/>
          <p:nvPr/>
        </p:nvSpPr>
        <p:spPr>
          <a:xfrm>
            <a:off x="812800" y="444500"/>
            <a:ext cx="492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fonctionnalité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B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AA4C3-098F-42C9-A59A-4941B47941AA}"/>
              </a:ext>
            </a:extLst>
          </p:cNvPr>
          <p:cNvSpPr txBox="1"/>
          <p:nvPr/>
        </p:nvSpPr>
        <p:spPr>
          <a:xfrm>
            <a:off x="1317072" y="2718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05D0-A189-4F9C-A4DC-AE4593A5AAE0}"/>
              </a:ext>
            </a:extLst>
          </p:cNvPr>
          <p:cNvSpPr/>
          <p:nvPr/>
        </p:nvSpPr>
        <p:spPr>
          <a:xfrm>
            <a:off x="1317072" y="1694343"/>
            <a:ext cx="96137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FFFF00"/>
                </a:highlight>
              </a:rPr>
              <a:t>Serveur Web IIS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FFFF00"/>
                </a:highlight>
              </a:rPr>
              <a:t>DHCP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FFFF00"/>
                </a:highlight>
              </a:rPr>
              <a:t>Contrôleur de domaine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00FFFF"/>
                </a:highlight>
              </a:rPr>
              <a:t>Clustering à basculement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FFFF00"/>
                </a:highlight>
              </a:rPr>
              <a:t>ADFS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FF0000"/>
                </a:highlight>
              </a:rPr>
              <a:t>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00FFFF"/>
                </a:highlight>
              </a:rPr>
              <a:t>Gestion de stratégie de groupe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FFFF00"/>
                </a:highlight>
              </a:rPr>
              <a:t>NAP (Gestion d’accès réseau)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>
                <a:highlight>
                  <a:srgbClr val="00FFFF"/>
                </a:highlight>
              </a:rPr>
              <a:t>Sauvegarde Windows serveur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21619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682305" y="1182848"/>
            <a:ext cx="11266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Qu’est-ce que:</a:t>
            </a:r>
          </a:p>
          <a:p>
            <a:endParaRPr lang="fr-BE" sz="3600" dirty="0"/>
          </a:p>
          <a:p>
            <a:r>
              <a:rPr lang="fr-BE" sz="3600" dirty="0"/>
              <a:t>Gestionnaire de serveur – </a:t>
            </a:r>
            <a:r>
              <a:rPr lang="fr-BE" sz="3600" dirty="0">
                <a:solidFill>
                  <a:srgbClr val="00B050"/>
                </a:solidFill>
              </a:rPr>
              <a:t>Endroit centralisé</a:t>
            </a:r>
            <a:endParaRPr lang="fr-BE" sz="3600" dirty="0"/>
          </a:p>
          <a:p>
            <a:r>
              <a:rPr lang="fr-BE" sz="3600" dirty="0"/>
              <a:t>RSAT (</a:t>
            </a:r>
            <a:r>
              <a:rPr lang="fr-BE" sz="3600" dirty="0" err="1"/>
              <a:t>windows</a:t>
            </a:r>
            <a:r>
              <a:rPr lang="fr-BE" sz="3600" dirty="0"/>
              <a:t> client) – </a:t>
            </a:r>
            <a:r>
              <a:rPr lang="fr-BE" sz="3600" dirty="0">
                <a:solidFill>
                  <a:srgbClr val="00B050"/>
                </a:solidFill>
              </a:rPr>
              <a:t>Outils sur clients</a:t>
            </a:r>
            <a:endParaRPr lang="fr-BE" sz="3600" dirty="0"/>
          </a:p>
          <a:p>
            <a:r>
              <a:rPr lang="fr-BE" sz="3600" dirty="0"/>
              <a:t>WINRM </a:t>
            </a:r>
            <a:r>
              <a:rPr lang="fr-BE" sz="3600" dirty="0">
                <a:solidFill>
                  <a:srgbClr val="00B050"/>
                </a:solidFill>
              </a:rPr>
              <a:t>(http et https – </a:t>
            </a:r>
            <a:r>
              <a:rPr lang="fr-BE" sz="3600" dirty="0" err="1">
                <a:solidFill>
                  <a:srgbClr val="00B050"/>
                </a:solidFill>
              </a:rPr>
              <a:t>powershell</a:t>
            </a:r>
            <a:r>
              <a:rPr lang="fr-BE" sz="3600" dirty="0">
                <a:solidFill>
                  <a:srgbClr val="00B050"/>
                </a:solidFill>
              </a:rPr>
              <a:t>) </a:t>
            </a:r>
          </a:p>
          <a:p>
            <a:r>
              <a:rPr lang="fr-BE" sz="3600" dirty="0"/>
              <a:t>DCOM – RPC </a:t>
            </a:r>
            <a:r>
              <a:rPr lang="fr-BE" sz="3600" dirty="0">
                <a:solidFill>
                  <a:srgbClr val="00B050"/>
                </a:solidFill>
              </a:rPr>
              <a:t>(utilisé par MMC)</a:t>
            </a:r>
          </a:p>
          <a:p>
            <a:r>
              <a:rPr lang="fr-BE" sz="3600" dirty="0"/>
              <a:t>Bureau à distance </a:t>
            </a:r>
            <a:r>
              <a:rPr lang="fr-BE" sz="3600" dirty="0">
                <a:solidFill>
                  <a:srgbClr val="00B050"/>
                </a:solidFill>
              </a:rPr>
              <a:t>(Console)</a:t>
            </a:r>
          </a:p>
          <a:p>
            <a:endParaRPr lang="fr-BE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1072462" y="229576"/>
            <a:ext cx="1028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6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Vue d'ensemble de l'administration de WS 2012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769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ésultat de recherche d'images pour &quot;pc public domain&quot;">
            <a:extLst>
              <a:ext uri="{FF2B5EF4-FFF2-40B4-BE49-F238E27FC236}">
                <a16:creationId xmlns:a16="http://schemas.microsoft.com/office/drawing/2014/main" id="{199743E8-BE8A-47E1-B52B-5453A16B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FA732C-CEC8-4177-AEF2-27AE48743950}"/>
              </a:ext>
            </a:extLst>
          </p:cNvPr>
          <p:cNvSpPr txBox="1"/>
          <p:nvPr/>
        </p:nvSpPr>
        <p:spPr>
          <a:xfrm>
            <a:off x="812800" y="444500"/>
            <a:ext cx="462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Méthodes d’installation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&quot;&quot;">
            <a:extLst>
              <a:ext uri="{FF2B5EF4-FFF2-40B4-BE49-F238E27FC236}">
                <a16:creationId xmlns:a16="http://schemas.microsoft.com/office/drawing/2014/main" id="{EA4CE5C0-9040-4BA6-A601-02AC7EF3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74" y="1597280"/>
            <a:ext cx="7203826" cy="48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03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1190</Words>
  <Application>Microsoft Office PowerPoint</Application>
  <PresentationFormat>Widescreen</PresentationFormat>
  <Paragraphs>255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Segoe</vt:lpstr>
      <vt:lpstr>Arial</vt:lpstr>
      <vt:lpstr>Calibri</vt:lpstr>
      <vt:lpstr>Calibri Light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Antoine RICHEZ la170174</cp:lastModifiedBy>
  <cp:revision>53</cp:revision>
  <cp:lastPrinted>2018-02-05T09:00:18Z</cp:lastPrinted>
  <dcterms:created xsi:type="dcterms:W3CDTF">2018-02-01T10:04:02Z</dcterms:created>
  <dcterms:modified xsi:type="dcterms:W3CDTF">2019-01-16T11:36:30Z</dcterms:modified>
</cp:coreProperties>
</file>