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6" r:id="rId6"/>
    <p:sldId id="267" r:id="rId7"/>
    <p:sldId id="271" r:id="rId8"/>
    <p:sldId id="268" r:id="rId9"/>
    <p:sldId id="269" r:id="rId10"/>
    <p:sldId id="272" r:id="rId11"/>
    <p:sldId id="279" r:id="rId12"/>
    <p:sldId id="273" r:id="rId13"/>
    <p:sldId id="270" r:id="rId14"/>
    <p:sldId id="275" r:id="rId15"/>
    <p:sldId id="276" r:id="rId16"/>
    <p:sldId id="277" r:id="rId17"/>
    <p:sldId id="280" r:id="rId18"/>
    <p:sldId id="278" r:id="rId19"/>
    <p:sldId id="274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A932E-15E2-45A4-A06D-CA24FBA6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54DE62-F66D-4ED2-8646-6A7745E6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35C5-D4FF-4282-BFB8-B7CB42C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57A4C-0CC4-414C-B847-A69DE625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F5011-3032-4E27-AA47-C9CDFD2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5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61149-9ED0-4DC7-80FB-523C8D6F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AC870F-277F-4CC2-8907-EF67A1ED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468AF-A2A9-4124-8261-9FE116F7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B7877-AC36-4676-B8C2-E5CD1AC4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96A0F-6CD5-4698-B94A-F73B16AD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28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D6FE37-18DB-4C40-9BF1-CD870A5DF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C6DAE-B35C-4E0B-9455-A881EB13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8DA32-0D64-4495-9473-3AD3675A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CD30C-6DA7-4E7B-A9CF-621A068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B6C50-6FA2-4CCF-9576-640E718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97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EBF5-0E32-491D-BCFE-123660F5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D7257-E659-43BE-ADCF-F3F41404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376C7-3BC4-4414-ADCC-EA9E786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37410-9CE8-47B9-9592-99A3F9BB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22600-A0AC-44CB-A451-51316BA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94B23-5D15-4853-8AB3-A917C53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7291C2-33EA-4BC8-9D4C-1C3C34EA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CB36-7EDC-4638-9797-7A384E10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CE7C9-7163-4825-87E1-58792BA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A591-F5F7-4D83-8656-B67210E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0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88414-8D3F-4079-ACD6-CA0F089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CE32E-D4E0-49CE-9A53-4242DEE3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0E8E1C-CBB6-4910-83BD-99F7079F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EC0A2-EFCB-4EB6-B363-5F1C6861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8B2A4-DA33-48BD-AA8A-C9B8699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FB0D0-CBDD-4476-92D8-C204CCA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7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03025-A08D-43ED-95B5-51F4860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C7D6D-293B-44D2-A35A-19155B46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F08AC-F160-477D-8811-7364BD63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66E2C-3CE1-4879-BE44-540663510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848C86-3947-408E-BA6F-D328FB75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6FC87-C515-4079-BB86-AC1F9B0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E3E938-CCD3-425C-8A41-DD7147A3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E5D0A-3064-4D1B-8C9B-97BE947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9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8BF2-9817-41BF-8866-983900BE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3BD24-B435-455C-9E8B-8D7205A4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A362F-E797-4754-A40B-58DD308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B9C28-0EDE-4A11-843E-9951A3A5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C4DCF-A21C-4DF3-A636-9CDEC45F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3696FD-C68C-4AE9-98B4-B2D2770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6BBF8E-555A-42C3-A4AD-F533E63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98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99BE-99C8-491D-80C1-DFFE7964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445B4-E1D2-40BB-B13D-35E08815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8A432-EC38-4088-B03D-8EE0B4E3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49C63-E0BB-4538-A8DF-C782DAD3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535C57-0908-471D-B1F1-887A445C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669F3-C571-4C96-86AF-1948A817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2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EBA03-902A-4B8D-9C60-D19B35F9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6A2AB2-7C87-4663-8CD8-1068B43DE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DFD4A-6697-45D6-B739-31E46EFC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C5553-124A-4873-AF88-FF86540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AECC7-0A5D-4592-AB4B-E34B9BB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B8E07-C22B-433A-B1A3-2A7EE7F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428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B11393-52D3-4060-909E-0431669A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7372A3-691C-4F42-A217-60C39239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D94C6-B1FD-4EA4-82C5-CF537868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48EB-7F19-40B9-A878-B193418CE19E}" type="datetimeFigureOut">
              <a:rPr lang="fr-BE" smtClean="0"/>
              <a:t>26-03-18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C5BCE6-1232-434D-88AD-F42CA65C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FA43E-10FE-47C3-BF36-DACC7EBF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72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LA123456@student.helha.be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DBCF-7C2B-4D26-B482-F91281D192CB}"/>
              </a:ext>
            </a:extLst>
          </p:cNvPr>
          <p:cNvSpPr/>
          <p:nvPr/>
        </p:nvSpPr>
        <p:spPr>
          <a:xfrm>
            <a:off x="2712545" y="2967335"/>
            <a:ext cx="676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serveur 2012</a:t>
            </a:r>
          </a:p>
        </p:txBody>
      </p:sp>
    </p:spTree>
    <p:extLst>
      <p:ext uri="{BB962C8B-B14F-4D97-AF65-F5344CB8AC3E}">
        <p14:creationId xmlns:p14="http://schemas.microsoft.com/office/powerpoint/2010/main" val="407137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Powershell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Ligne</a:t>
            </a:r>
            <a:r>
              <a:rPr lang="en-US" sz="3000" dirty="0"/>
              <a:t> de </a:t>
            </a:r>
            <a:r>
              <a:rPr lang="en-US" sz="3000" dirty="0" err="1"/>
              <a:t>commande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lvl="3"/>
            <a:r>
              <a:rPr lang="en-US" sz="2600" b="1" dirty="0" err="1"/>
              <a:t>Dsadd</a:t>
            </a:r>
            <a:r>
              <a:rPr lang="en-US" sz="2600" dirty="0"/>
              <a:t>. Pour </a:t>
            </a:r>
            <a:r>
              <a:rPr lang="en-US" sz="2600" dirty="0" err="1"/>
              <a:t>créer</a:t>
            </a:r>
            <a:r>
              <a:rPr lang="en-US" sz="2600" dirty="0"/>
              <a:t> des </a:t>
            </a:r>
            <a:r>
              <a:rPr lang="en-US" sz="2600" dirty="0" err="1"/>
              <a:t>objets</a:t>
            </a:r>
            <a:r>
              <a:rPr lang="en-US" sz="2600" dirty="0"/>
              <a:t>.</a:t>
            </a:r>
            <a:endParaRPr lang="fr-BE" sz="2600" dirty="0"/>
          </a:p>
          <a:p>
            <a:pPr lvl="3"/>
            <a:r>
              <a:rPr lang="en-US" sz="2600" b="1" dirty="0" err="1"/>
              <a:t>Dsget</a:t>
            </a:r>
            <a:r>
              <a:rPr lang="en-US" sz="2600" dirty="0"/>
              <a:t>. Pour </a:t>
            </a:r>
            <a:r>
              <a:rPr lang="en-US" sz="2600" dirty="0" err="1"/>
              <a:t>afficher</a:t>
            </a:r>
            <a:r>
              <a:rPr lang="en-US" sz="2600" dirty="0"/>
              <a:t> des </a:t>
            </a:r>
            <a:r>
              <a:rPr lang="en-US" sz="2600" dirty="0" err="1"/>
              <a:t>objets</a:t>
            </a:r>
            <a:r>
              <a:rPr lang="en-US" sz="2600" dirty="0"/>
              <a:t> et </a:t>
            </a:r>
            <a:r>
              <a:rPr lang="en-US" sz="2600" dirty="0" err="1"/>
              <a:t>leurs</a:t>
            </a:r>
            <a:r>
              <a:rPr lang="en-US" sz="2600" dirty="0"/>
              <a:t> </a:t>
            </a:r>
            <a:r>
              <a:rPr lang="en-US" sz="2600" dirty="0" err="1"/>
              <a:t>propriétés</a:t>
            </a:r>
            <a:r>
              <a:rPr lang="en-US" sz="2600" dirty="0"/>
              <a:t>.</a:t>
            </a:r>
            <a:endParaRPr lang="fr-BE" sz="2600" dirty="0"/>
          </a:p>
          <a:p>
            <a:pPr lvl="3"/>
            <a:r>
              <a:rPr lang="en-US" sz="2600" b="1" dirty="0" err="1"/>
              <a:t>Dsmod</a:t>
            </a:r>
            <a:r>
              <a:rPr lang="en-US" sz="2600" dirty="0"/>
              <a:t>. Pour modifier des </a:t>
            </a:r>
            <a:r>
              <a:rPr lang="en-US" sz="2600" dirty="0" err="1"/>
              <a:t>objets</a:t>
            </a:r>
            <a:r>
              <a:rPr lang="en-US" sz="2600" dirty="0"/>
              <a:t> et </a:t>
            </a:r>
            <a:r>
              <a:rPr lang="en-US" sz="2600" dirty="0" err="1"/>
              <a:t>leurs</a:t>
            </a:r>
            <a:r>
              <a:rPr lang="en-US" sz="2600" dirty="0"/>
              <a:t> </a:t>
            </a:r>
            <a:r>
              <a:rPr lang="en-US" sz="2600" dirty="0" err="1"/>
              <a:t>propriétés</a:t>
            </a:r>
            <a:r>
              <a:rPr lang="en-US" sz="2600" dirty="0"/>
              <a:t>.</a:t>
            </a:r>
            <a:endParaRPr lang="fr-BE" sz="2600" dirty="0"/>
          </a:p>
          <a:p>
            <a:pPr lvl="3"/>
            <a:r>
              <a:rPr lang="en-US" sz="2600" b="1" dirty="0" err="1"/>
              <a:t>Dsmove</a:t>
            </a:r>
            <a:r>
              <a:rPr lang="en-US" sz="2600" dirty="0"/>
              <a:t>. Pour </a:t>
            </a:r>
            <a:r>
              <a:rPr lang="en-US" sz="2600" dirty="0" err="1"/>
              <a:t>déplacer</a:t>
            </a:r>
            <a:r>
              <a:rPr lang="en-US" sz="2600" dirty="0"/>
              <a:t> des </a:t>
            </a:r>
            <a:r>
              <a:rPr lang="en-US" sz="2600" dirty="0" err="1"/>
              <a:t>objets</a:t>
            </a:r>
            <a:r>
              <a:rPr lang="en-US" sz="2600" dirty="0"/>
              <a:t>.</a:t>
            </a:r>
            <a:endParaRPr lang="fr-BE" sz="2600" dirty="0"/>
          </a:p>
          <a:p>
            <a:pPr lvl="3"/>
            <a:r>
              <a:rPr lang="en-US" sz="2600" b="1" dirty="0" err="1"/>
              <a:t>Dsquery</a:t>
            </a:r>
            <a:r>
              <a:rPr lang="en-US" sz="2600" dirty="0"/>
              <a:t>. Pour demander à AD DS des </a:t>
            </a:r>
            <a:r>
              <a:rPr lang="en-US" sz="2600" dirty="0" err="1"/>
              <a:t>objets</a:t>
            </a:r>
            <a:r>
              <a:rPr lang="en-US" sz="2600" dirty="0"/>
              <a:t> qui correspondent à des </a:t>
            </a:r>
            <a:r>
              <a:rPr lang="en-US" sz="2600" dirty="0" err="1"/>
              <a:t>critères</a:t>
            </a:r>
            <a:r>
              <a:rPr lang="en-US" sz="2600" dirty="0"/>
              <a:t> que </a:t>
            </a:r>
            <a:r>
              <a:rPr lang="en-US" sz="2600" dirty="0" err="1"/>
              <a:t>vous</a:t>
            </a:r>
            <a:r>
              <a:rPr lang="en-US" sz="2600" dirty="0"/>
              <a:t> </a:t>
            </a:r>
            <a:r>
              <a:rPr lang="en-US" sz="2600" dirty="0" err="1"/>
              <a:t>fournissez</a:t>
            </a:r>
            <a:r>
              <a:rPr lang="en-US" sz="2600" dirty="0"/>
              <a:t>.</a:t>
            </a:r>
            <a:endParaRPr lang="fr-BE" sz="2600" dirty="0"/>
          </a:p>
          <a:p>
            <a:pPr lvl="3"/>
            <a:r>
              <a:rPr lang="en-US" sz="2600" b="1" dirty="0" err="1"/>
              <a:t>Dsrm</a:t>
            </a:r>
            <a:r>
              <a:rPr lang="en-US" sz="2600" dirty="0"/>
              <a:t>. Pour </a:t>
            </a:r>
            <a:r>
              <a:rPr lang="en-US" sz="2600" dirty="0" err="1"/>
              <a:t>supprimer</a:t>
            </a:r>
            <a:r>
              <a:rPr lang="en-US" sz="2600" dirty="0"/>
              <a:t> des </a:t>
            </a:r>
            <a:r>
              <a:rPr lang="en-US" sz="2600" dirty="0" err="1"/>
              <a:t>objets</a:t>
            </a:r>
            <a:r>
              <a:rPr lang="en-US" sz="2600" dirty="0"/>
              <a:t>.</a:t>
            </a:r>
            <a:endParaRPr lang="fr-BE" sz="2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942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Outils</a:t>
            </a:r>
            <a:r>
              <a:rPr lang="en-US" sz="3600" b="1" dirty="0"/>
              <a:t> </a:t>
            </a:r>
            <a:r>
              <a:rPr lang="en-US" sz="3600" b="1" dirty="0" err="1"/>
              <a:t>d'administration</a:t>
            </a:r>
            <a:r>
              <a:rPr lang="en-US" sz="3600" b="1" dirty="0"/>
              <a:t> </a:t>
            </a:r>
            <a:r>
              <a:rPr lang="en-US" sz="3600" b="1" dirty="0" err="1"/>
              <a:t>d'AD</a:t>
            </a:r>
            <a:r>
              <a:rPr lang="en-US" sz="3600" b="1" dirty="0"/>
              <a:t> DS (non </a:t>
            </a:r>
            <a:r>
              <a:rPr lang="en-US" sz="3600" b="1" dirty="0" err="1"/>
              <a:t>graphique</a:t>
            </a:r>
            <a:r>
              <a:rPr lang="en-US" sz="3600" b="1" dirty="0"/>
              <a:t>)</a:t>
            </a:r>
            <a:endParaRPr lang="fr-BE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818AE4-D572-4965-8227-D25C20AE6785}"/>
              </a:ext>
            </a:extLst>
          </p:cNvPr>
          <p:cNvSpPr/>
          <p:nvPr/>
        </p:nvSpPr>
        <p:spPr>
          <a:xfrm rot="851223">
            <a:off x="3849796" y="1988066"/>
            <a:ext cx="6973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Module automatisation</a:t>
            </a:r>
          </a:p>
        </p:txBody>
      </p:sp>
    </p:spTree>
    <p:extLst>
      <p:ext uri="{BB962C8B-B14F-4D97-AF65-F5344CB8AC3E}">
        <p14:creationId xmlns:p14="http://schemas.microsoft.com/office/powerpoint/2010/main" val="261742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3.1 Gestion des comptes des utilisateurs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afficher</a:t>
            </a:r>
            <a:r>
              <a:rPr lang="en-US" sz="3000" dirty="0"/>
              <a:t> les </a:t>
            </a:r>
            <a:r>
              <a:rPr lang="en-US" sz="3000" dirty="0" err="1"/>
              <a:t>objets</a:t>
            </a:r>
            <a:r>
              <a:rPr lang="en-US" sz="3000" dirty="0"/>
              <a:t> AD DS à </a:t>
            </a:r>
            <a:r>
              <a:rPr lang="en-US" sz="3000" dirty="0" err="1"/>
              <a:t>l'aide</a:t>
            </a:r>
            <a:r>
              <a:rPr lang="en-US" sz="3000" dirty="0"/>
              <a:t> de divers </a:t>
            </a:r>
            <a:r>
              <a:rPr lang="en-US" sz="3000" dirty="0" err="1"/>
              <a:t>outils</a:t>
            </a:r>
            <a:r>
              <a:rPr lang="en-US" sz="3000" dirty="0"/>
              <a:t> </a:t>
            </a:r>
            <a:r>
              <a:rPr lang="en-US" sz="3000" dirty="0" err="1"/>
              <a:t>d'administration</a:t>
            </a:r>
            <a:r>
              <a:rPr lang="en-US" sz="3000" dirty="0"/>
              <a:t> </a:t>
            </a:r>
            <a:r>
              <a:rPr lang="en-US" sz="3000" dirty="0" err="1"/>
              <a:t>d'AD</a:t>
            </a:r>
            <a:r>
              <a:rPr lang="en-US" sz="3000" dirty="0"/>
              <a:t> DS ;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highlight>
                  <a:srgbClr val="FFFF00"/>
                </a:highlight>
              </a:rPr>
              <a:t>expliquer</a:t>
            </a:r>
            <a:r>
              <a:rPr lang="en-US" sz="3000" dirty="0">
                <a:highlight>
                  <a:srgbClr val="FFFF00"/>
                </a:highlight>
              </a:rPr>
              <a:t> comment </a:t>
            </a:r>
            <a:r>
              <a:rPr lang="en-US" sz="3000" dirty="0" err="1">
                <a:highlight>
                  <a:srgbClr val="FFFF00"/>
                </a:highlight>
              </a:rPr>
              <a:t>créer</a:t>
            </a:r>
            <a:r>
              <a:rPr lang="en-US" sz="3000" dirty="0">
                <a:highlight>
                  <a:srgbClr val="FFFF00"/>
                </a:highlight>
              </a:rPr>
              <a:t> des </a:t>
            </a:r>
            <a:r>
              <a:rPr lang="en-US" sz="3000" dirty="0" err="1">
                <a:highlight>
                  <a:srgbClr val="FFFF00"/>
                </a:highlight>
              </a:rPr>
              <a:t>comptes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d'utilisateurs</a:t>
            </a:r>
            <a:r>
              <a:rPr lang="en-US" sz="3000" dirty="0">
                <a:highlight>
                  <a:srgbClr val="FFFF00"/>
                </a:highlight>
              </a:rPr>
              <a:t> que </a:t>
            </a:r>
            <a:r>
              <a:rPr lang="en-US" sz="3000" dirty="0" err="1">
                <a:highlight>
                  <a:srgbClr val="FFFF00"/>
                </a:highlight>
              </a:rPr>
              <a:t>vous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pouvez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utiliser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dans</a:t>
            </a:r>
            <a:r>
              <a:rPr lang="en-US" sz="3000" dirty="0">
                <a:highlight>
                  <a:srgbClr val="FFFF00"/>
                </a:highlight>
              </a:rPr>
              <a:t> un </a:t>
            </a:r>
            <a:r>
              <a:rPr lang="en-US" sz="3000" dirty="0" err="1">
                <a:highlight>
                  <a:srgbClr val="FFFF00"/>
                </a:highlight>
              </a:rPr>
              <a:t>réseau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d'entreprise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endParaRPr lang="fr-BE" sz="30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comment </a:t>
            </a:r>
            <a:r>
              <a:rPr lang="en-US" sz="3000" dirty="0" err="1"/>
              <a:t>configurer</a:t>
            </a:r>
            <a:r>
              <a:rPr lang="en-US" sz="3000" dirty="0"/>
              <a:t> des </a:t>
            </a:r>
            <a:r>
              <a:rPr lang="en-US" sz="3000" dirty="0" err="1"/>
              <a:t>attributs</a:t>
            </a:r>
            <a:r>
              <a:rPr lang="en-US" sz="3000" dirty="0"/>
              <a:t> </a:t>
            </a:r>
            <a:r>
              <a:rPr lang="en-US" sz="3000" dirty="0" err="1"/>
              <a:t>importants</a:t>
            </a:r>
            <a:r>
              <a:rPr lang="en-US" sz="3000" dirty="0"/>
              <a:t> de </a:t>
            </a:r>
            <a:r>
              <a:rPr lang="en-US" sz="3000" dirty="0" err="1"/>
              <a:t>compte</a:t>
            </a:r>
            <a:r>
              <a:rPr lang="en-US" sz="3000" dirty="0"/>
              <a:t> </a:t>
            </a:r>
            <a:r>
              <a:rPr lang="en-US" sz="3000" dirty="0" err="1"/>
              <a:t>d'utilisateur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comment </a:t>
            </a:r>
            <a:r>
              <a:rPr lang="en-US" sz="3000" dirty="0" err="1"/>
              <a:t>créer</a:t>
            </a:r>
            <a:r>
              <a:rPr lang="en-US" sz="3000" dirty="0"/>
              <a:t> des </a:t>
            </a:r>
            <a:r>
              <a:rPr lang="en-US" sz="3000" dirty="0" err="1"/>
              <a:t>profils</a:t>
            </a:r>
            <a:r>
              <a:rPr lang="en-US" sz="3000" dirty="0"/>
              <a:t> </a:t>
            </a:r>
            <a:r>
              <a:rPr lang="en-US" sz="3000" dirty="0" err="1"/>
              <a:t>utilisateur</a:t>
            </a:r>
            <a:r>
              <a:rPr lang="en-US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gérer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18155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Dans</a:t>
            </a:r>
            <a:r>
              <a:rPr lang="en-US" sz="3000" dirty="0"/>
              <a:t> Windows Server 2012, un </a:t>
            </a:r>
            <a:r>
              <a:rPr lang="en-US" sz="3000" i="1" dirty="0" err="1"/>
              <a:t>compte</a:t>
            </a:r>
            <a:r>
              <a:rPr lang="en-US" sz="3000" i="1" dirty="0"/>
              <a:t> </a:t>
            </a:r>
            <a:r>
              <a:rPr lang="en-US" sz="3000" i="1" dirty="0" err="1"/>
              <a:t>d'utilisateur</a:t>
            </a:r>
            <a:r>
              <a:rPr lang="en-US" sz="3000" i="1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un </a:t>
            </a:r>
            <a:r>
              <a:rPr lang="en-US" sz="3000" dirty="0" err="1"/>
              <a:t>objet</a:t>
            </a:r>
            <a:r>
              <a:rPr lang="en-US" sz="3000" dirty="0"/>
              <a:t> qui </a:t>
            </a:r>
            <a:r>
              <a:rPr lang="en-US" sz="3000" dirty="0" err="1"/>
              <a:t>contient</a:t>
            </a:r>
            <a:r>
              <a:rPr lang="en-US" sz="3000" dirty="0"/>
              <a:t> </a:t>
            </a:r>
            <a:r>
              <a:rPr lang="en-US" sz="3000" dirty="0" err="1"/>
              <a:t>toutes</a:t>
            </a:r>
            <a:r>
              <a:rPr lang="en-US" sz="3000" dirty="0"/>
              <a:t> les </a:t>
            </a:r>
            <a:r>
              <a:rPr lang="en-US" sz="3000" dirty="0" err="1"/>
              <a:t>informations</a:t>
            </a:r>
            <a:r>
              <a:rPr lang="en-US" sz="3000" dirty="0"/>
              <a:t> qui </a:t>
            </a:r>
            <a:r>
              <a:rPr lang="en-US" sz="3000" dirty="0" err="1"/>
              <a:t>définissent</a:t>
            </a:r>
            <a:r>
              <a:rPr lang="en-US" sz="3000" dirty="0"/>
              <a:t> un </a:t>
            </a:r>
            <a:r>
              <a:rPr lang="en-US" sz="3000" dirty="0" err="1"/>
              <a:t>utilisateur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Avec un </a:t>
            </a:r>
            <a:r>
              <a:rPr lang="en-US" sz="3000" dirty="0" err="1"/>
              <a:t>compte</a:t>
            </a:r>
            <a:r>
              <a:rPr lang="en-US" sz="3000" dirty="0"/>
              <a:t> </a:t>
            </a:r>
            <a:r>
              <a:rPr lang="en-US" sz="3000" dirty="0" err="1"/>
              <a:t>d'utilisateur</a:t>
            </a:r>
            <a:r>
              <a:rPr lang="en-US" sz="3000" dirty="0"/>
              <a:t>,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</a:t>
            </a:r>
            <a:r>
              <a:rPr lang="en-US" sz="3000" dirty="0" err="1"/>
              <a:t>effectuer</a:t>
            </a:r>
            <a:r>
              <a:rPr lang="en-US" sz="3000" dirty="0"/>
              <a:t> les </a:t>
            </a:r>
            <a:r>
              <a:rPr lang="en-US" sz="3000" dirty="0" err="1"/>
              <a:t>tâches</a:t>
            </a:r>
            <a:r>
              <a:rPr lang="en-US" sz="3000" dirty="0"/>
              <a:t> </a:t>
            </a:r>
            <a:r>
              <a:rPr lang="en-US" sz="3000" dirty="0" err="1"/>
              <a:t>suivantes</a:t>
            </a:r>
            <a:r>
              <a:rPr lang="en-US" sz="3000" dirty="0"/>
              <a:t> :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600" dirty="0"/>
              <a:t>accorder </a:t>
            </a:r>
            <a:r>
              <a:rPr lang="en-US" sz="2600" dirty="0" err="1"/>
              <a:t>ou</a:t>
            </a:r>
            <a:r>
              <a:rPr lang="en-US" sz="2600" dirty="0"/>
              <a:t> refuser aux </a:t>
            </a:r>
            <a:r>
              <a:rPr lang="en-US" sz="2600" dirty="0" err="1"/>
              <a:t>utilisateurs</a:t>
            </a:r>
            <a:r>
              <a:rPr lang="en-US" sz="2600" dirty="0"/>
              <a:t> des </a:t>
            </a:r>
            <a:r>
              <a:rPr lang="en-US" sz="2600" dirty="0" err="1"/>
              <a:t>autorisations</a:t>
            </a:r>
            <a:r>
              <a:rPr lang="en-US" sz="2600" dirty="0"/>
              <a:t> </a:t>
            </a:r>
            <a:r>
              <a:rPr lang="en-US" sz="2600" dirty="0" err="1">
                <a:highlight>
                  <a:srgbClr val="FFFF00"/>
                </a:highlight>
              </a:rPr>
              <a:t>d'ouverture</a:t>
            </a:r>
            <a:r>
              <a:rPr lang="en-US" sz="2600" dirty="0">
                <a:highlight>
                  <a:srgbClr val="FFFF00"/>
                </a:highlight>
              </a:rPr>
              <a:t> de session </a:t>
            </a:r>
            <a:endParaRPr lang="fr-BE" sz="2600" dirty="0">
              <a:highlight>
                <a:srgbClr val="FFFF00"/>
              </a:highlight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600" dirty="0" err="1"/>
              <a:t>autoriser</a:t>
            </a:r>
            <a:r>
              <a:rPr lang="en-US" sz="2600" dirty="0"/>
              <a:t> les </a:t>
            </a:r>
            <a:r>
              <a:rPr lang="en-US" sz="2600" dirty="0" err="1"/>
              <a:t>utilisateurs</a:t>
            </a:r>
            <a:r>
              <a:rPr lang="en-US" sz="2600" dirty="0"/>
              <a:t> à </a:t>
            </a:r>
            <a:r>
              <a:rPr lang="en-US" sz="2600" dirty="0" err="1"/>
              <a:t>accéder</a:t>
            </a:r>
            <a:r>
              <a:rPr lang="en-US" sz="2600" dirty="0"/>
              <a:t> à des </a:t>
            </a:r>
            <a:r>
              <a:rPr lang="en-US" sz="2600" dirty="0" err="1">
                <a:highlight>
                  <a:srgbClr val="FFFF00"/>
                </a:highlight>
              </a:rPr>
              <a:t>processus</a:t>
            </a:r>
            <a:r>
              <a:rPr lang="en-US" sz="2600" dirty="0">
                <a:highlight>
                  <a:srgbClr val="FFFF00"/>
                </a:highlight>
              </a:rPr>
              <a:t> et à des services</a:t>
            </a:r>
            <a:endParaRPr lang="fr-BE" sz="2600" dirty="0">
              <a:highlight>
                <a:srgbClr val="FFFF00"/>
              </a:highlight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600" dirty="0"/>
              <a:t>   </a:t>
            </a:r>
            <a:r>
              <a:rPr lang="en-US" sz="2600" dirty="0" err="1"/>
              <a:t>gérer</a:t>
            </a:r>
            <a:r>
              <a:rPr lang="en-US" sz="2600" dirty="0"/>
              <a:t> </a:t>
            </a:r>
            <a:r>
              <a:rPr lang="en-US" sz="2600" dirty="0" err="1"/>
              <a:t>l'accès</a:t>
            </a:r>
            <a:r>
              <a:rPr lang="en-US" sz="2600" dirty="0"/>
              <a:t> des </a:t>
            </a:r>
            <a:r>
              <a:rPr lang="en-US" sz="2600" dirty="0" err="1"/>
              <a:t>utilisateurs</a:t>
            </a:r>
            <a:r>
              <a:rPr lang="en-US" sz="2600" dirty="0"/>
              <a:t> aux </a:t>
            </a:r>
            <a:r>
              <a:rPr lang="en-US" sz="2600" dirty="0" err="1">
                <a:highlight>
                  <a:srgbClr val="FFFF00"/>
                </a:highlight>
              </a:rPr>
              <a:t>ressources</a:t>
            </a:r>
            <a:r>
              <a:rPr lang="en-US" sz="2600" dirty="0"/>
              <a:t>, </a:t>
            </a:r>
            <a:r>
              <a:rPr lang="en-US" sz="2600" dirty="0" err="1"/>
              <a:t>telles</a:t>
            </a:r>
            <a:r>
              <a:rPr lang="en-US" sz="2600" dirty="0"/>
              <a:t> que les </a:t>
            </a:r>
            <a:r>
              <a:rPr lang="en-US" sz="2600" dirty="0" err="1"/>
              <a:t>objets</a:t>
            </a:r>
            <a:r>
              <a:rPr lang="en-US" sz="2600" dirty="0"/>
              <a:t> AD DS et </a:t>
            </a:r>
            <a:r>
              <a:rPr lang="en-US" sz="2600" dirty="0" err="1"/>
              <a:t>leurs</a:t>
            </a:r>
            <a:r>
              <a:rPr lang="en-US" sz="2600" dirty="0"/>
              <a:t> </a:t>
            </a:r>
            <a:r>
              <a:rPr lang="en-US" sz="2600" dirty="0" err="1"/>
              <a:t>propriétés</a:t>
            </a:r>
            <a:r>
              <a:rPr lang="en-US" sz="2600" dirty="0"/>
              <a:t>, les dossiers </a:t>
            </a:r>
            <a:r>
              <a:rPr lang="en-US" sz="2600" dirty="0" err="1"/>
              <a:t>partagés</a:t>
            </a:r>
            <a:r>
              <a:rPr lang="en-US" sz="2600" dirty="0"/>
              <a:t>, les </a:t>
            </a:r>
            <a:r>
              <a:rPr lang="en-US" sz="2600" dirty="0" err="1"/>
              <a:t>fichiers</a:t>
            </a:r>
            <a:r>
              <a:rPr lang="en-US" sz="2600" dirty="0"/>
              <a:t>, les </a:t>
            </a:r>
            <a:r>
              <a:rPr lang="en-US" sz="2600" dirty="0" err="1"/>
              <a:t>annuaires</a:t>
            </a:r>
            <a:r>
              <a:rPr lang="en-US" sz="2600" dirty="0"/>
              <a:t> et les files </a:t>
            </a:r>
            <a:r>
              <a:rPr lang="en-US" sz="2600" dirty="0" err="1"/>
              <a:t>d'attente</a:t>
            </a:r>
            <a:r>
              <a:rPr lang="en-US" sz="2600" dirty="0"/>
              <a:t> </a:t>
            </a:r>
            <a:r>
              <a:rPr lang="en-US" sz="2600" dirty="0" err="1"/>
              <a:t>d'impression</a:t>
            </a:r>
            <a:r>
              <a:rPr lang="en-US" sz="2600" dirty="0"/>
              <a:t>.</a:t>
            </a:r>
            <a:endParaRPr lang="fr-BE" sz="2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6735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Création</a:t>
            </a:r>
            <a:r>
              <a:rPr lang="en-US" sz="3600" b="1" dirty="0"/>
              <a:t> de </a:t>
            </a:r>
            <a:r>
              <a:rPr lang="en-US" sz="3600" b="1" dirty="0" err="1"/>
              <a:t>comptes</a:t>
            </a:r>
            <a:r>
              <a:rPr lang="en-US" sz="3600" b="1" dirty="0"/>
              <a:t> </a:t>
            </a:r>
            <a:r>
              <a:rPr lang="en-US" sz="3600" b="1" dirty="0" err="1"/>
              <a:t>d’utilisateurs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92762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8F8355-4BA9-4789-A66C-2DC11C4A471B}"/>
              </a:ext>
            </a:extLst>
          </p:cNvPr>
          <p:cNvSpPr txBox="1"/>
          <p:nvPr/>
        </p:nvSpPr>
        <p:spPr>
          <a:xfrm>
            <a:off x="1202099" y="426393"/>
            <a:ext cx="6735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Création</a:t>
            </a:r>
            <a:r>
              <a:rPr lang="en-US" sz="3600" b="1" dirty="0"/>
              <a:t> de </a:t>
            </a:r>
            <a:r>
              <a:rPr lang="en-US" sz="3600" b="1" dirty="0" err="1"/>
              <a:t>comptes</a:t>
            </a:r>
            <a:r>
              <a:rPr lang="en-US" sz="3600" b="1" dirty="0"/>
              <a:t> </a:t>
            </a:r>
            <a:r>
              <a:rPr lang="en-US" sz="3600" b="1" dirty="0" err="1"/>
              <a:t>d’utilisateurs</a:t>
            </a:r>
            <a:endParaRPr lang="fr-BE" sz="3600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659823F-A379-48CE-97F1-B06E25F6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35" y="1612815"/>
            <a:ext cx="4334480" cy="368668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639DBFC-FD2C-4BDF-A94C-08316A1E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2" y="1306359"/>
            <a:ext cx="6169199" cy="46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2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415328" y="1803400"/>
            <a:ext cx="1159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Nom complet (CN) – Unique dans le conteneur (OU)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 err="1"/>
              <a:t>Ouverteure</a:t>
            </a:r>
            <a:r>
              <a:rPr lang="fr-BE" sz="3000" dirty="0"/>
              <a:t> de session (UPN) – Unique au niveau de la forêt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Ouverture de session &lt;2000 (SAM </a:t>
            </a:r>
            <a:r>
              <a:rPr lang="fr-BE" sz="3000" dirty="0" err="1"/>
              <a:t>Account</a:t>
            </a:r>
            <a:r>
              <a:rPr lang="fr-BE" sz="3000" dirty="0"/>
              <a:t> Name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Unique dans le domaine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6735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Création</a:t>
            </a:r>
            <a:r>
              <a:rPr lang="en-US" sz="3600" b="1" dirty="0"/>
              <a:t> de </a:t>
            </a:r>
            <a:r>
              <a:rPr lang="en-US" sz="3600" b="1" dirty="0" err="1"/>
              <a:t>comptes</a:t>
            </a:r>
            <a:r>
              <a:rPr lang="en-US" sz="3600" b="1" dirty="0"/>
              <a:t> </a:t>
            </a:r>
            <a:r>
              <a:rPr lang="en-US" sz="3600" b="1" dirty="0" err="1"/>
              <a:t>d’utilisateurs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187933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24472" y="1359780"/>
            <a:ext cx="11595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Remarque 1: </a:t>
            </a:r>
          </a:p>
          <a:p>
            <a:r>
              <a:rPr lang="en-US" sz="3000" dirty="0"/>
              <a:t>Il </a:t>
            </a:r>
            <a:r>
              <a:rPr lang="en-US" sz="3000" dirty="0" err="1"/>
              <a:t>est</a:t>
            </a:r>
            <a:r>
              <a:rPr lang="en-US" sz="3000" dirty="0"/>
              <a:t> important que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implémentiez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</a:t>
            </a:r>
            <a:r>
              <a:rPr lang="en-US" sz="3000" dirty="0" err="1">
                <a:highlight>
                  <a:srgbClr val="FFFF00"/>
                </a:highlight>
              </a:rPr>
              <a:t>stratégie</a:t>
            </a:r>
            <a:r>
              <a:rPr lang="en-US" sz="3000" dirty="0"/>
              <a:t> </a:t>
            </a:r>
            <a:r>
              <a:rPr lang="en-US" sz="3000" dirty="0" err="1"/>
              <a:t>d'affectation</a:t>
            </a:r>
            <a:r>
              <a:rPr lang="en-US" sz="3000" dirty="0"/>
              <a:t> de </a:t>
            </a:r>
            <a:r>
              <a:rPr lang="en-US" sz="3000" dirty="0" err="1">
                <a:highlight>
                  <a:srgbClr val="FFFF00"/>
                </a:highlight>
              </a:rPr>
              <a:t>noms</a:t>
            </a:r>
            <a:r>
              <a:rPr lang="en-US" sz="3000" dirty="0"/>
              <a:t> pour les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r>
              <a:rPr lang="en-US" sz="3000" dirty="0"/>
              <a:t>,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particulier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de grands </a:t>
            </a:r>
            <a:r>
              <a:rPr lang="en-US" sz="3000" dirty="0" err="1"/>
              <a:t>réseaux</a:t>
            </a:r>
            <a:r>
              <a:rPr lang="en-US" sz="3000" dirty="0"/>
              <a:t> </a:t>
            </a:r>
            <a:r>
              <a:rPr lang="en-US" sz="3000" dirty="0" err="1"/>
              <a:t>où</a:t>
            </a:r>
            <a:r>
              <a:rPr lang="en-US" sz="3000" dirty="0"/>
              <a:t> les </a:t>
            </a:r>
            <a:r>
              <a:rPr lang="en-US" sz="3000" dirty="0" err="1"/>
              <a:t>utilisateurs</a:t>
            </a:r>
            <a:r>
              <a:rPr lang="en-US" sz="3000" dirty="0"/>
              <a:t> </a:t>
            </a:r>
            <a:r>
              <a:rPr lang="en-US" sz="3000" dirty="0" err="1"/>
              <a:t>peuvent</a:t>
            </a:r>
            <a:r>
              <a:rPr lang="en-US" sz="3000" dirty="0"/>
              <a:t> </a:t>
            </a:r>
            <a:r>
              <a:rPr lang="en-US" sz="3000" dirty="0" err="1"/>
              <a:t>partager</a:t>
            </a:r>
            <a:r>
              <a:rPr lang="en-US" sz="3000" dirty="0"/>
              <a:t> le </a:t>
            </a:r>
            <a:r>
              <a:rPr lang="en-US" sz="3000" dirty="0" err="1"/>
              <a:t>même</a:t>
            </a:r>
            <a:r>
              <a:rPr lang="en-US" sz="3000" dirty="0"/>
              <a:t> nom </a:t>
            </a:r>
            <a:r>
              <a:rPr lang="en-US" sz="3000" dirty="0" err="1"/>
              <a:t>complet</a:t>
            </a:r>
            <a:r>
              <a:rPr lang="en-US" sz="3000" dirty="0"/>
              <a:t>. </a:t>
            </a:r>
          </a:p>
          <a:p>
            <a:r>
              <a:rPr lang="en-US" sz="3000" dirty="0"/>
              <a:t>Une </a:t>
            </a:r>
            <a:r>
              <a:rPr lang="en-US" sz="3000" dirty="0" err="1"/>
              <a:t>combinaison</a:t>
            </a:r>
            <a:r>
              <a:rPr lang="en-US" sz="3000" dirty="0"/>
              <a:t> du </a:t>
            </a:r>
            <a:r>
              <a:rPr lang="en-US" sz="3000" dirty="0">
                <a:highlight>
                  <a:srgbClr val="FFFF00"/>
                </a:highlight>
              </a:rPr>
              <a:t>nom et du </a:t>
            </a:r>
            <a:r>
              <a:rPr lang="en-US" sz="3000" dirty="0" err="1">
                <a:highlight>
                  <a:srgbClr val="FFFF00"/>
                </a:highlight>
              </a:rPr>
              <a:t>prénom</a:t>
            </a:r>
            <a:r>
              <a:rPr lang="en-US" sz="3000" dirty="0"/>
              <a:t>, et </a:t>
            </a:r>
            <a:r>
              <a:rPr lang="en-US" sz="3000" dirty="0" err="1"/>
              <a:t>si</a:t>
            </a:r>
            <a:r>
              <a:rPr lang="en-US" sz="3000" dirty="0"/>
              <a:t> </a:t>
            </a:r>
            <a:r>
              <a:rPr lang="en-US" sz="3000" dirty="0" err="1"/>
              <a:t>nécessaire</a:t>
            </a:r>
            <a:r>
              <a:rPr lang="en-US" sz="3000" dirty="0"/>
              <a:t>, de </a:t>
            </a:r>
            <a:r>
              <a:rPr lang="en-US" sz="3000" dirty="0" err="1"/>
              <a:t>caractères</a:t>
            </a:r>
            <a:r>
              <a:rPr lang="en-US" sz="3000" dirty="0"/>
              <a:t> </a:t>
            </a:r>
            <a:r>
              <a:rPr lang="en-US" sz="3000" dirty="0" err="1"/>
              <a:t>spéciaux</a:t>
            </a:r>
            <a:r>
              <a:rPr lang="en-US" sz="3000" dirty="0"/>
              <a:t>, </a:t>
            </a:r>
            <a:r>
              <a:rPr lang="en-US" sz="3000" dirty="0" err="1"/>
              <a:t>devrait</a:t>
            </a:r>
            <a:r>
              <a:rPr lang="en-US" sz="3000" dirty="0"/>
              <a:t> </a:t>
            </a:r>
            <a:r>
              <a:rPr lang="en-US" sz="3000" dirty="0" err="1"/>
              <a:t>permettre</a:t>
            </a:r>
            <a:r>
              <a:rPr lang="en-US" sz="3000" dirty="0"/>
              <a:t> </a:t>
            </a:r>
            <a:r>
              <a:rPr lang="en-US" sz="3000" dirty="0" err="1"/>
              <a:t>d'obtenir</a:t>
            </a:r>
            <a:r>
              <a:rPr lang="en-US" sz="3000" dirty="0"/>
              <a:t> un nom de </a:t>
            </a:r>
            <a:r>
              <a:rPr lang="en-US" sz="3000" dirty="0" err="1"/>
              <a:t>compte</a:t>
            </a:r>
            <a:r>
              <a:rPr lang="en-US" sz="3000" dirty="0"/>
              <a:t> </a:t>
            </a:r>
            <a:r>
              <a:rPr lang="en-US" sz="3000" dirty="0" err="1"/>
              <a:t>d'utilisateur</a:t>
            </a:r>
            <a:r>
              <a:rPr lang="en-US" sz="3000" dirty="0"/>
              <a:t> unique. </a:t>
            </a:r>
            <a:endParaRPr lang="fr-BE" sz="3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6735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Création</a:t>
            </a:r>
            <a:r>
              <a:rPr lang="en-US" sz="3600" b="1" dirty="0"/>
              <a:t> de </a:t>
            </a:r>
            <a:r>
              <a:rPr lang="en-US" sz="3600" b="1" dirty="0" err="1"/>
              <a:t>comptes</a:t>
            </a:r>
            <a:r>
              <a:rPr lang="en-US" sz="3600" b="1" dirty="0"/>
              <a:t> </a:t>
            </a:r>
            <a:r>
              <a:rPr lang="en-US" sz="3600" b="1" dirty="0" err="1"/>
              <a:t>d’utilisateurs</a:t>
            </a:r>
            <a:endParaRPr lang="fr-BE" sz="3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90BAB-5256-4557-8761-B8CB625C04E6}"/>
              </a:ext>
            </a:extLst>
          </p:cNvPr>
          <p:cNvSpPr/>
          <p:nvPr/>
        </p:nvSpPr>
        <p:spPr>
          <a:xfrm>
            <a:off x="342900" y="4683767"/>
            <a:ext cx="113108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Exemple: </a:t>
            </a:r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2"/>
              </a:rPr>
              <a:t>LA123456@student.helha.be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fr-F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gosseyec@helha.be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715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223978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Remarque 2: </a:t>
            </a:r>
          </a:p>
          <a:p>
            <a:r>
              <a:rPr lang="en-US" sz="3000" dirty="0"/>
              <a:t>Les </a:t>
            </a:r>
            <a:r>
              <a:rPr lang="en-US" sz="3000" dirty="0" err="1"/>
              <a:t>noms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AD DS </a:t>
            </a:r>
            <a:r>
              <a:rPr lang="en-US" sz="3000" dirty="0" err="1"/>
              <a:t>peuvent</a:t>
            </a:r>
            <a:r>
              <a:rPr lang="en-US" sz="3000" dirty="0"/>
              <a:t> </a:t>
            </a:r>
            <a:r>
              <a:rPr lang="en-US" sz="3000" dirty="0" err="1"/>
              <a:t>contenir</a:t>
            </a:r>
            <a:r>
              <a:rPr lang="en-US" sz="3000" dirty="0"/>
              <a:t> des </a:t>
            </a:r>
            <a:r>
              <a:rPr lang="en-US" sz="3000" dirty="0" err="1">
                <a:highlight>
                  <a:srgbClr val="FFFF00"/>
                </a:highlight>
              </a:rPr>
              <a:t>caractères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spéciaux</a:t>
            </a:r>
            <a:r>
              <a:rPr lang="en-US" sz="3000" dirty="0"/>
              <a:t>, </a:t>
            </a:r>
            <a:r>
              <a:rPr lang="en-US" sz="3000" dirty="0" err="1"/>
              <a:t>dont</a:t>
            </a:r>
            <a:r>
              <a:rPr lang="en-US" sz="3000" dirty="0"/>
              <a:t> des points, des traits </a:t>
            </a:r>
            <a:r>
              <a:rPr lang="en-US" sz="3000" dirty="0" err="1"/>
              <a:t>d'union</a:t>
            </a:r>
            <a:r>
              <a:rPr lang="en-US" sz="3000" dirty="0"/>
              <a:t> et des apostrophes. </a:t>
            </a:r>
            <a:r>
              <a:rPr lang="en-US" sz="3000" dirty="0" err="1"/>
              <a:t>Ces</a:t>
            </a:r>
            <a:r>
              <a:rPr lang="en-US" sz="3000" dirty="0"/>
              <a:t> </a:t>
            </a:r>
            <a:r>
              <a:rPr lang="en-US" sz="3000" dirty="0" err="1"/>
              <a:t>caractères</a:t>
            </a:r>
            <a:r>
              <a:rPr lang="en-US" sz="3000" dirty="0"/>
              <a:t> </a:t>
            </a:r>
            <a:r>
              <a:rPr lang="en-US" sz="3000" dirty="0" err="1"/>
              <a:t>spéciaux</a:t>
            </a:r>
            <a:r>
              <a:rPr lang="en-US" sz="3000" dirty="0"/>
              <a:t>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permettent</a:t>
            </a:r>
            <a:r>
              <a:rPr lang="en-US" sz="3000" dirty="0"/>
              <a:t> de </a:t>
            </a:r>
            <a:r>
              <a:rPr lang="en-US" sz="3000" dirty="0" err="1"/>
              <a:t>générer</a:t>
            </a:r>
            <a:r>
              <a:rPr lang="en-US" sz="3000" dirty="0"/>
              <a:t> des </a:t>
            </a:r>
            <a:r>
              <a:rPr lang="en-US" sz="3000" dirty="0" err="1"/>
              <a:t>noms</a:t>
            </a:r>
            <a:r>
              <a:rPr lang="en-US" sz="3000" dirty="0"/>
              <a:t> </a:t>
            </a:r>
            <a:r>
              <a:rPr lang="en-US" sz="3000" dirty="0" err="1"/>
              <a:t>d'utilisateur</a:t>
            </a:r>
            <a:r>
              <a:rPr lang="en-US" sz="3000" dirty="0"/>
              <a:t> exacts, </a:t>
            </a:r>
            <a:r>
              <a:rPr lang="en-US" sz="3000" dirty="0" err="1"/>
              <a:t>tels</a:t>
            </a:r>
            <a:r>
              <a:rPr lang="en-US" sz="3000" dirty="0"/>
              <a:t> que </a:t>
            </a:r>
            <a:r>
              <a:rPr lang="en-US" sz="3000" dirty="0">
                <a:highlight>
                  <a:srgbClr val="FFFF00"/>
                </a:highlight>
              </a:rPr>
              <a:t>O'Hare et Smith-Bates</a:t>
            </a:r>
            <a:r>
              <a:rPr lang="en-US" sz="3000" dirty="0"/>
              <a:t>. </a:t>
            </a:r>
            <a:r>
              <a:rPr lang="en-US" sz="3000" dirty="0" err="1"/>
              <a:t>Cependant</a:t>
            </a:r>
            <a:r>
              <a:rPr lang="en-US" sz="3000" dirty="0"/>
              <a:t>, </a:t>
            </a:r>
            <a:r>
              <a:rPr lang="en-US" sz="3000" dirty="0" err="1"/>
              <a:t>certaines</a:t>
            </a:r>
            <a:r>
              <a:rPr lang="en-US" sz="3000" dirty="0"/>
              <a:t> </a:t>
            </a:r>
            <a:r>
              <a:rPr lang="en-US" sz="3000" dirty="0">
                <a:highlight>
                  <a:srgbClr val="FFFF00"/>
                </a:highlight>
              </a:rPr>
              <a:t>applications</a:t>
            </a:r>
            <a:r>
              <a:rPr lang="en-US" sz="3000" dirty="0"/>
              <a:t> </a:t>
            </a:r>
            <a:r>
              <a:rPr lang="en-US" sz="3000" dirty="0" err="1"/>
              <a:t>peuvent</a:t>
            </a:r>
            <a:r>
              <a:rPr lang="en-US" sz="3000" dirty="0"/>
              <a:t> </a:t>
            </a:r>
            <a:r>
              <a:rPr lang="en-US" sz="3000" dirty="0" err="1"/>
              <a:t>présenter</a:t>
            </a:r>
            <a:r>
              <a:rPr lang="en-US" sz="3000" dirty="0"/>
              <a:t> </a:t>
            </a:r>
            <a:r>
              <a:rPr lang="en-US" sz="3000" dirty="0" err="1"/>
              <a:t>d'autres</a:t>
            </a:r>
            <a:r>
              <a:rPr lang="en-US" sz="3000" dirty="0"/>
              <a:t> </a:t>
            </a:r>
            <a:r>
              <a:rPr lang="en-US" sz="3000" dirty="0">
                <a:highlight>
                  <a:srgbClr val="FFFF00"/>
                </a:highlight>
              </a:rPr>
              <a:t>restrictions</a:t>
            </a:r>
            <a:r>
              <a:rPr lang="en-US" sz="3000" dirty="0"/>
              <a:t>, nous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recommandons</a:t>
            </a:r>
            <a:r>
              <a:rPr lang="en-US" sz="3000" dirty="0"/>
              <a:t> </a:t>
            </a:r>
            <a:r>
              <a:rPr lang="en-US" sz="3000" dirty="0" err="1"/>
              <a:t>donc</a:t>
            </a:r>
            <a:r>
              <a:rPr lang="en-US" sz="3000" dirty="0"/>
              <a:t> </a:t>
            </a:r>
            <a:r>
              <a:rPr lang="en-US" sz="3000" dirty="0" err="1"/>
              <a:t>d'utiliser</a:t>
            </a:r>
            <a:r>
              <a:rPr lang="en-US" sz="3000" dirty="0"/>
              <a:t> </a:t>
            </a:r>
            <a:r>
              <a:rPr lang="en-US" sz="3000" dirty="0" err="1"/>
              <a:t>uniquement</a:t>
            </a:r>
            <a:r>
              <a:rPr lang="en-US" sz="3000" dirty="0"/>
              <a:t> des </a:t>
            </a:r>
            <a:r>
              <a:rPr lang="en-US" sz="3000" dirty="0" err="1">
                <a:highlight>
                  <a:srgbClr val="FFFF00"/>
                </a:highlight>
              </a:rPr>
              <a:t>lettres</a:t>
            </a:r>
            <a:r>
              <a:rPr lang="en-US" sz="3000" dirty="0">
                <a:highlight>
                  <a:srgbClr val="FFFF00"/>
                </a:highlight>
              </a:rPr>
              <a:t> et </a:t>
            </a:r>
            <a:r>
              <a:rPr lang="en-US" sz="3000" dirty="0" err="1">
                <a:highlight>
                  <a:srgbClr val="FFFF00"/>
                </a:highlight>
              </a:rPr>
              <a:t>chiffres</a:t>
            </a:r>
            <a:r>
              <a:rPr lang="en-US" sz="3000" dirty="0">
                <a:highlight>
                  <a:srgbClr val="FFFF00"/>
                </a:highlight>
              </a:rPr>
              <a:t> standard</a:t>
            </a:r>
            <a:r>
              <a:rPr lang="en-US" sz="3000" dirty="0"/>
              <a:t> </a:t>
            </a:r>
            <a:r>
              <a:rPr lang="en-US" sz="3000" dirty="0" err="1"/>
              <a:t>jusqu'à</a:t>
            </a:r>
            <a:r>
              <a:rPr lang="en-US" sz="3000" dirty="0"/>
              <a:t> </a:t>
            </a:r>
            <a:r>
              <a:rPr lang="en-US" sz="3000" dirty="0" err="1"/>
              <a:t>ce</a:t>
            </a:r>
            <a:r>
              <a:rPr lang="en-US" sz="3000" dirty="0"/>
              <a:t> que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ayez</a:t>
            </a:r>
            <a:r>
              <a:rPr lang="en-US" sz="3000" dirty="0"/>
              <a:t> </a:t>
            </a:r>
            <a:r>
              <a:rPr lang="en-US" sz="3000" dirty="0" err="1"/>
              <a:t>testé</a:t>
            </a:r>
            <a:r>
              <a:rPr lang="en-US" sz="3000" dirty="0"/>
              <a:t> </a:t>
            </a:r>
            <a:r>
              <a:rPr lang="en-US" sz="3000" dirty="0" err="1"/>
              <a:t>entièrement</a:t>
            </a:r>
            <a:r>
              <a:rPr lang="en-US" sz="3000" dirty="0"/>
              <a:t> les applications </a:t>
            </a:r>
            <a:r>
              <a:rPr lang="en-US" sz="3000" dirty="0" err="1"/>
              <a:t>dans</a:t>
            </a:r>
            <a:r>
              <a:rPr lang="en-US" sz="3000" dirty="0"/>
              <a:t> </a:t>
            </a:r>
            <a:r>
              <a:rPr lang="en-US" sz="3000" dirty="0" err="1"/>
              <a:t>votre</a:t>
            </a:r>
            <a:r>
              <a:rPr lang="en-US" sz="3000" dirty="0"/>
              <a:t> </a:t>
            </a:r>
            <a:r>
              <a:rPr lang="en-US" sz="3000" dirty="0" err="1"/>
              <a:t>environnement</a:t>
            </a:r>
            <a:r>
              <a:rPr lang="en-US" sz="3000" dirty="0"/>
              <a:t> </a:t>
            </a:r>
            <a:r>
              <a:rPr lang="en-US" sz="3000" dirty="0" err="1"/>
              <a:t>d'entreprise</a:t>
            </a:r>
            <a:r>
              <a:rPr lang="en-US" sz="3000" dirty="0"/>
              <a:t> à des fins de </a:t>
            </a:r>
            <a:r>
              <a:rPr lang="en-US" sz="3000" dirty="0" err="1"/>
              <a:t>compatibilité</a:t>
            </a:r>
            <a:r>
              <a:rPr lang="en-US" sz="3000" dirty="0"/>
              <a:t> avec des </a:t>
            </a:r>
            <a:r>
              <a:rPr lang="en-US" sz="3000" dirty="0" err="1"/>
              <a:t>caractères</a:t>
            </a:r>
            <a:r>
              <a:rPr lang="en-US" sz="3000" dirty="0"/>
              <a:t> </a:t>
            </a:r>
            <a:r>
              <a:rPr lang="en-US" sz="3000" dirty="0" err="1"/>
              <a:t>spéciaux</a:t>
            </a:r>
            <a:r>
              <a:rPr lang="en-US" sz="3000" dirty="0"/>
              <a:t>.</a:t>
            </a:r>
            <a:endParaRPr lang="fr-BE" sz="3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6735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Création</a:t>
            </a:r>
            <a:r>
              <a:rPr lang="en-US" sz="3600" b="1" dirty="0"/>
              <a:t> de </a:t>
            </a:r>
            <a:r>
              <a:rPr lang="en-US" sz="3600" b="1" dirty="0" err="1"/>
              <a:t>comptes</a:t>
            </a:r>
            <a:r>
              <a:rPr lang="en-US" sz="3600" b="1" dirty="0"/>
              <a:t> </a:t>
            </a:r>
            <a:r>
              <a:rPr lang="en-US" sz="3600" b="1" dirty="0" err="1"/>
              <a:t>d’utilisateurs</a:t>
            </a:r>
            <a:endParaRPr lang="fr-BE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418571-EE16-4B3C-904C-902EDF4175C6}"/>
              </a:ext>
            </a:extLst>
          </p:cNvPr>
          <p:cNvSpPr/>
          <p:nvPr/>
        </p:nvSpPr>
        <p:spPr>
          <a:xfrm>
            <a:off x="1604690" y="5471295"/>
            <a:ext cx="8765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Exemple: gestion photocopies</a:t>
            </a:r>
          </a:p>
        </p:txBody>
      </p:sp>
    </p:spTree>
    <p:extLst>
      <p:ext uri="{BB962C8B-B14F-4D97-AF65-F5344CB8AC3E}">
        <p14:creationId xmlns:p14="http://schemas.microsoft.com/office/powerpoint/2010/main" val="189633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3.1 Gestion des comptes des utilisateurs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afficher</a:t>
            </a:r>
            <a:r>
              <a:rPr lang="en-US" sz="3000" dirty="0"/>
              <a:t> les </a:t>
            </a:r>
            <a:r>
              <a:rPr lang="en-US" sz="3000" dirty="0" err="1"/>
              <a:t>objets</a:t>
            </a:r>
            <a:r>
              <a:rPr lang="en-US" sz="3000" dirty="0"/>
              <a:t> AD DS à </a:t>
            </a:r>
            <a:r>
              <a:rPr lang="en-US" sz="3000" dirty="0" err="1"/>
              <a:t>l'aide</a:t>
            </a:r>
            <a:r>
              <a:rPr lang="en-US" sz="3000" dirty="0"/>
              <a:t> de divers </a:t>
            </a:r>
            <a:r>
              <a:rPr lang="en-US" sz="3000" dirty="0" err="1"/>
              <a:t>outils</a:t>
            </a:r>
            <a:r>
              <a:rPr lang="en-US" sz="3000" dirty="0"/>
              <a:t> </a:t>
            </a:r>
            <a:r>
              <a:rPr lang="en-US" sz="3000" dirty="0" err="1"/>
              <a:t>d'administration</a:t>
            </a:r>
            <a:r>
              <a:rPr lang="en-US" sz="3000" dirty="0"/>
              <a:t> </a:t>
            </a:r>
            <a:r>
              <a:rPr lang="en-US" sz="3000" dirty="0" err="1"/>
              <a:t>d'AD</a:t>
            </a:r>
            <a:r>
              <a:rPr lang="en-US" sz="3000" dirty="0"/>
              <a:t> DS ;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créer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r>
              <a:rPr lang="en-US" sz="3000" dirty="0"/>
              <a:t> que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</a:t>
            </a:r>
            <a:r>
              <a:rPr lang="en-US" sz="3000" dirty="0" err="1"/>
              <a:t>utiliser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un </a:t>
            </a:r>
            <a:r>
              <a:rPr lang="en-US" sz="3000" dirty="0" err="1"/>
              <a:t>réseau</a:t>
            </a:r>
            <a:r>
              <a:rPr lang="en-US" sz="3000" dirty="0"/>
              <a:t> </a:t>
            </a:r>
            <a:r>
              <a:rPr lang="en-US" sz="3000" dirty="0" err="1"/>
              <a:t>d'entreprise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highlight>
                  <a:srgbClr val="FFFF00"/>
                </a:highlight>
              </a:rPr>
              <a:t>décrire</a:t>
            </a:r>
            <a:r>
              <a:rPr lang="en-US" sz="3000" dirty="0">
                <a:highlight>
                  <a:srgbClr val="FFFF00"/>
                </a:highlight>
              </a:rPr>
              <a:t> comment </a:t>
            </a:r>
            <a:r>
              <a:rPr lang="en-US" sz="3000" dirty="0" err="1">
                <a:highlight>
                  <a:srgbClr val="FFFF00"/>
                </a:highlight>
              </a:rPr>
              <a:t>configurer</a:t>
            </a:r>
            <a:r>
              <a:rPr lang="en-US" sz="3000" dirty="0">
                <a:highlight>
                  <a:srgbClr val="FFFF00"/>
                </a:highlight>
              </a:rPr>
              <a:t> des </a:t>
            </a:r>
            <a:r>
              <a:rPr lang="en-US" sz="3000" dirty="0" err="1">
                <a:highlight>
                  <a:srgbClr val="FFFF00"/>
                </a:highlight>
              </a:rPr>
              <a:t>attributs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importants</a:t>
            </a:r>
            <a:r>
              <a:rPr lang="en-US" sz="3000" dirty="0">
                <a:highlight>
                  <a:srgbClr val="FFFF00"/>
                </a:highlight>
              </a:rPr>
              <a:t> de </a:t>
            </a:r>
            <a:r>
              <a:rPr lang="en-US" sz="3000" dirty="0" err="1">
                <a:highlight>
                  <a:srgbClr val="FFFF00"/>
                </a:highlight>
              </a:rPr>
              <a:t>compte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d'utilisateur</a:t>
            </a:r>
            <a:endParaRPr lang="fr-BE" sz="30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comment </a:t>
            </a:r>
            <a:r>
              <a:rPr lang="en-US" sz="3000" dirty="0" err="1"/>
              <a:t>créer</a:t>
            </a:r>
            <a:r>
              <a:rPr lang="en-US" sz="3000" dirty="0"/>
              <a:t> des </a:t>
            </a:r>
            <a:r>
              <a:rPr lang="en-US" sz="3000" dirty="0" err="1"/>
              <a:t>profils</a:t>
            </a:r>
            <a:r>
              <a:rPr lang="en-US" sz="3000" dirty="0"/>
              <a:t> </a:t>
            </a:r>
            <a:r>
              <a:rPr lang="en-US" sz="3000" dirty="0" err="1"/>
              <a:t>utilisateur</a:t>
            </a:r>
            <a:r>
              <a:rPr lang="en-US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gérer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27383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223978"/>
            <a:ext cx="1159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Les </a:t>
            </a:r>
            <a:r>
              <a:rPr lang="en-US" sz="3000" dirty="0" err="1"/>
              <a:t>attributs</a:t>
            </a:r>
            <a:r>
              <a:rPr lang="en-US" sz="3000" dirty="0"/>
              <a:t> </a:t>
            </a:r>
            <a:r>
              <a:rPr lang="en-US" sz="3000" dirty="0" err="1"/>
              <a:t>associés</a:t>
            </a:r>
            <a:r>
              <a:rPr lang="en-US" sz="3000" dirty="0"/>
              <a:t> à un </a:t>
            </a:r>
            <a:r>
              <a:rPr lang="en-US" sz="3000" dirty="0" err="1"/>
              <a:t>compte</a:t>
            </a:r>
            <a:r>
              <a:rPr lang="en-US" sz="3000" dirty="0"/>
              <a:t> </a:t>
            </a:r>
            <a:r>
              <a:rPr lang="en-US" sz="3000" dirty="0" err="1"/>
              <a:t>d'utilisateur</a:t>
            </a:r>
            <a:r>
              <a:rPr lang="en-US" sz="3000" dirty="0"/>
              <a:t> </a:t>
            </a:r>
            <a:r>
              <a:rPr lang="en-US" sz="3000" dirty="0" err="1"/>
              <a:t>sont</a:t>
            </a:r>
            <a:r>
              <a:rPr lang="en-US" sz="3000" dirty="0"/>
              <a:t> </a:t>
            </a:r>
            <a:r>
              <a:rPr lang="en-US" sz="3000" dirty="0" err="1"/>
              <a:t>définis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le cadre du </a:t>
            </a:r>
            <a:r>
              <a:rPr lang="en-US" sz="3000" dirty="0" err="1"/>
              <a:t>schéma</a:t>
            </a:r>
            <a:r>
              <a:rPr lang="en-US" sz="3000" dirty="0"/>
              <a:t> AD 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Lorsque</a:t>
            </a:r>
            <a:r>
              <a:rPr lang="en-US" sz="3000" dirty="0"/>
              <a:t>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créez</a:t>
            </a:r>
            <a:r>
              <a:rPr lang="en-US" sz="3000" dirty="0"/>
              <a:t> un </a:t>
            </a:r>
            <a:r>
              <a:rPr lang="en-US" sz="3000" dirty="0" err="1"/>
              <a:t>objet</a:t>
            </a:r>
            <a:r>
              <a:rPr lang="en-US" sz="3000" dirty="0"/>
              <a:t> </a:t>
            </a:r>
            <a:r>
              <a:rPr lang="en-US" sz="3000" dirty="0" err="1"/>
              <a:t>utilisateur</a:t>
            </a:r>
            <a:r>
              <a:rPr lang="en-US" sz="3000" dirty="0"/>
              <a:t>,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n'êtes</a:t>
            </a:r>
            <a:r>
              <a:rPr lang="en-US" sz="3000" dirty="0"/>
              <a:t> pas </a:t>
            </a:r>
            <a:r>
              <a:rPr lang="en-US" sz="3000" dirty="0" err="1"/>
              <a:t>obligé</a:t>
            </a:r>
            <a:r>
              <a:rPr lang="en-US" sz="3000" dirty="0"/>
              <a:t> de </a:t>
            </a:r>
            <a:r>
              <a:rPr lang="en-US" sz="3000" dirty="0" err="1"/>
              <a:t>définir</a:t>
            </a:r>
            <a:r>
              <a:rPr lang="en-US" sz="3000" dirty="0"/>
              <a:t> de </a:t>
            </a:r>
            <a:r>
              <a:rPr lang="en-US" sz="3000" dirty="0" err="1"/>
              <a:t>nombreux</a:t>
            </a:r>
            <a:r>
              <a:rPr lang="en-US" sz="3000" dirty="0"/>
              <a:t> </a:t>
            </a:r>
            <a:r>
              <a:rPr lang="en-US" sz="3000" dirty="0" err="1"/>
              <a:t>attributs</a:t>
            </a:r>
            <a:r>
              <a:rPr lang="en-US" sz="3000" dirty="0"/>
              <a:t> </a:t>
            </a:r>
            <a:r>
              <a:rPr lang="en-US" sz="3000" dirty="0" err="1"/>
              <a:t>autres</a:t>
            </a:r>
            <a:r>
              <a:rPr lang="en-US" sz="3000" dirty="0"/>
              <a:t> que </a:t>
            </a:r>
            <a:r>
              <a:rPr lang="en-US" sz="3000" dirty="0" err="1"/>
              <a:t>ceux</a:t>
            </a:r>
            <a:r>
              <a:rPr lang="en-US" sz="3000" dirty="0"/>
              <a:t> </a:t>
            </a:r>
            <a:r>
              <a:rPr lang="en-US" sz="3000" dirty="0" err="1"/>
              <a:t>requis</a:t>
            </a:r>
            <a:r>
              <a:rPr lang="en-US" sz="3000" dirty="0"/>
              <a:t> pour </a:t>
            </a:r>
            <a:r>
              <a:rPr lang="en-US" sz="3000" dirty="0" err="1"/>
              <a:t>permettre</a:t>
            </a:r>
            <a:r>
              <a:rPr lang="en-US" sz="3000" dirty="0"/>
              <a:t> à </a:t>
            </a:r>
            <a:r>
              <a:rPr lang="en-US" sz="3000" dirty="0" err="1"/>
              <a:t>l'utilisateur</a:t>
            </a:r>
            <a:r>
              <a:rPr lang="en-US" sz="3000" dirty="0"/>
              <a:t> de se connecter à </a:t>
            </a:r>
            <a:r>
              <a:rPr lang="en-US" sz="3000" dirty="0" err="1"/>
              <a:t>l'aide</a:t>
            </a:r>
            <a:r>
              <a:rPr lang="en-US" sz="3000" dirty="0"/>
              <a:t> du </a:t>
            </a:r>
            <a:r>
              <a:rPr lang="en-US" sz="3000" dirty="0" err="1"/>
              <a:t>compte</a:t>
            </a:r>
            <a:endParaRPr lang="fr-BE" sz="3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988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Configuration des </a:t>
            </a:r>
            <a:r>
              <a:rPr lang="en-US" sz="3600" b="1" dirty="0" err="1"/>
              <a:t>attributs</a:t>
            </a:r>
            <a:r>
              <a:rPr lang="en-US" sz="3600" b="1" dirty="0"/>
              <a:t> de </a:t>
            </a:r>
            <a:r>
              <a:rPr lang="en-US" sz="3600" b="1" dirty="0" err="1"/>
              <a:t>compte</a:t>
            </a:r>
            <a:r>
              <a:rPr lang="en-US" sz="3600" b="1" dirty="0"/>
              <a:t> </a:t>
            </a:r>
            <a:r>
              <a:rPr lang="en-US" sz="3600" b="1" dirty="0" err="1"/>
              <a:t>d'utilisateur</a:t>
            </a:r>
            <a:endParaRPr lang="fr-BE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418571-EE16-4B3C-904C-902EDF4175C6}"/>
              </a:ext>
            </a:extLst>
          </p:cNvPr>
          <p:cNvSpPr/>
          <p:nvPr/>
        </p:nvSpPr>
        <p:spPr>
          <a:xfrm>
            <a:off x="1276539" y="4883005"/>
            <a:ext cx="989191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 err="1">
                <a:highlight>
                  <a:srgbClr val="FFFF00"/>
                </a:highlight>
              </a:rPr>
              <a:t>il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est</a:t>
            </a:r>
            <a:r>
              <a:rPr lang="en-US" sz="3000" dirty="0">
                <a:highlight>
                  <a:srgbClr val="FFFF00"/>
                </a:highlight>
              </a:rPr>
              <a:t> important que </a:t>
            </a:r>
            <a:r>
              <a:rPr lang="en-US" sz="3000" dirty="0" err="1">
                <a:highlight>
                  <a:srgbClr val="FFFF00"/>
                </a:highlight>
              </a:rPr>
              <a:t>vous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compreniez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ce</a:t>
            </a:r>
            <a:r>
              <a:rPr lang="en-US" sz="3000" dirty="0">
                <a:highlight>
                  <a:srgbClr val="FFFF00"/>
                </a:highlight>
              </a:rPr>
              <a:t> que </a:t>
            </a:r>
            <a:r>
              <a:rPr lang="en-US" sz="3000" dirty="0" err="1">
                <a:highlight>
                  <a:srgbClr val="FFFF00"/>
                </a:highlight>
              </a:rPr>
              <a:t>sont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ces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attributs</a:t>
            </a:r>
            <a:r>
              <a:rPr lang="en-US" sz="3000" dirty="0">
                <a:highlight>
                  <a:srgbClr val="FFFF00"/>
                </a:highlight>
              </a:rPr>
              <a:t>, et comment </a:t>
            </a:r>
            <a:r>
              <a:rPr lang="en-US" sz="3000" dirty="0" err="1">
                <a:highlight>
                  <a:srgbClr val="FFFF00"/>
                </a:highlight>
              </a:rPr>
              <a:t>vous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pouvez</a:t>
            </a:r>
            <a:r>
              <a:rPr lang="en-US" sz="3000" dirty="0">
                <a:highlight>
                  <a:srgbClr val="FFFF00"/>
                </a:highlight>
              </a:rPr>
              <a:t> les </a:t>
            </a:r>
            <a:r>
              <a:rPr lang="en-US" sz="3000" dirty="0" err="1">
                <a:highlight>
                  <a:srgbClr val="FFFF00"/>
                </a:highlight>
              </a:rPr>
              <a:t>utiliser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dans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votre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organisation</a:t>
            </a:r>
            <a:endParaRPr lang="fr-FR" sz="3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0547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489DFFF1-43A3-48A2-910B-862208290395}"/>
              </a:ext>
            </a:extLst>
          </p:cNvPr>
          <p:cNvSpPr txBox="1"/>
          <p:nvPr/>
        </p:nvSpPr>
        <p:spPr>
          <a:xfrm>
            <a:off x="1202099" y="426393"/>
            <a:ext cx="988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Configuration des </a:t>
            </a:r>
            <a:r>
              <a:rPr lang="en-US" sz="3600" b="1" dirty="0" err="1"/>
              <a:t>attributs</a:t>
            </a:r>
            <a:r>
              <a:rPr lang="en-US" sz="3600" b="1" dirty="0"/>
              <a:t> de </a:t>
            </a:r>
            <a:r>
              <a:rPr lang="en-US" sz="3600" b="1" dirty="0" err="1"/>
              <a:t>compte</a:t>
            </a:r>
            <a:r>
              <a:rPr lang="en-US" sz="3600" b="1" dirty="0"/>
              <a:t> </a:t>
            </a:r>
            <a:r>
              <a:rPr lang="en-US" sz="3600" b="1" dirty="0" err="1"/>
              <a:t>d'utilisateur</a:t>
            </a:r>
            <a:endParaRPr lang="fr-BE" sz="36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4B4A4F-1CA5-4186-A554-94E0E3AE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974" y="1358020"/>
            <a:ext cx="4207155" cy="5327539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3E450A5C-1269-433A-8C16-44E5F7E7FFDA}"/>
              </a:ext>
            </a:extLst>
          </p:cNvPr>
          <p:cNvSpPr/>
          <p:nvPr/>
        </p:nvSpPr>
        <p:spPr>
          <a:xfrm>
            <a:off x="9153053" y="3892990"/>
            <a:ext cx="742385" cy="3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10B4FA0-6C35-4BF6-860C-E3A259BDF959}"/>
              </a:ext>
            </a:extLst>
          </p:cNvPr>
          <p:cNvSpPr/>
          <p:nvPr/>
        </p:nvSpPr>
        <p:spPr>
          <a:xfrm>
            <a:off x="9189267" y="5059379"/>
            <a:ext cx="742385" cy="3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E0F515C-8CD4-42B9-81BE-48E5AF8173F3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352230" y="4381877"/>
            <a:ext cx="208230" cy="67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0453572-76D8-491E-9F6D-C8B81960E460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9343176" y="2779414"/>
            <a:ext cx="181070" cy="111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0667568-E9A1-4942-A2A6-0F710AB5C872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7342360" y="3186820"/>
            <a:ext cx="2218100" cy="187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DF567A5-C40F-4412-93AD-DF4F33446823}"/>
              </a:ext>
            </a:extLst>
          </p:cNvPr>
          <p:cNvCxnSpPr/>
          <p:nvPr/>
        </p:nvCxnSpPr>
        <p:spPr>
          <a:xfrm flipH="1" flipV="1">
            <a:off x="8766551" y="3250194"/>
            <a:ext cx="757694" cy="64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3CF3F96C-6F07-40A9-ADB4-8586C0A9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10" y="2035615"/>
            <a:ext cx="2847975" cy="3714750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EEC5CEF0-5AD6-4EDA-8438-5ACF80023F5B}"/>
              </a:ext>
            </a:extLst>
          </p:cNvPr>
          <p:cNvSpPr/>
          <p:nvPr/>
        </p:nvSpPr>
        <p:spPr>
          <a:xfrm>
            <a:off x="2307124" y="4889627"/>
            <a:ext cx="742385" cy="3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722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96690" y="1316955"/>
            <a:ext cx="11101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Déploiement et gestion de Windows serveur 2012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des services de domaine Active Directory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Gestion des objets de service de domaine AD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Automatisation de l’administration des domaines AD</a:t>
            </a:r>
          </a:p>
        </p:txBody>
      </p:sp>
    </p:spTree>
    <p:extLst>
      <p:ext uri="{BB962C8B-B14F-4D97-AF65-F5344CB8AC3E}">
        <p14:creationId xmlns:p14="http://schemas.microsoft.com/office/powerpoint/2010/main" val="28159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223978"/>
            <a:ext cx="115951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Compte. Propriétés principales plus: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Heure d’ouverture de session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Se connecter à (ordinateurs autorisés)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Date d’expiration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Changer le mot de passe à la prochaine ouverture de session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Carte à puce requise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Le </a:t>
            </a:r>
            <a:r>
              <a:rPr lang="fr-BE" sz="3000" dirty="0" err="1"/>
              <a:t>mdp</a:t>
            </a:r>
            <a:r>
              <a:rPr lang="fr-BE" sz="3000" dirty="0"/>
              <a:t> n’expire jamais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BE" sz="3000" dirty="0"/>
              <a:t>L’utilisateur ne peut pas changer de </a:t>
            </a:r>
            <a:r>
              <a:rPr lang="fr-BE" sz="3000" dirty="0" err="1"/>
              <a:t>mdp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988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Configuration des </a:t>
            </a:r>
            <a:r>
              <a:rPr lang="en-US" sz="3600" b="1" dirty="0" err="1"/>
              <a:t>attributs</a:t>
            </a:r>
            <a:r>
              <a:rPr lang="en-US" sz="3600" b="1" dirty="0"/>
              <a:t> de </a:t>
            </a:r>
            <a:r>
              <a:rPr lang="en-US" sz="3600" b="1" dirty="0" err="1"/>
              <a:t>compte</a:t>
            </a:r>
            <a:r>
              <a:rPr lang="en-US" sz="3600" b="1" dirty="0"/>
              <a:t> </a:t>
            </a:r>
            <a:r>
              <a:rPr lang="en-US" sz="3600" b="1" dirty="0" err="1"/>
              <a:t>d'utilisateur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3833510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223978"/>
            <a:ext cx="11595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000" dirty="0"/>
              <a:t>Compte. Propriétés principales plus: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b="1" dirty="0"/>
              <a:t>Stocker le mot de </a:t>
            </a:r>
            <a:r>
              <a:rPr lang="en-US" b="1" dirty="0" err="1"/>
              <a:t>passe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utilisant</a:t>
            </a:r>
            <a:r>
              <a:rPr lang="en-US" b="1" dirty="0"/>
              <a:t> un </a:t>
            </a:r>
            <a:r>
              <a:rPr lang="en-US" b="1" dirty="0" err="1"/>
              <a:t>chiffrement</a:t>
            </a:r>
            <a:r>
              <a:rPr lang="en-US" b="1" dirty="0"/>
              <a:t> </a:t>
            </a:r>
            <a:r>
              <a:rPr lang="en-US" b="1" dirty="0" err="1"/>
              <a:t>réversible</a:t>
            </a:r>
            <a:r>
              <a:rPr lang="en-US" dirty="0"/>
              <a:t>.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stratégie</a:t>
            </a:r>
            <a:r>
              <a:rPr lang="en-US" dirty="0"/>
              <a:t> </a:t>
            </a:r>
            <a:r>
              <a:rPr lang="en-US" dirty="0" err="1"/>
              <a:t>fournit</a:t>
            </a:r>
            <a:r>
              <a:rPr lang="en-US" dirty="0"/>
              <a:t> la </a:t>
            </a:r>
            <a:r>
              <a:rPr lang="en-US" dirty="0" err="1"/>
              <a:t>prise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charge des applications qui </a:t>
            </a:r>
            <a:r>
              <a:rPr lang="en-US" dirty="0" err="1"/>
              <a:t>utilisent</a:t>
            </a:r>
            <a:r>
              <a:rPr lang="en-US" dirty="0"/>
              <a:t> des </a:t>
            </a:r>
            <a:r>
              <a:rPr lang="en-US" dirty="0" err="1"/>
              <a:t>protocoles</a:t>
            </a:r>
            <a:r>
              <a:rPr lang="en-US" dirty="0"/>
              <a:t> qui exigent la </a:t>
            </a:r>
            <a:r>
              <a:rPr lang="en-US" dirty="0" err="1"/>
              <a:t>connaissance</a:t>
            </a:r>
            <a:r>
              <a:rPr lang="en-US" dirty="0"/>
              <a:t> du mot de </a:t>
            </a:r>
            <a:r>
              <a:rPr lang="en-US" dirty="0" err="1"/>
              <a:t>passe</a:t>
            </a:r>
            <a:r>
              <a:rPr lang="en-US" dirty="0"/>
              <a:t> de </a:t>
            </a:r>
            <a:r>
              <a:rPr lang="en-US" dirty="0" err="1"/>
              <a:t>l'utilisateur</a:t>
            </a:r>
            <a:r>
              <a:rPr lang="en-US" dirty="0"/>
              <a:t> pour </a:t>
            </a:r>
            <a:r>
              <a:rPr lang="en-US" dirty="0" err="1"/>
              <a:t>l'authentification</a:t>
            </a:r>
            <a:r>
              <a:rPr lang="en-US" dirty="0"/>
              <a:t>. Le </a:t>
            </a:r>
            <a:r>
              <a:rPr lang="en-US" dirty="0" err="1"/>
              <a:t>stockage</a:t>
            </a:r>
            <a:r>
              <a:rPr lang="en-US" dirty="0"/>
              <a:t> des mots de </a:t>
            </a:r>
            <a:r>
              <a:rPr lang="en-US" dirty="0" err="1"/>
              <a:t>passe</a:t>
            </a:r>
            <a:r>
              <a:rPr lang="en-US" dirty="0"/>
              <a:t> avec un </a:t>
            </a:r>
            <a:r>
              <a:rPr lang="en-US" dirty="0" err="1"/>
              <a:t>chiffrement</a:t>
            </a:r>
            <a:r>
              <a:rPr lang="en-US" dirty="0"/>
              <a:t> </a:t>
            </a:r>
            <a:r>
              <a:rPr lang="en-US" dirty="0" err="1"/>
              <a:t>réversible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quasiment</a:t>
            </a:r>
            <a:r>
              <a:rPr lang="en-US" dirty="0"/>
              <a:t> </a:t>
            </a:r>
            <a:r>
              <a:rPr lang="en-US" dirty="0" err="1"/>
              <a:t>identique</a:t>
            </a:r>
            <a:r>
              <a:rPr lang="en-US" dirty="0"/>
              <a:t> au </a:t>
            </a:r>
            <a:r>
              <a:rPr lang="en-US" dirty="0" err="1"/>
              <a:t>stockage</a:t>
            </a:r>
            <a:r>
              <a:rPr lang="en-US" dirty="0"/>
              <a:t> des mots de </a:t>
            </a:r>
            <a:r>
              <a:rPr lang="en-US" dirty="0" err="1"/>
              <a:t>passe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texte</a:t>
            </a:r>
            <a:r>
              <a:rPr lang="en-US" dirty="0"/>
              <a:t> brut. </a:t>
            </a:r>
            <a:r>
              <a:rPr lang="en-US" dirty="0" err="1"/>
              <a:t>C'est</a:t>
            </a:r>
            <a:r>
              <a:rPr lang="en-US" dirty="0"/>
              <a:t> </a:t>
            </a:r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stratégie</a:t>
            </a:r>
            <a:r>
              <a:rPr lang="en-US" dirty="0"/>
              <a:t> ne </a:t>
            </a:r>
            <a:r>
              <a:rPr lang="en-US" dirty="0" err="1"/>
              <a:t>devrait</a:t>
            </a:r>
            <a:r>
              <a:rPr lang="en-US" dirty="0"/>
              <a:t> </a:t>
            </a:r>
            <a:r>
              <a:rPr lang="en-US" dirty="0" err="1"/>
              <a:t>jamais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activée</a:t>
            </a:r>
            <a:r>
              <a:rPr lang="en-US" dirty="0"/>
              <a:t>, </a:t>
            </a:r>
            <a:r>
              <a:rPr lang="en-US" dirty="0" err="1"/>
              <a:t>sauf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les </a:t>
            </a:r>
            <a:r>
              <a:rPr lang="en-US" dirty="0" err="1"/>
              <a:t>besoins</a:t>
            </a:r>
            <a:r>
              <a:rPr lang="en-US" dirty="0"/>
              <a:t> de </a:t>
            </a:r>
            <a:r>
              <a:rPr lang="en-US" dirty="0" err="1"/>
              <a:t>l'application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supérieurs</a:t>
            </a:r>
            <a:r>
              <a:rPr lang="en-US" dirty="0"/>
              <a:t> à la </a:t>
            </a:r>
            <a:r>
              <a:rPr lang="en-US" dirty="0" err="1"/>
              <a:t>nécessité</a:t>
            </a:r>
            <a:r>
              <a:rPr lang="en-US" dirty="0"/>
              <a:t> de </a:t>
            </a:r>
            <a:r>
              <a:rPr lang="en-US" dirty="0" err="1"/>
              <a:t>protéger</a:t>
            </a:r>
            <a:r>
              <a:rPr lang="en-US" dirty="0"/>
              <a:t> les </a:t>
            </a:r>
            <a:r>
              <a:rPr lang="en-US" dirty="0" err="1"/>
              <a:t>informations</a:t>
            </a:r>
            <a:r>
              <a:rPr lang="en-US" dirty="0"/>
              <a:t> de mot de </a:t>
            </a:r>
            <a:r>
              <a:rPr lang="en-US" dirty="0" err="1"/>
              <a:t>passe</a:t>
            </a:r>
            <a:r>
              <a:rPr lang="en-US" dirty="0"/>
              <a:t>.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stratégie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requise</a:t>
            </a:r>
            <a:r>
              <a:rPr lang="en-US" dirty="0"/>
              <a:t> </a:t>
            </a:r>
            <a:r>
              <a:rPr lang="en-US" dirty="0" err="1"/>
              <a:t>lors</a:t>
            </a:r>
            <a:r>
              <a:rPr lang="en-US" dirty="0"/>
              <a:t> de </a:t>
            </a:r>
            <a:r>
              <a:rPr lang="en-US" dirty="0" err="1"/>
              <a:t>l'utilisation</a:t>
            </a:r>
            <a:r>
              <a:rPr lang="en-US" dirty="0"/>
              <a:t> de </a:t>
            </a:r>
            <a:r>
              <a:rPr lang="en-US" dirty="0" err="1"/>
              <a:t>l'authentification</a:t>
            </a:r>
            <a:r>
              <a:rPr lang="en-US" dirty="0"/>
              <a:t> CHAP (Challenge Handshake Authentication Protocol) via un </a:t>
            </a:r>
            <a:r>
              <a:rPr lang="en-US" dirty="0" err="1"/>
              <a:t>accès</a:t>
            </a:r>
            <a:r>
              <a:rPr lang="en-US" dirty="0"/>
              <a:t> distant </a:t>
            </a:r>
            <a:r>
              <a:rPr lang="en-US" dirty="0" err="1"/>
              <a:t>ou</a:t>
            </a:r>
            <a:r>
              <a:rPr lang="en-US" dirty="0"/>
              <a:t> le service </a:t>
            </a:r>
            <a:r>
              <a:rPr lang="en-US" dirty="0" err="1"/>
              <a:t>d'authentification</a:t>
            </a:r>
            <a:r>
              <a:rPr lang="en-US" dirty="0"/>
              <a:t> Internet (IAS). Elle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également</a:t>
            </a:r>
            <a:r>
              <a:rPr lang="en-US" dirty="0"/>
              <a:t> </a:t>
            </a:r>
            <a:r>
              <a:rPr lang="en-US" dirty="0" err="1"/>
              <a:t>requise</a:t>
            </a:r>
            <a:r>
              <a:rPr lang="en-US" dirty="0"/>
              <a:t> pour </a:t>
            </a:r>
            <a:r>
              <a:rPr lang="en-US" dirty="0" err="1"/>
              <a:t>l'authentification</a:t>
            </a:r>
            <a:r>
              <a:rPr lang="en-US" dirty="0"/>
              <a:t> Digest </a:t>
            </a:r>
            <a:r>
              <a:rPr lang="en-US" dirty="0" err="1"/>
              <a:t>dans</a:t>
            </a:r>
            <a:r>
              <a:rPr lang="en-US" dirty="0"/>
              <a:t> les services Internet (IIS).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Le </a:t>
            </a:r>
            <a:r>
              <a:rPr lang="en-US" b="1" dirty="0" err="1"/>
              <a:t>compte</a:t>
            </a:r>
            <a:r>
              <a:rPr lang="en-US" b="1" dirty="0"/>
              <a:t> </a:t>
            </a:r>
            <a:r>
              <a:rPr lang="en-US" b="1" dirty="0" err="1"/>
              <a:t>est</a:t>
            </a:r>
            <a:r>
              <a:rPr lang="en-US" b="1" dirty="0"/>
              <a:t> </a:t>
            </a:r>
            <a:r>
              <a:rPr lang="en-US" b="1" dirty="0" err="1"/>
              <a:t>approuvé</a:t>
            </a:r>
            <a:r>
              <a:rPr lang="en-US" b="1" dirty="0"/>
              <a:t> pour la </a:t>
            </a:r>
            <a:r>
              <a:rPr lang="en-US" b="1" dirty="0" err="1"/>
              <a:t>délégation</a:t>
            </a:r>
            <a:r>
              <a:rPr lang="en-US" dirty="0"/>
              <a:t>.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pouvez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propriété</a:t>
            </a:r>
            <a:r>
              <a:rPr lang="en-US" dirty="0"/>
              <a:t> pour </a:t>
            </a:r>
            <a:r>
              <a:rPr lang="en-US" dirty="0" err="1"/>
              <a:t>permettre</a:t>
            </a:r>
            <a:r>
              <a:rPr lang="en-US" dirty="0"/>
              <a:t> à un </a:t>
            </a:r>
            <a:r>
              <a:rPr lang="en-US" dirty="0" err="1"/>
              <a:t>compte</a:t>
            </a:r>
            <a:r>
              <a:rPr lang="en-US" dirty="0"/>
              <a:t> de service de se faire passer pour un </a:t>
            </a:r>
            <a:r>
              <a:rPr lang="en-US" dirty="0" err="1"/>
              <a:t>utilisateur</a:t>
            </a:r>
            <a:r>
              <a:rPr lang="en-US" dirty="0"/>
              <a:t> standard </a:t>
            </a:r>
            <a:r>
              <a:rPr lang="en-US" dirty="0" err="1"/>
              <a:t>afin</a:t>
            </a:r>
            <a:r>
              <a:rPr lang="en-US" dirty="0"/>
              <a:t> </a:t>
            </a:r>
            <a:r>
              <a:rPr lang="en-US" dirty="0" err="1"/>
              <a:t>d'accéder</a:t>
            </a:r>
            <a:r>
              <a:rPr lang="en-US" dirty="0"/>
              <a:t> à des </a:t>
            </a:r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réseau</a:t>
            </a:r>
            <a:r>
              <a:rPr lang="en-US" dirty="0"/>
              <a:t> au nom d'un </a:t>
            </a:r>
            <a:r>
              <a:rPr lang="en-US" dirty="0" err="1"/>
              <a:t>utilisateur</a:t>
            </a:r>
            <a:r>
              <a:rPr lang="en-US" dirty="0"/>
              <a:t>.</a:t>
            </a:r>
            <a:endParaRPr lang="fr-BE" dirty="0"/>
          </a:p>
          <a:p>
            <a:endParaRPr lang="fr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988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Configuration des </a:t>
            </a:r>
            <a:r>
              <a:rPr lang="en-US" sz="3600" b="1" dirty="0" err="1"/>
              <a:t>attributs</a:t>
            </a:r>
            <a:r>
              <a:rPr lang="en-US" sz="3600" b="1" dirty="0"/>
              <a:t> de </a:t>
            </a:r>
            <a:r>
              <a:rPr lang="en-US" sz="3600" b="1" dirty="0" err="1"/>
              <a:t>compte</a:t>
            </a:r>
            <a:r>
              <a:rPr lang="en-US" sz="3600" b="1" dirty="0"/>
              <a:t> </a:t>
            </a:r>
            <a:r>
              <a:rPr lang="en-US" sz="3600" b="1" dirty="0" err="1"/>
              <a:t>d'utilisateur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299032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223978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b="1" dirty="0" err="1"/>
              <a:t>Organisation</a:t>
            </a:r>
            <a:r>
              <a:rPr lang="en-US" sz="3000" dirty="0"/>
              <a:t>. </a:t>
            </a:r>
            <a:r>
              <a:rPr lang="en-US" sz="3000" dirty="0" err="1"/>
              <a:t>Ceci</a:t>
            </a:r>
            <a:r>
              <a:rPr lang="en-US" sz="3000" dirty="0"/>
              <a:t> </a:t>
            </a:r>
            <a:r>
              <a:rPr lang="en-US" sz="3000" dirty="0" err="1"/>
              <a:t>comprend</a:t>
            </a:r>
            <a:r>
              <a:rPr lang="en-US" sz="3000" dirty="0"/>
              <a:t> des </a:t>
            </a:r>
            <a:r>
              <a:rPr lang="en-US" sz="3000" dirty="0" err="1"/>
              <a:t>propriétés</a:t>
            </a:r>
            <a:r>
              <a:rPr lang="en-US" sz="3000" dirty="0"/>
              <a:t> </a:t>
            </a:r>
            <a:r>
              <a:rPr lang="en-US" sz="3000" dirty="0" err="1"/>
              <a:t>telles</a:t>
            </a:r>
            <a:r>
              <a:rPr lang="en-US" sz="3000" dirty="0"/>
              <a:t> que </a:t>
            </a:r>
            <a:r>
              <a:rPr lang="en-US" sz="3000" b="1" dirty="0"/>
              <a:t>Nom </a:t>
            </a:r>
            <a:r>
              <a:rPr lang="en-US" sz="3000" b="1" dirty="0" err="1"/>
              <a:t>complet</a:t>
            </a:r>
            <a:r>
              <a:rPr lang="en-US" sz="3000" dirty="0"/>
              <a:t>, </a:t>
            </a:r>
            <a:r>
              <a:rPr lang="en-US" sz="3000" b="1" dirty="0"/>
              <a:t>Bureau</a:t>
            </a:r>
            <a:r>
              <a:rPr lang="en-US" sz="3000" dirty="0"/>
              <a:t>, </a:t>
            </a:r>
            <a:r>
              <a:rPr lang="en-US" sz="3000" b="1" dirty="0" err="1"/>
              <a:t>Adresse</a:t>
            </a:r>
            <a:r>
              <a:rPr lang="en-US" sz="3000" b="1" dirty="0"/>
              <a:t> de </a:t>
            </a:r>
            <a:r>
              <a:rPr lang="en-US" sz="3000" b="1" dirty="0" err="1"/>
              <a:t>messagerie</a:t>
            </a:r>
            <a:r>
              <a:rPr lang="en-US" sz="3000" b="1" dirty="0"/>
              <a:t> </a:t>
            </a:r>
            <a:r>
              <a:rPr lang="en-US" sz="3000" dirty="0"/>
              <a:t>de </a:t>
            </a:r>
            <a:r>
              <a:rPr lang="en-US" sz="3000" dirty="0" err="1"/>
              <a:t>l'utilisateur</a:t>
            </a:r>
            <a:r>
              <a:rPr lang="en-US" sz="3000" dirty="0"/>
              <a:t>, divers </a:t>
            </a:r>
            <a:r>
              <a:rPr lang="en-US" sz="3000" dirty="0" err="1"/>
              <a:t>numéros</a:t>
            </a:r>
            <a:r>
              <a:rPr lang="en-US" sz="3000" dirty="0"/>
              <a:t> de </a:t>
            </a:r>
            <a:r>
              <a:rPr lang="en-US" sz="3000" dirty="0" err="1"/>
              <a:t>téléphone</a:t>
            </a:r>
            <a:r>
              <a:rPr lang="en-US" sz="3000" dirty="0"/>
              <a:t>, la structure </a:t>
            </a:r>
            <a:r>
              <a:rPr lang="en-US" sz="3000" dirty="0" err="1"/>
              <a:t>hiérarchique</a:t>
            </a:r>
            <a:r>
              <a:rPr lang="en-US" sz="3000" dirty="0"/>
              <a:t>, les </a:t>
            </a:r>
            <a:r>
              <a:rPr lang="en-US" sz="3000" dirty="0" err="1"/>
              <a:t>noms</a:t>
            </a:r>
            <a:r>
              <a:rPr lang="en-US" sz="3000" dirty="0"/>
              <a:t> des services et de la </a:t>
            </a:r>
            <a:r>
              <a:rPr lang="en-US" sz="3000" dirty="0" err="1"/>
              <a:t>société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les </a:t>
            </a:r>
            <a:r>
              <a:rPr lang="en-US" sz="3000" dirty="0" err="1"/>
              <a:t>adresses</a:t>
            </a:r>
            <a:r>
              <a:rPr lang="en-US" sz="3000" dirty="0"/>
              <a:t>.</a:t>
            </a:r>
          </a:p>
          <a:p>
            <a:pPr lvl="0"/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/>
              <a:t>Membre</a:t>
            </a:r>
            <a:r>
              <a:rPr lang="en-US" sz="3000" b="1" dirty="0"/>
              <a:t> de</a:t>
            </a:r>
            <a:r>
              <a:rPr lang="en-US" sz="3000" dirty="0"/>
              <a:t>. </a:t>
            </a:r>
            <a:r>
              <a:rPr lang="en-US" sz="3000" dirty="0" err="1"/>
              <a:t>Cette</a:t>
            </a:r>
            <a:r>
              <a:rPr lang="en-US" sz="3000" dirty="0"/>
              <a:t> section </a:t>
            </a:r>
            <a:r>
              <a:rPr lang="en-US" sz="3000" dirty="0" err="1"/>
              <a:t>permet</a:t>
            </a:r>
            <a:r>
              <a:rPr lang="en-US" sz="3000" dirty="0"/>
              <a:t> de </a:t>
            </a:r>
            <a:r>
              <a:rPr lang="en-US" sz="3000" dirty="0" err="1"/>
              <a:t>définir</a:t>
            </a:r>
            <a:r>
              <a:rPr lang="en-US" sz="3000" dirty="0"/>
              <a:t> les </a:t>
            </a:r>
            <a:r>
              <a:rPr lang="en-US" sz="3000" dirty="0" err="1"/>
              <a:t>appartenances</a:t>
            </a:r>
            <a:r>
              <a:rPr lang="en-US" sz="3000" dirty="0"/>
              <a:t> à des </a:t>
            </a:r>
            <a:r>
              <a:rPr lang="en-US" sz="3000" dirty="0" err="1"/>
              <a:t>groupes</a:t>
            </a:r>
            <a:r>
              <a:rPr lang="en-US" sz="3000" dirty="0"/>
              <a:t> pour </a:t>
            </a:r>
            <a:r>
              <a:rPr lang="en-US" sz="3000" dirty="0" err="1"/>
              <a:t>l'utilisateur</a:t>
            </a:r>
            <a:r>
              <a:rPr lang="en-US" sz="3000" dirty="0"/>
              <a:t>.</a:t>
            </a:r>
            <a:endParaRPr lang="fr-BE" sz="3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988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Configuration des </a:t>
            </a:r>
            <a:r>
              <a:rPr lang="en-US" sz="3600" b="1" dirty="0" err="1"/>
              <a:t>attributs</a:t>
            </a:r>
            <a:r>
              <a:rPr lang="en-US" sz="3600" b="1" dirty="0"/>
              <a:t> de </a:t>
            </a:r>
            <a:r>
              <a:rPr lang="en-US" sz="3600" b="1" dirty="0" err="1"/>
              <a:t>compte</a:t>
            </a:r>
            <a:r>
              <a:rPr lang="en-US" sz="3600" b="1" dirty="0"/>
              <a:t> </a:t>
            </a:r>
            <a:r>
              <a:rPr lang="en-US" sz="3600" b="1" dirty="0" err="1"/>
              <a:t>d'utilisateur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2556726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223978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b="1" dirty="0" err="1"/>
              <a:t>Profil</a:t>
            </a:r>
            <a:r>
              <a:rPr lang="en-US" sz="3000" dirty="0"/>
              <a:t>. </a:t>
            </a:r>
            <a:r>
              <a:rPr lang="en-US" sz="3000" dirty="0" err="1"/>
              <a:t>Cette</a:t>
            </a:r>
            <a:r>
              <a:rPr lang="en-US" sz="3000" dirty="0"/>
              <a:t> section </a:t>
            </a:r>
            <a:r>
              <a:rPr lang="en-US" sz="3000" dirty="0" err="1"/>
              <a:t>permet</a:t>
            </a:r>
            <a:r>
              <a:rPr lang="en-US" sz="3000" dirty="0"/>
              <a:t> de </a:t>
            </a:r>
            <a:r>
              <a:rPr lang="en-US" sz="3000" dirty="0" err="1"/>
              <a:t>configurer</a:t>
            </a:r>
            <a:r>
              <a:rPr lang="en-US" sz="3000" dirty="0"/>
              <a:t> un emplacement pour les </a:t>
            </a:r>
            <a:r>
              <a:rPr lang="en-US" sz="3000" dirty="0" err="1"/>
              <a:t>données</a:t>
            </a:r>
            <a:r>
              <a:rPr lang="en-US" sz="3000" dirty="0"/>
              <a:t> </a:t>
            </a:r>
            <a:r>
              <a:rPr lang="en-US" sz="3000" dirty="0" err="1"/>
              <a:t>personnelles</a:t>
            </a:r>
            <a:r>
              <a:rPr lang="en-US" sz="3000" dirty="0"/>
              <a:t> de </a:t>
            </a:r>
            <a:r>
              <a:rPr lang="en-US" sz="3000" dirty="0" err="1"/>
              <a:t>l'utilisateur</a:t>
            </a:r>
            <a:r>
              <a:rPr lang="en-US" sz="3000" dirty="0"/>
              <a:t>, et de </a:t>
            </a:r>
            <a:r>
              <a:rPr lang="en-US" sz="3000" dirty="0" err="1"/>
              <a:t>définir</a:t>
            </a:r>
            <a:r>
              <a:rPr lang="en-US" sz="3000" dirty="0"/>
              <a:t> un emplacement </a:t>
            </a:r>
            <a:r>
              <a:rPr lang="en-US" sz="3000" dirty="0" err="1"/>
              <a:t>dans</a:t>
            </a:r>
            <a:r>
              <a:rPr lang="en-US" sz="3000" dirty="0"/>
              <a:t> </a:t>
            </a:r>
            <a:r>
              <a:rPr lang="en-US" sz="3000" dirty="0" err="1"/>
              <a:t>lequel</a:t>
            </a:r>
            <a:r>
              <a:rPr lang="en-US" sz="3000" dirty="0"/>
              <a:t> </a:t>
            </a:r>
            <a:r>
              <a:rPr lang="en-US" sz="3000" dirty="0" err="1"/>
              <a:t>sauvegarder</a:t>
            </a:r>
            <a:r>
              <a:rPr lang="en-US" sz="3000" dirty="0"/>
              <a:t> le </a:t>
            </a:r>
            <a:r>
              <a:rPr lang="en-US" sz="3000" dirty="0" err="1"/>
              <a:t>profil</a:t>
            </a:r>
            <a:r>
              <a:rPr lang="en-US" sz="3000" dirty="0"/>
              <a:t> de bureau de </a:t>
            </a:r>
            <a:r>
              <a:rPr lang="en-US" sz="3000" dirty="0" err="1"/>
              <a:t>l'utilisateur</a:t>
            </a:r>
            <a:r>
              <a:rPr lang="en-US" sz="3000" dirty="0"/>
              <a:t> </a:t>
            </a:r>
            <a:r>
              <a:rPr lang="en-US" sz="3000" dirty="0" err="1"/>
              <a:t>lorsqu'il</a:t>
            </a:r>
            <a:r>
              <a:rPr lang="en-US" sz="3000" dirty="0"/>
              <a:t> se </a:t>
            </a:r>
            <a:r>
              <a:rPr lang="en-US" sz="3000" dirty="0" err="1"/>
              <a:t>déconnecte</a:t>
            </a:r>
            <a:r>
              <a:rPr lang="en-US" sz="3000" dirty="0"/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Extensions</a:t>
            </a:r>
            <a:r>
              <a:rPr lang="en-US" sz="3000" dirty="0"/>
              <a:t>. </a:t>
            </a:r>
            <a:r>
              <a:rPr lang="en-US" sz="3000" dirty="0" err="1"/>
              <a:t>Cette</a:t>
            </a:r>
            <a:r>
              <a:rPr lang="en-US" sz="3000" dirty="0"/>
              <a:t> section </a:t>
            </a:r>
            <a:r>
              <a:rPr lang="en-US" sz="3000" dirty="0" err="1"/>
              <a:t>présente</a:t>
            </a:r>
            <a:r>
              <a:rPr lang="en-US" sz="3000" dirty="0"/>
              <a:t> de </a:t>
            </a:r>
            <a:r>
              <a:rPr lang="en-US" sz="3000" dirty="0" err="1"/>
              <a:t>nombreuses</a:t>
            </a:r>
            <a:r>
              <a:rPr lang="en-US" sz="3000" dirty="0"/>
              <a:t> </a:t>
            </a:r>
            <a:r>
              <a:rPr lang="en-US" sz="3000" dirty="0" err="1"/>
              <a:t>propriétés</a:t>
            </a:r>
            <a:r>
              <a:rPr lang="en-US" sz="3000" dirty="0"/>
              <a:t> </a:t>
            </a:r>
            <a:r>
              <a:rPr lang="en-US" sz="3000" dirty="0" err="1"/>
              <a:t>d'utilisateur</a:t>
            </a:r>
            <a:r>
              <a:rPr lang="en-US" sz="3000" dirty="0"/>
              <a:t> </a:t>
            </a:r>
            <a:r>
              <a:rPr lang="en-US" sz="3000" dirty="0" err="1"/>
              <a:t>supplémentaires</a:t>
            </a:r>
            <a:r>
              <a:rPr lang="en-US" sz="3000" dirty="0"/>
              <a:t>, </a:t>
            </a:r>
            <a:r>
              <a:rPr lang="en-US" sz="3000" dirty="0" err="1"/>
              <a:t>dont</a:t>
            </a:r>
            <a:r>
              <a:rPr lang="en-US" sz="3000" dirty="0"/>
              <a:t> la </a:t>
            </a:r>
            <a:r>
              <a:rPr lang="en-US" sz="3000" dirty="0" err="1"/>
              <a:t>plupart</a:t>
            </a:r>
            <a:r>
              <a:rPr lang="en-US" sz="3000" dirty="0"/>
              <a:t> ne </a:t>
            </a:r>
            <a:r>
              <a:rPr lang="en-US" sz="3000" dirty="0" err="1"/>
              <a:t>requiert</a:t>
            </a:r>
            <a:r>
              <a:rPr lang="en-US" sz="3000" dirty="0"/>
              <a:t> </a:t>
            </a:r>
            <a:r>
              <a:rPr lang="en-US" sz="3000" dirty="0" err="1"/>
              <a:t>normalement</a:t>
            </a:r>
            <a:r>
              <a:rPr lang="en-US" sz="3000" dirty="0"/>
              <a:t> pas de configuration </a:t>
            </a:r>
            <a:r>
              <a:rPr lang="en-US" sz="3000" dirty="0" err="1"/>
              <a:t>manuelle</a:t>
            </a:r>
            <a:r>
              <a:rPr lang="en-US" sz="3000" dirty="0"/>
              <a:t>.</a:t>
            </a:r>
            <a:endParaRPr lang="fr-BE" sz="3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988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Configuration des </a:t>
            </a:r>
            <a:r>
              <a:rPr lang="en-US" sz="3600" b="1" dirty="0" err="1"/>
              <a:t>attributs</a:t>
            </a:r>
            <a:r>
              <a:rPr lang="en-US" sz="3600" b="1" dirty="0"/>
              <a:t> de </a:t>
            </a:r>
            <a:r>
              <a:rPr lang="en-US" sz="3600" b="1" dirty="0" err="1"/>
              <a:t>compte</a:t>
            </a:r>
            <a:r>
              <a:rPr lang="en-US" sz="3600" b="1" dirty="0"/>
              <a:t> </a:t>
            </a:r>
            <a:r>
              <a:rPr lang="en-US" sz="3600" b="1" dirty="0" err="1"/>
              <a:t>d'utilisateur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4542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3.1 Gestion des comptes des utilisateurs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afficher</a:t>
            </a:r>
            <a:r>
              <a:rPr lang="en-US" sz="3000" dirty="0"/>
              <a:t> les </a:t>
            </a:r>
            <a:r>
              <a:rPr lang="en-US" sz="3000" dirty="0" err="1"/>
              <a:t>objets</a:t>
            </a:r>
            <a:r>
              <a:rPr lang="en-US" sz="3000" dirty="0"/>
              <a:t> AD DS à </a:t>
            </a:r>
            <a:r>
              <a:rPr lang="en-US" sz="3000" dirty="0" err="1"/>
              <a:t>l'aide</a:t>
            </a:r>
            <a:r>
              <a:rPr lang="en-US" sz="3000" dirty="0"/>
              <a:t> de divers </a:t>
            </a:r>
            <a:r>
              <a:rPr lang="en-US" sz="3000" dirty="0" err="1"/>
              <a:t>outils</a:t>
            </a:r>
            <a:r>
              <a:rPr lang="en-US" sz="3000" dirty="0"/>
              <a:t> </a:t>
            </a:r>
            <a:r>
              <a:rPr lang="en-US" sz="3000" dirty="0" err="1"/>
              <a:t>d'administration</a:t>
            </a:r>
            <a:r>
              <a:rPr lang="en-US" sz="3000" dirty="0"/>
              <a:t> </a:t>
            </a:r>
            <a:r>
              <a:rPr lang="en-US" sz="3000" dirty="0" err="1"/>
              <a:t>d'AD</a:t>
            </a:r>
            <a:r>
              <a:rPr lang="en-US" sz="3000" dirty="0"/>
              <a:t> DS ;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créer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r>
              <a:rPr lang="en-US" sz="3000" dirty="0"/>
              <a:t> que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</a:t>
            </a:r>
            <a:r>
              <a:rPr lang="en-US" sz="3000" dirty="0" err="1"/>
              <a:t>utiliser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un </a:t>
            </a:r>
            <a:r>
              <a:rPr lang="en-US" sz="3000" dirty="0" err="1"/>
              <a:t>réseau</a:t>
            </a:r>
            <a:r>
              <a:rPr lang="en-US" sz="3000" dirty="0"/>
              <a:t> </a:t>
            </a:r>
            <a:r>
              <a:rPr lang="en-US" sz="3000" dirty="0" err="1"/>
              <a:t>d'entreprise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comment </a:t>
            </a:r>
            <a:r>
              <a:rPr lang="en-US" sz="3000" dirty="0" err="1"/>
              <a:t>configurer</a:t>
            </a:r>
            <a:r>
              <a:rPr lang="en-US" sz="3000" dirty="0"/>
              <a:t> des </a:t>
            </a:r>
            <a:r>
              <a:rPr lang="en-US" sz="3000" dirty="0" err="1"/>
              <a:t>attributs</a:t>
            </a:r>
            <a:r>
              <a:rPr lang="en-US" sz="3000" dirty="0"/>
              <a:t> </a:t>
            </a:r>
            <a:r>
              <a:rPr lang="en-US" sz="3000" dirty="0" err="1"/>
              <a:t>importants</a:t>
            </a:r>
            <a:r>
              <a:rPr lang="en-US" sz="3000" dirty="0"/>
              <a:t> de </a:t>
            </a:r>
            <a:r>
              <a:rPr lang="en-US" sz="3000" dirty="0" err="1"/>
              <a:t>compte</a:t>
            </a:r>
            <a:r>
              <a:rPr lang="en-US" sz="3000" dirty="0"/>
              <a:t> </a:t>
            </a:r>
            <a:r>
              <a:rPr lang="en-US" sz="3000" dirty="0" err="1"/>
              <a:t>d'utilisateur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highlight>
                  <a:srgbClr val="FFFF00"/>
                </a:highlight>
              </a:rPr>
              <a:t>décrire</a:t>
            </a:r>
            <a:r>
              <a:rPr lang="en-US" sz="3000" dirty="0">
                <a:highlight>
                  <a:srgbClr val="FFFF00"/>
                </a:highlight>
              </a:rPr>
              <a:t> comment </a:t>
            </a:r>
            <a:r>
              <a:rPr lang="en-US" sz="3000" dirty="0" err="1">
                <a:highlight>
                  <a:srgbClr val="FFFF00"/>
                </a:highlight>
              </a:rPr>
              <a:t>créer</a:t>
            </a:r>
            <a:r>
              <a:rPr lang="en-US" sz="3000" dirty="0">
                <a:highlight>
                  <a:srgbClr val="FFFF00"/>
                </a:highlight>
              </a:rPr>
              <a:t> des </a:t>
            </a:r>
            <a:r>
              <a:rPr lang="en-US" sz="3000" dirty="0" err="1">
                <a:highlight>
                  <a:srgbClr val="FFFF00"/>
                </a:highlight>
              </a:rPr>
              <a:t>profils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utilisateur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gérer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67642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596900" y="1223978"/>
            <a:ext cx="115951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1" dirty="0" err="1"/>
              <a:t>Chemin</a:t>
            </a:r>
            <a:r>
              <a:rPr lang="en-US" sz="2600" b="1" dirty="0"/>
              <a:t> </a:t>
            </a:r>
            <a:r>
              <a:rPr lang="en-US" sz="2600" b="1" dirty="0" err="1"/>
              <a:t>d'accès</a:t>
            </a:r>
            <a:r>
              <a:rPr lang="en-US" sz="2600" b="1" dirty="0"/>
              <a:t> au </a:t>
            </a:r>
            <a:r>
              <a:rPr lang="en-US" sz="2600" b="1" dirty="0" err="1"/>
              <a:t>profil</a:t>
            </a:r>
            <a:r>
              <a:rPr lang="en-US" sz="2600" dirty="0"/>
              <a:t>. Ce </a:t>
            </a:r>
            <a:r>
              <a:rPr lang="en-US" sz="2600" dirty="0" err="1"/>
              <a:t>chemin</a:t>
            </a:r>
            <a:r>
              <a:rPr lang="en-US" sz="2600" dirty="0"/>
              <a:t> </a:t>
            </a:r>
            <a:r>
              <a:rPr lang="en-US" sz="2600" dirty="0" err="1"/>
              <a:t>d'accès</a:t>
            </a:r>
            <a:r>
              <a:rPr lang="en-US" sz="2600" dirty="0"/>
              <a:t> </a:t>
            </a:r>
            <a:r>
              <a:rPr lang="en-US" sz="2600" dirty="0" err="1"/>
              <a:t>est</a:t>
            </a:r>
            <a:r>
              <a:rPr lang="en-US" sz="2600" dirty="0"/>
              <a:t> </a:t>
            </a:r>
            <a:r>
              <a:rPr lang="en-US" sz="2600" dirty="0" err="1"/>
              <a:t>soit</a:t>
            </a:r>
            <a:r>
              <a:rPr lang="en-US" sz="2600" dirty="0"/>
              <a:t> un </a:t>
            </a:r>
            <a:r>
              <a:rPr lang="en-US" sz="2600" dirty="0" err="1"/>
              <a:t>chemin</a:t>
            </a:r>
            <a:r>
              <a:rPr lang="en-US" sz="2600" dirty="0"/>
              <a:t> </a:t>
            </a:r>
            <a:r>
              <a:rPr lang="en-US" sz="2600" dirty="0" err="1"/>
              <a:t>d'accès</a:t>
            </a:r>
            <a:r>
              <a:rPr lang="en-US" sz="2600" dirty="0"/>
              <a:t> local </a:t>
            </a:r>
            <a:r>
              <a:rPr lang="en-US" sz="2600" dirty="0" err="1"/>
              <a:t>soit</a:t>
            </a:r>
            <a:r>
              <a:rPr lang="en-US" sz="2600" dirty="0"/>
              <a:t>, plus </a:t>
            </a:r>
            <a:r>
              <a:rPr lang="en-US" sz="2600" dirty="0" err="1"/>
              <a:t>souvent</a:t>
            </a:r>
            <a:r>
              <a:rPr lang="en-US" sz="2600" dirty="0"/>
              <a:t>, un </a:t>
            </a:r>
            <a:r>
              <a:rPr lang="en-US" sz="2600" dirty="0" err="1"/>
              <a:t>chemin</a:t>
            </a:r>
            <a:r>
              <a:rPr lang="en-US" sz="2600" dirty="0"/>
              <a:t> </a:t>
            </a:r>
            <a:r>
              <a:rPr lang="en-US" sz="2600" dirty="0" err="1"/>
              <a:t>d'accès</a:t>
            </a:r>
            <a:r>
              <a:rPr lang="en-US" sz="2600" dirty="0"/>
              <a:t> UNC (Universal Naming Convention). Il </a:t>
            </a:r>
            <a:r>
              <a:rPr lang="en-US" sz="2600" dirty="0" err="1"/>
              <a:t>s'agit</a:t>
            </a:r>
            <a:r>
              <a:rPr lang="en-US" sz="2600" dirty="0"/>
              <a:t> d'un </a:t>
            </a:r>
            <a:r>
              <a:rPr lang="en-US" sz="2600" i="1" dirty="0" err="1"/>
              <a:t>profil</a:t>
            </a:r>
            <a:r>
              <a:rPr lang="en-US" sz="2600" i="1" dirty="0"/>
              <a:t> </a:t>
            </a:r>
            <a:r>
              <a:rPr lang="en-US" sz="2600" i="1" dirty="0" err="1"/>
              <a:t>itinérant</a:t>
            </a:r>
            <a:r>
              <a:rPr lang="en-US" sz="2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Script </a:t>
            </a:r>
            <a:r>
              <a:rPr lang="en-US" sz="2600" b="1" dirty="0" err="1"/>
              <a:t>d'ouverture</a:t>
            </a:r>
            <a:r>
              <a:rPr lang="en-US" sz="2600" b="1" dirty="0"/>
              <a:t> de session</a:t>
            </a:r>
            <a:r>
              <a:rPr lang="en-US" sz="2600" dirty="0"/>
              <a:t>. Ce script </a:t>
            </a:r>
            <a:r>
              <a:rPr lang="en-US" sz="2600" dirty="0" err="1"/>
              <a:t>est</a:t>
            </a:r>
            <a:r>
              <a:rPr lang="en-US" sz="2600" dirty="0"/>
              <a:t> le nom d'un </a:t>
            </a:r>
            <a:r>
              <a:rPr lang="en-US" sz="2600" dirty="0" err="1"/>
              <a:t>fichier</a:t>
            </a:r>
            <a:r>
              <a:rPr lang="en-US" sz="2600" dirty="0"/>
              <a:t> de </a:t>
            </a:r>
            <a:r>
              <a:rPr lang="en-US" sz="2600" dirty="0" err="1"/>
              <a:t>commandes</a:t>
            </a:r>
            <a:r>
              <a:rPr lang="en-US" sz="2600" dirty="0"/>
              <a:t> qui </a:t>
            </a:r>
            <a:r>
              <a:rPr lang="en-US" sz="2600" dirty="0" err="1"/>
              <a:t>contient</a:t>
            </a:r>
            <a:r>
              <a:rPr lang="en-US" sz="2600" dirty="0"/>
              <a:t> les </a:t>
            </a:r>
            <a:r>
              <a:rPr lang="en-US" sz="2600" dirty="0" err="1"/>
              <a:t>commandes</a:t>
            </a:r>
            <a:r>
              <a:rPr lang="en-US" sz="2600" dirty="0"/>
              <a:t> qui </a:t>
            </a:r>
            <a:r>
              <a:rPr lang="en-US" sz="2600" dirty="0" err="1"/>
              <a:t>s'exécutent</a:t>
            </a:r>
            <a:r>
              <a:rPr lang="en-US" sz="2600" dirty="0"/>
              <a:t> </a:t>
            </a:r>
            <a:r>
              <a:rPr lang="en-US" sz="2600" dirty="0" err="1"/>
              <a:t>lorsque</a:t>
            </a:r>
            <a:r>
              <a:rPr lang="en-US" sz="2600" dirty="0"/>
              <a:t> </a:t>
            </a:r>
            <a:r>
              <a:rPr lang="en-US" sz="2600" dirty="0" err="1"/>
              <a:t>l'utilisateur</a:t>
            </a:r>
            <a:r>
              <a:rPr lang="en-US" sz="2600" dirty="0"/>
              <a:t> </a:t>
            </a:r>
            <a:r>
              <a:rPr lang="en-US" sz="2600" dirty="0" err="1"/>
              <a:t>ouvre</a:t>
            </a:r>
            <a:r>
              <a:rPr lang="en-US" sz="2600" dirty="0"/>
              <a:t> </a:t>
            </a:r>
            <a:r>
              <a:rPr lang="en-US" sz="2600" dirty="0" err="1"/>
              <a:t>une</a:t>
            </a:r>
            <a:r>
              <a:rPr lang="en-US" sz="2600" dirty="0"/>
              <a:t> session.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général</a:t>
            </a:r>
            <a:r>
              <a:rPr lang="en-US" sz="2600" dirty="0"/>
              <a:t>, </a:t>
            </a:r>
            <a:r>
              <a:rPr lang="en-US" sz="2600" dirty="0" err="1"/>
              <a:t>vous</a:t>
            </a:r>
            <a:r>
              <a:rPr lang="en-US" sz="2600" dirty="0"/>
              <a:t> </a:t>
            </a:r>
            <a:r>
              <a:rPr lang="en-US" sz="2600" dirty="0" err="1"/>
              <a:t>utilisez</a:t>
            </a:r>
            <a:r>
              <a:rPr lang="en-US" sz="2600" dirty="0"/>
              <a:t> </a:t>
            </a:r>
            <a:r>
              <a:rPr lang="en-US" sz="2600" dirty="0" err="1"/>
              <a:t>ces</a:t>
            </a:r>
            <a:r>
              <a:rPr lang="en-US" sz="2600" dirty="0"/>
              <a:t> </a:t>
            </a:r>
            <a:r>
              <a:rPr lang="en-US" sz="2600" dirty="0" err="1"/>
              <a:t>commandes</a:t>
            </a:r>
            <a:r>
              <a:rPr lang="en-US" sz="2600" dirty="0"/>
              <a:t> pour </a:t>
            </a:r>
            <a:r>
              <a:rPr lang="en-US" sz="2600" dirty="0" err="1"/>
              <a:t>créer</a:t>
            </a:r>
            <a:r>
              <a:rPr lang="en-US" sz="2600" dirty="0"/>
              <a:t> des </a:t>
            </a:r>
            <a:r>
              <a:rPr lang="en-US" sz="2600" dirty="0" err="1"/>
              <a:t>mappages</a:t>
            </a:r>
            <a:r>
              <a:rPr lang="en-US" sz="2600" dirty="0"/>
              <a:t> de </a:t>
            </a:r>
            <a:r>
              <a:rPr lang="en-US" sz="2600" dirty="0" err="1"/>
              <a:t>lecteurs</a:t>
            </a:r>
            <a:r>
              <a:rPr lang="en-US" sz="2600" dirty="0"/>
              <a:t>. (</a:t>
            </a:r>
            <a:r>
              <a:rPr lang="en-US" sz="2600" dirty="0" err="1"/>
              <a:t>Mais</a:t>
            </a:r>
            <a:r>
              <a:rPr lang="en-US" sz="2600" dirty="0"/>
              <a:t> </a:t>
            </a:r>
            <a:r>
              <a:rPr lang="en-US" sz="2600" dirty="0" err="1"/>
              <a:t>mieux</a:t>
            </a:r>
            <a:r>
              <a:rPr lang="en-US" sz="2600" dirty="0"/>
              <a:t> avec GPO - C:\Windows\SYSVOL\domain\scripts sur </a:t>
            </a:r>
            <a:r>
              <a:rPr lang="en-US" sz="2600" dirty="0" err="1"/>
              <a:t>tous</a:t>
            </a:r>
            <a:r>
              <a:rPr lang="en-US" sz="2600" dirty="0"/>
              <a:t> les </a:t>
            </a:r>
            <a:r>
              <a:rPr lang="en-US" sz="2600" dirty="0" err="1"/>
              <a:t>contrôleurs</a:t>
            </a:r>
            <a:r>
              <a:rPr lang="en-US" sz="2600" dirty="0"/>
              <a:t> de </a:t>
            </a:r>
            <a:r>
              <a:rPr lang="en-US" sz="2600" dirty="0" err="1"/>
              <a:t>domaine</a:t>
            </a:r>
            <a:r>
              <a:rPr lang="en-US" sz="2600" dirty="0"/>
              <a:t>.)</a:t>
            </a:r>
            <a:endParaRPr lang="fr-BE" sz="26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Dossier de base</a:t>
            </a:r>
            <a:r>
              <a:rPr lang="en-US" sz="2600" dirty="0"/>
              <a:t>. </a:t>
            </a:r>
            <a:r>
              <a:rPr lang="en-US" sz="2600" dirty="0" err="1"/>
              <a:t>Cette</a:t>
            </a:r>
            <a:r>
              <a:rPr lang="en-US" sz="2600" dirty="0"/>
              <a:t> </a:t>
            </a:r>
            <a:r>
              <a:rPr lang="en-US" sz="2600" dirty="0" err="1"/>
              <a:t>valeur</a:t>
            </a:r>
            <a:r>
              <a:rPr lang="en-US" sz="2600" dirty="0"/>
              <a:t> </a:t>
            </a:r>
            <a:r>
              <a:rPr lang="en-US" sz="2600" dirty="0" err="1"/>
              <a:t>permet</a:t>
            </a:r>
            <a:r>
              <a:rPr lang="en-US" sz="2600" dirty="0"/>
              <a:t> de </a:t>
            </a:r>
            <a:r>
              <a:rPr lang="en-US" sz="2600" dirty="0" err="1"/>
              <a:t>créer</a:t>
            </a:r>
            <a:r>
              <a:rPr lang="en-US" sz="2600" dirty="0"/>
              <a:t> </a:t>
            </a:r>
            <a:r>
              <a:rPr lang="en-US" sz="2600" dirty="0" err="1"/>
              <a:t>une</a:t>
            </a:r>
            <a:r>
              <a:rPr lang="en-US" sz="2600" dirty="0"/>
              <a:t> zone de </a:t>
            </a:r>
            <a:r>
              <a:rPr lang="en-US" sz="2600" dirty="0" err="1"/>
              <a:t>stockage</a:t>
            </a:r>
            <a:r>
              <a:rPr lang="en-US" sz="2600" dirty="0"/>
              <a:t> </a:t>
            </a:r>
            <a:r>
              <a:rPr lang="en-US" sz="2600" dirty="0" err="1"/>
              <a:t>personnelle</a:t>
            </a:r>
            <a:r>
              <a:rPr lang="en-US" sz="2600" dirty="0"/>
              <a:t> </a:t>
            </a:r>
            <a:r>
              <a:rPr lang="en-US" sz="2600" dirty="0" err="1"/>
              <a:t>dans</a:t>
            </a:r>
            <a:r>
              <a:rPr lang="en-US" sz="2600" dirty="0"/>
              <a:t> </a:t>
            </a:r>
            <a:r>
              <a:rPr lang="en-US" sz="2600" dirty="0" err="1"/>
              <a:t>laquelle</a:t>
            </a:r>
            <a:r>
              <a:rPr lang="en-US" sz="2600" dirty="0"/>
              <a:t>  les </a:t>
            </a:r>
            <a:r>
              <a:rPr lang="en-US" sz="2600" dirty="0" err="1"/>
              <a:t>utilisateurs</a:t>
            </a:r>
            <a:r>
              <a:rPr lang="en-US" sz="2600" dirty="0"/>
              <a:t> </a:t>
            </a:r>
            <a:r>
              <a:rPr lang="en-US" sz="2600" dirty="0" err="1"/>
              <a:t>peuvent</a:t>
            </a:r>
            <a:r>
              <a:rPr lang="en-US" sz="2600" dirty="0"/>
              <a:t> </a:t>
            </a:r>
            <a:r>
              <a:rPr lang="en-US" sz="2600" dirty="0" err="1"/>
              <a:t>sauvegarder</a:t>
            </a:r>
            <a:r>
              <a:rPr lang="en-US" sz="2600" dirty="0"/>
              <a:t> </a:t>
            </a:r>
            <a:r>
              <a:rPr lang="en-US" sz="2600" dirty="0" err="1"/>
              <a:t>leurs</a:t>
            </a:r>
            <a:r>
              <a:rPr lang="en-US" sz="2600" dirty="0"/>
              <a:t> documents </a:t>
            </a:r>
            <a:r>
              <a:rPr lang="en-US" sz="2600" dirty="0" err="1"/>
              <a:t>personnels</a:t>
            </a:r>
            <a:r>
              <a:rPr lang="en-US" sz="2600" dirty="0"/>
              <a:t>. </a:t>
            </a:r>
            <a:r>
              <a:rPr lang="en-US" sz="2600" dirty="0" err="1"/>
              <a:t>Vous</a:t>
            </a:r>
            <a:r>
              <a:rPr lang="en-US" sz="2600" dirty="0"/>
              <a:t> </a:t>
            </a:r>
            <a:r>
              <a:rPr lang="en-US" sz="2600" dirty="0" err="1"/>
              <a:t>pouvez</a:t>
            </a:r>
            <a:r>
              <a:rPr lang="en-US" sz="2600" dirty="0"/>
              <a:t> </a:t>
            </a:r>
            <a:r>
              <a:rPr lang="en-US" sz="2600" dirty="0" err="1"/>
              <a:t>spécifier</a:t>
            </a:r>
            <a:r>
              <a:rPr lang="en-US" sz="2600" dirty="0"/>
              <a:t> un </a:t>
            </a:r>
            <a:r>
              <a:rPr lang="en-US" sz="2600" dirty="0" err="1"/>
              <a:t>chemin</a:t>
            </a:r>
            <a:r>
              <a:rPr lang="en-US" sz="2600" dirty="0"/>
              <a:t> </a:t>
            </a:r>
            <a:r>
              <a:rPr lang="en-US" sz="2600" dirty="0" err="1"/>
              <a:t>d'accès</a:t>
            </a:r>
            <a:r>
              <a:rPr lang="en-US" sz="2600" dirty="0"/>
              <a:t> local </a:t>
            </a:r>
            <a:r>
              <a:rPr lang="en-US" sz="2600" dirty="0" err="1"/>
              <a:t>ou</a:t>
            </a:r>
            <a:r>
              <a:rPr lang="en-US" sz="2600" dirty="0"/>
              <a:t>, plus </a:t>
            </a:r>
            <a:r>
              <a:rPr lang="en-US" sz="2600" dirty="0" err="1"/>
              <a:t>souvent</a:t>
            </a:r>
            <a:r>
              <a:rPr lang="en-US" sz="2600" dirty="0"/>
              <a:t>, un </a:t>
            </a:r>
            <a:r>
              <a:rPr lang="en-US" sz="2600" dirty="0" err="1"/>
              <a:t>chemin</a:t>
            </a:r>
            <a:r>
              <a:rPr lang="en-US" sz="2600" dirty="0"/>
              <a:t> </a:t>
            </a:r>
            <a:r>
              <a:rPr lang="en-US" sz="2600" dirty="0" err="1"/>
              <a:t>d'accès</a:t>
            </a:r>
            <a:r>
              <a:rPr lang="en-US" sz="2600" dirty="0"/>
              <a:t> UNC au dossier de </a:t>
            </a:r>
            <a:r>
              <a:rPr lang="en-US" sz="2600" dirty="0" err="1"/>
              <a:t>l'utilisateur</a:t>
            </a:r>
            <a:r>
              <a:rPr lang="en-US" sz="2600" dirty="0"/>
              <a:t>. </a:t>
            </a:r>
            <a:endParaRPr lang="fr-BE" sz="2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363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Profils</a:t>
            </a:r>
            <a:r>
              <a:rPr lang="en-US" sz="3600" b="1" dirty="0"/>
              <a:t> </a:t>
            </a:r>
            <a:r>
              <a:rPr lang="en-US" sz="3600" b="1" dirty="0" err="1"/>
              <a:t>utilisateurs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313229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3.1 Gestion des comptes des utilisateurs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afficher</a:t>
            </a:r>
            <a:r>
              <a:rPr lang="en-US" sz="3000" dirty="0"/>
              <a:t> les </a:t>
            </a:r>
            <a:r>
              <a:rPr lang="en-US" sz="3000" dirty="0" err="1"/>
              <a:t>objets</a:t>
            </a:r>
            <a:r>
              <a:rPr lang="en-US" sz="3000" dirty="0"/>
              <a:t> AD DS à </a:t>
            </a:r>
            <a:r>
              <a:rPr lang="en-US" sz="3000" dirty="0" err="1"/>
              <a:t>l'aide</a:t>
            </a:r>
            <a:r>
              <a:rPr lang="en-US" sz="3000" dirty="0"/>
              <a:t> de divers </a:t>
            </a:r>
            <a:r>
              <a:rPr lang="en-US" sz="3000" dirty="0" err="1"/>
              <a:t>outils</a:t>
            </a:r>
            <a:r>
              <a:rPr lang="en-US" sz="3000" dirty="0"/>
              <a:t> </a:t>
            </a:r>
            <a:r>
              <a:rPr lang="en-US" sz="3000" dirty="0" err="1"/>
              <a:t>d'administration</a:t>
            </a:r>
            <a:r>
              <a:rPr lang="en-US" sz="3000" dirty="0"/>
              <a:t> </a:t>
            </a:r>
            <a:r>
              <a:rPr lang="en-US" sz="3000" dirty="0" err="1"/>
              <a:t>d'AD</a:t>
            </a:r>
            <a:r>
              <a:rPr lang="en-US" sz="3000" dirty="0"/>
              <a:t> DS ;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créer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r>
              <a:rPr lang="en-US" sz="3000" dirty="0"/>
              <a:t> que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</a:t>
            </a:r>
            <a:r>
              <a:rPr lang="en-US" sz="3000" dirty="0" err="1"/>
              <a:t>utiliser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un </a:t>
            </a:r>
            <a:r>
              <a:rPr lang="en-US" sz="3000" dirty="0" err="1"/>
              <a:t>réseau</a:t>
            </a:r>
            <a:r>
              <a:rPr lang="en-US" sz="3000" dirty="0"/>
              <a:t> </a:t>
            </a:r>
            <a:r>
              <a:rPr lang="en-US" sz="3000" dirty="0" err="1"/>
              <a:t>d'entreprise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comment </a:t>
            </a:r>
            <a:r>
              <a:rPr lang="en-US" sz="3000" dirty="0" err="1"/>
              <a:t>configurer</a:t>
            </a:r>
            <a:r>
              <a:rPr lang="en-US" sz="3000" dirty="0"/>
              <a:t> des </a:t>
            </a:r>
            <a:r>
              <a:rPr lang="en-US" sz="3000" dirty="0" err="1"/>
              <a:t>attributs</a:t>
            </a:r>
            <a:r>
              <a:rPr lang="en-US" sz="3000" dirty="0"/>
              <a:t> </a:t>
            </a:r>
            <a:r>
              <a:rPr lang="en-US" sz="3000" dirty="0" err="1"/>
              <a:t>importants</a:t>
            </a:r>
            <a:r>
              <a:rPr lang="en-US" sz="3000" dirty="0"/>
              <a:t> de </a:t>
            </a:r>
            <a:r>
              <a:rPr lang="en-US" sz="3000" dirty="0" err="1"/>
              <a:t>compte</a:t>
            </a:r>
            <a:r>
              <a:rPr lang="en-US" sz="3000" dirty="0"/>
              <a:t> </a:t>
            </a:r>
            <a:r>
              <a:rPr lang="en-US" sz="3000" dirty="0" err="1"/>
              <a:t>d'utilisateur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comment </a:t>
            </a:r>
            <a:r>
              <a:rPr lang="en-US" sz="3000" dirty="0" err="1"/>
              <a:t>créer</a:t>
            </a:r>
            <a:r>
              <a:rPr lang="en-US" sz="3000" dirty="0"/>
              <a:t> des </a:t>
            </a:r>
            <a:r>
              <a:rPr lang="en-US" sz="3000" dirty="0" err="1"/>
              <a:t>profils</a:t>
            </a:r>
            <a:r>
              <a:rPr lang="en-US" sz="3000" dirty="0"/>
              <a:t> </a:t>
            </a:r>
            <a:r>
              <a:rPr lang="en-US" sz="3000" dirty="0" err="1"/>
              <a:t>utilisateur</a:t>
            </a:r>
            <a:r>
              <a:rPr lang="en-US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highlight>
                  <a:srgbClr val="FFFF00"/>
                </a:highlight>
              </a:rPr>
              <a:t>expliquer</a:t>
            </a:r>
            <a:r>
              <a:rPr lang="en-US" sz="3000" dirty="0">
                <a:highlight>
                  <a:srgbClr val="FFFF00"/>
                </a:highlight>
              </a:rPr>
              <a:t> comment </a:t>
            </a:r>
            <a:r>
              <a:rPr lang="en-US" sz="3000" dirty="0" err="1">
                <a:highlight>
                  <a:srgbClr val="FFFF00"/>
                </a:highlight>
              </a:rPr>
              <a:t>gérer</a:t>
            </a:r>
            <a:r>
              <a:rPr lang="en-US" sz="3000" dirty="0">
                <a:highlight>
                  <a:srgbClr val="FFFF00"/>
                </a:highlight>
              </a:rPr>
              <a:t> des </a:t>
            </a:r>
            <a:r>
              <a:rPr lang="en-US" sz="3000" dirty="0" err="1">
                <a:highlight>
                  <a:srgbClr val="FFFF00"/>
                </a:highlight>
              </a:rPr>
              <a:t>comptes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d'utilisateurs</a:t>
            </a:r>
            <a:endParaRPr lang="fr-BE" sz="3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4203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Gérer</a:t>
            </a:r>
            <a:r>
              <a:rPr lang="en-US" sz="3600" b="1" dirty="0"/>
              <a:t> les </a:t>
            </a:r>
            <a:r>
              <a:rPr lang="en-US" sz="3600" b="1" dirty="0" err="1"/>
              <a:t>comptes</a:t>
            </a:r>
            <a:r>
              <a:rPr lang="en-US" sz="3600" b="1" dirty="0"/>
              <a:t> </a:t>
            </a:r>
            <a:r>
              <a:rPr lang="en-US" sz="3600" b="1" dirty="0" err="1"/>
              <a:t>utilisateurs</a:t>
            </a:r>
            <a:endParaRPr lang="fr-BE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67363E-1465-40EB-A654-915099A45C16}"/>
              </a:ext>
            </a:extLst>
          </p:cNvPr>
          <p:cNvSpPr/>
          <p:nvPr/>
        </p:nvSpPr>
        <p:spPr>
          <a:xfrm>
            <a:off x="4361521" y="2958282"/>
            <a:ext cx="2032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296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682305" y="1182848"/>
            <a:ext cx="112664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3.1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 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Gestion de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d'utilisateurs</a:t>
            </a:r>
            <a:endParaRPr lang="fr-FR" sz="3600" dirty="0">
              <a:solidFill>
                <a:srgbClr val="000000"/>
              </a:solidFill>
              <a:highlight>
                <a:srgbClr val="FFFF00"/>
              </a:highlight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3.2  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Gestion des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de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groupes</a:t>
            </a:r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3.3  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Gestion des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d'ordinateurs</a:t>
            </a:r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3.4 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Délégation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de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l'administration</a:t>
            </a:r>
            <a:endParaRPr lang="fr-BE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02004"/>
            <a:ext cx="1134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Gestion des objets de service de domaine AD (graphique)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1727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3.1 Gestion des comptes des utilisateurs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highlight>
                  <a:srgbClr val="FFFF00"/>
                </a:highlight>
              </a:rPr>
              <a:t>afficher</a:t>
            </a:r>
            <a:r>
              <a:rPr lang="en-US" sz="3000" dirty="0">
                <a:highlight>
                  <a:srgbClr val="FFFF00"/>
                </a:highlight>
              </a:rPr>
              <a:t> les </a:t>
            </a:r>
            <a:r>
              <a:rPr lang="en-US" sz="3000" dirty="0" err="1">
                <a:highlight>
                  <a:srgbClr val="FFFF00"/>
                </a:highlight>
              </a:rPr>
              <a:t>objets</a:t>
            </a:r>
            <a:r>
              <a:rPr lang="en-US" sz="3000" dirty="0">
                <a:highlight>
                  <a:srgbClr val="FFFF00"/>
                </a:highlight>
              </a:rPr>
              <a:t> AD DS à </a:t>
            </a:r>
            <a:r>
              <a:rPr lang="en-US" sz="3000" dirty="0" err="1">
                <a:highlight>
                  <a:srgbClr val="FFFF00"/>
                </a:highlight>
              </a:rPr>
              <a:t>l'aide</a:t>
            </a:r>
            <a:r>
              <a:rPr lang="en-US" sz="3000" dirty="0">
                <a:highlight>
                  <a:srgbClr val="FFFF00"/>
                </a:highlight>
              </a:rPr>
              <a:t> de divers </a:t>
            </a:r>
            <a:r>
              <a:rPr lang="en-US" sz="3000" dirty="0" err="1">
                <a:highlight>
                  <a:srgbClr val="FFFF00"/>
                </a:highlight>
              </a:rPr>
              <a:t>outils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d'administration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d'AD</a:t>
            </a:r>
            <a:r>
              <a:rPr lang="en-US" sz="3000" dirty="0">
                <a:highlight>
                  <a:srgbClr val="FFFF00"/>
                </a:highlight>
              </a:rPr>
              <a:t> DS ;</a:t>
            </a:r>
            <a:endParaRPr lang="fr-BE" sz="30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créer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r>
              <a:rPr lang="en-US" sz="3000" dirty="0"/>
              <a:t> que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</a:t>
            </a:r>
            <a:r>
              <a:rPr lang="en-US" sz="3000" dirty="0" err="1"/>
              <a:t>utiliser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un </a:t>
            </a:r>
            <a:r>
              <a:rPr lang="en-US" sz="3000" dirty="0" err="1"/>
              <a:t>réseau</a:t>
            </a:r>
            <a:r>
              <a:rPr lang="en-US" sz="3000" dirty="0"/>
              <a:t> </a:t>
            </a:r>
            <a:r>
              <a:rPr lang="en-US" sz="3000" dirty="0" err="1"/>
              <a:t>d'entreprise</a:t>
            </a:r>
            <a:r>
              <a:rPr lang="en-US" sz="3000" dirty="0"/>
              <a:t> 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comment </a:t>
            </a:r>
            <a:r>
              <a:rPr lang="en-US" sz="3000" dirty="0" err="1"/>
              <a:t>configurer</a:t>
            </a:r>
            <a:r>
              <a:rPr lang="en-US" sz="3000" dirty="0"/>
              <a:t> des </a:t>
            </a:r>
            <a:r>
              <a:rPr lang="en-US" sz="3000" dirty="0" err="1"/>
              <a:t>attributs</a:t>
            </a:r>
            <a:r>
              <a:rPr lang="en-US" sz="3000" dirty="0"/>
              <a:t> </a:t>
            </a:r>
            <a:r>
              <a:rPr lang="en-US" sz="3000" dirty="0" err="1"/>
              <a:t>importants</a:t>
            </a:r>
            <a:r>
              <a:rPr lang="en-US" sz="3000" dirty="0"/>
              <a:t> de </a:t>
            </a:r>
            <a:r>
              <a:rPr lang="en-US" sz="3000" dirty="0" err="1"/>
              <a:t>compte</a:t>
            </a:r>
            <a:r>
              <a:rPr lang="en-US" sz="3000" dirty="0"/>
              <a:t> </a:t>
            </a:r>
            <a:r>
              <a:rPr lang="en-US" sz="3000" dirty="0" err="1"/>
              <a:t>d'utilisateur</a:t>
            </a: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décrire</a:t>
            </a:r>
            <a:r>
              <a:rPr lang="en-US" sz="3000" dirty="0"/>
              <a:t> comment </a:t>
            </a:r>
            <a:r>
              <a:rPr lang="en-US" sz="3000" dirty="0" err="1"/>
              <a:t>créer</a:t>
            </a:r>
            <a:r>
              <a:rPr lang="en-US" sz="3000" dirty="0"/>
              <a:t> des </a:t>
            </a:r>
            <a:r>
              <a:rPr lang="en-US" sz="3000" dirty="0" err="1"/>
              <a:t>profils</a:t>
            </a:r>
            <a:r>
              <a:rPr lang="en-US" sz="3000" dirty="0"/>
              <a:t> </a:t>
            </a:r>
            <a:r>
              <a:rPr lang="en-US" sz="3000" dirty="0" err="1"/>
              <a:t>utilisateur</a:t>
            </a:r>
            <a:r>
              <a:rPr lang="en-US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expliquer</a:t>
            </a:r>
            <a:r>
              <a:rPr lang="en-US" sz="3000" dirty="0"/>
              <a:t> comment </a:t>
            </a:r>
            <a:r>
              <a:rPr lang="en-US" sz="3000" dirty="0" err="1"/>
              <a:t>gérer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d'utilisateurs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8299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623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Outils</a:t>
            </a:r>
            <a:r>
              <a:rPr lang="en-US" sz="3600" b="1" dirty="0"/>
              <a:t> </a:t>
            </a:r>
            <a:r>
              <a:rPr lang="en-US" sz="3600" b="1" dirty="0" err="1"/>
              <a:t>d'administration</a:t>
            </a:r>
            <a:r>
              <a:rPr lang="en-US" sz="3600" b="1" dirty="0"/>
              <a:t> </a:t>
            </a:r>
            <a:r>
              <a:rPr lang="en-US" sz="3600" b="1" dirty="0" err="1"/>
              <a:t>d'AD</a:t>
            </a:r>
            <a:r>
              <a:rPr lang="en-US" sz="3600" b="1" dirty="0"/>
              <a:t> DS</a:t>
            </a:r>
            <a:endParaRPr lang="fr-BE" sz="3600" b="1" dirty="0"/>
          </a:p>
        </p:txBody>
      </p:sp>
      <p:pic>
        <p:nvPicPr>
          <p:cNvPr id="1030" name="Picture 6" descr="þÿ">
            <a:extLst>
              <a:ext uri="{FF2B5EF4-FFF2-40B4-BE49-F238E27FC236}">
                <a16:creationId xmlns:a16="http://schemas.microsoft.com/office/drawing/2014/main" id="{464B8933-563E-463E-9673-A62DC3F6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77" y="1257061"/>
            <a:ext cx="8249432" cy="550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27CD5D-898C-4789-9C44-D3DCD91F6252}"/>
              </a:ext>
            </a:extLst>
          </p:cNvPr>
          <p:cNvSpPr/>
          <p:nvPr/>
        </p:nvSpPr>
        <p:spPr>
          <a:xfrm>
            <a:off x="617835" y="5556626"/>
            <a:ext cx="4655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Automatisation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008E15F-370A-4B3B-82BF-556872E2BB93}"/>
              </a:ext>
            </a:extLst>
          </p:cNvPr>
          <p:cNvSpPr/>
          <p:nvPr/>
        </p:nvSpPr>
        <p:spPr>
          <a:xfrm rot="17591915">
            <a:off x="3730029" y="5021313"/>
            <a:ext cx="832919" cy="506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431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/>
              <a:t>Composants</a:t>
            </a:r>
            <a:r>
              <a:rPr lang="en-US" sz="3000" b="1" dirty="0"/>
              <a:t> </a:t>
            </a:r>
            <a:r>
              <a:rPr lang="en-US" sz="3000" b="1" dirty="0" err="1"/>
              <a:t>logiciels</a:t>
            </a:r>
            <a:r>
              <a:rPr lang="en-US" sz="3000" b="1" dirty="0"/>
              <a:t> </a:t>
            </a:r>
            <a:r>
              <a:rPr lang="en-US" sz="3000" b="1" dirty="0" err="1"/>
              <a:t>enfichables</a:t>
            </a:r>
            <a:r>
              <a:rPr lang="en-US" sz="3000" b="1" dirty="0"/>
              <a:t> </a:t>
            </a:r>
            <a:r>
              <a:rPr lang="en-US" sz="3000" b="1" dirty="0" err="1"/>
              <a:t>d'administration</a:t>
            </a:r>
            <a:r>
              <a:rPr lang="en-US" sz="3000" b="1" dirty="0"/>
              <a:t> Active Directory</a:t>
            </a:r>
          </a:p>
          <a:p>
            <a:endParaRPr lang="fr-BE" sz="3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Utilisateurs</a:t>
            </a:r>
            <a:r>
              <a:rPr lang="en-US" sz="2800" dirty="0">
                <a:solidFill>
                  <a:srgbClr val="00B0F0"/>
                </a:solidFill>
              </a:rPr>
              <a:t> et </a:t>
            </a:r>
            <a:r>
              <a:rPr lang="en-US" sz="2800" dirty="0" err="1">
                <a:solidFill>
                  <a:srgbClr val="00B0F0"/>
                </a:solidFill>
              </a:rPr>
              <a:t>ordinateurs</a:t>
            </a:r>
            <a:r>
              <a:rPr lang="en-US" sz="2800" dirty="0">
                <a:solidFill>
                  <a:srgbClr val="00B0F0"/>
                </a:solidFill>
              </a:rPr>
              <a:t> Active Directory</a:t>
            </a:r>
            <a:r>
              <a:rPr lang="en-US" sz="2800" dirty="0"/>
              <a:t>.</a:t>
            </a:r>
            <a:endParaRPr lang="fr-BE" sz="2800" dirty="0"/>
          </a:p>
          <a:p>
            <a:pPr lvl="2"/>
            <a:r>
              <a:rPr lang="en-US" sz="2800" dirty="0"/>
              <a:t>Ce </a:t>
            </a:r>
            <a:r>
              <a:rPr lang="en-US" sz="2800" dirty="0" err="1"/>
              <a:t>composant</a:t>
            </a:r>
            <a:r>
              <a:rPr lang="en-US" sz="2800" dirty="0"/>
              <a:t> </a:t>
            </a:r>
            <a:r>
              <a:rPr lang="en-US" sz="2800" dirty="0" err="1"/>
              <a:t>logiciel</a:t>
            </a:r>
            <a:r>
              <a:rPr lang="en-US" sz="2800" dirty="0"/>
              <a:t> </a:t>
            </a:r>
            <a:r>
              <a:rPr lang="en-US" sz="2800" dirty="0" err="1"/>
              <a:t>enfichable</a:t>
            </a:r>
            <a:r>
              <a:rPr lang="en-US" sz="2800" dirty="0"/>
              <a:t> </a:t>
            </a:r>
            <a:r>
              <a:rPr lang="en-US" sz="2800" dirty="0" err="1"/>
              <a:t>gère</a:t>
            </a:r>
            <a:r>
              <a:rPr lang="en-US" sz="2800" dirty="0"/>
              <a:t> la </a:t>
            </a:r>
            <a:r>
              <a:rPr lang="en-US" sz="2800" dirty="0" err="1"/>
              <a:t>plupart</a:t>
            </a:r>
            <a:r>
              <a:rPr lang="en-US" sz="2800" dirty="0"/>
              <a:t> des </a:t>
            </a:r>
            <a:r>
              <a:rPr lang="en-US" sz="2800" dirty="0" err="1"/>
              <a:t>ressources</a:t>
            </a:r>
            <a:r>
              <a:rPr lang="en-US" sz="2800" dirty="0"/>
              <a:t> </a:t>
            </a:r>
            <a:r>
              <a:rPr lang="en-US" sz="2800" dirty="0" err="1"/>
              <a:t>quotidiennes</a:t>
            </a:r>
            <a:r>
              <a:rPr lang="en-US" sz="2800" dirty="0"/>
              <a:t> </a:t>
            </a:r>
            <a:r>
              <a:rPr lang="en-US" sz="2800" dirty="0" err="1"/>
              <a:t>courantes</a:t>
            </a:r>
            <a:r>
              <a:rPr lang="en-US" sz="2800" dirty="0"/>
              <a:t>, </a:t>
            </a:r>
            <a:r>
              <a:rPr lang="en-US" sz="2800" dirty="0" err="1"/>
              <a:t>dont</a:t>
            </a:r>
            <a:r>
              <a:rPr lang="en-US" sz="2800" dirty="0"/>
              <a:t> les </a:t>
            </a:r>
            <a:r>
              <a:rPr lang="en-US" sz="2800" dirty="0" err="1"/>
              <a:t>utilisateurs</a:t>
            </a:r>
            <a:r>
              <a:rPr lang="en-US" sz="2800" dirty="0"/>
              <a:t>, les </a:t>
            </a:r>
            <a:r>
              <a:rPr lang="en-US" sz="2800" dirty="0" err="1"/>
              <a:t>groupes</a:t>
            </a:r>
            <a:r>
              <a:rPr lang="en-US" sz="2800" dirty="0"/>
              <a:t>, les </a:t>
            </a:r>
            <a:r>
              <a:rPr lang="en-US" sz="2800" dirty="0" err="1"/>
              <a:t>ordinateurs</a:t>
            </a:r>
            <a:r>
              <a:rPr lang="en-US" sz="2800" dirty="0"/>
              <a:t> et les </a:t>
            </a:r>
            <a:r>
              <a:rPr lang="en-US" sz="2800" dirty="0" err="1"/>
              <a:t>unités</a:t>
            </a:r>
            <a:r>
              <a:rPr lang="en-US" sz="2800" dirty="0"/>
              <a:t> </a:t>
            </a:r>
            <a:r>
              <a:rPr lang="en-US" sz="2800" dirty="0" err="1"/>
              <a:t>d'organisation</a:t>
            </a:r>
            <a:r>
              <a:rPr lang="en-US" sz="2800" dirty="0"/>
              <a:t>. Il </a:t>
            </a:r>
            <a:r>
              <a:rPr lang="en-US" sz="2800" dirty="0" err="1"/>
              <a:t>s'agit</a:t>
            </a:r>
            <a:r>
              <a:rPr lang="en-US" sz="2800" dirty="0"/>
              <a:t> </a:t>
            </a:r>
            <a:r>
              <a:rPr lang="en-US" sz="2800" dirty="0" err="1"/>
              <a:t>probablement</a:t>
            </a:r>
            <a:r>
              <a:rPr lang="en-US" sz="2800" dirty="0"/>
              <a:t> du </a:t>
            </a:r>
            <a:r>
              <a:rPr lang="en-US" sz="2800" dirty="0" err="1"/>
              <a:t>composant</a:t>
            </a:r>
            <a:r>
              <a:rPr lang="en-US" sz="2800" dirty="0"/>
              <a:t> </a:t>
            </a:r>
            <a:r>
              <a:rPr lang="en-US" sz="2800" dirty="0" err="1"/>
              <a:t>logiciel</a:t>
            </a:r>
            <a:r>
              <a:rPr lang="en-US" sz="2800" dirty="0"/>
              <a:t> </a:t>
            </a:r>
            <a:r>
              <a:rPr lang="en-US" sz="2800" dirty="0" err="1"/>
              <a:t>enfichable</a:t>
            </a:r>
            <a:r>
              <a:rPr lang="en-US" sz="2800" dirty="0"/>
              <a:t> le plus </a:t>
            </a:r>
            <a:r>
              <a:rPr lang="en-US" sz="2800" dirty="0" err="1"/>
              <a:t>utilisé</a:t>
            </a:r>
            <a:r>
              <a:rPr lang="en-US" sz="2800" dirty="0"/>
              <a:t> par un </a:t>
            </a:r>
            <a:r>
              <a:rPr lang="en-US" sz="2800" dirty="0" err="1"/>
              <a:t>administrateur</a:t>
            </a:r>
            <a:r>
              <a:rPr lang="en-US" sz="2800" dirty="0"/>
              <a:t> Active Directory.</a:t>
            </a:r>
          </a:p>
          <a:p>
            <a:pPr lvl="2"/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</a:rPr>
              <a:t>Sites et services Active Directory.</a:t>
            </a:r>
          </a:p>
          <a:p>
            <a:pPr lvl="2"/>
            <a:r>
              <a:rPr lang="en-US" sz="2800" dirty="0"/>
              <a:t>Ce </a:t>
            </a:r>
            <a:r>
              <a:rPr lang="en-US" sz="2800" dirty="0" err="1"/>
              <a:t>composant</a:t>
            </a:r>
            <a:r>
              <a:rPr lang="en-US" sz="2800" dirty="0"/>
              <a:t> </a:t>
            </a:r>
            <a:r>
              <a:rPr lang="en-US" sz="2800" dirty="0" err="1"/>
              <a:t>logiciel</a:t>
            </a:r>
            <a:r>
              <a:rPr lang="en-US" sz="2800" dirty="0"/>
              <a:t> </a:t>
            </a:r>
            <a:r>
              <a:rPr lang="en-US" sz="2800" dirty="0" err="1"/>
              <a:t>enfichable</a:t>
            </a:r>
            <a:r>
              <a:rPr lang="en-US" sz="2800" dirty="0"/>
              <a:t> </a:t>
            </a:r>
            <a:r>
              <a:rPr lang="en-US" sz="2800" dirty="0" err="1"/>
              <a:t>gère</a:t>
            </a:r>
            <a:r>
              <a:rPr lang="en-US" sz="2800" dirty="0"/>
              <a:t> la </a:t>
            </a:r>
            <a:r>
              <a:rPr lang="en-US" sz="2800" dirty="0" err="1"/>
              <a:t>réplication</a:t>
            </a:r>
            <a:r>
              <a:rPr lang="en-US" sz="2800" dirty="0"/>
              <a:t>, la </a:t>
            </a:r>
            <a:r>
              <a:rPr lang="en-US" sz="2800" dirty="0" err="1"/>
              <a:t>topologie</a:t>
            </a:r>
            <a:r>
              <a:rPr lang="en-US" sz="2800" dirty="0"/>
              <a:t> du </a:t>
            </a:r>
            <a:r>
              <a:rPr lang="en-US" sz="2800" dirty="0" err="1"/>
              <a:t>réseau</a:t>
            </a:r>
            <a:r>
              <a:rPr lang="en-US" sz="2800" dirty="0"/>
              <a:t> et les services </a:t>
            </a:r>
            <a:r>
              <a:rPr lang="en-US" sz="2800" dirty="0" err="1"/>
              <a:t>connexes</a:t>
            </a:r>
            <a:r>
              <a:rPr lang="en-US" sz="2800" dirty="0"/>
              <a:t>.</a:t>
            </a:r>
            <a:endParaRPr lang="fr-BE" sz="2800" dirty="0"/>
          </a:p>
          <a:p>
            <a:pPr lvl="2"/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623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Outils</a:t>
            </a:r>
            <a:r>
              <a:rPr lang="en-US" sz="3600" b="1" dirty="0"/>
              <a:t> </a:t>
            </a:r>
            <a:r>
              <a:rPr lang="en-US" sz="3600" b="1" dirty="0" err="1"/>
              <a:t>d'administration</a:t>
            </a:r>
            <a:r>
              <a:rPr lang="en-US" sz="3600" b="1" dirty="0"/>
              <a:t> </a:t>
            </a:r>
            <a:r>
              <a:rPr lang="en-US" sz="3600" b="1" dirty="0" err="1"/>
              <a:t>d'AD</a:t>
            </a:r>
            <a:r>
              <a:rPr lang="en-US" sz="3600" b="1" dirty="0"/>
              <a:t> DS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168601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/>
              <a:t>Composants</a:t>
            </a:r>
            <a:r>
              <a:rPr lang="en-US" sz="3000" b="1" dirty="0"/>
              <a:t> </a:t>
            </a:r>
            <a:r>
              <a:rPr lang="en-US" sz="3000" b="1" dirty="0" err="1"/>
              <a:t>logiciels</a:t>
            </a:r>
            <a:r>
              <a:rPr lang="en-US" sz="3000" b="1" dirty="0"/>
              <a:t> </a:t>
            </a:r>
            <a:r>
              <a:rPr lang="en-US" sz="3000" b="1" dirty="0" err="1"/>
              <a:t>enfichables</a:t>
            </a:r>
            <a:r>
              <a:rPr lang="en-US" sz="3000" b="1" dirty="0"/>
              <a:t> </a:t>
            </a:r>
            <a:r>
              <a:rPr lang="en-US" sz="3000" b="1" dirty="0" err="1"/>
              <a:t>d'administration</a:t>
            </a:r>
            <a:r>
              <a:rPr lang="en-US" sz="3000" b="1" dirty="0"/>
              <a:t> Active Directory</a:t>
            </a:r>
          </a:p>
          <a:p>
            <a:endParaRPr lang="fr-BE" sz="30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Composant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Domaines</a:t>
            </a:r>
            <a:r>
              <a:rPr lang="en-US" sz="2800" dirty="0">
                <a:solidFill>
                  <a:srgbClr val="00B0F0"/>
                </a:solidFill>
              </a:rPr>
              <a:t> et approbations Active Directory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Ce </a:t>
            </a:r>
            <a:r>
              <a:rPr lang="en-US" sz="2800" dirty="0" err="1"/>
              <a:t>composant</a:t>
            </a:r>
            <a:r>
              <a:rPr lang="en-US" sz="2800" dirty="0"/>
              <a:t> </a:t>
            </a:r>
            <a:r>
              <a:rPr lang="en-US" sz="2800" dirty="0" err="1"/>
              <a:t>logiciel</a:t>
            </a:r>
            <a:r>
              <a:rPr lang="en-US" sz="2800" dirty="0"/>
              <a:t> </a:t>
            </a:r>
            <a:r>
              <a:rPr lang="en-US" sz="2800" dirty="0" err="1"/>
              <a:t>enfichable</a:t>
            </a:r>
            <a:r>
              <a:rPr lang="en-US" sz="2800" dirty="0"/>
              <a:t> configure et </a:t>
            </a:r>
            <a:r>
              <a:rPr lang="en-US" sz="2800" dirty="0" err="1"/>
              <a:t>maintient</a:t>
            </a:r>
            <a:r>
              <a:rPr lang="en-US" sz="2800" dirty="0"/>
              <a:t> les relations </a:t>
            </a:r>
            <a:r>
              <a:rPr lang="en-US" sz="2800" dirty="0" err="1"/>
              <a:t>d'approbation</a:t>
            </a:r>
            <a:r>
              <a:rPr lang="en-US" sz="2800" dirty="0"/>
              <a:t> </a:t>
            </a:r>
            <a:r>
              <a:rPr lang="en-US" sz="2800" dirty="0" err="1"/>
              <a:t>ainsi</a:t>
            </a:r>
            <a:r>
              <a:rPr lang="en-US" sz="2800" dirty="0"/>
              <a:t> que le </a:t>
            </a:r>
            <a:r>
              <a:rPr lang="en-US" sz="2800" dirty="0" err="1"/>
              <a:t>niveau</a:t>
            </a:r>
            <a:r>
              <a:rPr lang="en-US" sz="2800" dirty="0"/>
              <a:t> </a:t>
            </a:r>
            <a:r>
              <a:rPr lang="en-US" sz="2800" dirty="0" err="1"/>
              <a:t>fonctionnel</a:t>
            </a:r>
            <a:r>
              <a:rPr lang="en-US" sz="2800" dirty="0"/>
              <a:t> du </a:t>
            </a:r>
            <a:r>
              <a:rPr lang="en-US" sz="2800" dirty="0" err="1"/>
              <a:t>domaine</a:t>
            </a:r>
            <a:r>
              <a:rPr lang="en-US" sz="2800" dirty="0"/>
              <a:t> et de la </a:t>
            </a:r>
            <a:r>
              <a:rPr lang="en-US" sz="2800" dirty="0" err="1"/>
              <a:t>forêt</a:t>
            </a:r>
            <a:r>
              <a:rPr lang="en-US" sz="2800" dirty="0"/>
              <a:t>.</a:t>
            </a:r>
          </a:p>
          <a:p>
            <a:pPr lvl="2"/>
            <a:endParaRPr lang="fr-BE" sz="2800" dirty="0">
              <a:highlight>
                <a:srgbClr val="FFFF00"/>
              </a:highligh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B0F0"/>
                </a:solidFill>
              </a:rPr>
              <a:t>Composant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logiciel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enfichable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Schéma</a:t>
            </a:r>
            <a:r>
              <a:rPr lang="en-US" sz="2800" dirty="0">
                <a:solidFill>
                  <a:srgbClr val="00B0F0"/>
                </a:solidFill>
              </a:rPr>
              <a:t> Active Directory.</a:t>
            </a:r>
          </a:p>
          <a:p>
            <a:pPr lvl="2"/>
            <a:r>
              <a:rPr lang="en-US" sz="2800" dirty="0"/>
              <a:t>Ce </a:t>
            </a:r>
            <a:r>
              <a:rPr lang="en-US" sz="2800" dirty="0" err="1"/>
              <a:t>composant</a:t>
            </a:r>
            <a:r>
              <a:rPr lang="en-US" sz="2800" dirty="0"/>
              <a:t> </a:t>
            </a:r>
            <a:r>
              <a:rPr lang="en-US" sz="2800" dirty="0" err="1"/>
              <a:t>logiciel</a:t>
            </a:r>
            <a:r>
              <a:rPr lang="en-US" sz="2800" dirty="0"/>
              <a:t> </a:t>
            </a:r>
            <a:r>
              <a:rPr lang="en-US" sz="2800" dirty="0" err="1"/>
              <a:t>enfichable</a:t>
            </a:r>
            <a:r>
              <a:rPr lang="en-US" sz="2800" dirty="0"/>
              <a:t> examine et </a:t>
            </a:r>
            <a:r>
              <a:rPr lang="en-US" sz="2800" dirty="0" err="1"/>
              <a:t>modifie</a:t>
            </a:r>
            <a:r>
              <a:rPr lang="en-US" sz="2800" dirty="0"/>
              <a:t> la </a:t>
            </a:r>
            <a:r>
              <a:rPr lang="en-US" sz="2800" dirty="0" err="1"/>
              <a:t>définition</a:t>
            </a:r>
            <a:r>
              <a:rPr lang="en-US" sz="2800" dirty="0"/>
              <a:t> des </a:t>
            </a:r>
            <a:r>
              <a:rPr lang="en-US" sz="2800" dirty="0" err="1"/>
              <a:t>attributs</a:t>
            </a:r>
            <a:r>
              <a:rPr lang="en-US" sz="2800" dirty="0"/>
              <a:t> et des classes </a:t>
            </a:r>
            <a:r>
              <a:rPr lang="en-US" sz="2800" dirty="0" err="1"/>
              <a:t>d'objets</a:t>
            </a:r>
            <a:r>
              <a:rPr lang="en-US" sz="2800" dirty="0"/>
              <a:t> </a:t>
            </a:r>
            <a:r>
              <a:rPr lang="en-US" sz="2800" dirty="0" err="1"/>
              <a:t>d'Active</a:t>
            </a:r>
            <a:r>
              <a:rPr lang="en-US" sz="2800" dirty="0"/>
              <a:t> Directory. Il </a:t>
            </a:r>
            <a:r>
              <a:rPr lang="en-US" sz="2800" dirty="0" err="1"/>
              <a:t>constitue</a:t>
            </a:r>
            <a:r>
              <a:rPr lang="en-US" sz="2800" dirty="0"/>
              <a:t> le </a:t>
            </a:r>
            <a:r>
              <a:rPr lang="en-US" sz="2800" dirty="0" err="1"/>
              <a:t>modèle</a:t>
            </a:r>
            <a:r>
              <a:rPr lang="en-US" sz="2800" dirty="0"/>
              <a:t> pour AD DS. Il </a:t>
            </a:r>
            <a:r>
              <a:rPr lang="en-US" sz="2800" dirty="0" err="1"/>
              <a:t>est</a:t>
            </a:r>
            <a:r>
              <a:rPr lang="en-US" sz="2800" dirty="0"/>
              <a:t> </a:t>
            </a:r>
            <a:r>
              <a:rPr lang="en-US" sz="2800" dirty="0" err="1"/>
              <a:t>rarement</a:t>
            </a:r>
            <a:r>
              <a:rPr lang="en-US" sz="2800" dirty="0"/>
              <a:t> </a:t>
            </a:r>
            <a:r>
              <a:rPr lang="en-US" sz="2800" dirty="0" err="1"/>
              <a:t>affiché</a:t>
            </a:r>
            <a:r>
              <a:rPr lang="en-US" sz="2800" dirty="0"/>
              <a:t>, et encore plus </a:t>
            </a:r>
            <a:r>
              <a:rPr lang="en-US" sz="2800" dirty="0" err="1"/>
              <a:t>rarement</a:t>
            </a:r>
            <a:r>
              <a:rPr lang="en-US" sz="2800" dirty="0"/>
              <a:t> </a:t>
            </a:r>
            <a:r>
              <a:rPr lang="en-US" sz="2800" dirty="0" err="1"/>
              <a:t>modifié</a:t>
            </a:r>
            <a:r>
              <a:rPr lang="en-US" sz="2800" dirty="0"/>
              <a:t>. Par </a:t>
            </a:r>
            <a:r>
              <a:rPr lang="en-US" sz="2800" dirty="0" err="1"/>
              <a:t>conséquent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le </a:t>
            </a:r>
            <a:r>
              <a:rPr lang="en-US" sz="2800" dirty="0" err="1">
                <a:highlight>
                  <a:srgbClr val="FFFF00"/>
                </a:highlight>
              </a:rPr>
              <a:t>composant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logiciel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enfichable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Schéma</a:t>
            </a:r>
            <a:r>
              <a:rPr lang="en-US" sz="2800" dirty="0">
                <a:highlight>
                  <a:srgbClr val="FFFF00"/>
                </a:highlight>
              </a:rPr>
              <a:t> Active Directory </a:t>
            </a:r>
            <a:r>
              <a:rPr lang="en-US" sz="2800" dirty="0" err="1">
                <a:highlight>
                  <a:srgbClr val="FFFF00"/>
                </a:highlight>
              </a:rPr>
              <a:t>n'est</a:t>
            </a:r>
            <a:r>
              <a:rPr lang="en-US" sz="2800" dirty="0">
                <a:highlight>
                  <a:srgbClr val="FFFF00"/>
                </a:highlight>
              </a:rPr>
              <a:t> pas </a:t>
            </a:r>
            <a:r>
              <a:rPr lang="en-US" sz="2800" dirty="0" err="1">
                <a:highlight>
                  <a:srgbClr val="FFFF00"/>
                </a:highlight>
              </a:rPr>
              <a:t>installé</a:t>
            </a:r>
            <a:r>
              <a:rPr lang="en-US" sz="2800" dirty="0">
                <a:highlight>
                  <a:srgbClr val="FFFF00"/>
                </a:highlight>
              </a:rPr>
              <a:t> par </a:t>
            </a:r>
            <a:r>
              <a:rPr lang="en-US" sz="2800" dirty="0" err="1">
                <a:highlight>
                  <a:srgbClr val="FFFF00"/>
                </a:highlight>
              </a:rPr>
              <a:t>défaut</a:t>
            </a:r>
            <a:r>
              <a:rPr lang="en-US" sz="2800" dirty="0"/>
              <a:t>.</a:t>
            </a:r>
            <a:endParaRPr lang="fr-BE" sz="2800" dirty="0"/>
          </a:p>
          <a:p>
            <a:pPr lvl="2"/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623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Outils</a:t>
            </a:r>
            <a:r>
              <a:rPr lang="en-US" sz="3600" b="1" dirty="0"/>
              <a:t> </a:t>
            </a:r>
            <a:r>
              <a:rPr lang="en-US" sz="3600" b="1" dirty="0" err="1"/>
              <a:t>d'administration</a:t>
            </a:r>
            <a:r>
              <a:rPr lang="en-US" sz="3600" b="1" dirty="0"/>
              <a:t> </a:t>
            </a:r>
            <a:r>
              <a:rPr lang="en-US" sz="3600" b="1" dirty="0" err="1"/>
              <a:t>d'AD</a:t>
            </a:r>
            <a:r>
              <a:rPr lang="en-US" sz="3600" b="1" dirty="0"/>
              <a:t> DS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211492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B1BC493-EDEC-4013-8DC1-854F3A7467DD}"/>
              </a:ext>
            </a:extLst>
          </p:cNvPr>
          <p:cNvSpPr txBox="1"/>
          <p:nvPr/>
        </p:nvSpPr>
        <p:spPr>
          <a:xfrm>
            <a:off x="1202099" y="426393"/>
            <a:ext cx="623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Outils</a:t>
            </a:r>
            <a:r>
              <a:rPr lang="en-US" sz="3600" b="1" dirty="0"/>
              <a:t> </a:t>
            </a:r>
            <a:r>
              <a:rPr lang="en-US" sz="3600" b="1" dirty="0" err="1"/>
              <a:t>d'administration</a:t>
            </a:r>
            <a:r>
              <a:rPr lang="en-US" sz="3600" b="1" dirty="0"/>
              <a:t> </a:t>
            </a:r>
            <a:r>
              <a:rPr lang="en-US" sz="3600" b="1" dirty="0" err="1"/>
              <a:t>d'AD</a:t>
            </a:r>
            <a:r>
              <a:rPr lang="en-US" sz="3600" b="1" dirty="0"/>
              <a:t> DS</a:t>
            </a:r>
            <a:endParaRPr lang="fr-BE" sz="3600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8FD07E7-D052-4401-8DF6-E99B6972F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66" y="1385180"/>
            <a:ext cx="4808772" cy="47204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87F04228-38D3-4360-90F7-181F8ED68F23}"/>
              </a:ext>
            </a:extLst>
          </p:cNvPr>
          <p:cNvSpPr/>
          <p:nvPr/>
        </p:nvSpPr>
        <p:spPr>
          <a:xfrm>
            <a:off x="5260063" y="5567881"/>
            <a:ext cx="1883121" cy="537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8D5261-C1CF-4E7C-AF39-0DEE253F0C9C}"/>
              </a:ext>
            </a:extLst>
          </p:cNvPr>
          <p:cNvSpPr/>
          <p:nvPr/>
        </p:nvSpPr>
        <p:spPr>
          <a:xfrm>
            <a:off x="5198889" y="3829615"/>
            <a:ext cx="2433182" cy="262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4B53FA-5F49-4634-B6C6-5D0565CF6A4C}"/>
              </a:ext>
            </a:extLst>
          </p:cNvPr>
          <p:cNvSpPr txBox="1"/>
          <p:nvPr/>
        </p:nvSpPr>
        <p:spPr>
          <a:xfrm>
            <a:off x="1202099" y="4680642"/>
            <a:ext cx="272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Logiciel enfichable (DCOM)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30F4DF-2EB1-4909-9EDD-FFD308D7EB76}"/>
              </a:ext>
            </a:extLst>
          </p:cNvPr>
          <p:cNvCxnSpPr>
            <a:stCxn id="15" idx="3"/>
            <a:endCxn id="13" idx="2"/>
          </p:cNvCxnSpPr>
          <p:nvPr/>
        </p:nvCxnSpPr>
        <p:spPr>
          <a:xfrm>
            <a:off x="3927332" y="4865308"/>
            <a:ext cx="1332731" cy="97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81D32D1-E874-48BF-89AF-AB04AC3C4332}"/>
              </a:ext>
            </a:extLst>
          </p:cNvPr>
          <p:cNvCxnSpPr>
            <a:stCxn id="15" idx="3"/>
            <a:endCxn id="14" idx="2"/>
          </p:cNvCxnSpPr>
          <p:nvPr/>
        </p:nvCxnSpPr>
        <p:spPr>
          <a:xfrm flipV="1">
            <a:off x="3927332" y="3960891"/>
            <a:ext cx="1271557" cy="90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539E74E-D8E3-4B0C-AAE6-FC3942B75581}"/>
              </a:ext>
            </a:extLst>
          </p:cNvPr>
          <p:cNvSpPr txBox="1"/>
          <p:nvPr/>
        </p:nvSpPr>
        <p:spPr>
          <a:xfrm>
            <a:off x="1202099" y="2879002"/>
            <a:ext cx="239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Centre d’administration</a:t>
            </a:r>
          </a:p>
          <a:p>
            <a:r>
              <a:rPr lang="fr-BE" dirty="0"/>
              <a:t>(</a:t>
            </a:r>
            <a:r>
              <a:rPr lang="fr-BE" dirty="0" err="1"/>
              <a:t>powershell</a:t>
            </a:r>
            <a:r>
              <a:rPr lang="fr-BE" dirty="0"/>
              <a:t>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02809B5-447C-4F47-8340-CE8C76CE8C44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>
            <a:off x="3596409" y="3202168"/>
            <a:ext cx="1602480" cy="43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9FB6C366-014D-40CE-8388-2B85BDB12A1B}"/>
              </a:ext>
            </a:extLst>
          </p:cNvPr>
          <p:cNvSpPr/>
          <p:nvPr/>
        </p:nvSpPr>
        <p:spPr>
          <a:xfrm>
            <a:off x="5198889" y="3501427"/>
            <a:ext cx="2433182" cy="262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27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Centre </a:t>
            </a:r>
            <a:r>
              <a:rPr lang="en-US" sz="3000" dirty="0" err="1"/>
              <a:t>d'administration</a:t>
            </a:r>
            <a:r>
              <a:rPr lang="en-US" sz="3000" dirty="0"/>
              <a:t> Active Directory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600" dirty="0" err="1"/>
              <a:t>créer</a:t>
            </a:r>
            <a:r>
              <a:rPr lang="en-US" sz="2600" dirty="0"/>
              <a:t> et </a:t>
            </a:r>
            <a:r>
              <a:rPr lang="en-US" sz="2600" dirty="0" err="1"/>
              <a:t>gérer</a:t>
            </a:r>
            <a:r>
              <a:rPr lang="en-US" sz="2600" dirty="0"/>
              <a:t> des </a:t>
            </a:r>
            <a:r>
              <a:rPr lang="en-US" sz="2600" dirty="0" err="1"/>
              <a:t>comptes</a:t>
            </a:r>
            <a:r>
              <a:rPr lang="en-US" sz="2600" dirty="0"/>
              <a:t> </a:t>
            </a:r>
            <a:r>
              <a:rPr lang="en-US" sz="2600" dirty="0" err="1"/>
              <a:t>d'utilisateurs</a:t>
            </a:r>
            <a:r>
              <a:rPr lang="en-US" sz="2600" dirty="0"/>
              <a:t>, </a:t>
            </a:r>
            <a:r>
              <a:rPr lang="en-US" sz="2600" dirty="0" err="1"/>
              <a:t>d'ordinateurs</a:t>
            </a:r>
            <a:r>
              <a:rPr lang="en-US" sz="2600" dirty="0"/>
              <a:t> et de </a:t>
            </a:r>
            <a:r>
              <a:rPr lang="en-US" sz="2600" dirty="0" err="1"/>
              <a:t>groupes</a:t>
            </a:r>
            <a:r>
              <a:rPr lang="en-US" sz="2600" dirty="0"/>
              <a:t>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BE" sz="2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600" dirty="0" err="1"/>
              <a:t>créer</a:t>
            </a:r>
            <a:r>
              <a:rPr lang="en-US" sz="2600" dirty="0"/>
              <a:t> et </a:t>
            </a:r>
            <a:r>
              <a:rPr lang="en-US" sz="2600" dirty="0" err="1"/>
              <a:t>gérer</a:t>
            </a:r>
            <a:r>
              <a:rPr lang="en-US" sz="2600" dirty="0"/>
              <a:t> des </a:t>
            </a:r>
            <a:r>
              <a:rPr lang="en-US" sz="2600" dirty="0" err="1"/>
              <a:t>unités</a:t>
            </a:r>
            <a:r>
              <a:rPr lang="en-US" sz="2600" dirty="0"/>
              <a:t> </a:t>
            </a:r>
            <a:r>
              <a:rPr lang="en-US" sz="2600" dirty="0" err="1"/>
              <a:t>d'organisation</a:t>
            </a:r>
            <a:r>
              <a:rPr lang="en-US" sz="2600" dirty="0"/>
              <a:t>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BE" sz="2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600" dirty="0"/>
              <a:t>se connecter à </a:t>
            </a:r>
            <a:r>
              <a:rPr lang="en-US" sz="2600" dirty="0" err="1"/>
              <a:t>plusieurs</a:t>
            </a:r>
            <a:r>
              <a:rPr lang="en-US" sz="2600" dirty="0"/>
              <a:t> </a:t>
            </a:r>
            <a:r>
              <a:rPr lang="en-US" sz="2600" dirty="0" err="1"/>
              <a:t>domaines</a:t>
            </a:r>
            <a:r>
              <a:rPr lang="en-US" sz="2600" dirty="0"/>
              <a:t>, et les </a:t>
            </a:r>
            <a:r>
              <a:rPr lang="en-US" sz="2600" dirty="0" err="1"/>
              <a:t>gérer</a:t>
            </a:r>
            <a:r>
              <a:rPr lang="en-US" sz="2600" dirty="0"/>
              <a:t>, </a:t>
            </a:r>
            <a:r>
              <a:rPr lang="en-US" sz="2600" dirty="0" err="1"/>
              <a:t>dans</a:t>
            </a:r>
            <a:r>
              <a:rPr lang="en-US" sz="2600" dirty="0"/>
              <a:t> </a:t>
            </a:r>
            <a:r>
              <a:rPr lang="en-US" sz="2600" dirty="0" err="1"/>
              <a:t>une</a:t>
            </a:r>
            <a:r>
              <a:rPr lang="en-US" sz="2600" dirty="0"/>
              <a:t> instance unique du Centre </a:t>
            </a:r>
            <a:r>
              <a:rPr lang="en-US" sz="2600" dirty="0" err="1"/>
              <a:t>d'administration</a:t>
            </a:r>
            <a:r>
              <a:rPr lang="en-US" sz="2600" dirty="0"/>
              <a:t> Active Directory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fr-BE" sz="2600" dirty="0"/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600" dirty="0" err="1"/>
              <a:t>rechercher</a:t>
            </a:r>
            <a:r>
              <a:rPr lang="en-US" sz="2600" dirty="0"/>
              <a:t> et </a:t>
            </a:r>
            <a:r>
              <a:rPr lang="en-US" sz="2600" dirty="0" err="1"/>
              <a:t>filtrer</a:t>
            </a:r>
            <a:r>
              <a:rPr lang="en-US" sz="2600" dirty="0"/>
              <a:t> des </a:t>
            </a:r>
            <a:r>
              <a:rPr lang="en-US" sz="2600" dirty="0" err="1"/>
              <a:t>données</a:t>
            </a:r>
            <a:r>
              <a:rPr lang="en-US" sz="2600" dirty="0"/>
              <a:t> </a:t>
            </a:r>
            <a:r>
              <a:rPr lang="en-US" sz="2600" dirty="0" err="1"/>
              <a:t>d'Active</a:t>
            </a:r>
            <a:r>
              <a:rPr lang="en-US" sz="2600" dirty="0"/>
              <a:t> Directory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générant</a:t>
            </a:r>
            <a:r>
              <a:rPr lang="en-US" sz="2600" dirty="0"/>
              <a:t> des </a:t>
            </a:r>
            <a:r>
              <a:rPr lang="en-US" sz="2600" dirty="0" err="1"/>
              <a:t>requêtes</a:t>
            </a:r>
            <a:r>
              <a:rPr lang="en-US" sz="2600" dirty="0"/>
              <a:t>.</a:t>
            </a:r>
            <a:endParaRPr lang="fr-BE" sz="2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03250F-FCDA-41CB-AF42-76DE1E8ECF4E}"/>
              </a:ext>
            </a:extLst>
          </p:cNvPr>
          <p:cNvSpPr txBox="1"/>
          <p:nvPr/>
        </p:nvSpPr>
        <p:spPr>
          <a:xfrm>
            <a:off x="1202099" y="426393"/>
            <a:ext cx="623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Outils</a:t>
            </a:r>
            <a:r>
              <a:rPr lang="en-US" sz="3600" b="1" dirty="0"/>
              <a:t> </a:t>
            </a:r>
            <a:r>
              <a:rPr lang="en-US" sz="3600" b="1" dirty="0" err="1"/>
              <a:t>d'administration</a:t>
            </a:r>
            <a:r>
              <a:rPr lang="en-US" sz="3600" b="1" dirty="0"/>
              <a:t> </a:t>
            </a:r>
            <a:r>
              <a:rPr lang="en-US" sz="3600" b="1" dirty="0" err="1"/>
              <a:t>d'AD</a:t>
            </a:r>
            <a:r>
              <a:rPr lang="en-US" sz="3600" b="1" dirty="0"/>
              <a:t> DS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3099186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1566</Words>
  <Application>Microsoft Office PowerPoint</Application>
  <PresentationFormat>Grand écran</PresentationFormat>
  <Paragraphs>184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Segoe</vt:lpstr>
      <vt:lpstr>Segoe Semibold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GOSSEYE</dc:creator>
  <cp:lastModifiedBy>Christophe GOSSEYE</cp:lastModifiedBy>
  <cp:revision>55</cp:revision>
  <dcterms:created xsi:type="dcterms:W3CDTF">2018-02-07T09:29:12Z</dcterms:created>
  <dcterms:modified xsi:type="dcterms:W3CDTF">2018-03-26T09:35:27Z</dcterms:modified>
</cp:coreProperties>
</file>