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0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6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GOSSEYE" userId="a0ce7bba-160f-42b0-8bea-586221b320fd" providerId="ADAL" clId="{B5D440D3-63C4-4B89-B109-CD601332E37E}"/>
    <pc:docChg chg="delSld">
      <pc:chgData name="Christophe GOSSEYE" userId="a0ce7bba-160f-42b0-8bea-586221b320fd" providerId="ADAL" clId="{B5D440D3-63C4-4B89-B109-CD601332E37E}" dt="2018-03-29T06:56:34.640" v="1" actId="2696"/>
      <pc:docMkLst>
        <pc:docMk/>
      </pc:docMkLst>
      <pc:sldChg chg="del">
        <pc:chgData name="Christophe GOSSEYE" userId="a0ce7bba-160f-42b0-8bea-586221b320fd" providerId="ADAL" clId="{B5D440D3-63C4-4B89-B109-CD601332E37E}" dt="2018-03-29T06:56:30.923" v="0" actId="2696"/>
        <pc:sldMkLst>
          <pc:docMk/>
          <pc:sldMk cId="3944313792" sldId="266"/>
        </pc:sldMkLst>
      </pc:sldChg>
      <pc:sldChg chg="del">
        <pc:chgData name="Christophe GOSSEYE" userId="a0ce7bba-160f-42b0-8bea-586221b320fd" providerId="ADAL" clId="{B5D440D3-63C4-4B89-B109-CD601332E37E}" dt="2018-03-29T06:56:34.640" v="1" actId="2696"/>
        <pc:sldMkLst>
          <pc:docMk/>
          <pc:sldMk cId="1686014822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A932E-15E2-45A4-A06D-CA24FBA6A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54DE62-F66D-4ED2-8646-6A7745E65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A335C5-D4FF-4282-BFB8-B7CB42C6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29-03-18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E57A4C-0CC4-414C-B847-A69DE625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CF5011-3032-4E27-AA47-C9CDFD2D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759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61149-9ED0-4DC7-80FB-523C8D6F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AC870F-277F-4CC2-8907-EF67A1ED4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F468AF-A2A9-4124-8261-9FE116F7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29-03-18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FB7877-AC36-4676-B8C2-E5CD1AC4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896A0F-6CD5-4698-B94A-F73B16AD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284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ED6FE37-18DB-4C40-9BF1-CD870A5DF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8C6DAE-B35C-4E0B-9455-A881EB135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98DA32-0D64-4495-9473-3AD3675A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29-03-18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7CD30C-6DA7-4E7B-A9CF-621A0686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6B6C50-6FA2-4CCF-9576-640E7184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970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DEBF5-0E32-491D-BCFE-123660F5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6D7257-E659-43BE-ADCF-F3F41404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0376C7-3BC4-4414-ADCC-EA9E7869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29-03-18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737410-9CE8-47B9-9592-99A3F9BB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D22600-A0AC-44CB-A451-51316BA6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40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94B23-5D15-4853-8AB3-A917C53C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7291C2-33EA-4BC8-9D4C-1C3C34EA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26CB36-7EDC-4638-9797-7A384E10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29-03-18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5CE7C9-7163-4825-87E1-58792BA4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74A591-F5F7-4D83-8656-B67210E4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007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88414-8D3F-4079-ACD6-CA0F089A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CE32E-D4E0-49CE-9A53-4242DEE33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0E8E1C-CBB6-4910-83BD-99F7079FE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2EC0A2-EFCB-4EB6-B363-5F1C6861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29-03-18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58B2A4-DA33-48BD-AA8A-C9B8699B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BFB0D0-CBDD-4476-92D8-C204CCAF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77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03025-A08D-43ED-95B5-51F48601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8C7D6D-293B-44D2-A35A-19155B460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9F08AC-F160-477D-8811-7364BD63C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B66E2C-3CE1-4879-BE44-540663510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848C86-3947-408E-BA6F-D328FB752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46FC87-C515-4079-BB86-AC1F9B0E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29-03-18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8E3E938-CCD3-425C-8A41-DD7147A3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11E5D0A-3064-4D1B-8C9B-97BE9470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390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A8BF2-9817-41BF-8866-983900BE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33BD24-B435-455C-9E8B-8D7205A4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29-03-18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AA362F-E797-4754-A40B-58DD308D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EB9C28-0EDE-4A11-843E-9951A3A5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16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1C4DCF-A21C-4DF3-A636-9CDEC45F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29-03-18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3696FD-C68C-4AE9-98B4-B2D27707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6BBF8E-555A-42C3-A4AD-F533E63F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898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99BE-99C8-491D-80C1-DFFE7964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5445B4-E1D2-40BB-B13D-35E088151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D8A432-EC38-4088-B03D-8EE0B4E34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E49C63-E0BB-4538-A8DF-C782DAD3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29-03-18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535C57-0908-471D-B1F1-887A445C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D669F3-C571-4C96-86AF-1948A817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929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EBA03-902A-4B8D-9C60-D19B35F9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6A2AB2-7C87-4663-8CD8-1068B43DE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CDFD4A-6697-45D6-B739-31E46EFCF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7C5553-124A-4873-AF88-FF86540A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29-03-18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FAECC7-0A5D-4592-AB4B-E34B9BB6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3B8E07-C22B-433A-B1A3-2A7EE7F9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6428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2B11393-52D3-4060-909E-0431669A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7372A3-691C-4F42-A217-60C392390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CD94C6-B1FD-4EA4-82C5-CF537868B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C48EB-7F19-40B9-A878-B193418CE19E}" type="datetimeFigureOut">
              <a:rPr lang="fr-BE" smtClean="0"/>
              <a:t>29-03-18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C5BCE6-1232-434D-88AD-F42CA65CF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6FA43E-10FE-47C3-BF36-DACC7EBFF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727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75DBCF-7C2B-4D26-B482-F91281D192CB}"/>
              </a:ext>
            </a:extLst>
          </p:cNvPr>
          <p:cNvSpPr/>
          <p:nvPr/>
        </p:nvSpPr>
        <p:spPr>
          <a:xfrm>
            <a:off x="2712545" y="2967335"/>
            <a:ext cx="6766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Windows serveur 2012</a:t>
            </a:r>
          </a:p>
        </p:txBody>
      </p:sp>
    </p:spTree>
    <p:extLst>
      <p:ext uri="{BB962C8B-B14F-4D97-AF65-F5344CB8AC3E}">
        <p14:creationId xmlns:p14="http://schemas.microsoft.com/office/powerpoint/2010/main" val="4071375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1202099" y="426393"/>
            <a:ext cx="8230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Implémentation</a:t>
            </a:r>
            <a:r>
              <a:rPr lang="en-US" sz="3600" b="1" dirty="0"/>
              <a:t> de la </a:t>
            </a:r>
            <a:r>
              <a:rPr lang="en-US" sz="3600" b="1" dirty="0" err="1"/>
              <a:t>gestion</a:t>
            </a:r>
            <a:r>
              <a:rPr lang="en-US" sz="3600" b="1" dirty="0"/>
              <a:t> des </a:t>
            </a:r>
            <a:r>
              <a:rPr lang="en-US" sz="3600" b="1" dirty="0" err="1"/>
              <a:t>groupes</a:t>
            </a:r>
            <a:endParaRPr lang="fr-BE" sz="3600" b="1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D2AAC56-8DC7-4226-ABC4-7B4A8FA675AB}"/>
              </a:ext>
            </a:extLst>
          </p:cNvPr>
          <p:cNvSpPr>
            <a:spLocks/>
          </p:cNvSpPr>
          <p:nvPr/>
        </p:nvSpPr>
        <p:spPr bwMode="auto">
          <a:xfrm>
            <a:off x="2980650" y="-2374376"/>
            <a:ext cx="6091555" cy="1270"/>
          </a:xfrm>
          <a:custGeom>
            <a:avLst/>
            <a:gdLst>
              <a:gd name="T0" fmla="+- 0 1410 1410"/>
              <a:gd name="T1" fmla="*/ T0 w 9593"/>
              <a:gd name="T2" fmla="+- 0 11003 1410"/>
              <a:gd name="T3" fmla="*/ T2 w 9593"/>
            </a:gdLst>
            <a:ahLst/>
            <a:cxnLst>
              <a:cxn ang="0">
                <a:pos x="T1" y="0"/>
              </a:cxn>
              <a:cxn ang="0">
                <a:pos x="T3" y="0"/>
              </a:cxn>
            </a:cxnLst>
            <a:rect l="0" t="0" r="r" b="b"/>
            <a:pathLst>
              <a:path w="9593">
                <a:moveTo>
                  <a:pt x="0" y="0"/>
                </a:moveTo>
                <a:lnTo>
                  <a:pt x="9593" y="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14" name="Graphique 13" descr="Ordinateur">
            <a:extLst>
              <a:ext uri="{FF2B5EF4-FFF2-40B4-BE49-F238E27FC236}">
                <a16:creationId xmlns:a16="http://schemas.microsoft.com/office/drawing/2014/main" id="{12C45A4F-97F8-408C-8D12-1BAE88199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6029" y="5040517"/>
            <a:ext cx="914400" cy="9144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BCB4F14-E31C-46F8-BE1C-6F9F48D8BE1F}"/>
              </a:ext>
            </a:extLst>
          </p:cNvPr>
          <p:cNvSpPr txBox="1"/>
          <p:nvPr/>
        </p:nvSpPr>
        <p:spPr>
          <a:xfrm>
            <a:off x="2980650" y="5313051"/>
            <a:ext cx="861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fichiers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DE979D-B63F-4436-A9FF-3B61EC78B88A}"/>
              </a:ext>
            </a:extLst>
          </p:cNvPr>
          <p:cNvSpPr/>
          <p:nvPr/>
        </p:nvSpPr>
        <p:spPr>
          <a:xfrm>
            <a:off x="4534944" y="2544325"/>
            <a:ext cx="2023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/>
              <a:t>ressource.helha.be</a:t>
            </a:r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2350475E-D079-4938-B121-E064555F12BB}"/>
              </a:ext>
            </a:extLst>
          </p:cNvPr>
          <p:cNvSpPr/>
          <p:nvPr/>
        </p:nvSpPr>
        <p:spPr>
          <a:xfrm>
            <a:off x="3926029" y="1072724"/>
            <a:ext cx="3241140" cy="248704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3AD65E7-6EA2-4CFF-AC3A-4063FDF87FCA}"/>
              </a:ext>
            </a:extLst>
          </p:cNvPr>
          <p:cNvCxnSpPr>
            <a:stCxn id="14" idx="0"/>
          </p:cNvCxnSpPr>
          <p:nvPr/>
        </p:nvCxnSpPr>
        <p:spPr>
          <a:xfrm flipV="1">
            <a:off x="4383229" y="3750197"/>
            <a:ext cx="559161" cy="129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C6B69833-4F3A-402F-AD94-4D6C1D20BB9B}"/>
              </a:ext>
            </a:extLst>
          </p:cNvPr>
          <p:cNvSpPr txBox="1"/>
          <p:nvPr/>
        </p:nvSpPr>
        <p:spPr>
          <a:xfrm>
            <a:off x="5879939" y="4514126"/>
            <a:ext cx="2952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C:\partage\dossiers_student\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E124CE6-737B-45B5-994A-750A551330C0}"/>
              </a:ext>
            </a:extLst>
          </p:cNvPr>
          <p:cNvCxnSpPr>
            <a:stCxn id="17" idx="1"/>
          </p:cNvCxnSpPr>
          <p:nvPr/>
        </p:nvCxnSpPr>
        <p:spPr>
          <a:xfrm flipH="1">
            <a:off x="4942390" y="4698792"/>
            <a:ext cx="937549" cy="61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53837CFE-16CB-49C3-9336-22639FF06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6788" y="3992578"/>
            <a:ext cx="2021543" cy="24972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3377EE74-C926-4F9E-9880-AB5E6CB2C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2153" y="1286625"/>
            <a:ext cx="2337891" cy="238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4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1202099" y="426393"/>
            <a:ext cx="8230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Implémentation</a:t>
            </a:r>
            <a:r>
              <a:rPr lang="en-US" sz="3600" b="1" dirty="0"/>
              <a:t> de la </a:t>
            </a:r>
            <a:r>
              <a:rPr lang="en-US" sz="3600" b="1" dirty="0" err="1"/>
              <a:t>gestion</a:t>
            </a:r>
            <a:r>
              <a:rPr lang="en-US" sz="3600" b="1" dirty="0"/>
              <a:t> des </a:t>
            </a:r>
            <a:r>
              <a:rPr lang="en-US" sz="3600" b="1" dirty="0" err="1"/>
              <a:t>groupes</a:t>
            </a:r>
            <a:endParaRPr lang="fr-BE" sz="3600" b="1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D2AAC56-8DC7-4226-ABC4-7B4A8FA675AB}"/>
              </a:ext>
            </a:extLst>
          </p:cNvPr>
          <p:cNvSpPr>
            <a:spLocks/>
          </p:cNvSpPr>
          <p:nvPr/>
        </p:nvSpPr>
        <p:spPr bwMode="auto">
          <a:xfrm>
            <a:off x="2980650" y="-2374376"/>
            <a:ext cx="6091555" cy="1270"/>
          </a:xfrm>
          <a:custGeom>
            <a:avLst/>
            <a:gdLst>
              <a:gd name="T0" fmla="+- 0 1410 1410"/>
              <a:gd name="T1" fmla="*/ T0 w 9593"/>
              <a:gd name="T2" fmla="+- 0 11003 1410"/>
              <a:gd name="T3" fmla="*/ T2 w 9593"/>
            </a:gdLst>
            <a:ahLst/>
            <a:cxnLst>
              <a:cxn ang="0">
                <a:pos x="T1" y="0"/>
              </a:cxn>
              <a:cxn ang="0">
                <a:pos x="T3" y="0"/>
              </a:cxn>
            </a:cxnLst>
            <a:rect l="0" t="0" r="r" b="b"/>
            <a:pathLst>
              <a:path w="9593">
                <a:moveTo>
                  <a:pt x="0" y="0"/>
                </a:moveTo>
                <a:lnTo>
                  <a:pt x="9593" y="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3837CFE-16CB-49C3-9336-22639FF06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755" y="1150820"/>
            <a:ext cx="4139912" cy="511400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3377EE74-C926-4F9E-9880-AB5E6CB2C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16" y="1232302"/>
            <a:ext cx="4716477" cy="48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1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1202099" y="426393"/>
            <a:ext cx="8230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Implémentation</a:t>
            </a:r>
            <a:r>
              <a:rPr lang="en-US" sz="3600" b="1" dirty="0"/>
              <a:t> de la </a:t>
            </a:r>
            <a:r>
              <a:rPr lang="en-US" sz="3600" b="1" dirty="0" err="1"/>
              <a:t>gestion</a:t>
            </a:r>
            <a:r>
              <a:rPr lang="en-US" sz="3600" b="1" dirty="0"/>
              <a:t> des </a:t>
            </a:r>
            <a:r>
              <a:rPr lang="en-US" sz="3600" b="1" dirty="0" err="1"/>
              <a:t>groupes</a:t>
            </a:r>
            <a:endParaRPr lang="fr-BE" sz="3600" b="1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D2AAC56-8DC7-4226-ABC4-7B4A8FA675AB}"/>
              </a:ext>
            </a:extLst>
          </p:cNvPr>
          <p:cNvSpPr>
            <a:spLocks/>
          </p:cNvSpPr>
          <p:nvPr/>
        </p:nvSpPr>
        <p:spPr bwMode="auto">
          <a:xfrm>
            <a:off x="2980650" y="-2374376"/>
            <a:ext cx="6091555" cy="1270"/>
          </a:xfrm>
          <a:custGeom>
            <a:avLst/>
            <a:gdLst>
              <a:gd name="T0" fmla="+- 0 1410 1410"/>
              <a:gd name="T1" fmla="*/ T0 w 9593"/>
              <a:gd name="T2" fmla="+- 0 11003 1410"/>
              <a:gd name="T3" fmla="*/ T2 w 9593"/>
            </a:gdLst>
            <a:ahLst/>
            <a:cxnLst>
              <a:cxn ang="0">
                <a:pos x="T1" y="0"/>
              </a:cxn>
              <a:cxn ang="0">
                <a:pos x="T3" y="0"/>
              </a:cxn>
            </a:cxnLst>
            <a:rect l="0" t="0" r="r" b="b"/>
            <a:pathLst>
              <a:path w="9593">
                <a:moveTo>
                  <a:pt x="0" y="0"/>
                </a:moveTo>
                <a:lnTo>
                  <a:pt x="9593" y="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B3F9CED-771F-4D30-B336-383CB6C2DFDE}"/>
              </a:ext>
            </a:extLst>
          </p:cNvPr>
          <p:cNvSpPr txBox="1"/>
          <p:nvPr/>
        </p:nvSpPr>
        <p:spPr>
          <a:xfrm>
            <a:off x="1782043" y="2095010"/>
            <a:ext cx="3740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Groupe Global (</a:t>
            </a:r>
            <a:r>
              <a:rPr lang="fr-B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secretariat</a:t>
            </a:r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fr-BE" dirty="0"/>
              <a:t>Sabine.desmons@technique.helha.be</a:t>
            </a:r>
          </a:p>
          <a:p>
            <a:r>
              <a:rPr lang="fr-BE" dirty="0"/>
              <a:t>Ludivine.deconinck@grh.helha.be</a:t>
            </a:r>
          </a:p>
          <a:p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F69D5C4-C8DE-408D-8C2D-D91F9F2E450D}"/>
              </a:ext>
            </a:extLst>
          </p:cNvPr>
          <p:cNvSpPr txBox="1"/>
          <p:nvPr/>
        </p:nvSpPr>
        <p:spPr>
          <a:xfrm>
            <a:off x="6820432" y="2150199"/>
            <a:ext cx="2611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Groupe Universel (</a:t>
            </a:r>
            <a:r>
              <a:rPr lang="fr-B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cf</a:t>
            </a:r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fr-BE" dirty="0"/>
              <a:t>Damien.dupont@cfwb.be</a:t>
            </a:r>
          </a:p>
          <a:p>
            <a:endParaRPr lang="fr-B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ABF3B8C-B914-4438-B7D8-2F01E1B5ACAF}"/>
              </a:ext>
            </a:extLst>
          </p:cNvPr>
          <p:cNvSpPr/>
          <p:nvPr/>
        </p:nvSpPr>
        <p:spPr>
          <a:xfrm>
            <a:off x="6204719" y="1961596"/>
            <a:ext cx="4146487" cy="1366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83A5C1-AB7C-441B-82E1-3AB24B4B92A4}"/>
              </a:ext>
            </a:extLst>
          </p:cNvPr>
          <p:cNvSpPr/>
          <p:nvPr/>
        </p:nvSpPr>
        <p:spPr>
          <a:xfrm>
            <a:off x="1579215" y="1961596"/>
            <a:ext cx="4146487" cy="1366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BC50777-8411-4540-B8F4-EEC853EDEB7F}"/>
              </a:ext>
            </a:extLst>
          </p:cNvPr>
          <p:cNvSpPr txBox="1"/>
          <p:nvPr/>
        </p:nvSpPr>
        <p:spPr>
          <a:xfrm>
            <a:off x="4213756" y="4217418"/>
            <a:ext cx="3648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Groupe Domain Local (</a:t>
            </a:r>
            <a:r>
              <a:rPr lang="fr-B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acl_read</a:t>
            </a:r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Dans le domaine: ressource.helha.be</a:t>
            </a:r>
          </a:p>
          <a:p>
            <a:r>
              <a:rPr lang="fr-BE" dirty="0"/>
              <a:t>Membres: </a:t>
            </a:r>
            <a:r>
              <a:rPr lang="fr-BE" dirty="0" err="1"/>
              <a:t>secretariat</a:t>
            </a:r>
            <a:r>
              <a:rPr lang="fr-BE" dirty="0"/>
              <a:t>, </a:t>
            </a:r>
            <a:r>
              <a:rPr lang="fr-BE" dirty="0" err="1"/>
              <a:t>cf</a:t>
            </a:r>
            <a:endParaRPr lang="fr-B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149A92B-DBC9-4403-8F6F-35E85A475935}"/>
              </a:ext>
            </a:extLst>
          </p:cNvPr>
          <p:cNvSpPr/>
          <p:nvPr/>
        </p:nvSpPr>
        <p:spPr>
          <a:xfrm>
            <a:off x="3741752" y="3857107"/>
            <a:ext cx="4146487" cy="15366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Flèche : bas 3">
            <a:extLst>
              <a:ext uri="{FF2B5EF4-FFF2-40B4-BE49-F238E27FC236}">
                <a16:creationId xmlns:a16="http://schemas.microsoft.com/office/drawing/2014/main" id="{404FA069-1C0F-4393-9AA7-0CEF77890C1D}"/>
              </a:ext>
            </a:extLst>
          </p:cNvPr>
          <p:cNvSpPr/>
          <p:nvPr/>
        </p:nvSpPr>
        <p:spPr>
          <a:xfrm rot="19570579">
            <a:off x="3652458" y="3428753"/>
            <a:ext cx="324092" cy="578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978F45D2-63EE-4872-9819-F6CE3C2563D0}"/>
              </a:ext>
            </a:extLst>
          </p:cNvPr>
          <p:cNvSpPr/>
          <p:nvPr/>
        </p:nvSpPr>
        <p:spPr>
          <a:xfrm rot="1843484">
            <a:off x="7668594" y="3381986"/>
            <a:ext cx="324092" cy="578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47DD25-9D5E-4399-A087-9C03AB442A75}"/>
              </a:ext>
            </a:extLst>
          </p:cNvPr>
          <p:cNvSpPr txBox="1"/>
          <p:nvPr/>
        </p:nvSpPr>
        <p:spPr>
          <a:xfrm>
            <a:off x="4014044" y="4375182"/>
            <a:ext cx="37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>
                <a:highlight>
                  <a:srgbClr val="FFFF00"/>
                </a:highlight>
              </a:rPr>
              <a:t>2 points de gestion</a:t>
            </a:r>
          </a:p>
        </p:txBody>
      </p:sp>
    </p:spTree>
    <p:extLst>
      <p:ext uri="{BB962C8B-B14F-4D97-AF65-F5344CB8AC3E}">
        <p14:creationId xmlns:p14="http://schemas.microsoft.com/office/powerpoint/2010/main" val="3120517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342900" y="1214924"/>
            <a:ext cx="115951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err="1"/>
              <a:t>Groupes</a:t>
            </a:r>
            <a:r>
              <a:rPr lang="en-US" sz="3000" b="1" dirty="0"/>
              <a:t> </a:t>
            </a:r>
            <a:r>
              <a:rPr lang="en-US" sz="3000" b="1" dirty="0" err="1">
                <a:highlight>
                  <a:srgbClr val="FFFF00"/>
                </a:highlight>
              </a:rPr>
              <a:t>locaux</a:t>
            </a:r>
            <a:r>
              <a:rPr lang="en-US" sz="3000" b="1" dirty="0"/>
              <a:t> par </a:t>
            </a:r>
            <a:r>
              <a:rPr lang="en-US" sz="3000" b="1" dirty="0" err="1"/>
              <a:t>défaut</a:t>
            </a:r>
            <a:endParaRPr lang="en-US" sz="3000" b="1" dirty="0"/>
          </a:p>
          <a:p>
            <a:endParaRPr lang="fr-BE" sz="3000" b="1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fr-BE" sz="2800" dirty="0"/>
              <a:t>Administrateurs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fr-BE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fr-BE" sz="2800" dirty="0"/>
              <a:t>Opérateurs de sauvegarde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fr-BE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fr-BE" sz="2800" dirty="0"/>
              <a:t>Utilisateurs du bureau à distance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fr-BE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fr-BE" sz="2800" dirty="0"/>
              <a:t>…</a:t>
            </a:r>
          </a:p>
          <a:p>
            <a:pPr lvl="2"/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590F6F3-6368-4DFB-A103-75FD8C70E225}"/>
              </a:ext>
            </a:extLst>
          </p:cNvPr>
          <p:cNvSpPr txBox="1"/>
          <p:nvPr/>
        </p:nvSpPr>
        <p:spPr>
          <a:xfrm>
            <a:off x="1202099" y="426393"/>
            <a:ext cx="3899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Groupes</a:t>
            </a:r>
            <a:r>
              <a:rPr lang="en-US" sz="3600" b="1" dirty="0"/>
              <a:t> par </a:t>
            </a:r>
            <a:r>
              <a:rPr lang="en-US" sz="3600" b="1" dirty="0" err="1"/>
              <a:t>défaut</a:t>
            </a:r>
            <a:endParaRPr lang="fr-BE" sz="3600" b="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9430826-BCEE-4289-BA3B-EBA3C35EF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649" y="109490"/>
            <a:ext cx="3655807" cy="648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8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1202099" y="426393"/>
            <a:ext cx="3899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Groupes</a:t>
            </a:r>
            <a:r>
              <a:rPr lang="en-US" sz="3600" b="1" dirty="0"/>
              <a:t> par </a:t>
            </a:r>
            <a:r>
              <a:rPr lang="en-US" sz="3600" b="1" dirty="0" err="1"/>
              <a:t>défaut</a:t>
            </a:r>
            <a:endParaRPr lang="fr-BE" sz="3600" b="1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D2AAC56-8DC7-4226-ABC4-7B4A8FA675AB}"/>
              </a:ext>
            </a:extLst>
          </p:cNvPr>
          <p:cNvSpPr>
            <a:spLocks/>
          </p:cNvSpPr>
          <p:nvPr/>
        </p:nvSpPr>
        <p:spPr bwMode="auto">
          <a:xfrm>
            <a:off x="2980650" y="-2374376"/>
            <a:ext cx="6091555" cy="1270"/>
          </a:xfrm>
          <a:custGeom>
            <a:avLst/>
            <a:gdLst>
              <a:gd name="T0" fmla="+- 0 1410 1410"/>
              <a:gd name="T1" fmla="*/ T0 w 9593"/>
              <a:gd name="T2" fmla="+- 0 11003 1410"/>
              <a:gd name="T3" fmla="*/ T2 w 9593"/>
            </a:gdLst>
            <a:ahLst/>
            <a:cxnLst>
              <a:cxn ang="0">
                <a:pos x="T1" y="0"/>
              </a:cxn>
              <a:cxn ang="0">
                <a:pos x="T3" y="0"/>
              </a:cxn>
            </a:cxnLst>
            <a:rect l="0" t="0" r="r" b="b"/>
            <a:pathLst>
              <a:path w="9593">
                <a:moveTo>
                  <a:pt x="0" y="0"/>
                </a:moveTo>
                <a:lnTo>
                  <a:pt x="9593" y="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4102" name="Picture 6" descr="&quot;&quot;">
            <a:extLst>
              <a:ext uri="{FF2B5EF4-FFF2-40B4-BE49-F238E27FC236}">
                <a16:creationId xmlns:a16="http://schemas.microsoft.com/office/drawing/2014/main" id="{65520A4A-4C22-479B-B2A9-09FD3E9B5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78" y="1288058"/>
            <a:ext cx="7744975" cy="516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714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596900" y="1187764"/>
            <a:ext cx="115951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B0F0"/>
                </a:solidFill>
              </a:rPr>
              <a:t>Administrateurs</a:t>
            </a:r>
            <a:r>
              <a:rPr lang="en-US" sz="2800" dirty="0">
                <a:solidFill>
                  <a:srgbClr val="00B0F0"/>
                </a:solidFill>
              </a:rPr>
              <a:t> de </a:t>
            </a:r>
            <a:r>
              <a:rPr lang="en-US" sz="2800" dirty="0" err="1">
                <a:solidFill>
                  <a:srgbClr val="00B0F0"/>
                </a:solidFill>
              </a:rPr>
              <a:t>l'entreprise</a:t>
            </a:r>
            <a:r>
              <a:rPr lang="en-US" sz="2800" dirty="0">
                <a:solidFill>
                  <a:srgbClr val="00B0F0"/>
                </a:solidFill>
              </a:rPr>
              <a:t> (</a:t>
            </a:r>
            <a:r>
              <a:rPr lang="en-US" sz="2800" dirty="0" err="1">
                <a:solidFill>
                  <a:srgbClr val="00B0F0"/>
                </a:solidFill>
              </a:rPr>
              <a:t>dans</a:t>
            </a:r>
            <a:r>
              <a:rPr lang="en-US" sz="2800" dirty="0">
                <a:solidFill>
                  <a:srgbClr val="00B0F0"/>
                </a:solidFill>
              </a:rPr>
              <a:t> le </a:t>
            </a:r>
            <a:r>
              <a:rPr lang="en-US" sz="2800" dirty="0" err="1">
                <a:solidFill>
                  <a:srgbClr val="00B0F0"/>
                </a:solidFill>
              </a:rPr>
              <a:t>conteneur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Utilisateurs</a:t>
            </a:r>
            <a:r>
              <a:rPr lang="en-US" sz="2800" dirty="0">
                <a:solidFill>
                  <a:srgbClr val="00B0F0"/>
                </a:solidFill>
              </a:rPr>
              <a:t> du </a:t>
            </a:r>
            <a:r>
              <a:rPr lang="en-US" sz="2800" dirty="0" err="1">
                <a:solidFill>
                  <a:srgbClr val="00B0F0"/>
                </a:solidFill>
              </a:rPr>
              <a:t>domaine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racine</a:t>
            </a:r>
            <a:r>
              <a:rPr lang="en-US" sz="2800" dirty="0">
                <a:solidFill>
                  <a:srgbClr val="00B0F0"/>
                </a:solidFill>
              </a:rPr>
              <a:t> de la </a:t>
            </a:r>
            <a:r>
              <a:rPr lang="en-US" sz="2800" dirty="0" err="1">
                <a:solidFill>
                  <a:srgbClr val="00B0F0"/>
                </a:solidFill>
              </a:rPr>
              <a:t>forêt</a:t>
            </a:r>
            <a:r>
              <a:rPr lang="en-US" sz="2800" dirty="0">
                <a:solidFill>
                  <a:srgbClr val="00B0F0"/>
                </a:solidFill>
              </a:rPr>
              <a:t>).</a:t>
            </a:r>
          </a:p>
          <a:p>
            <a:pPr lvl="2"/>
            <a:r>
              <a:rPr lang="en-US" dirty="0"/>
              <a:t> Ce </a:t>
            </a:r>
            <a:r>
              <a:rPr lang="en-US" dirty="0" err="1"/>
              <a:t>groupe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membre</a:t>
            </a:r>
            <a:r>
              <a:rPr lang="en-US" dirty="0"/>
              <a:t> du </a:t>
            </a:r>
            <a:r>
              <a:rPr lang="en-US" dirty="0" err="1"/>
              <a:t>groupe</a:t>
            </a:r>
            <a:r>
              <a:rPr lang="en-US" dirty="0"/>
              <a:t> </a:t>
            </a:r>
            <a:r>
              <a:rPr lang="en-US" dirty="0" err="1"/>
              <a:t>Administrateurs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domaines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la </a:t>
            </a:r>
            <a:r>
              <a:rPr lang="en-US" dirty="0" err="1"/>
              <a:t>forêt</a:t>
            </a:r>
            <a:r>
              <a:rPr lang="en-US" dirty="0"/>
              <a:t>, qui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donne</a:t>
            </a:r>
            <a:r>
              <a:rPr lang="en-US" dirty="0"/>
              <a:t> un </a:t>
            </a:r>
            <a:r>
              <a:rPr lang="en-US" dirty="0" err="1"/>
              <a:t>accès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à la configuration de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contrôleurs</a:t>
            </a:r>
            <a:r>
              <a:rPr lang="en-US" dirty="0"/>
              <a:t> de </a:t>
            </a:r>
            <a:r>
              <a:rPr lang="en-US" dirty="0" err="1"/>
              <a:t>domaine</a:t>
            </a:r>
            <a:r>
              <a:rPr lang="en-US" dirty="0"/>
              <a:t>. Il </a:t>
            </a:r>
            <a:r>
              <a:rPr lang="en-US" dirty="0" err="1"/>
              <a:t>possède</a:t>
            </a:r>
            <a:r>
              <a:rPr lang="en-US" dirty="0"/>
              <a:t> </a:t>
            </a:r>
            <a:r>
              <a:rPr lang="en-US" dirty="0" err="1"/>
              <a:t>également</a:t>
            </a:r>
            <a:r>
              <a:rPr lang="en-US" dirty="0"/>
              <a:t> la partition Configuration du </a:t>
            </a:r>
            <a:r>
              <a:rPr lang="en-US" dirty="0" err="1"/>
              <a:t>répertoire</a:t>
            </a:r>
            <a:r>
              <a:rPr lang="en-US" dirty="0"/>
              <a:t> et dispose du </a:t>
            </a:r>
            <a:r>
              <a:rPr lang="en-US" dirty="0" err="1"/>
              <a:t>contrôle</a:t>
            </a:r>
            <a:r>
              <a:rPr lang="en-US" dirty="0"/>
              <a:t> total sur le </a:t>
            </a:r>
            <a:r>
              <a:rPr lang="en-US" dirty="0" err="1"/>
              <a:t>contexte</a:t>
            </a:r>
            <a:r>
              <a:rPr lang="en-US" dirty="0"/>
              <a:t> de </a:t>
            </a:r>
            <a:r>
              <a:rPr lang="en-US" dirty="0" err="1"/>
              <a:t>dénomination</a:t>
            </a:r>
            <a:r>
              <a:rPr lang="en-US" dirty="0"/>
              <a:t> du </a:t>
            </a:r>
            <a:r>
              <a:rPr lang="en-US" dirty="0" err="1"/>
              <a:t>domaine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domaines</a:t>
            </a:r>
            <a:r>
              <a:rPr lang="en-US" dirty="0"/>
              <a:t> de la </a:t>
            </a:r>
            <a:r>
              <a:rPr lang="en-US" dirty="0" err="1"/>
              <a:t>forêt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B0F0"/>
                </a:solidFill>
              </a:rPr>
              <a:t>Administrateurs</a:t>
            </a:r>
            <a:r>
              <a:rPr lang="en-US" sz="2800" dirty="0">
                <a:solidFill>
                  <a:srgbClr val="00B0F0"/>
                </a:solidFill>
              </a:rPr>
              <a:t> du </a:t>
            </a:r>
            <a:r>
              <a:rPr lang="en-US" sz="2800" dirty="0" err="1">
                <a:solidFill>
                  <a:srgbClr val="00B0F0"/>
                </a:solidFill>
              </a:rPr>
              <a:t>schéma</a:t>
            </a:r>
            <a:r>
              <a:rPr lang="en-US" sz="2800" dirty="0">
                <a:solidFill>
                  <a:srgbClr val="00B0F0"/>
                </a:solidFill>
              </a:rPr>
              <a:t> (</a:t>
            </a:r>
            <a:r>
              <a:rPr lang="en-US" sz="2800" dirty="0" err="1">
                <a:solidFill>
                  <a:srgbClr val="00B0F0"/>
                </a:solidFill>
              </a:rPr>
              <a:t>conteneur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Utilisateurs</a:t>
            </a:r>
            <a:r>
              <a:rPr lang="en-US" sz="2800" dirty="0">
                <a:solidFill>
                  <a:srgbClr val="00B0F0"/>
                </a:solidFill>
              </a:rPr>
              <a:t> du </a:t>
            </a:r>
            <a:r>
              <a:rPr lang="en-US" sz="2800" dirty="0" err="1">
                <a:solidFill>
                  <a:srgbClr val="00B0F0"/>
                </a:solidFill>
              </a:rPr>
              <a:t>domaine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racine</a:t>
            </a:r>
            <a:r>
              <a:rPr lang="en-US" sz="2800" dirty="0">
                <a:solidFill>
                  <a:srgbClr val="00B0F0"/>
                </a:solidFill>
              </a:rPr>
              <a:t> de la </a:t>
            </a:r>
            <a:r>
              <a:rPr lang="en-US" sz="2800" dirty="0" err="1">
                <a:solidFill>
                  <a:srgbClr val="00B0F0"/>
                </a:solidFill>
              </a:rPr>
              <a:t>forêt</a:t>
            </a:r>
            <a:r>
              <a:rPr lang="en-US" sz="2800" dirty="0">
                <a:solidFill>
                  <a:srgbClr val="00B0F0"/>
                </a:solidFill>
              </a:rPr>
              <a:t>)</a:t>
            </a:r>
          </a:p>
          <a:p>
            <a:pPr lvl="2"/>
            <a:r>
              <a:rPr lang="en-US" dirty="0" err="1"/>
              <a:t>Administrateurs</a:t>
            </a:r>
            <a:r>
              <a:rPr lang="en-US" dirty="0"/>
              <a:t> du </a:t>
            </a:r>
            <a:r>
              <a:rPr lang="en-US" dirty="0" err="1"/>
              <a:t>schéma</a:t>
            </a:r>
            <a:r>
              <a:rPr lang="en-US" dirty="0"/>
              <a:t> (</a:t>
            </a:r>
            <a:r>
              <a:rPr lang="en-US" dirty="0" err="1"/>
              <a:t>conteneur</a:t>
            </a:r>
            <a:r>
              <a:rPr lang="en-US" dirty="0"/>
              <a:t> </a:t>
            </a:r>
            <a:r>
              <a:rPr lang="en-US" dirty="0" err="1"/>
              <a:t>Utilisateurs</a:t>
            </a:r>
            <a:r>
              <a:rPr lang="en-US" dirty="0"/>
              <a:t> du </a:t>
            </a:r>
            <a:r>
              <a:rPr lang="en-US" dirty="0" err="1"/>
              <a:t>domaine</a:t>
            </a:r>
            <a:r>
              <a:rPr lang="en-US" dirty="0"/>
              <a:t> </a:t>
            </a:r>
            <a:r>
              <a:rPr lang="en-US" dirty="0" err="1"/>
              <a:t>racine</a:t>
            </a:r>
            <a:r>
              <a:rPr lang="en-US" dirty="0"/>
              <a:t> de la </a:t>
            </a:r>
            <a:r>
              <a:rPr lang="en-US" dirty="0" err="1"/>
              <a:t>forêt</a:t>
            </a:r>
            <a:r>
              <a:rPr lang="en-US" dirty="0"/>
              <a:t>). Ce </a:t>
            </a:r>
            <a:r>
              <a:rPr lang="en-US" dirty="0" err="1"/>
              <a:t>groupe</a:t>
            </a:r>
            <a:r>
              <a:rPr lang="en-US" dirty="0"/>
              <a:t> </a:t>
            </a:r>
            <a:r>
              <a:rPr lang="en-US" dirty="0" err="1"/>
              <a:t>possède</a:t>
            </a:r>
            <a:r>
              <a:rPr lang="en-US" dirty="0"/>
              <a:t> le </a:t>
            </a:r>
            <a:r>
              <a:rPr lang="en-US" dirty="0" err="1"/>
              <a:t>schéma</a:t>
            </a:r>
            <a:r>
              <a:rPr lang="en-US" dirty="0"/>
              <a:t> Active Directory, sur </a:t>
            </a:r>
            <a:r>
              <a:rPr lang="en-US" dirty="0" err="1"/>
              <a:t>lequel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a un </a:t>
            </a:r>
            <a:r>
              <a:rPr lang="en-US" dirty="0" err="1"/>
              <a:t>contrôle</a:t>
            </a:r>
            <a:r>
              <a:rPr lang="en-US" dirty="0"/>
              <a:t> total.</a:t>
            </a:r>
            <a:endParaRPr lang="fr-BE" dirty="0"/>
          </a:p>
          <a:p>
            <a:pPr lvl="2"/>
            <a:endParaRPr lang="fr-BE" sz="2800" dirty="0"/>
          </a:p>
          <a:p>
            <a:pPr lvl="2"/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9C05A8E-49F7-4CC4-BC35-B9DCD5480A65}"/>
              </a:ext>
            </a:extLst>
          </p:cNvPr>
          <p:cNvSpPr txBox="1"/>
          <p:nvPr/>
        </p:nvSpPr>
        <p:spPr>
          <a:xfrm>
            <a:off x="1202099" y="426393"/>
            <a:ext cx="3899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Groupes</a:t>
            </a:r>
            <a:r>
              <a:rPr lang="en-US" sz="3600" b="1" dirty="0"/>
              <a:t> par </a:t>
            </a:r>
            <a:r>
              <a:rPr lang="en-US" sz="3600" b="1" dirty="0" err="1"/>
              <a:t>défaut</a:t>
            </a:r>
            <a:endParaRPr lang="fr-BE" sz="3600" b="1" dirty="0"/>
          </a:p>
        </p:txBody>
      </p:sp>
    </p:spTree>
    <p:extLst>
      <p:ext uri="{BB962C8B-B14F-4D97-AF65-F5344CB8AC3E}">
        <p14:creationId xmlns:p14="http://schemas.microsoft.com/office/powerpoint/2010/main" val="351005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596900" y="1187764"/>
            <a:ext cx="115951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B0F0"/>
                </a:solidFill>
              </a:rPr>
              <a:t>Administrateurs</a:t>
            </a:r>
            <a:r>
              <a:rPr lang="en-US" sz="2800" dirty="0">
                <a:solidFill>
                  <a:srgbClr val="00B0F0"/>
                </a:solidFill>
              </a:rPr>
              <a:t> (</a:t>
            </a:r>
            <a:r>
              <a:rPr lang="en-US" sz="2800" dirty="0" err="1">
                <a:solidFill>
                  <a:srgbClr val="00B0F0"/>
                </a:solidFill>
              </a:rPr>
              <a:t>conteneur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intégré</a:t>
            </a:r>
            <a:r>
              <a:rPr lang="en-US" sz="2800" dirty="0">
                <a:solidFill>
                  <a:srgbClr val="00B0F0"/>
                </a:solidFill>
              </a:rPr>
              <a:t> de </a:t>
            </a:r>
            <a:r>
              <a:rPr lang="en-US" sz="2800" dirty="0" err="1">
                <a:solidFill>
                  <a:srgbClr val="00B0F0"/>
                </a:solidFill>
              </a:rPr>
              <a:t>chaque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domaine</a:t>
            </a:r>
            <a:r>
              <a:rPr lang="en-US" sz="2800" dirty="0">
                <a:solidFill>
                  <a:srgbClr val="00B0F0"/>
                </a:solidFill>
              </a:rPr>
              <a:t>). </a:t>
            </a:r>
          </a:p>
          <a:p>
            <a:pPr lvl="2"/>
            <a:r>
              <a:rPr lang="en-US" dirty="0"/>
              <a:t>Les </a:t>
            </a:r>
            <a:r>
              <a:rPr lang="en-US" dirty="0" err="1"/>
              <a:t>membres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groupe</a:t>
            </a:r>
            <a:r>
              <a:rPr lang="en-US" dirty="0"/>
              <a:t> </a:t>
            </a:r>
            <a:r>
              <a:rPr lang="en-US" dirty="0" err="1"/>
              <a:t>disposent</a:t>
            </a:r>
            <a:r>
              <a:rPr lang="en-US" dirty="0"/>
              <a:t> du </a:t>
            </a:r>
            <a:r>
              <a:rPr lang="en-US" dirty="0" err="1"/>
              <a:t>contrôle</a:t>
            </a:r>
            <a:r>
              <a:rPr lang="en-US" dirty="0"/>
              <a:t> total sur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contrôleurs</a:t>
            </a:r>
            <a:r>
              <a:rPr lang="en-US" dirty="0"/>
              <a:t> de </a:t>
            </a:r>
            <a:r>
              <a:rPr lang="en-US" dirty="0" err="1"/>
              <a:t>domaine</a:t>
            </a:r>
            <a:r>
              <a:rPr lang="en-US" dirty="0"/>
              <a:t> et 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le </a:t>
            </a:r>
            <a:r>
              <a:rPr lang="en-US" dirty="0" err="1"/>
              <a:t>contexte</a:t>
            </a:r>
            <a:r>
              <a:rPr lang="en-US" dirty="0"/>
              <a:t> de </a:t>
            </a:r>
            <a:r>
              <a:rPr lang="en-US" dirty="0" err="1"/>
              <a:t>dénomination</a:t>
            </a:r>
            <a:r>
              <a:rPr lang="en-US" dirty="0"/>
              <a:t> de </a:t>
            </a:r>
            <a:r>
              <a:rPr lang="en-US" dirty="0" err="1"/>
              <a:t>domaine</a:t>
            </a:r>
            <a:r>
              <a:rPr lang="en-US" dirty="0"/>
              <a:t>. </a:t>
            </a:r>
            <a:r>
              <a:rPr lang="en-US" dirty="0" err="1"/>
              <a:t>Ils</a:t>
            </a:r>
            <a:r>
              <a:rPr lang="en-US" dirty="0"/>
              <a:t> </a:t>
            </a:r>
            <a:r>
              <a:rPr lang="en-US" dirty="0" err="1"/>
              <a:t>peuvent</a:t>
            </a:r>
            <a:r>
              <a:rPr lang="en-US" dirty="0"/>
              <a:t> modifier </a:t>
            </a:r>
            <a:r>
              <a:rPr lang="en-US" dirty="0" err="1"/>
              <a:t>l'appartenance</a:t>
            </a:r>
            <a:r>
              <a:rPr lang="en-US" dirty="0"/>
              <a:t> à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autres</a:t>
            </a:r>
            <a:r>
              <a:rPr lang="en-US" dirty="0"/>
              <a:t> </a:t>
            </a:r>
            <a:r>
              <a:rPr lang="en-US" dirty="0" err="1"/>
              <a:t>groupes</a:t>
            </a:r>
            <a:r>
              <a:rPr lang="en-US" dirty="0"/>
              <a:t> </a:t>
            </a:r>
            <a:r>
              <a:rPr lang="en-US" dirty="0" err="1"/>
              <a:t>administratifs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le </a:t>
            </a:r>
            <a:r>
              <a:rPr lang="en-US" dirty="0" err="1"/>
              <a:t>domaine</a:t>
            </a:r>
            <a:r>
              <a:rPr lang="en-US" dirty="0"/>
              <a:t>, et le </a:t>
            </a:r>
            <a:r>
              <a:rPr lang="en-US" dirty="0" err="1"/>
              <a:t>groupe</a:t>
            </a:r>
            <a:r>
              <a:rPr lang="en-US" dirty="0"/>
              <a:t> </a:t>
            </a:r>
            <a:r>
              <a:rPr lang="en-US" dirty="0" err="1"/>
              <a:t>Administrateurs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le </a:t>
            </a:r>
            <a:r>
              <a:rPr lang="en-US" dirty="0" err="1"/>
              <a:t>domaine</a:t>
            </a:r>
            <a:r>
              <a:rPr lang="en-US" dirty="0"/>
              <a:t> </a:t>
            </a:r>
            <a:r>
              <a:rPr lang="en-US" dirty="0" err="1"/>
              <a:t>racine</a:t>
            </a:r>
            <a:r>
              <a:rPr lang="en-US" dirty="0"/>
              <a:t> de la </a:t>
            </a:r>
            <a:r>
              <a:rPr lang="en-US" dirty="0" err="1"/>
              <a:t>forêt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modifier </a:t>
            </a:r>
            <a:r>
              <a:rPr lang="en-US" dirty="0" err="1"/>
              <a:t>l'appartenance</a:t>
            </a:r>
            <a:r>
              <a:rPr lang="en-US" dirty="0"/>
              <a:t> des </a:t>
            </a:r>
            <a:r>
              <a:rPr lang="en-US" dirty="0" err="1"/>
              <a:t>Administrateurs</a:t>
            </a:r>
            <a:r>
              <a:rPr lang="en-US" dirty="0"/>
              <a:t> de </a:t>
            </a:r>
            <a:r>
              <a:rPr lang="en-US" dirty="0" err="1"/>
              <a:t>l'entreprise</a:t>
            </a:r>
            <a:r>
              <a:rPr lang="en-US" dirty="0"/>
              <a:t>, </a:t>
            </a:r>
            <a:r>
              <a:rPr lang="en-US" dirty="0" err="1"/>
              <a:t>Administrateurs</a:t>
            </a:r>
            <a:r>
              <a:rPr lang="en-US" dirty="0"/>
              <a:t> du </a:t>
            </a:r>
            <a:r>
              <a:rPr lang="en-US" dirty="0" err="1"/>
              <a:t>schéma</a:t>
            </a:r>
            <a:r>
              <a:rPr lang="en-US" dirty="0"/>
              <a:t>  et </a:t>
            </a:r>
            <a:r>
              <a:rPr lang="en-US" dirty="0" err="1"/>
              <a:t>Administrateurs</a:t>
            </a:r>
            <a:r>
              <a:rPr lang="en-US" dirty="0"/>
              <a:t> du </a:t>
            </a:r>
            <a:r>
              <a:rPr lang="en-US" dirty="0" err="1"/>
              <a:t>domaine</a:t>
            </a:r>
            <a:r>
              <a:rPr lang="en-US" dirty="0"/>
              <a:t>. Le </a:t>
            </a:r>
            <a:r>
              <a:rPr lang="en-US" dirty="0" err="1"/>
              <a:t>groupe</a:t>
            </a:r>
            <a:r>
              <a:rPr lang="en-US" dirty="0"/>
              <a:t> </a:t>
            </a:r>
            <a:r>
              <a:rPr lang="en-US" dirty="0" err="1"/>
              <a:t>Administrateurs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le </a:t>
            </a:r>
            <a:r>
              <a:rPr lang="en-US" dirty="0" err="1"/>
              <a:t>domaine</a:t>
            </a:r>
            <a:r>
              <a:rPr lang="en-US" dirty="0"/>
              <a:t> </a:t>
            </a:r>
            <a:r>
              <a:rPr lang="en-US" dirty="0" err="1"/>
              <a:t>racine</a:t>
            </a:r>
            <a:r>
              <a:rPr lang="en-US" dirty="0"/>
              <a:t> de la </a:t>
            </a:r>
            <a:r>
              <a:rPr lang="en-US" dirty="0" err="1"/>
              <a:t>forêt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sans </a:t>
            </a:r>
            <a:r>
              <a:rPr lang="en-US" dirty="0" err="1"/>
              <a:t>doute</a:t>
            </a:r>
            <a:r>
              <a:rPr lang="en-US" dirty="0"/>
              <a:t> le </a:t>
            </a:r>
            <a:r>
              <a:rPr lang="en-US" dirty="0" err="1"/>
              <a:t>groupe</a:t>
            </a:r>
            <a:r>
              <a:rPr lang="en-US" dirty="0"/>
              <a:t> </a:t>
            </a:r>
            <a:r>
              <a:rPr lang="en-US" dirty="0" err="1"/>
              <a:t>d'administration</a:t>
            </a:r>
            <a:r>
              <a:rPr lang="en-US" dirty="0"/>
              <a:t> de service le plus puissant </a:t>
            </a:r>
            <a:r>
              <a:rPr lang="en-US" dirty="0" err="1"/>
              <a:t>dans</a:t>
            </a:r>
            <a:r>
              <a:rPr lang="en-US" dirty="0"/>
              <a:t> la </a:t>
            </a:r>
            <a:r>
              <a:rPr lang="en-US" dirty="0" err="1"/>
              <a:t>forêt</a:t>
            </a:r>
            <a:r>
              <a:rPr lang="en-US" dirty="0"/>
              <a:t>.</a:t>
            </a:r>
          </a:p>
          <a:p>
            <a:pPr lvl="2"/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B0F0"/>
                </a:solidFill>
              </a:rPr>
              <a:t>Admins du </a:t>
            </a:r>
            <a:r>
              <a:rPr lang="en-US" sz="2800" dirty="0" err="1">
                <a:solidFill>
                  <a:srgbClr val="00B0F0"/>
                </a:solidFill>
              </a:rPr>
              <a:t>domaine</a:t>
            </a:r>
            <a:r>
              <a:rPr lang="en-US" sz="2800" dirty="0">
                <a:solidFill>
                  <a:srgbClr val="00B0F0"/>
                </a:solidFill>
              </a:rPr>
              <a:t> (</a:t>
            </a:r>
            <a:r>
              <a:rPr lang="en-US" sz="2800" dirty="0" err="1">
                <a:solidFill>
                  <a:srgbClr val="00B0F0"/>
                </a:solidFill>
              </a:rPr>
              <a:t>conteneur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Utilisateurs</a:t>
            </a:r>
            <a:r>
              <a:rPr lang="en-US" sz="2800" dirty="0">
                <a:solidFill>
                  <a:srgbClr val="00B0F0"/>
                </a:solidFill>
              </a:rPr>
              <a:t> de </a:t>
            </a:r>
            <a:r>
              <a:rPr lang="en-US" sz="2800" dirty="0" err="1">
                <a:solidFill>
                  <a:srgbClr val="00B0F0"/>
                </a:solidFill>
              </a:rPr>
              <a:t>chaque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domaine</a:t>
            </a:r>
            <a:r>
              <a:rPr lang="en-US" sz="2800" dirty="0">
                <a:solidFill>
                  <a:srgbClr val="00B0F0"/>
                </a:solidFill>
              </a:rPr>
              <a:t>). </a:t>
            </a:r>
          </a:p>
          <a:p>
            <a:pPr lvl="2"/>
            <a:r>
              <a:rPr lang="en-US" dirty="0"/>
              <a:t>Ce </a:t>
            </a:r>
            <a:r>
              <a:rPr lang="en-US" dirty="0" err="1"/>
              <a:t>groupe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ajouté</a:t>
            </a:r>
            <a:r>
              <a:rPr lang="en-US" dirty="0"/>
              <a:t> au </a:t>
            </a:r>
            <a:r>
              <a:rPr lang="en-US" dirty="0" err="1"/>
              <a:t>groupe</a:t>
            </a:r>
            <a:r>
              <a:rPr lang="en-US" dirty="0"/>
              <a:t> </a:t>
            </a:r>
            <a:r>
              <a:rPr lang="en-US" dirty="0" err="1"/>
              <a:t>Administrateurs</a:t>
            </a:r>
            <a:r>
              <a:rPr lang="en-US" dirty="0"/>
              <a:t> de son </a:t>
            </a:r>
            <a:r>
              <a:rPr lang="en-US" dirty="0" err="1"/>
              <a:t>domaine</a:t>
            </a:r>
            <a:r>
              <a:rPr lang="en-US" dirty="0"/>
              <a:t>. Il </a:t>
            </a:r>
            <a:r>
              <a:rPr lang="en-US" dirty="0" err="1"/>
              <a:t>hérite</a:t>
            </a:r>
            <a:r>
              <a:rPr lang="en-US" dirty="0"/>
              <a:t> </a:t>
            </a:r>
            <a:r>
              <a:rPr lang="en-US" dirty="0" err="1"/>
              <a:t>donc</a:t>
            </a:r>
            <a:r>
              <a:rPr lang="en-US" dirty="0"/>
              <a:t> de </a:t>
            </a:r>
            <a:r>
              <a:rPr lang="en-US" dirty="0" err="1"/>
              <a:t>toutes</a:t>
            </a:r>
            <a:r>
              <a:rPr lang="en-US" dirty="0"/>
              <a:t> les </a:t>
            </a:r>
            <a:r>
              <a:rPr lang="en-US" dirty="0" err="1"/>
              <a:t>fonctions</a:t>
            </a:r>
            <a:r>
              <a:rPr lang="en-US" dirty="0"/>
              <a:t> du </a:t>
            </a:r>
            <a:r>
              <a:rPr lang="en-US" dirty="0" err="1"/>
              <a:t>groupe</a:t>
            </a:r>
            <a:r>
              <a:rPr lang="en-US" dirty="0"/>
              <a:t> </a:t>
            </a:r>
            <a:r>
              <a:rPr lang="en-US" dirty="0" err="1"/>
              <a:t>Administrateurs</a:t>
            </a:r>
            <a:r>
              <a:rPr lang="en-US" dirty="0"/>
              <a:t>. Il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également</a:t>
            </a:r>
            <a:r>
              <a:rPr lang="en-US" dirty="0"/>
              <a:t> </a:t>
            </a:r>
            <a:r>
              <a:rPr lang="en-US" dirty="0" err="1"/>
              <a:t>ajouté</a:t>
            </a:r>
            <a:r>
              <a:rPr lang="en-US" dirty="0"/>
              <a:t> par </a:t>
            </a:r>
            <a:r>
              <a:rPr lang="en-US" dirty="0" err="1"/>
              <a:t>défaut</a:t>
            </a:r>
            <a:r>
              <a:rPr lang="en-US" dirty="0"/>
              <a:t> au </a:t>
            </a:r>
            <a:r>
              <a:rPr lang="en-US" dirty="0" err="1"/>
              <a:t>groupe</a:t>
            </a:r>
            <a:r>
              <a:rPr lang="en-US" dirty="0"/>
              <a:t> </a:t>
            </a:r>
            <a:r>
              <a:rPr lang="en-US" dirty="0" err="1"/>
              <a:t>Administrateurs</a:t>
            </a:r>
            <a:r>
              <a:rPr lang="en-US" dirty="0"/>
              <a:t> local de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ordinateur</a:t>
            </a:r>
            <a:r>
              <a:rPr lang="en-US" dirty="0"/>
              <a:t> </a:t>
            </a:r>
            <a:r>
              <a:rPr lang="en-US" dirty="0" err="1"/>
              <a:t>membre</a:t>
            </a:r>
            <a:r>
              <a:rPr lang="en-US" dirty="0"/>
              <a:t> du </a:t>
            </a:r>
            <a:r>
              <a:rPr lang="en-US" dirty="0" err="1"/>
              <a:t>domaine</a:t>
            </a:r>
            <a:r>
              <a:rPr lang="en-US" dirty="0"/>
              <a:t>, accordant la </a:t>
            </a:r>
            <a:r>
              <a:rPr lang="en-US" dirty="0" err="1"/>
              <a:t>propriété</a:t>
            </a:r>
            <a:r>
              <a:rPr lang="en-US" dirty="0"/>
              <a:t> de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ordinateurs</a:t>
            </a:r>
            <a:r>
              <a:rPr lang="en-US" dirty="0"/>
              <a:t> du </a:t>
            </a:r>
            <a:r>
              <a:rPr lang="en-US" dirty="0" err="1"/>
              <a:t>domaine</a:t>
            </a:r>
            <a:r>
              <a:rPr lang="en-US" dirty="0"/>
              <a:t> aux Admins du </a:t>
            </a:r>
            <a:r>
              <a:rPr lang="en-US" dirty="0" err="1"/>
              <a:t>domaine</a:t>
            </a:r>
            <a:r>
              <a:rPr lang="en-US" dirty="0"/>
              <a:t>.</a:t>
            </a:r>
            <a:endParaRPr lang="fr-BE" dirty="0"/>
          </a:p>
          <a:p>
            <a:pPr lvl="2"/>
            <a:endParaRPr lang="fr-BE" dirty="0"/>
          </a:p>
          <a:p>
            <a:pPr lvl="2"/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9C05A8E-49F7-4CC4-BC35-B9DCD5480A65}"/>
              </a:ext>
            </a:extLst>
          </p:cNvPr>
          <p:cNvSpPr txBox="1"/>
          <p:nvPr/>
        </p:nvSpPr>
        <p:spPr>
          <a:xfrm>
            <a:off x="1202099" y="426393"/>
            <a:ext cx="3899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Groupes</a:t>
            </a:r>
            <a:r>
              <a:rPr lang="en-US" sz="3600" b="1" dirty="0"/>
              <a:t> par </a:t>
            </a:r>
            <a:r>
              <a:rPr lang="en-US" sz="3600" b="1" dirty="0" err="1"/>
              <a:t>défaut</a:t>
            </a:r>
            <a:endParaRPr lang="fr-BE" sz="3600" b="1" dirty="0"/>
          </a:p>
        </p:txBody>
      </p:sp>
    </p:spTree>
    <p:extLst>
      <p:ext uri="{BB962C8B-B14F-4D97-AF65-F5344CB8AC3E}">
        <p14:creationId xmlns:p14="http://schemas.microsoft.com/office/powerpoint/2010/main" val="2433410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596900" y="1187764"/>
            <a:ext cx="115951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B0F0"/>
                </a:solidFill>
              </a:rPr>
              <a:t>Opérateurs</a:t>
            </a:r>
            <a:r>
              <a:rPr lang="en-US" sz="2800" dirty="0">
                <a:solidFill>
                  <a:srgbClr val="00B0F0"/>
                </a:solidFill>
              </a:rPr>
              <a:t> de </a:t>
            </a:r>
            <a:r>
              <a:rPr lang="en-US" sz="2800" dirty="0" err="1">
                <a:solidFill>
                  <a:srgbClr val="00B0F0"/>
                </a:solidFill>
              </a:rPr>
              <a:t>serveur</a:t>
            </a:r>
            <a:r>
              <a:rPr lang="en-US" sz="2800" dirty="0">
                <a:solidFill>
                  <a:srgbClr val="00B0F0"/>
                </a:solidFill>
              </a:rPr>
              <a:t> (</a:t>
            </a:r>
            <a:r>
              <a:rPr lang="en-US" sz="2800" dirty="0" err="1">
                <a:solidFill>
                  <a:srgbClr val="00B0F0"/>
                </a:solidFill>
              </a:rPr>
              <a:t>conteneur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intégré</a:t>
            </a:r>
            <a:r>
              <a:rPr lang="en-US" sz="2800" dirty="0">
                <a:solidFill>
                  <a:srgbClr val="00B0F0"/>
                </a:solidFill>
              </a:rPr>
              <a:t> de </a:t>
            </a:r>
            <a:r>
              <a:rPr lang="en-US" sz="2800" dirty="0" err="1">
                <a:solidFill>
                  <a:srgbClr val="00B0F0"/>
                </a:solidFill>
              </a:rPr>
              <a:t>chaque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domaine</a:t>
            </a:r>
            <a:r>
              <a:rPr lang="en-US" sz="2800" dirty="0">
                <a:solidFill>
                  <a:srgbClr val="00B0F0"/>
                </a:solidFill>
              </a:rPr>
              <a:t>). </a:t>
            </a:r>
          </a:p>
          <a:p>
            <a:pPr lvl="3"/>
            <a:r>
              <a:rPr lang="en-US" dirty="0"/>
              <a:t>Les </a:t>
            </a:r>
            <a:r>
              <a:rPr lang="en-US" dirty="0" err="1"/>
              <a:t>membres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groupe</a:t>
            </a:r>
            <a:r>
              <a:rPr lang="en-US" dirty="0"/>
              <a:t> </a:t>
            </a:r>
            <a:r>
              <a:rPr lang="en-US" dirty="0" err="1"/>
              <a:t>peuvent</a:t>
            </a:r>
            <a:r>
              <a:rPr lang="en-US" dirty="0"/>
              <a:t> </a:t>
            </a:r>
            <a:r>
              <a:rPr lang="en-US" dirty="0" err="1"/>
              <a:t>effectuer</a:t>
            </a:r>
            <a:r>
              <a:rPr lang="en-US" dirty="0"/>
              <a:t> des </a:t>
            </a:r>
            <a:r>
              <a:rPr lang="en-US" dirty="0" err="1"/>
              <a:t>tâches</a:t>
            </a:r>
            <a:r>
              <a:rPr lang="en-US" dirty="0"/>
              <a:t> de maintenance sur les </a:t>
            </a:r>
            <a:r>
              <a:rPr lang="en-US" dirty="0" err="1"/>
              <a:t>contrôleurs</a:t>
            </a:r>
            <a:r>
              <a:rPr lang="en-US" dirty="0"/>
              <a:t> de </a:t>
            </a:r>
            <a:r>
              <a:rPr lang="en-US" dirty="0" err="1"/>
              <a:t>domaine</a:t>
            </a:r>
            <a:r>
              <a:rPr lang="en-US" dirty="0"/>
              <a:t>. </a:t>
            </a:r>
            <a:r>
              <a:rPr lang="en-US" dirty="0" err="1"/>
              <a:t>Ils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le droit </a:t>
            </a:r>
            <a:r>
              <a:rPr lang="en-US" dirty="0" err="1"/>
              <a:t>d'ouvrir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session </a:t>
            </a:r>
            <a:r>
              <a:rPr lang="en-US" dirty="0" err="1"/>
              <a:t>localement</a:t>
            </a:r>
            <a:r>
              <a:rPr lang="en-US" dirty="0"/>
              <a:t>, de </a:t>
            </a:r>
            <a:r>
              <a:rPr lang="en-US" dirty="0" err="1"/>
              <a:t>démarrer</a:t>
            </a:r>
            <a:r>
              <a:rPr lang="en-US" dirty="0"/>
              <a:t> et </a:t>
            </a:r>
            <a:r>
              <a:rPr lang="en-US" dirty="0" err="1"/>
              <a:t>arrêter</a:t>
            </a:r>
            <a:r>
              <a:rPr lang="en-US" dirty="0"/>
              <a:t> des services, </a:t>
            </a:r>
            <a:r>
              <a:rPr lang="en-US" dirty="0" err="1"/>
              <a:t>d'exécuter</a:t>
            </a:r>
            <a:r>
              <a:rPr lang="en-US" dirty="0"/>
              <a:t> des </a:t>
            </a:r>
            <a:r>
              <a:rPr lang="en-US" dirty="0" err="1"/>
              <a:t>opérations</a:t>
            </a:r>
            <a:r>
              <a:rPr lang="en-US" dirty="0"/>
              <a:t> de </a:t>
            </a:r>
            <a:r>
              <a:rPr lang="en-US" dirty="0" err="1"/>
              <a:t>sauvegarde</a:t>
            </a:r>
            <a:r>
              <a:rPr lang="en-US" dirty="0"/>
              <a:t> et de restauration, de </a:t>
            </a:r>
            <a:r>
              <a:rPr lang="en-US" dirty="0" err="1"/>
              <a:t>formater</a:t>
            </a:r>
            <a:r>
              <a:rPr lang="en-US" dirty="0"/>
              <a:t> des </a:t>
            </a:r>
            <a:r>
              <a:rPr lang="en-US" dirty="0" err="1"/>
              <a:t>disques</a:t>
            </a:r>
            <a:r>
              <a:rPr lang="en-US" dirty="0"/>
              <a:t>, de </a:t>
            </a:r>
            <a:r>
              <a:rPr lang="en-US" dirty="0" err="1"/>
              <a:t>créer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supprimer</a:t>
            </a:r>
            <a:r>
              <a:rPr lang="en-US" dirty="0"/>
              <a:t> des </a:t>
            </a:r>
            <a:r>
              <a:rPr lang="en-US" dirty="0" err="1"/>
              <a:t>partages</a:t>
            </a:r>
            <a:r>
              <a:rPr lang="en-US" dirty="0"/>
              <a:t>, et </a:t>
            </a:r>
            <a:r>
              <a:rPr lang="en-US" dirty="0" err="1"/>
              <a:t>d'arrêter</a:t>
            </a:r>
            <a:r>
              <a:rPr lang="en-US" dirty="0"/>
              <a:t> des </a:t>
            </a:r>
            <a:r>
              <a:rPr lang="en-US" dirty="0" err="1"/>
              <a:t>contrôleurs</a:t>
            </a:r>
            <a:r>
              <a:rPr lang="en-US" dirty="0"/>
              <a:t> de </a:t>
            </a:r>
            <a:r>
              <a:rPr lang="en-US" dirty="0" err="1"/>
              <a:t>domaine</a:t>
            </a:r>
            <a:r>
              <a:rPr lang="en-US" dirty="0"/>
              <a:t>. Par </a:t>
            </a:r>
            <a:r>
              <a:rPr lang="en-US" dirty="0" err="1"/>
              <a:t>défaut</a:t>
            </a:r>
            <a:r>
              <a:rPr lang="en-US" dirty="0"/>
              <a:t>,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groupe</a:t>
            </a:r>
            <a:r>
              <a:rPr lang="en-US" dirty="0"/>
              <a:t> ne </a:t>
            </a:r>
            <a:r>
              <a:rPr lang="en-US" dirty="0" err="1"/>
              <a:t>comprend</a:t>
            </a:r>
            <a:r>
              <a:rPr lang="en-US" dirty="0"/>
              <a:t> pas de </a:t>
            </a:r>
            <a:r>
              <a:rPr lang="en-US" dirty="0" err="1"/>
              <a:t>membres</a:t>
            </a:r>
            <a:r>
              <a:rPr lang="en-US" dirty="0"/>
              <a:t>.</a:t>
            </a:r>
          </a:p>
          <a:p>
            <a:pPr lvl="3"/>
            <a:endParaRPr lang="fr-BE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B0F0"/>
                </a:solidFill>
              </a:rPr>
              <a:t>Opérateurs</a:t>
            </a:r>
            <a:r>
              <a:rPr lang="en-US" sz="2800" dirty="0">
                <a:solidFill>
                  <a:srgbClr val="00B0F0"/>
                </a:solidFill>
              </a:rPr>
              <a:t> de </a:t>
            </a:r>
            <a:r>
              <a:rPr lang="en-US" sz="2800" dirty="0" err="1">
                <a:solidFill>
                  <a:srgbClr val="00B0F0"/>
                </a:solidFill>
              </a:rPr>
              <a:t>compte</a:t>
            </a:r>
            <a:r>
              <a:rPr lang="en-US" sz="2800" dirty="0">
                <a:solidFill>
                  <a:srgbClr val="00B0F0"/>
                </a:solidFill>
              </a:rPr>
              <a:t> (</a:t>
            </a:r>
            <a:r>
              <a:rPr lang="en-US" sz="2800" dirty="0" err="1">
                <a:solidFill>
                  <a:srgbClr val="00B0F0"/>
                </a:solidFill>
              </a:rPr>
              <a:t>conteneur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intégré</a:t>
            </a:r>
            <a:r>
              <a:rPr lang="en-US" sz="2800" dirty="0">
                <a:solidFill>
                  <a:srgbClr val="00B0F0"/>
                </a:solidFill>
              </a:rPr>
              <a:t> de </a:t>
            </a:r>
            <a:r>
              <a:rPr lang="en-US" sz="2800" dirty="0" err="1">
                <a:solidFill>
                  <a:srgbClr val="00B0F0"/>
                </a:solidFill>
              </a:rPr>
              <a:t>chaque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domaine</a:t>
            </a:r>
            <a:r>
              <a:rPr lang="en-US" sz="2800" dirty="0">
                <a:solidFill>
                  <a:srgbClr val="00B0F0"/>
                </a:solidFill>
              </a:rPr>
              <a:t>). </a:t>
            </a:r>
          </a:p>
          <a:p>
            <a:pPr lvl="3"/>
            <a:r>
              <a:rPr lang="en-US" dirty="0"/>
              <a:t>Les </a:t>
            </a:r>
            <a:r>
              <a:rPr lang="en-US" dirty="0" err="1"/>
              <a:t>membres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groupe</a:t>
            </a:r>
            <a:r>
              <a:rPr lang="en-US" dirty="0"/>
              <a:t> </a:t>
            </a:r>
            <a:r>
              <a:rPr lang="en-US" dirty="0" err="1"/>
              <a:t>peuvent</a:t>
            </a:r>
            <a:r>
              <a:rPr lang="en-US" dirty="0"/>
              <a:t> </a:t>
            </a:r>
            <a:r>
              <a:rPr lang="en-US" dirty="0" err="1"/>
              <a:t>créer</a:t>
            </a:r>
            <a:r>
              <a:rPr lang="en-US" dirty="0"/>
              <a:t>, modifier et </a:t>
            </a:r>
            <a:r>
              <a:rPr lang="en-US" dirty="0" err="1"/>
              <a:t>supprimer</a:t>
            </a:r>
            <a:r>
              <a:rPr lang="en-US" dirty="0"/>
              <a:t> les </a:t>
            </a:r>
            <a:r>
              <a:rPr lang="en-US" dirty="0" err="1"/>
              <a:t>comptes</a:t>
            </a:r>
            <a:r>
              <a:rPr lang="en-US" dirty="0"/>
              <a:t> des </a:t>
            </a:r>
            <a:r>
              <a:rPr lang="en-US" dirty="0" err="1"/>
              <a:t>utilisateurs</a:t>
            </a:r>
            <a:r>
              <a:rPr lang="en-US" dirty="0"/>
              <a:t>, des </a:t>
            </a:r>
            <a:r>
              <a:rPr lang="en-US" dirty="0" err="1"/>
              <a:t>groupes</a:t>
            </a:r>
            <a:r>
              <a:rPr lang="en-US" dirty="0"/>
              <a:t> et des </a:t>
            </a:r>
            <a:r>
              <a:rPr lang="en-US" dirty="0" err="1"/>
              <a:t>ordinateurs</a:t>
            </a:r>
            <a:r>
              <a:rPr lang="en-US" dirty="0"/>
              <a:t> </a:t>
            </a:r>
            <a:r>
              <a:rPr lang="en-US" dirty="0" err="1"/>
              <a:t>situés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unité</a:t>
            </a:r>
            <a:r>
              <a:rPr lang="en-US" dirty="0"/>
              <a:t> </a:t>
            </a:r>
            <a:r>
              <a:rPr lang="en-US" dirty="0" err="1"/>
              <a:t>d'organisation</a:t>
            </a:r>
            <a:r>
              <a:rPr lang="en-US" dirty="0"/>
              <a:t> du </a:t>
            </a:r>
            <a:r>
              <a:rPr lang="en-US" dirty="0" err="1"/>
              <a:t>domaine</a:t>
            </a:r>
            <a:r>
              <a:rPr lang="en-US" dirty="0"/>
              <a:t> (</a:t>
            </a:r>
            <a:r>
              <a:rPr lang="en-US" dirty="0" err="1"/>
              <a:t>sauf</a:t>
            </a:r>
            <a:r>
              <a:rPr lang="en-US" dirty="0"/>
              <a:t> </a:t>
            </a:r>
            <a:r>
              <a:rPr lang="en-US" dirty="0" err="1"/>
              <a:t>ceux</a:t>
            </a:r>
            <a:r>
              <a:rPr lang="en-US" dirty="0"/>
              <a:t> de </a:t>
            </a:r>
            <a:r>
              <a:rPr lang="en-US" dirty="0" err="1"/>
              <a:t>l'unité</a:t>
            </a:r>
            <a:r>
              <a:rPr lang="en-US" dirty="0"/>
              <a:t> </a:t>
            </a:r>
            <a:r>
              <a:rPr lang="en-US" dirty="0" err="1"/>
              <a:t>d'organisation</a:t>
            </a:r>
            <a:r>
              <a:rPr lang="en-US" dirty="0"/>
              <a:t> </a:t>
            </a:r>
            <a:r>
              <a:rPr lang="en-US" dirty="0" err="1"/>
              <a:t>Contrôleurs</a:t>
            </a:r>
            <a:r>
              <a:rPr lang="en-US" dirty="0"/>
              <a:t> de </a:t>
            </a:r>
            <a:r>
              <a:rPr lang="en-US" dirty="0" err="1"/>
              <a:t>domaine</a:t>
            </a:r>
            <a:r>
              <a:rPr lang="en-US" dirty="0"/>
              <a:t>) et </a:t>
            </a:r>
            <a:r>
              <a:rPr lang="en-US" dirty="0" err="1"/>
              <a:t>dans</a:t>
            </a:r>
            <a:r>
              <a:rPr lang="en-US" dirty="0"/>
              <a:t> le </a:t>
            </a:r>
            <a:r>
              <a:rPr lang="en-US" dirty="0" err="1"/>
              <a:t>conteneur</a:t>
            </a:r>
            <a:r>
              <a:rPr lang="en-US" dirty="0"/>
              <a:t> </a:t>
            </a:r>
            <a:r>
              <a:rPr lang="en-US" dirty="0" err="1"/>
              <a:t>Utilisateurs</a:t>
            </a:r>
            <a:r>
              <a:rPr lang="en-US" dirty="0"/>
              <a:t> et </a:t>
            </a:r>
            <a:r>
              <a:rPr lang="en-US" dirty="0" err="1"/>
              <a:t>ordinateurs</a:t>
            </a:r>
            <a:r>
              <a:rPr lang="en-US" dirty="0"/>
              <a:t>. Les </a:t>
            </a:r>
            <a:r>
              <a:rPr lang="en-US" dirty="0" err="1"/>
              <a:t>membres</a:t>
            </a:r>
            <a:r>
              <a:rPr lang="en-US" dirty="0"/>
              <a:t> du </a:t>
            </a:r>
            <a:r>
              <a:rPr lang="en-US" dirty="0" err="1"/>
              <a:t>groupe</a:t>
            </a:r>
            <a:r>
              <a:rPr lang="en-US" dirty="0"/>
              <a:t> </a:t>
            </a:r>
            <a:r>
              <a:rPr lang="en-US" dirty="0" err="1"/>
              <a:t>Opérateurs</a:t>
            </a:r>
            <a:r>
              <a:rPr lang="en-US" dirty="0"/>
              <a:t> de </a:t>
            </a:r>
            <a:r>
              <a:rPr lang="en-US" dirty="0" err="1"/>
              <a:t>compte</a:t>
            </a:r>
            <a:r>
              <a:rPr lang="en-US" dirty="0"/>
              <a:t> ne </a:t>
            </a:r>
            <a:r>
              <a:rPr lang="en-US" dirty="0" err="1"/>
              <a:t>peuvent</a:t>
            </a:r>
            <a:r>
              <a:rPr lang="en-US" dirty="0"/>
              <a:t> pas modifier les </a:t>
            </a:r>
            <a:r>
              <a:rPr lang="en-US" dirty="0" err="1"/>
              <a:t>comptes</a:t>
            </a:r>
            <a:r>
              <a:rPr lang="en-US" dirty="0"/>
              <a:t> qui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membres</a:t>
            </a:r>
            <a:r>
              <a:rPr lang="en-US" dirty="0"/>
              <a:t> des </a:t>
            </a:r>
            <a:r>
              <a:rPr lang="en-US" dirty="0" err="1"/>
              <a:t>groupes</a:t>
            </a:r>
            <a:r>
              <a:rPr lang="en-US" dirty="0"/>
              <a:t> </a:t>
            </a:r>
            <a:r>
              <a:rPr lang="en-US" dirty="0" err="1"/>
              <a:t>Administrateurs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Admins du </a:t>
            </a:r>
            <a:r>
              <a:rPr lang="en-US" dirty="0" err="1"/>
              <a:t>domaine</a:t>
            </a:r>
            <a:r>
              <a:rPr lang="en-US" dirty="0"/>
              <a:t>, </a:t>
            </a:r>
            <a:r>
              <a:rPr lang="en-US" dirty="0" err="1"/>
              <a:t>ni</a:t>
            </a:r>
            <a:r>
              <a:rPr lang="en-US" dirty="0"/>
              <a:t> modifier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groupes</a:t>
            </a:r>
            <a:r>
              <a:rPr lang="en-US" dirty="0"/>
              <a:t>. Les </a:t>
            </a:r>
            <a:r>
              <a:rPr lang="en-US" dirty="0" err="1"/>
              <a:t>membres</a:t>
            </a:r>
            <a:r>
              <a:rPr lang="en-US" dirty="0"/>
              <a:t> du </a:t>
            </a:r>
            <a:r>
              <a:rPr lang="en-US" dirty="0" err="1"/>
              <a:t>groupe</a:t>
            </a:r>
            <a:r>
              <a:rPr lang="en-US" dirty="0"/>
              <a:t> </a:t>
            </a:r>
            <a:r>
              <a:rPr lang="en-US" dirty="0" err="1"/>
              <a:t>Opérateurs</a:t>
            </a:r>
            <a:r>
              <a:rPr lang="en-US" dirty="0"/>
              <a:t> de </a:t>
            </a:r>
            <a:r>
              <a:rPr lang="en-US" dirty="0" err="1"/>
              <a:t>compte</a:t>
            </a:r>
            <a:r>
              <a:rPr lang="en-US" dirty="0"/>
              <a:t> </a:t>
            </a:r>
            <a:r>
              <a:rPr lang="en-US" dirty="0" err="1"/>
              <a:t>peuvent</a:t>
            </a:r>
            <a:r>
              <a:rPr lang="en-US" dirty="0"/>
              <a:t> </a:t>
            </a:r>
            <a:r>
              <a:rPr lang="en-US" dirty="0" err="1"/>
              <a:t>également</a:t>
            </a:r>
            <a:r>
              <a:rPr lang="en-US" dirty="0"/>
              <a:t> </a:t>
            </a:r>
            <a:r>
              <a:rPr lang="en-US" dirty="0" err="1"/>
              <a:t>ouvrir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session </a:t>
            </a:r>
            <a:r>
              <a:rPr lang="en-US" dirty="0" err="1"/>
              <a:t>localement</a:t>
            </a:r>
            <a:r>
              <a:rPr lang="en-US" dirty="0"/>
              <a:t> sur les </a:t>
            </a:r>
            <a:r>
              <a:rPr lang="en-US" dirty="0" err="1"/>
              <a:t>contrôleurs</a:t>
            </a:r>
            <a:r>
              <a:rPr lang="en-US" dirty="0"/>
              <a:t> de </a:t>
            </a:r>
            <a:r>
              <a:rPr lang="en-US" dirty="0" err="1"/>
              <a:t>domaine</a:t>
            </a:r>
            <a:r>
              <a:rPr lang="en-US" dirty="0"/>
              <a:t>. Par </a:t>
            </a:r>
            <a:r>
              <a:rPr lang="en-US" dirty="0" err="1"/>
              <a:t>défaut</a:t>
            </a:r>
            <a:r>
              <a:rPr lang="en-US" dirty="0"/>
              <a:t>,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groupe</a:t>
            </a:r>
            <a:r>
              <a:rPr lang="en-US" dirty="0"/>
              <a:t> ne </a:t>
            </a:r>
            <a:r>
              <a:rPr lang="en-US" dirty="0" err="1"/>
              <a:t>comprend</a:t>
            </a:r>
            <a:r>
              <a:rPr lang="en-US" dirty="0"/>
              <a:t> pas de </a:t>
            </a:r>
            <a:r>
              <a:rPr lang="en-US" dirty="0" err="1"/>
              <a:t>membres</a:t>
            </a:r>
            <a:r>
              <a:rPr lang="en-US" dirty="0"/>
              <a:t>.</a:t>
            </a:r>
            <a:endParaRPr lang="fr-BE" dirty="0"/>
          </a:p>
          <a:p>
            <a:pPr lvl="2"/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9C05A8E-49F7-4CC4-BC35-B9DCD5480A65}"/>
              </a:ext>
            </a:extLst>
          </p:cNvPr>
          <p:cNvSpPr txBox="1"/>
          <p:nvPr/>
        </p:nvSpPr>
        <p:spPr>
          <a:xfrm>
            <a:off x="1202099" y="426393"/>
            <a:ext cx="3899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Groupes</a:t>
            </a:r>
            <a:r>
              <a:rPr lang="en-US" sz="3600" b="1" dirty="0"/>
              <a:t> par </a:t>
            </a:r>
            <a:r>
              <a:rPr lang="en-US" sz="3600" b="1" dirty="0" err="1"/>
              <a:t>défaut</a:t>
            </a:r>
            <a:endParaRPr lang="fr-BE" sz="3600" b="1" dirty="0"/>
          </a:p>
        </p:txBody>
      </p:sp>
    </p:spTree>
    <p:extLst>
      <p:ext uri="{BB962C8B-B14F-4D97-AF65-F5344CB8AC3E}">
        <p14:creationId xmlns:p14="http://schemas.microsoft.com/office/powerpoint/2010/main" val="373336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596900" y="1187764"/>
            <a:ext cx="115951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B0F0"/>
                </a:solidFill>
              </a:rPr>
              <a:t>Opérateurs</a:t>
            </a:r>
            <a:r>
              <a:rPr lang="en-US" sz="2800" dirty="0">
                <a:solidFill>
                  <a:srgbClr val="00B0F0"/>
                </a:solidFill>
              </a:rPr>
              <a:t> de </a:t>
            </a:r>
            <a:r>
              <a:rPr lang="en-US" sz="2800" dirty="0" err="1">
                <a:solidFill>
                  <a:srgbClr val="00B0F0"/>
                </a:solidFill>
              </a:rPr>
              <a:t>sauvegarde</a:t>
            </a:r>
            <a:r>
              <a:rPr lang="en-US" sz="2800" dirty="0">
                <a:solidFill>
                  <a:srgbClr val="00B0F0"/>
                </a:solidFill>
              </a:rPr>
              <a:t> (</a:t>
            </a:r>
            <a:r>
              <a:rPr lang="en-US" sz="2800" dirty="0" err="1">
                <a:solidFill>
                  <a:srgbClr val="00B0F0"/>
                </a:solidFill>
              </a:rPr>
              <a:t>conteneur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intégré</a:t>
            </a:r>
            <a:r>
              <a:rPr lang="en-US" sz="2800" dirty="0">
                <a:solidFill>
                  <a:srgbClr val="00B0F0"/>
                </a:solidFill>
              </a:rPr>
              <a:t> de </a:t>
            </a:r>
            <a:r>
              <a:rPr lang="en-US" sz="2800" dirty="0" err="1">
                <a:solidFill>
                  <a:srgbClr val="00B0F0"/>
                </a:solidFill>
              </a:rPr>
              <a:t>chaque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domaine</a:t>
            </a:r>
            <a:r>
              <a:rPr lang="en-US" sz="2800" dirty="0">
                <a:solidFill>
                  <a:srgbClr val="00B0F0"/>
                </a:solidFill>
              </a:rPr>
              <a:t>). </a:t>
            </a:r>
          </a:p>
          <a:p>
            <a:pPr lvl="3"/>
            <a:r>
              <a:rPr lang="en-US" dirty="0"/>
              <a:t>Les </a:t>
            </a:r>
            <a:r>
              <a:rPr lang="en-US" dirty="0" err="1"/>
              <a:t>membres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groupe</a:t>
            </a:r>
            <a:r>
              <a:rPr lang="en-US" dirty="0"/>
              <a:t> </a:t>
            </a:r>
            <a:r>
              <a:rPr lang="en-US" dirty="0" err="1"/>
              <a:t>peuvent</a:t>
            </a:r>
            <a:r>
              <a:rPr lang="en-US" dirty="0"/>
              <a:t> </a:t>
            </a:r>
            <a:r>
              <a:rPr lang="en-US" dirty="0" err="1"/>
              <a:t>exécuter</a:t>
            </a:r>
            <a:r>
              <a:rPr lang="en-US" dirty="0"/>
              <a:t> des </a:t>
            </a:r>
            <a:r>
              <a:rPr lang="en-US" dirty="0" err="1"/>
              <a:t>opérations</a:t>
            </a:r>
            <a:r>
              <a:rPr lang="en-US" dirty="0"/>
              <a:t> de </a:t>
            </a:r>
            <a:r>
              <a:rPr lang="en-US" dirty="0" err="1"/>
              <a:t>sauvegarde</a:t>
            </a:r>
            <a:r>
              <a:rPr lang="en-US" dirty="0"/>
              <a:t> et de restauration sur les </a:t>
            </a:r>
            <a:r>
              <a:rPr lang="en-US" dirty="0" err="1"/>
              <a:t>contrôleurs</a:t>
            </a:r>
            <a:r>
              <a:rPr lang="en-US" dirty="0"/>
              <a:t> de </a:t>
            </a:r>
            <a:r>
              <a:rPr lang="en-US" dirty="0" err="1"/>
              <a:t>domaine</a:t>
            </a:r>
            <a:r>
              <a:rPr lang="en-US" dirty="0"/>
              <a:t>, et </a:t>
            </a:r>
            <a:r>
              <a:rPr lang="en-US" dirty="0" err="1"/>
              <a:t>ouvrir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session </a:t>
            </a:r>
            <a:r>
              <a:rPr lang="en-US" dirty="0" err="1"/>
              <a:t>localement</a:t>
            </a:r>
            <a:r>
              <a:rPr lang="en-US" dirty="0"/>
              <a:t> et </a:t>
            </a:r>
            <a:r>
              <a:rPr lang="en-US" dirty="0" err="1"/>
              <a:t>arrêter</a:t>
            </a:r>
            <a:r>
              <a:rPr lang="en-US" dirty="0"/>
              <a:t> les </a:t>
            </a:r>
            <a:r>
              <a:rPr lang="en-US" dirty="0" err="1"/>
              <a:t>contrôleurs</a:t>
            </a:r>
            <a:r>
              <a:rPr lang="en-US" dirty="0"/>
              <a:t> de </a:t>
            </a:r>
            <a:r>
              <a:rPr lang="en-US" dirty="0" err="1"/>
              <a:t>domaine</a:t>
            </a:r>
            <a:r>
              <a:rPr lang="en-US" dirty="0"/>
              <a:t>. Par </a:t>
            </a:r>
            <a:r>
              <a:rPr lang="en-US" dirty="0" err="1"/>
              <a:t>défaut</a:t>
            </a:r>
            <a:r>
              <a:rPr lang="en-US" dirty="0"/>
              <a:t>,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groupe</a:t>
            </a:r>
            <a:r>
              <a:rPr lang="en-US" dirty="0"/>
              <a:t> ne </a:t>
            </a:r>
            <a:r>
              <a:rPr lang="en-US" dirty="0" err="1"/>
              <a:t>comprend</a:t>
            </a:r>
            <a:r>
              <a:rPr lang="en-US" dirty="0"/>
              <a:t> pas de </a:t>
            </a:r>
            <a:r>
              <a:rPr lang="en-US" dirty="0" err="1"/>
              <a:t>membres</a:t>
            </a:r>
            <a:r>
              <a:rPr lang="en-US" dirty="0"/>
              <a:t>.</a:t>
            </a:r>
          </a:p>
          <a:p>
            <a:pPr lvl="3"/>
            <a:endParaRPr lang="en-US" dirty="0"/>
          </a:p>
          <a:p>
            <a:pPr lvl="3"/>
            <a:endParaRPr lang="fr-BE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B0F0"/>
                </a:solidFill>
              </a:rPr>
              <a:t>Opérateurs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d'impression</a:t>
            </a:r>
            <a:r>
              <a:rPr lang="en-US" sz="2800" dirty="0">
                <a:solidFill>
                  <a:srgbClr val="00B0F0"/>
                </a:solidFill>
              </a:rPr>
              <a:t> (</a:t>
            </a:r>
            <a:r>
              <a:rPr lang="en-US" sz="2800" dirty="0" err="1">
                <a:solidFill>
                  <a:srgbClr val="00B0F0"/>
                </a:solidFill>
              </a:rPr>
              <a:t>conteneur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intégré</a:t>
            </a:r>
            <a:r>
              <a:rPr lang="en-US" sz="2800" dirty="0">
                <a:solidFill>
                  <a:srgbClr val="00B0F0"/>
                </a:solidFill>
              </a:rPr>
              <a:t> de </a:t>
            </a:r>
            <a:r>
              <a:rPr lang="en-US" sz="2800" dirty="0" err="1">
                <a:solidFill>
                  <a:srgbClr val="00B0F0"/>
                </a:solidFill>
              </a:rPr>
              <a:t>chaque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domaine</a:t>
            </a:r>
            <a:r>
              <a:rPr lang="en-US" sz="2800" dirty="0">
                <a:solidFill>
                  <a:srgbClr val="00B0F0"/>
                </a:solidFill>
              </a:rPr>
              <a:t>).</a:t>
            </a:r>
          </a:p>
          <a:p>
            <a:pPr lvl="3"/>
            <a:r>
              <a:rPr lang="en-US" dirty="0"/>
              <a:t> Les </a:t>
            </a:r>
            <a:r>
              <a:rPr lang="en-US" dirty="0" err="1"/>
              <a:t>membres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groupe</a:t>
            </a:r>
            <a:r>
              <a:rPr lang="en-US" dirty="0"/>
              <a:t> </a:t>
            </a:r>
            <a:r>
              <a:rPr lang="en-US" dirty="0" err="1"/>
              <a:t>peuvent</a:t>
            </a:r>
            <a:r>
              <a:rPr lang="en-US" dirty="0"/>
              <a:t> </a:t>
            </a:r>
            <a:r>
              <a:rPr lang="en-US" dirty="0" err="1"/>
              <a:t>effectuer</a:t>
            </a:r>
            <a:r>
              <a:rPr lang="en-US" dirty="0"/>
              <a:t> la maintenance des files </a:t>
            </a:r>
            <a:r>
              <a:rPr lang="en-US" dirty="0" err="1"/>
              <a:t>d'attente</a:t>
            </a:r>
            <a:r>
              <a:rPr lang="en-US" dirty="0"/>
              <a:t> </a:t>
            </a:r>
            <a:r>
              <a:rPr lang="en-US" dirty="0" err="1"/>
              <a:t>d'impression</a:t>
            </a:r>
            <a:r>
              <a:rPr lang="en-US" dirty="0"/>
              <a:t> sur les </a:t>
            </a:r>
            <a:r>
              <a:rPr lang="en-US" dirty="0" err="1"/>
              <a:t>contrôleurs</a:t>
            </a:r>
            <a:r>
              <a:rPr lang="en-US" dirty="0"/>
              <a:t> de </a:t>
            </a:r>
            <a:r>
              <a:rPr lang="en-US" dirty="0" err="1"/>
              <a:t>domaine</a:t>
            </a:r>
            <a:r>
              <a:rPr lang="en-US" dirty="0"/>
              <a:t>. </a:t>
            </a:r>
            <a:r>
              <a:rPr lang="en-US" dirty="0" err="1"/>
              <a:t>Ils</a:t>
            </a:r>
            <a:r>
              <a:rPr lang="en-US" dirty="0"/>
              <a:t> </a:t>
            </a:r>
            <a:r>
              <a:rPr lang="en-US" dirty="0" err="1"/>
              <a:t>peuvent</a:t>
            </a:r>
            <a:r>
              <a:rPr lang="en-US" dirty="0"/>
              <a:t> </a:t>
            </a:r>
            <a:r>
              <a:rPr lang="en-US" dirty="0" err="1"/>
              <a:t>aussi</a:t>
            </a:r>
            <a:r>
              <a:rPr lang="en-US" dirty="0"/>
              <a:t> </a:t>
            </a:r>
            <a:r>
              <a:rPr lang="en-US" dirty="0" err="1"/>
              <a:t>ouvrir</a:t>
            </a:r>
            <a:r>
              <a:rPr lang="en-US" dirty="0"/>
              <a:t> des sessions </a:t>
            </a:r>
            <a:r>
              <a:rPr lang="en-US" dirty="0" err="1"/>
              <a:t>localement</a:t>
            </a:r>
            <a:r>
              <a:rPr lang="en-US" dirty="0"/>
              <a:t> et </a:t>
            </a:r>
            <a:r>
              <a:rPr lang="en-US" dirty="0" err="1"/>
              <a:t>arrêter</a:t>
            </a:r>
            <a:r>
              <a:rPr lang="en-US" dirty="0"/>
              <a:t> les </a:t>
            </a:r>
            <a:r>
              <a:rPr lang="en-US" dirty="0" err="1"/>
              <a:t>contrôleurs</a:t>
            </a:r>
            <a:r>
              <a:rPr lang="en-US" dirty="0"/>
              <a:t> de </a:t>
            </a:r>
            <a:r>
              <a:rPr lang="en-US" dirty="0" err="1"/>
              <a:t>domaine</a:t>
            </a:r>
            <a:r>
              <a:rPr lang="en-US" dirty="0"/>
              <a:t>.</a:t>
            </a:r>
            <a:endParaRPr lang="fr-BE" dirty="0"/>
          </a:p>
          <a:p>
            <a:pPr lvl="2"/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9C05A8E-49F7-4CC4-BC35-B9DCD5480A65}"/>
              </a:ext>
            </a:extLst>
          </p:cNvPr>
          <p:cNvSpPr txBox="1"/>
          <p:nvPr/>
        </p:nvSpPr>
        <p:spPr>
          <a:xfrm>
            <a:off x="1202099" y="426393"/>
            <a:ext cx="3899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Groupes</a:t>
            </a:r>
            <a:r>
              <a:rPr lang="en-US" sz="3600" b="1" dirty="0"/>
              <a:t> par </a:t>
            </a:r>
            <a:r>
              <a:rPr lang="en-US" sz="3600" b="1" dirty="0" err="1"/>
              <a:t>défaut</a:t>
            </a:r>
            <a:endParaRPr lang="fr-BE" sz="3600" b="1" dirty="0"/>
          </a:p>
        </p:txBody>
      </p:sp>
    </p:spTree>
    <p:extLst>
      <p:ext uri="{BB962C8B-B14F-4D97-AF65-F5344CB8AC3E}">
        <p14:creationId xmlns:p14="http://schemas.microsoft.com/office/powerpoint/2010/main" val="355025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596900" y="1187764"/>
            <a:ext cx="115951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B0F0"/>
                </a:solidFill>
              </a:rPr>
              <a:t>Groupes</a:t>
            </a:r>
            <a:r>
              <a:rPr lang="en-US" sz="2800" dirty="0">
                <a:solidFill>
                  <a:srgbClr val="00B0F0"/>
                </a:solidFill>
              </a:rPr>
              <a:t> protégés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>
              <a:solidFill>
                <a:srgbClr val="00B0F0"/>
              </a:solidFill>
            </a:endParaRPr>
          </a:p>
          <a:p>
            <a:r>
              <a:rPr lang="en-US" sz="2600" dirty="0"/>
              <a:t>Les </a:t>
            </a:r>
            <a:r>
              <a:rPr lang="en-US" sz="2600" dirty="0" err="1"/>
              <a:t>groupes</a:t>
            </a:r>
            <a:r>
              <a:rPr lang="en-US" sz="2600" dirty="0"/>
              <a:t> protégés </a:t>
            </a:r>
            <a:r>
              <a:rPr lang="en-US" sz="2600" dirty="0" err="1"/>
              <a:t>sont</a:t>
            </a:r>
            <a:r>
              <a:rPr lang="en-US" sz="2600" dirty="0"/>
              <a:t> </a:t>
            </a:r>
            <a:r>
              <a:rPr lang="en-US" sz="2600" dirty="0" err="1"/>
              <a:t>définis</a:t>
            </a:r>
            <a:r>
              <a:rPr lang="en-US" sz="2600" dirty="0"/>
              <a:t> par le </a:t>
            </a:r>
            <a:r>
              <a:rPr lang="en-US" sz="2600" dirty="0" err="1"/>
              <a:t>système</a:t>
            </a:r>
            <a:r>
              <a:rPr lang="en-US" sz="2600" dirty="0"/>
              <a:t> </a:t>
            </a:r>
            <a:r>
              <a:rPr lang="en-US" sz="2600" dirty="0" err="1"/>
              <a:t>d'exploitation</a:t>
            </a:r>
            <a:r>
              <a:rPr lang="en-US" sz="2600" dirty="0"/>
              <a:t> et ne </a:t>
            </a:r>
            <a:r>
              <a:rPr lang="en-US" sz="2600" dirty="0" err="1"/>
              <a:t>peuvent</a:t>
            </a:r>
            <a:r>
              <a:rPr lang="en-US" sz="2600" dirty="0"/>
              <a:t> pas </a:t>
            </a:r>
            <a:r>
              <a:rPr lang="en-US" sz="2600" dirty="0" err="1"/>
              <a:t>être</a:t>
            </a:r>
            <a:r>
              <a:rPr lang="en-US" sz="2600" dirty="0"/>
              <a:t> non protégés.  Les </a:t>
            </a:r>
            <a:r>
              <a:rPr lang="en-US" sz="2600" dirty="0" err="1"/>
              <a:t>membres</a:t>
            </a:r>
            <a:r>
              <a:rPr lang="en-US" sz="2600" dirty="0"/>
              <a:t> d'un </a:t>
            </a:r>
            <a:r>
              <a:rPr lang="en-US" sz="2600" dirty="0" err="1"/>
              <a:t>groupe</a:t>
            </a:r>
            <a:r>
              <a:rPr lang="en-US" sz="2600" dirty="0"/>
              <a:t> protégé </a:t>
            </a:r>
            <a:r>
              <a:rPr lang="en-US" sz="2600" dirty="0" err="1"/>
              <a:t>deviennent</a:t>
            </a:r>
            <a:r>
              <a:rPr lang="en-US" sz="2600" dirty="0"/>
              <a:t> protégés par </a:t>
            </a:r>
            <a:r>
              <a:rPr lang="en-US" sz="2600" dirty="0" err="1"/>
              <a:t>l'association</a:t>
            </a:r>
            <a:r>
              <a:rPr lang="en-US" sz="2600" dirty="0"/>
              <a:t>. Le </a:t>
            </a:r>
            <a:r>
              <a:rPr lang="en-US" sz="2600" dirty="0" err="1"/>
              <a:t>résultat</a:t>
            </a:r>
            <a:r>
              <a:rPr lang="en-US" sz="2600" dirty="0"/>
              <a:t> de la protection </a:t>
            </a:r>
            <a:r>
              <a:rPr lang="en-US" sz="2600" dirty="0" err="1"/>
              <a:t>est</a:t>
            </a:r>
            <a:r>
              <a:rPr lang="en-US" sz="2600" dirty="0"/>
              <a:t> que les </a:t>
            </a:r>
            <a:r>
              <a:rPr lang="en-US" sz="2600" dirty="0" err="1"/>
              <a:t>autorisations</a:t>
            </a:r>
            <a:r>
              <a:rPr lang="en-US" sz="2600" dirty="0"/>
              <a:t> (</a:t>
            </a:r>
            <a:r>
              <a:rPr lang="en-US" sz="2600" dirty="0" err="1"/>
              <a:t>listes</a:t>
            </a:r>
            <a:r>
              <a:rPr lang="en-US" sz="2600" dirty="0"/>
              <a:t> de </a:t>
            </a:r>
            <a:r>
              <a:rPr lang="en-US" sz="2600" dirty="0" err="1"/>
              <a:t>contrôle</a:t>
            </a:r>
            <a:r>
              <a:rPr lang="en-US" sz="2600" dirty="0"/>
              <a:t> </a:t>
            </a:r>
            <a:r>
              <a:rPr lang="en-US" sz="2600" dirty="0" err="1"/>
              <a:t>d'accès</a:t>
            </a:r>
            <a:r>
              <a:rPr lang="en-US" sz="2600" dirty="0"/>
              <a:t>) des </a:t>
            </a:r>
            <a:r>
              <a:rPr lang="en-US" sz="2600" dirty="0" err="1"/>
              <a:t>membres</a:t>
            </a:r>
            <a:r>
              <a:rPr lang="en-US" sz="2600" dirty="0"/>
              <a:t> </a:t>
            </a:r>
            <a:r>
              <a:rPr lang="en-US" sz="2600" dirty="0" err="1"/>
              <a:t>sont</a:t>
            </a:r>
            <a:r>
              <a:rPr lang="en-US" sz="2600" dirty="0"/>
              <a:t> </a:t>
            </a:r>
            <a:r>
              <a:rPr lang="en-US" sz="2600" dirty="0" err="1"/>
              <a:t>modifiées</a:t>
            </a:r>
            <a:r>
              <a:rPr lang="en-US" sz="2600" dirty="0"/>
              <a:t> de </a:t>
            </a:r>
            <a:r>
              <a:rPr lang="en-US" sz="2600" dirty="0" err="1"/>
              <a:t>sorte</a:t>
            </a:r>
            <a:r>
              <a:rPr lang="en-US" sz="2600" dirty="0"/>
              <a:t> </a:t>
            </a:r>
            <a:r>
              <a:rPr lang="en-US" sz="2600" dirty="0" err="1"/>
              <a:t>qu'elles</a:t>
            </a:r>
            <a:r>
              <a:rPr lang="en-US" sz="2600" dirty="0"/>
              <a:t> </a:t>
            </a:r>
            <a:r>
              <a:rPr lang="en-US" sz="2600" dirty="0" err="1"/>
              <a:t>n'héritent</a:t>
            </a:r>
            <a:endParaRPr lang="fr-BE" sz="2600" dirty="0"/>
          </a:p>
          <a:p>
            <a:r>
              <a:rPr lang="en-US" sz="2600" dirty="0"/>
              <a:t>plus des </a:t>
            </a:r>
            <a:r>
              <a:rPr lang="en-US" sz="2600" dirty="0" err="1"/>
              <a:t>autorisations</a:t>
            </a:r>
            <a:r>
              <a:rPr lang="en-US" sz="2600" dirty="0"/>
              <a:t> de </a:t>
            </a:r>
            <a:r>
              <a:rPr lang="en-US" sz="2600" dirty="0" err="1"/>
              <a:t>leur</a:t>
            </a:r>
            <a:r>
              <a:rPr lang="en-US" sz="2600" dirty="0"/>
              <a:t> </a:t>
            </a:r>
            <a:r>
              <a:rPr lang="en-US" sz="2600" dirty="0" err="1"/>
              <a:t>unité</a:t>
            </a:r>
            <a:r>
              <a:rPr lang="en-US" sz="2600" dirty="0"/>
              <a:t> </a:t>
            </a:r>
            <a:r>
              <a:rPr lang="en-US" sz="2600" dirty="0" err="1"/>
              <a:t>d'organisation</a:t>
            </a:r>
            <a:r>
              <a:rPr lang="en-US" sz="2600" dirty="0"/>
              <a:t>, </a:t>
            </a:r>
            <a:r>
              <a:rPr lang="en-US" sz="2600" dirty="0" err="1"/>
              <a:t>mais</a:t>
            </a:r>
            <a:r>
              <a:rPr lang="en-US" sz="2600" dirty="0"/>
              <a:t> </a:t>
            </a:r>
            <a:r>
              <a:rPr lang="en-US" sz="2600" dirty="0" err="1"/>
              <a:t>reçoivent</a:t>
            </a:r>
            <a:r>
              <a:rPr lang="en-US" sz="2600" dirty="0"/>
              <a:t> </a:t>
            </a:r>
            <a:r>
              <a:rPr lang="en-US" sz="2600" dirty="0" err="1"/>
              <a:t>plutôt</a:t>
            </a:r>
            <a:r>
              <a:rPr lang="en-US" sz="2600" dirty="0"/>
              <a:t> </a:t>
            </a:r>
            <a:r>
              <a:rPr lang="en-US" sz="2600" dirty="0" err="1"/>
              <a:t>une</a:t>
            </a:r>
            <a:r>
              <a:rPr lang="en-US" sz="2600" dirty="0"/>
              <a:t> </a:t>
            </a:r>
            <a:r>
              <a:rPr lang="en-US" sz="2600" dirty="0" err="1"/>
              <a:t>copie</a:t>
            </a:r>
            <a:r>
              <a:rPr lang="en-US" sz="2600" dirty="0"/>
              <a:t> </a:t>
            </a:r>
            <a:r>
              <a:rPr lang="en-US" sz="2600" dirty="0" err="1"/>
              <a:t>d'une</a:t>
            </a:r>
            <a:r>
              <a:rPr lang="en-US" sz="2600" dirty="0"/>
              <a:t> </a:t>
            </a:r>
            <a:r>
              <a:rPr lang="en-US" sz="2600" dirty="0" err="1"/>
              <a:t>liste</a:t>
            </a:r>
            <a:r>
              <a:rPr lang="en-US" sz="2600" dirty="0"/>
              <a:t> de </a:t>
            </a:r>
            <a:r>
              <a:rPr lang="en-US" sz="2600" dirty="0" err="1"/>
              <a:t>contrôle</a:t>
            </a:r>
            <a:r>
              <a:rPr lang="en-US" sz="2600" dirty="0"/>
              <a:t> </a:t>
            </a:r>
            <a:r>
              <a:rPr lang="en-US" sz="2600" dirty="0" err="1"/>
              <a:t>d'accès</a:t>
            </a:r>
            <a:r>
              <a:rPr lang="en-US" sz="2600" dirty="0"/>
              <a:t> qui </a:t>
            </a:r>
            <a:r>
              <a:rPr lang="en-US" sz="2600" dirty="0" err="1"/>
              <a:t>est</a:t>
            </a:r>
            <a:r>
              <a:rPr lang="en-US" sz="2600" dirty="0"/>
              <a:t> beaucoup plus restrictive. Par </a:t>
            </a:r>
            <a:r>
              <a:rPr lang="en-US" sz="2600" dirty="0" err="1"/>
              <a:t>exemple</a:t>
            </a:r>
            <a:r>
              <a:rPr lang="en-US" sz="2600" dirty="0"/>
              <a:t>, </a:t>
            </a:r>
            <a:r>
              <a:rPr lang="en-US" sz="2600" dirty="0" err="1"/>
              <a:t>si</a:t>
            </a:r>
            <a:r>
              <a:rPr lang="en-US" sz="2600" dirty="0"/>
              <a:t> </a:t>
            </a:r>
            <a:r>
              <a:rPr lang="en-US" sz="2600" dirty="0" err="1"/>
              <a:t>vous</a:t>
            </a:r>
            <a:r>
              <a:rPr lang="en-US" sz="2600" dirty="0"/>
              <a:t> </a:t>
            </a:r>
            <a:r>
              <a:rPr lang="en-US" sz="2600" dirty="0" err="1"/>
              <a:t>ajoutez</a:t>
            </a:r>
            <a:r>
              <a:rPr lang="en-US" sz="2600" dirty="0"/>
              <a:t> Jeff Ford au </a:t>
            </a:r>
            <a:r>
              <a:rPr lang="en-US" sz="2600" dirty="0" err="1"/>
              <a:t>groupe</a:t>
            </a:r>
            <a:r>
              <a:rPr lang="en-US" sz="2600" dirty="0"/>
              <a:t> </a:t>
            </a:r>
            <a:r>
              <a:rPr lang="en-US" sz="2600" dirty="0" err="1"/>
              <a:t>Opérateurs</a:t>
            </a:r>
            <a:endParaRPr lang="fr-BE" sz="2600" dirty="0"/>
          </a:p>
          <a:p>
            <a:r>
              <a:rPr lang="en-US" sz="2600" dirty="0"/>
              <a:t>de </a:t>
            </a:r>
            <a:r>
              <a:rPr lang="en-US" sz="2600" dirty="0" err="1"/>
              <a:t>compte</a:t>
            </a:r>
            <a:r>
              <a:rPr lang="en-US" sz="2600" dirty="0"/>
              <a:t>, son </a:t>
            </a:r>
            <a:r>
              <a:rPr lang="en-US" sz="2600" dirty="0" err="1"/>
              <a:t>compte</a:t>
            </a:r>
            <a:r>
              <a:rPr lang="en-US" sz="2600" dirty="0"/>
              <a:t> </a:t>
            </a:r>
            <a:r>
              <a:rPr lang="en-US" sz="2600" dirty="0" err="1"/>
              <a:t>devient</a:t>
            </a:r>
            <a:r>
              <a:rPr lang="en-US" sz="2600" dirty="0"/>
              <a:t> protégé, et </a:t>
            </a:r>
            <a:r>
              <a:rPr lang="en-US" sz="2600" dirty="0" err="1"/>
              <a:t>l'assistance</a:t>
            </a:r>
            <a:r>
              <a:rPr lang="en-US" sz="2600" dirty="0"/>
              <a:t> technique, qui </a:t>
            </a:r>
            <a:r>
              <a:rPr lang="en-US" sz="2600" dirty="0" err="1"/>
              <a:t>peut</a:t>
            </a:r>
            <a:r>
              <a:rPr lang="en-US" sz="2600" dirty="0"/>
              <a:t> </a:t>
            </a:r>
            <a:r>
              <a:rPr lang="en-US" sz="2600" dirty="0" err="1"/>
              <a:t>réinitialiser</a:t>
            </a:r>
            <a:r>
              <a:rPr lang="en-US" sz="2600" dirty="0"/>
              <a:t> </a:t>
            </a:r>
            <a:r>
              <a:rPr lang="en-US" sz="2600" dirty="0" err="1"/>
              <a:t>tous</a:t>
            </a:r>
            <a:r>
              <a:rPr lang="en-US" sz="2600" dirty="0"/>
              <a:t> </a:t>
            </a:r>
            <a:r>
              <a:rPr lang="en-US" sz="2600" dirty="0" err="1"/>
              <a:t>autres</a:t>
            </a:r>
            <a:r>
              <a:rPr lang="en-US" sz="2600" dirty="0"/>
              <a:t> mots de </a:t>
            </a:r>
            <a:r>
              <a:rPr lang="en-US" sz="2600" dirty="0" err="1"/>
              <a:t>passe</a:t>
            </a:r>
            <a:r>
              <a:rPr lang="en-US" sz="2600" dirty="0"/>
              <a:t> </a:t>
            </a:r>
            <a:r>
              <a:rPr lang="en-US" sz="2600" dirty="0" err="1"/>
              <a:t>d'utilisateur</a:t>
            </a:r>
            <a:r>
              <a:rPr lang="en-US" sz="2600" dirty="0"/>
              <a:t> </a:t>
            </a:r>
            <a:r>
              <a:rPr lang="en-US" sz="2600" dirty="0" err="1"/>
              <a:t>dans</a:t>
            </a:r>
            <a:r>
              <a:rPr lang="en-US" sz="2600" dirty="0"/>
              <a:t> </a:t>
            </a:r>
            <a:r>
              <a:rPr lang="en-US" sz="2600" dirty="0" err="1"/>
              <a:t>l'unité</a:t>
            </a:r>
            <a:r>
              <a:rPr lang="en-US" sz="2600" dirty="0"/>
              <a:t> </a:t>
            </a:r>
            <a:r>
              <a:rPr lang="en-US" sz="2600" dirty="0" err="1"/>
              <a:t>d'organisation</a:t>
            </a:r>
            <a:r>
              <a:rPr lang="en-US" sz="2600" dirty="0"/>
              <a:t> </a:t>
            </a:r>
            <a:r>
              <a:rPr lang="en-US" sz="2600" dirty="0" err="1"/>
              <a:t>Employés</a:t>
            </a:r>
            <a:r>
              <a:rPr lang="en-US" sz="2600" dirty="0"/>
              <a:t>, ne </a:t>
            </a:r>
            <a:r>
              <a:rPr lang="en-US" sz="2600" dirty="0" err="1"/>
              <a:t>peut</a:t>
            </a:r>
            <a:r>
              <a:rPr lang="en-US" sz="2600" dirty="0"/>
              <a:t> pas </a:t>
            </a:r>
            <a:r>
              <a:rPr lang="en-US" sz="2600" dirty="0" err="1"/>
              <a:t>réinitialiser</a:t>
            </a:r>
            <a:r>
              <a:rPr lang="en-US" sz="2600" dirty="0"/>
              <a:t> le mot  de </a:t>
            </a:r>
            <a:r>
              <a:rPr lang="en-US" sz="2600" dirty="0" err="1"/>
              <a:t>passe</a:t>
            </a:r>
            <a:r>
              <a:rPr lang="en-US" sz="2600" dirty="0"/>
              <a:t> de Jeff Ford.</a:t>
            </a:r>
            <a:endParaRPr lang="fr-BE" sz="2600" dirty="0"/>
          </a:p>
          <a:p>
            <a:pPr lvl="2"/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9C05A8E-49F7-4CC4-BC35-B9DCD5480A65}"/>
              </a:ext>
            </a:extLst>
          </p:cNvPr>
          <p:cNvSpPr txBox="1"/>
          <p:nvPr/>
        </p:nvSpPr>
        <p:spPr>
          <a:xfrm>
            <a:off x="1202099" y="426393"/>
            <a:ext cx="3899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Groupes</a:t>
            </a:r>
            <a:r>
              <a:rPr lang="en-US" sz="3600" b="1" dirty="0"/>
              <a:t> par </a:t>
            </a:r>
            <a:r>
              <a:rPr lang="en-US" sz="3600" b="1" dirty="0" err="1"/>
              <a:t>défaut</a:t>
            </a:r>
            <a:endParaRPr lang="fr-BE" sz="3600" b="1" dirty="0"/>
          </a:p>
        </p:txBody>
      </p:sp>
    </p:spTree>
    <p:extLst>
      <p:ext uri="{BB962C8B-B14F-4D97-AF65-F5344CB8AC3E}">
        <p14:creationId xmlns:p14="http://schemas.microsoft.com/office/powerpoint/2010/main" val="241562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896690" y="1316955"/>
            <a:ext cx="111011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Déploiement et gestion de Windows serveur 2012</a:t>
            </a:r>
          </a:p>
          <a:p>
            <a:pPr marL="742950" indent="-742950">
              <a:buAutoNum type="arabicPeriod"/>
            </a:pP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des services de domaine Active Directory</a:t>
            </a:r>
          </a:p>
          <a:p>
            <a:pPr marL="742950" indent="-742950">
              <a:buAutoNum type="arabicPeriod"/>
            </a:pP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Gestion des objets de service de domaine AD</a:t>
            </a:r>
          </a:p>
          <a:p>
            <a:pPr marL="742950" indent="-742950">
              <a:buAutoNum type="arabicPeriod"/>
            </a:pP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Automatisation de l’administration des domaines AD</a:t>
            </a:r>
          </a:p>
        </p:txBody>
      </p:sp>
    </p:spTree>
    <p:extLst>
      <p:ext uri="{BB962C8B-B14F-4D97-AF65-F5344CB8AC3E}">
        <p14:creationId xmlns:p14="http://schemas.microsoft.com/office/powerpoint/2010/main" val="281591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596900" y="1187764"/>
            <a:ext cx="115951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B0F0"/>
                </a:solidFill>
              </a:rPr>
              <a:t>BPA</a:t>
            </a:r>
            <a:endParaRPr lang="en-US" sz="2600" dirty="0">
              <a:solidFill>
                <a:srgbClr val="00B0F0"/>
              </a:solidFill>
            </a:endParaRPr>
          </a:p>
          <a:p>
            <a:r>
              <a:rPr lang="en-US" sz="2600" dirty="0" err="1"/>
              <a:t>Évitez</a:t>
            </a:r>
            <a:r>
              <a:rPr lang="en-US" sz="2600" dirty="0"/>
              <a:t> </a:t>
            </a:r>
            <a:r>
              <a:rPr lang="en-US" sz="2600" dirty="0" err="1"/>
              <a:t>d'ajouter</a:t>
            </a:r>
            <a:r>
              <a:rPr lang="en-US" sz="2600" dirty="0"/>
              <a:t> des </a:t>
            </a:r>
            <a:r>
              <a:rPr lang="en-US" sz="2600" dirty="0" err="1"/>
              <a:t>utilisateurs</a:t>
            </a:r>
            <a:r>
              <a:rPr lang="en-US" sz="2600" dirty="0"/>
              <a:t> aux </a:t>
            </a:r>
            <a:r>
              <a:rPr lang="en-US" sz="2600" dirty="0" err="1"/>
              <a:t>groupes</a:t>
            </a:r>
            <a:r>
              <a:rPr lang="en-US" sz="2600" dirty="0"/>
              <a:t> qui </a:t>
            </a:r>
            <a:r>
              <a:rPr lang="en-US" sz="2600" dirty="0" err="1"/>
              <a:t>n'ont</a:t>
            </a:r>
            <a:r>
              <a:rPr lang="en-US" sz="2600" dirty="0"/>
              <a:t> pas de </a:t>
            </a:r>
            <a:r>
              <a:rPr lang="en-US" sz="2600" dirty="0" err="1"/>
              <a:t>membres</a:t>
            </a:r>
            <a:r>
              <a:rPr lang="en-US" sz="2600" dirty="0"/>
              <a:t> par </a:t>
            </a:r>
            <a:r>
              <a:rPr lang="en-US" sz="2600" dirty="0" err="1"/>
              <a:t>défaut</a:t>
            </a:r>
            <a:r>
              <a:rPr lang="en-US" sz="2600" dirty="0"/>
              <a:t> (</a:t>
            </a:r>
            <a:r>
              <a:rPr lang="en-US" sz="2600" dirty="0" err="1">
                <a:highlight>
                  <a:srgbClr val="FFFF00"/>
                </a:highlight>
              </a:rPr>
              <a:t>Opérateurs</a:t>
            </a:r>
            <a:r>
              <a:rPr lang="en-US" sz="2600" dirty="0">
                <a:highlight>
                  <a:srgbClr val="FFFF00"/>
                </a:highlight>
              </a:rPr>
              <a:t> de </a:t>
            </a:r>
            <a:r>
              <a:rPr lang="en-US" sz="2600" dirty="0" err="1">
                <a:highlight>
                  <a:srgbClr val="FFFF00"/>
                </a:highlight>
              </a:rPr>
              <a:t>compte</a:t>
            </a:r>
            <a:r>
              <a:rPr lang="en-US" sz="2600" dirty="0">
                <a:highlight>
                  <a:srgbClr val="FFFF00"/>
                </a:highlight>
              </a:rPr>
              <a:t>, </a:t>
            </a:r>
            <a:r>
              <a:rPr lang="en-US" sz="2600" dirty="0" err="1">
                <a:highlight>
                  <a:srgbClr val="FFFF00"/>
                </a:highlight>
              </a:rPr>
              <a:t>Opérateurs</a:t>
            </a:r>
            <a:r>
              <a:rPr lang="en-US" sz="2600" dirty="0">
                <a:highlight>
                  <a:srgbClr val="FFFF00"/>
                </a:highlight>
              </a:rPr>
              <a:t> de </a:t>
            </a:r>
            <a:r>
              <a:rPr lang="en-US" sz="2600" dirty="0" err="1">
                <a:highlight>
                  <a:srgbClr val="FFFF00"/>
                </a:highlight>
              </a:rPr>
              <a:t>sauvegarde</a:t>
            </a:r>
            <a:r>
              <a:rPr lang="en-US" sz="2600" dirty="0">
                <a:highlight>
                  <a:srgbClr val="FFFF00"/>
                </a:highlight>
              </a:rPr>
              <a:t>, </a:t>
            </a:r>
            <a:r>
              <a:rPr lang="en-US" sz="2600" dirty="0" err="1">
                <a:highlight>
                  <a:srgbClr val="FFFF00"/>
                </a:highlight>
              </a:rPr>
              <a:t>Opérateurs</a:t>
            </a:r>
            <a:r>
              <a:rPr lang="en-US" sz="2600" dirty="0">
                <a:highlight>
                  <a:srgbClr val="FFFF00"/>
                </a:highlight>
              </a:rPr>
              <a:t> de </a:t>
            </a:r>
            <a:r>
              <a:rPr lang="en-US" sz="2600" dirty="0" err="1">
                <a:highlight>
                  <a:srgbClr val="FFFF00"/>
                </a:highlight>
              </a:rPr>
              <a:t>serveur</a:t>
            </a:r>
            <a:r>
              <a:rPr lang="en-US" sz="2600" dirty="0">
                <a:highlight>
                  <a:srgbClr val="FFFF00"/>
                </a:highlight>
              </a:rPr>
              <a:t> et </a:t>
            </a:r>
            <a:r>
              <a:rPr lang="en-US" sz="2600" dirty="0" err="1">
                <a:highlight>
                  <a:srgbClr val="FFFF00"/>
                </a:highlight>
              </a:rPr>
              <a:t>Opérateurs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  <a:r>
              <a:rPr lang="en-US" sz="2600" dirty="0" err="1">
                <a:highlight>
                  <a:srgbClr val="FFFF00"/>
                </a:highlight>
              </a:rPr>
              <a:t>d'impression</a:t>
            </a:r>
            <a:r>
              <a:rPr lang="en-US" sz="2600" dirty="0"/>
              <a:t>). Au lieu de </a:t>
            </a:r>
            <a:r>
              <a:rPr lang="en-US" sz="2600" dirty="0" err="1"/>
              <a:t>cela</a:t>
            </a:r>
            <a:r>
              <a:rPr lang="en-US" sz="2600" dirty="0"/>
              <a:t>, </a:t>
            </a:r>
            <a:r>
              <a:rPr lang="en-US" sz="2600" dirty="0" err="1"/>
              <a:t>créez</a:t>
            </a:r>
            <a:r>
              <a:rPr lang="en-US" sz="2600" dirty="0"/>
              <a:t> des </a:t>
            </a:r>
            <a:r>
              <a:rPr lang="en-US" sz="2600" dirty="0" err="1">
                <a:highlight>
                  <a:srgbClr val="FFFF00"/>
                </a:highlight>
              </a:rPr>
              <a:t>groupes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  <a:r>
              <a:rPr lang="en-US" sz="2600" dirty="0" err="1">
                <a:highlight>
                  <a:srgbClr val="FFFF00"/>
                </a:highlight>
              </a:rPr>
              <a:t>personnalisés</a:t>
            </a:r>
            <a:r>
              <a:rPr lang="en-US" sz="2600" dirty="0"/>
              <a:t> </a:t>
            </a:r>
            <a:r>
              <a:rPr lang="en-US" sz="2600" dirty="0" err="1"/>
              <a:t>auxquels</a:t>
            </a:r>
            <a:r>
              <a:rPr lang="en-US" sz="2600" dirty="0"/>
              <a:t> </a:t>
            </a:r>
            <a:r>
              <a:rPr lang="en-US" sz="2600" dirty="0" err="1"/>
              <a:t>vous</a:t>
            </a:r>
            <a:r>
              <a:rPr lang="en-US" sz="2600" dirty="0"/>
              <a:t> </a:t>
            </a:r>
            <a:r>
              <a:rPr lang="en-US" sz="2600" dirty="0" err="1"/>
              <a:t>attribuez</a:t>
            </a:r>
            <a:r>
              <a:rPr lang="en-US" sz="2600" dirty="0"/>
              <a:t> des </a:t>
            </a:r>
            <a:r>
              <a:rPr lang="en-US" sz="2600" dirty="0" err="1"/>
              <a:t>autorisations</a:t>
            </a:r>
            <a:r>
              <a:rPr lang="en-US" sz="2600" dirty="0"/>
              <a:t> et des droits </a:t>
            </a:r>
            <a:r>
              <a:rPr lang="en-US" sz="2600" dirty="0" err="1"/>
              <a:t>d'utilisateur</a:t>
            </a:r>
            <a:r>
              <a:rPr lang="en-US" sz="2600" dirty="0"/>
              <a:t> qui </a:t>
            </a:r>
            <a:r>
              <a:rPr lang="en-US" sz="2600" dirty="0" err="1"/>
              <a:t>répondent</a:t>
            </a:r>
            <a:endParaRPr lang="fr-BE" sz="2600" dirty="0"/>
          </a:p>
          <a:p>
            <a:r>
              <a:rPr lang="en-US" sz="2600" dirty="0"/>
              <a:t>à </a:t>
            </a:r>
            <a:r>
              <a:rPr lang="en-US" sz="2600" dirty="0" err="1"/>
              <a:t>vos</a:t>
            </a:r>
            <a:r>
              <a:rPr lang="en-US" sz="2600" dirty="0"/>
              <a:t> </a:t>
            </a:r>
            <a:r>
              <a:rPr lang="en-US" sz="2600" dirty="0" err="1"/>
              <a:t>exigences</a:t>
            </a:r>
            <a:r>
              <a:rPr lang="en-US" sz="2600" dirty="0"/>
              <a:t> </a:t>
            </a:r>
            <a:r>
              <a:rPr lang="en-US" sz="2600" dirty="0" err="1"/>
              <a:t>commerciales</a:t>
            </a:r>
            <a:r>
              <a:rPr lang="en-US" sz="2600" dirty="0"/>
              <a:t> et </a:t>
            </a:r>
            <a:r>
              <a:rPr lang="en-US" sz="2600" dirty="0" err="1"/>
              <a:t>administratives</a:t>
            </a:r>
            <a:r>
              <a:rPr lang="en-US" sz="2600" dirty="0"/>
              <a:t>.</a:t>
            </a:r>
            <a:endParaRPr lang="fr-BE" sz="2600" dirty="0"/>
          </a:p>
          <a:p>
            <a:r>
              <a:rPr lang="en-US" sz="2600" dirty="0"/>
              <a:t>Par </a:t>
            </a:r>
            <a:r>
              <a:rPr lang="en-US" sz="2600" dirty="0" err="1"/>
              <a:t>exemple</a:t>
            </a:r>
            <a:r>
              <a:rPr lang="en-US" sz="2600" dirty="0"/>
              <a:t>, </a:t>
            </a:r>
            <a:r>
              <a:rPr lang="en-US" sz="2600" dirty="0" err="1"/>
              <a:t>si</a:t>
            </a:r>
            <a:r>
              <a:rPr lang="en-US" sz="2600" dirty="0"/>
              <a:t> Scott Mitchell </a:t>
            </a:r>
            <a:r>
              <a:rPr lang="en-US" sz="2600" dirty="0" err="1"/>
              <a:t>doit</a:t>
            </a:r>
            <a:r>
              <a:rPr lang="en-US" sz="2600" dirty="0"/>
              <a:t> </a:t>
            </a:r>
            <a:r>
              <a:rPr lang="en-US" sz="2600" dirty="0" err="1"/>
              <a:t>être</a:t>
            </a:r>
            <a:r>
              <a:rPr lang="en-US" sz="2600" dirty="0"/>
              <a:t> </a:t>
            </a:r>
            <a:r>
              <a:rPr lang="en-US" sz="2600" dirty="0" err="1"/>
              <a:t>en</a:t>
            </a:r>
            <a:r>
              <a:rPr lang="en-US" sz="2600" dirty="0"/>
              <a:t> </a:t>
            </a:r>
            <a:r>
              <a:rPr lang="en-US" sz="2600" dirty="0" err="1"/>
              <a:t>mesure</a:t>
            </a:r>
            <a:r>
              <a:rPr lang="en-US" sz="2600" dirty="0"/>
              <a:t> </a:t>
            </a:r>
            <a:r>
              <a:rPr lang="en-US" sz="2600" dirty="0" err="1"/>
              <a:t>d'exécuter</a:t>
            </a:r>
            <a:r>
              <a:rPr lang="en-US" sz="2600" dirty="0"/>
              <a:t> des </a:t>
            </a:r>
            <a:r>
              <a:rPr lang="en-US" sz="2600" dirty="0" err="1"/>
              <a:t>opérations</a:t>
            </a:r>
            <a:r>
              <a:rPr lang="en-US" sz="2600" dirty="0"/>
              <a:t> de </a:t>
            </a:r>
            <a:r>
              <a:rPr lang="en-US" sz="2600" dirty="0" err="1"/>
              <a:t>sauvegarde</a:t>
            </a:r>
            <a:r>
              <a:rPr lang="en-US" sz="2600" dirty="0"/>
              <a:t> sur un </a:t>
            </a:r>
            <a:r>
              <a:rPr lang="en-US" sz="2600" dirty="0" err="1"/>
              <a:t>contrôleur</a:t>
            </a:r>
            <a:r>
              <a:rPr lang="en-US" sz="2600" dirty="0"/>
              <a:t> de </a:t>
            </a:r>
            <a:r>
              <a:rPr lang="en-US" sz="2600" dirty="0" err="1"/>
              <a:t>domaine</a:t>
            </a:r>
            <a:r>
              <a:rPr lang="en-US" sz="2600" dirty="0"/>
              <a:t>, </a:t>
            </a:r>
            <a:r>
              <a:rPr lang="en-US" sz="2600" dirty="0" err="1"/>
              <a:t>mais</a:t>
            </a:r>
            <a:r>
              <a:rPr lang="en-US" sz="2600" dirty="0"/>
              <a:t> </a:t>
            </a:r>
            <a:r>
              <a:rPr lang="en-US" sz="2600" dirty="0" err="1"/>
              <a:t>qu'il</a:t>
            </a:r>
            <a:r>
              <a:rPr lang="en-US" sz="2600" dirty="0"/>
              <a:t> ne </a:t>
            </a:r>
            <a:r>
              <a:rPr lang="en-US" sz="2600" dirty="0" err="1"/>
              <a:t>doit</a:t>
            </a:r>
            <a:r>
              <a:rPr lang="en-US" sz="2600" dirty="0"/>
              <a:t> pas </a:t>
            </a:r>
            <a:r>
              <a:rPr lang="en-US" sz="2600" dirty="0" err="1"/>
              <a:t>pouvoir</a:t>
            </a:r>
            <a:r>
              <a:rPr lang="en-US" sz="2600" dirty="0"/>
              <a:t> </a:t>
            </a:r>
            <a:r>
              <a:rPr lang="en-US" sz="2600" dirty="0" err="1"/>
              <a:t>exécuter</a:t>
            </a:r>
            <a:r>
              <a:rPr lang="en-US" sz="2600" dirty="0"/>
              <a:t> les </a:t>
            </a:r>
            <a:r>
              <a:rPr lang="en-US" sz="2600" dirty="0" err="1"/>
              <a:t>opérations</a:t>
            </a:r>
            <a:r>
              <a:rPr lang="en-US" sz="2600" dirty="0"/>
              <a:t> de restauration qui </a:t>
            </a:r>
            <a:r>
              <a:rPr lang="en-US" sz="2600" dirty="0" err="1"/>
              <a:t>pourraient</a:t>
            </a:r>
            <a:r>
              <a:rPr lang="en-US" sz="2600" dirty="0"/>
              <a:t> </a:t>
            </a:r>
            <a:r>
              <a:rPr lang="en-US" sz="2600" dirty="0" err="1"/>
              <a:t>entraîner</a:t>
            </a:r>
            <a:r>
              <a:rPr lang="en-US" sz="2600" dirty="0"/>
              <a:t> la restauration de la base de </a:t>
            </a:r>
            <a:r>
              <a:rPr lang="en-US" sz="2600" dirty="0" err="1"/>
              <a:t>données</a:t>
            </a:r>
            <a:r>
              <a:rPr lang="en-US" sz="2600" dirty="0"/>
              <a:t> </a:t>
            </a:r>
            <a:r>
              <a:rPr lang="en-US" sz="2600" dirty="0" err="1"/>
              <a:t>ou</a:t>
            </a:r>
            <a:r>
              <a:rPr lang="en-US" sz="2600" dirty="0"/>
              <a:t> </a:t>
            </a:r>
            <a:r>
              <a:rPr lang="en-US" sz="2600" dirty="0" err="1"/>
              <a:t>l'endommager</a:t>
            </a:r>
            <a:r>
              <a:rPr lang="en-US" sz="2600" dirty="0"/>
              <a:t>, </a:t>
            </a:r>
            <a:r>
              <a:rPr lang="en-US" sz="2600" dirty="0" err="1"/>
              <a:t>ni</a:t>
            </a:r>
            <a:r>
              <a:rPr lang="en-US" sz="2600" dirty="0"/>
              <a:t> </a:t>
            </a:r>
            <a:r>
              <a:rPr lang="en-US" sz="2600" dirty="0" err="1"/>
              <a:t>arrêter</a:t>
            </a:r>
            <a:r>
              <a:rPr lang="en-US" sz="2600" dirty="0"/>
              <a:t> un </a:t>
            </a:r>
            <a:r>
              <a:rPr lang="en-US" sz="2600" dirty="0" err="1"/>
              <a:t>contrôleur</a:t>
            </a:r>
            <a:r>
              <a:rPr lang="en-US" sz="2600" dirty="0"/>
              <a:t> de </a:t>
            </a:r>
            <a:r>
              <a:rPr lang="en-US" sz="2600" dirty="0" err="1"/>
              <a:t>domaine</a:t>
            </a:r>
            <a:r>
              <a:rPr lang="en-US" sz="2600" dirty="0"/>
              <a:t>, ne </a:t>
            </a:r>
            <a:r>
              <a:rPr lang="en-US" sz="2600" dirty="0" err="1"/>
              <a:t>placez</a:t>
            </a:r>
            <a:r>
              <a:rPr lang="en-US" sz="2600" dirty="0"/>
              <a:t> pas Scott </a:t>
            </a:r>
            <a:r>
              <a:rPr lang="en-US" sz="2600" dirty="0" err="1"/>
              <a:t>dans</a:t>
            </a:r>
            <a:r>
              <a:rPr lang="en-US" sz="2600" dirty="0"/>
              <a:t> le </a:t>
            </a:r>
            <a:r>
              <a:rPr lang="en-US" sz="2600" dirty="0" err="1"/>
              <a:t>groupe</a:t>
            </a:r>
            <a:r>
              <a:rPr lang="en-US" sz="2600" dirty="0"/>
              <a:t> </a:t>
            </a:r>
            <a:r>
              <a:rPr lang="en-US" sz="2600" dirty="0" err="1"/>
              <a:t>Opérateurs</a:t>
            </a:r>
            <a:r>
              <a:rPr lang="en-US" sz="2600" dirty="0"/>
              <a:t> de </a:t>
            </a:r>
            <a:r>
              <a:rPr lang="en-US" sz="2600" dirty="0" err="1"/>
              <a:t>sauvegarde</a:t>
            </a:r>
            <a:r>
              <a:rPr lang="en-US" sz="2600" dirty="0"/>
              <a:t>. </a:t>
            </a:r>
            <a:r>
              <a:rPr lang="en-US" sz="2600" dirty="0" err="1">
                <a:highlight>
                  <a:srgbClr val="FFFF00"/>
                </a:highlight>
              </a:rPr>
              <a:t>Créez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  <a:r>
              <a:rPr lang="en-US" sz="2600" dirty="0" err="1">
                <a:highlight>
                  <a:srgbClr val="FFFF00"/>
                </a:highlight>
              </a:rPr>
              <a:t>plutôt</a:t>
            </a:r>
            <a:r>
              <a:rPr lang="en-US" sz="2600" dirty="0">
                <a:highlight>
                  <a:srgbClr val="FFFF00"/>
                </a:highlight>
              </a:rPr>
              <a:t> un </a:t>
            </a:r>
            <a:r>
              <a:rPr lang="en-US" sz="2600" dirty="0" err="1">
                <a:highlight>
                  <a:srgbClr val="FFFF00"/>
                </a:highlight>
              </a:rPr>
              <a:t>groupe</a:t>
            </a:r>
            <a:r>
              <a:rPr lang="en-US" sz="2600" dirty="0">
                <a:highlight>
                  <a:srgbClr val="FFFF00"/>
                </a:highlight>
              </a:rPr>
              <a:t> et </a:t>
            </a:r>
            <a:r>
              <a:rPr lang="en-US" sz="2600" dirty="0" err="1">
                <a:highlight>
                  <a:srgbClr val="FFFF00"/>
                </a:highlight>
              </a:rPr>
              <a:t>attribuez-lui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  <a:r>
              <a:rPr lang="en-US" sz="2600" dirty="0" err="1">
                <a:highlight>
                  <a:srgbClr val="FFFF00"/>
                </a:highlight>
              </a:rPr>
              <a:t>uniquement</a:t>
            </a:r>
            <a:r>
              <a:rPr lang="en-US" sz="2600" dirty="0">
                <a:highlight>
                  <a:srgbClr val="FFFF00"/>
                </a:highlight>
              </a:rPr>
              <a:t> le droit </a:t>
            </a:r>
            <a:r>
              <a:rPr lang="en-US" sz="2600" dirty="0" err="1">
                <a:highlight>
                  <a:srgbClr val="FFFF00"/>
                </a:highlight>
              </a:rPr>
              <a:t>d'utilisateur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  <a:r>
              <a:rPr lang="en-US" sz="2600" dirty="0" err="1">
                <a:highlight>
                  <a:srgbClr val="FFFF00"/>
                </a:highlight>
              </a:rPr>
              <a:t>Sauvegarde</a:t>
            </a:r>
            <a:r>
              <a:rPr lang="en-US" sz="2600" dirty="0">
                <a:highlight>
                  <a:srgbClr val="FFFF00"/>
                </a:highlight>
              </a:rPr>
              <a:t> des </a:t>
            </a:r>
            <a:r>
              <a:rPr lang="en-US" sz="2600" dirty="0" err="1">
                <a:highlight>
                  <a:srgbClr val="FFFF00"/>
                </a:highlight>
              </a:rPr>
              <a:t>fichiers</a:t>
            </a:r>
            <a:r>
              <a:rPr lang="en-US" sz="2600" dirty="0">
                <a:highlight>
                  <a:srgbClr val="FFFF00"/>
                </a:highlight>
              </a:rPr>
              <a:t> et des </a:t>
            </a:r>
            <a:r>
              <a:rPr lang="en-US" sz="2600" dirty="0" err="1">
                <a:highlight>
                  <a:srgbClr val="FFFF00"/>
                </a:highlight>
              </a:rPr>
              <a:t>répertoires</a:t>
            </a:r>
            <a:r>
              <a:rPr lang="en-US" sz="2600" dirty="0">
                <a:highlight>
                  <a:srgbClr val="FFFF00"/>
                </a:highlight>
              </a:rPr>
              <a:t>, </a:t>
            </a:r>
            <a:r>
              <a:rPr lang="en-US" sz="2600" dirty="0" err="1">
                <a:highlight>
                  <a:srgbClr val="FFFF00"/>
                </a:highlight>
              </a:rPr>
              <a:t>puis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  <a:r>
              <a:rPr lang="en-US" sz="2600" dirty="0" err="1">
                <a:highlight>
                  <a:srgbClr val="FFFF00"/>
                </a:highlight>
              </a:rPr>
              <a:t>ajoutez</a:t>
            </a:r>
            <a:r>
              <a:rPr lang="en-US" sz="2600" dirty="0">
                <a:highlight>
                  <a:srgbClr val="FFFF00"/>
                </a:highlight>
              </a:rPr>
              <a:t> Scott </a:t>
            </a:r>
            <a:r>
              <a:rPr lang="en-US" sz="2600" dirty="0" err="1">
                <a:highlight>
                  <a:srgbClr val="FFFF00"/>
                </a:highlight>
              </a:rPr>
              <a:t>en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  <a:r>
              <a:rPr lang="en-US" sz="2600" dirty="0" err="1">
                <a:highlight>
                  <a:srgbClr val="FFFF00"/>
                </a:highlight>
              </a:rPr>
              <a:t>tant</a:t>
            </a:r>
            <a:r>
              <a:rPr lang="en-US" sz="2600" dirty="0">
                <a:highlight>
                  <a:srgbClr val="FFFF00"/>
                </a:highlight>
              </a:rPr>
              <a:t> que </a:t>
            </a:r>
            <a:r>
              <a:rPr lang="en-US" sz="2600" dirty="0" err="1">
                <a:highlight>
                  <a:srgbClr val="FFFF00"/>
                </a:highlight>
              </a:rPr>
              <a:t>membre</a:t>
            </a:r>
            <a:r>
              <a:rPr lang="en-US" sz="2600" dirty="0">
                <a:highlight>
                  <a:srgbClr val="FFFF00"/>
                </a:highlight>
              </a:rPr>
              <a:t>.</a:t>
            </a:r>
            <a:endParaRPr lang="fr-BE" sz="2600" dirty="0">
              <a:highlight>
                <a:srgbClr val="FFFF00"/>
              </a:highlight>
            </a:endParaRPr>
          </a:p>
          <a:p>
            <a:pPr lvl="2"/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9C05A8E-49F7-4CC4-BC35-B9DCD5480A65}"/>
              </a:ext>
            </a:extLst>
          </p:cNvPr>
          <p:cNvSpPr txBox="1"/>
          <p:nvPr/>
        </p:nvSpPr>
        <p:spPr>
          <a:xfrm>
            <a:off x="1202099" y="426393"/>
            <a:ext cx="3899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Groupes</a:t>
            </a:r>
            <a:r>
              <a:rPr lang="en-US" sz="3600" b="1" dirty="0"/>
              <a:t> par </a:t>
            </a:r>
            <a:r>
              <a:rPr lang="en-US" sz="3600" b="1" dirty="0" err="1"/>
              <a:t>défaut</a:t>
            </a:r>
            <a:endParaRPr lang="fr-BE" sz="3600" b="1" dirty="0"/>
          </a:p>
        </p:txBody>
      </p:sp>
    </p:spTree>
    <p:extLst>
      <p:ext uri="{BB962C8B-B14F-4D97-AF65-F5344CB8AC3E}">
        <p14:creationId xmlns:p14="http://schemas.microsoft.com/office/powerpoint/2010/main" val="1238698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1202099" y="426393"/>
            <a:ext cx="3714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Identités</a:t>
            </a:r>
            <a:r>
              <a:rPr lang="en-US" sz="3600" b="1" dirty="0"/>
              <a:t> </a:t>
            </a:r>
            <a:r>
              <a:rPr lang="en-US" sz="3600" b="1" dirty="0" err="1"/>
              <a:t>spéciales</a:t>
            </a:r>
            <a:endParaRPr lang="fr-BE" sz="3600" b="1" dirty="0"/>
          </a:p>
        </p:txBody>
      </p:sp>
      <p:pic>
        <p:nvPicPr>
          <p:cNvPr id="5126" name="Picture 6" descr="&quot;&quot;">
            <a:extLst>
              <a:ext uri="{FF2B5EF4-FFF2-40B4-BE49-F238E27FC236}">
                <a16:creationId xmlns:a16="http://schemas.microsoft.com/office/drawing/2014/main" id="{9CBEC079-6498-4E34-A3C9-5F9A3A951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437" y="1170223"/>
            <a:ext cx="8003038" cy="534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685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596900" y="1187764"/>
            <a:ext cx="115951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Vous</a:t>
            </a:r>
            <a:r>
              <a:rPr lang="en-US" sz="2800" dirty="0"/>
              <a:t> ne </a:t>
            </a:r>
            <a:r>
              <a:rPr lang="en-US" sz="2800" dirty="0" err="1"/>
              <a:t>pouvez</a:t>
            </a:r>
            <a:r>
              <a:rPr lang="en-US" sz="2800" dirty="0"/>
              <a:t> </a:t>
            </a:r>
            <a:r>
              <a:rPr lang="en-US" sz="2800" dirty="0" err="1"/>
              <a:t>afficher</a:t>
            </a:r>
            <a:r>
              <a:rPr lang="en-US" sz="2800" dirty="0"/>
              <a:t> les </a:t>
            </a:r>
            <a:r>
              <a:rPr lang="en-US" sz="2800" dirty="0" err="1"/>
              <a:t>groupes</a:t>
            </a:r>
            <a:r>
              <a:rPr lang="en-US" sz="2800" dirty="0"/>
              <a:t> </a:t>
            </a:r>
            <a:r>
              <a:rPr lang="en-US" sz="2800" dirty="0" err="1"/>
              <a:t>dans</a:t>
            </a:r>
            <a:r>
              <a:rPr lang="en-US" sz="2800" dirty="0"/>
              <a:t> </a:t>
            </a:r>
            <a:r>
              <a:rPr lang="en-US" sz="2800" dirty="0" err="1"/>
              <a:t>aucune</a:t>
            </a:r>
            <a:r>
              <a:rPr lang="en-US" sz="2800" dirty="0"/>
              <a:t> </a:t>
            </a:r>
            <a:r>
              <a:rPr lang="en-US" sz="2800" dirty="0" err="1"/>
              <a:t>liste</a:t>
            </a:r>
            <a:r>
              <a:rPr lang="en-US" sz="2800" dirty="0"/>
              <a:t> (</a:t>
            </a:r>
            <a:r>
              <a:rPr lang="en-US" sz="2800" dirty="0" err="1"/>
              <a:t>dans</a:t>
            </a:r>
            <a:r>
              <a:rPr lang="en-US" sz="2800" dirty="0"/>
              <a:t> le </a:t>
            </a:r>
            <a:r>
              <a:rPr lang="en-US" sz="2800" dirty="0" err="1"/>
              <a:t>composant</a:t>
            </a:r>
            <a:r>
              <a:rPr lang="en-US" sz="2800" dirty="0"/>
              <a:t> </a:t>
            </a:r>
            <a:r>
              <a:rPr lang="en-US" sz="2800" dirty="0" err="1"/>
              <a:t>logiciel</a:t>
            </a:r>
            <a:r>
              <a:rPr lang="en-US" sz="2800" dirty="0"/>
              <a:t> </a:t>
            </a:r>
            <a:r>
              <a:rPr lang="en-US" sz="2800" dirty="0" err="1"/>
              <a:t>enfichable</a:t>
            </a:r>
            <a:r>
              <a:rPr lang="en-US" sz="2800" dirty="0"/>
              <a:t> </a:t>
            </a:r>
            <a:r>
              <a:rPr lang="en-US" sz="2800" dirty="0" err="1"/>
              <a:t>Utilisateurs</a:t>
            </a:r>
            <a:r>
              <a:rPr lang="en-US" sz="2800" dirty="0"/>
              <a:t> et </a:t>
            </a:r>
            <a:r>
              <a:rPr lang="en-US" sz="2800" dirty="0" err="1"/>
              <a:t>ordinateurs</a:t>
            </a:r>
            <a:r>
              <a:rPr lang="en-US" sz="2800" dirty="0"/>
              <a:t> Active Directory, par </a:t>
            </a:r>
            <a:r>
              <a:rPr lang="en-US" sz="2800" dirty="0" err="1"/>
              <a:t>exemple</a:t>
            </a:r>
            <a:r>
              <a:rPr lang="en-US" sz="2800" dirty="0"/>
              <a:t>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Vous</a:t>
            </a:r>
            <a:r>
              <a:rPr lang="en-US" sz="2800" dirty="0"/>
              <a:t> ne </a:t>
            </a:r>
            <a:r>
              <a:rPr lang="en-US" sz="2800" dirty="0" err="1"/>
              <a:t>pouvez</a:t>
            </a:r>
            <a:r>
              <a:rPr lang="en-US" sz="2800" dirty="0"/>
              <a:t> pas les </a:t>
            </a:r>
            <a:r>
              <a:rPr lang="en-US" sz="2800" dirty="0" err="1"/>
              <a:t>ajouter</a:t>
            </a:r>
            <a:r>
              <a:rPr lang="en-US" sz="2800" dirty="0"/>
              <a:t> à </a:t>
            </a:r>
            <a:r>
              <a:rPr lang="en-US" sz="2800" dirty="0" err="1"/>
              <a:t>d'autres</a:t>
            </a:r>
            <a:r>
              <a:rPr lang="en-US" sz="2800" dirty="0"/>
              <a:t> </a:t>
            </a:r>
            <a:r>
              <a:rPr lang="en-US" sz="2800" dirty="0" err="1"/>
              <a:t>groupes</a:t>
            </a:r>
            <a:endParaRPr lang="en-US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Vous</a:t>
            </a:r>
            <a:r>
              <a:rPr lang="en-US" sz="2800" dirty="0"/>
              <a:t> </a:t>
            </a:r>
            <a:r>
              <a:rPr lang="en-US" sz="2800" dirty="0" err="1"/>
              <a:t>pouvez</a:t>
            </a:r>
            <a:r>
              <a:rPr lang="en-US" sz="2800" dirty="0"/>
              <a:t> </a:t>
            </a:r>
            <a:r>
              <a:rPr lang="en-US" sz="2800" dirty="0" err="1"/>
              <a:t>utiliser</a:t>
            </a:r>
            <a:r>
              <a:rPr lang="en-US" sz="2800" dirty="0"/>
              <a:t> </a:t>
            </a:r>
            <a:r>
              <a:rPr lang="en-US" sz="2800" dirty="0" err="1"/>
              <a:t>ces</a:t>
            </a:r>
            <a:r>
              <a:rPr lang="en-US" sz="2800" dirty="0"/>
              <a:t> </a:t>
            </a:r>
            <a:r>
              <a:rPr lang="en-US" sz="2800" dirty="0" err="1"/>
              <a:t>groupes</a:t>
            </a:r>
            <a:r>
              <a:rPr lang="en-US" sz="2800" dirty="0"/>
              <a:t> pour </a:t>
            </a:r>
            <a:r>
              <a:rPr lang="en-US" sz="2800" dirty="0" err="1"/>
              <a:t>attribuer</a:t>
            </a:r>
            <a:r>
              <a:rPr lang="en-US" sz="2800" dirty="0"/>
              <a:t> des droits et des </a:t>
            </a:r>
            <a:r>
              <a:rPr lang="en-US" sz="2800" dirty="0" err="1"/>
              <a:t>autorisations</a:t>
            </a:r>
            <a:r>
              <a:rPr lang="en-US" sz="2800" dirty="0"/>
              <a:t>.</a:t>
            </a:r>
            <a:endParaRPr lang="fr-BE" sz="2800" dirty="0"/>
          </a:p>
          <a:p>
            <a:pPr lvl="2"/>
            <a:endParaRPr lang="fr-BE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622D94-47AC-4A82-9672-B0E4E6405147}"/>
              </a:ext>
            </a:extLst>
          </p:cNvPr>
          <p:cNvSpPr txBox="1"/>
          <p:nvPr/>
        </p:nvSpPr>
        <p:spPr>
          <a:xfrm>
            <a:off x="1202099" y="426393"/>
            <a:ext cx="3714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Identités</a:t>
            </a:r>
            <a:r>
              <a:rPr lang="en-US" sz="3600" b="1" dirty="0"/>
              <a:t> </a:t>
            </a:r>
            <a:r>
              <a:rPr lang="en-US" sz="3600" b="1" dirty="0" err="1"/>
              <a:t>spéciales</a:t>
            </a:r>
            <a:endParaRPr lang="fr-BE" sz="3600" b="1" dirty="0"/>
          </a:p>
        </p:txBody>
      </p:sp>
    </p:spTree>
    <p:extLst>
      <p:ext uri="{BB962C8B-B14F-4D97-AF65-F5344CB8AC3E}">
        <p14:creationId xmlns:p14="http://schemas.microsoft.com/office/powerpoint/2010/main" val="86320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593772-A032-487E-B9D4-24FAC2E07A1E}"/>
              </a:ext>
            </a:extLst>
          </p:cNvPr>
          <p:cNvSpPr/>
          <p:nvPr/>
        </p:nvSpPr>
        <p:spPr>
          <a:xfrm>
            <a:off x="682305" y="1182848"/>
            <a:ext cx="112664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rgbClr val="000000"/>
                </a:solidFill>
                <a:latin typeface="Segoe Semibold"/>
              </a:rPr>
              <a:t>3.1</a:t>
            </a:r>
            <a:r>
              <a:rPr lang="fr-FR" sz="3600" dirty="0">
                <a:solidFill>
                  <a:srgbClr val="000000"/>
                </a:solidFill>
                <a:latin typeface="Segoe"/>
              </a:rPr>
              <a:t>  </a:t>
            </a:r>
            <a:r>
              <a:rPr lang="en-US" sz="3600" dirty="0">
                <a:solidFill>
                  <a:srgbClr val="000000"/>
                </a:solidFill>
                <a:latin typeface="Segoe Semibold"/>
              </a:rPr>
              <a:t>Gestion de </a:t>
            </a:r>
            <a:r>
              <a:rPr lang="en-US" sz="3600" dirty="0" err="1">
                <a:solidFill>
                  <a:srgbClr val="000000"/>
                </a:solidFill>
                <a:latin typeface="Segoe Semibold"/>
              </a:rPr>
              <a:t>comptes</a:t>
            </a:r>
            <a:r>
              <a:rPr lang="en-US" sz="3600" dirty="0">
                <a:solidFill>
                  <a:srgbClr val="000000"/>
                </a:solidFill>
                <a:latin typeface="Segoe Semi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Segoe Semibold"/>
              </a:rPr>
              <a:t>d'utilisateurs</a:t>
            </a:r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r>
              <a:rPr lang="fr-FR" sz="3600" dirty="0">
                <a:solidFill>
                  <a:srgbClr val="000000"/>
                </a:solidFill>
                <a:latin typeface="Segoe Semibold"/>
              </a:rPr>
              <a:t>3.2  </a:t>
            </a:r>
            <a:r>
              <a:rPr lang="en-US" sz="3600" dirty="0">
                <a:solidFill>
                  <a:srgbClr val="000000"/>
                </a:solidFill>
                <a:highlight>
                  <a:srgbClr val="FFFF00"/>
                </a:highlight>
                <a:latin typeface="Segoe Semibold"/>
              </a:rPr>
              <a:t>Gestion des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00"/>
                </a:highlight>
                <a:latin typeface="Segoe Semibold"/>
              </a:rPr>
              <a:t>comptes</a:t>
            </a:r>
            <a:r>
              <a:rPr lang="en-US" sz="3600" dirty="0">
                <a:solidFill>
                  <a:srgbClr val="000000"/>
                </a:solidFill>
                <a:highlight>
                  <a:srgbClr val="FFFF00"/>
                </a:highlight>
                <a:latin typeface="Segoe Semibold"/>
              </a:rPr>
              <a:t> de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00"/>
                </a:highlight>
                <a:latin typeface="Segoe Semibold"/>
              </a:rPr>
              <a:t>groupes</a:t>
            </a:r>
            <a:endParaRPr lang="fr-FR" sz="3600" dirty="0">
              <a:solidFill>
                <a:srgbClr val="000000"/>
              </a:solidFill>
              <a:highlight>
                <a:srgbClr val="FFFF00"/>
              </a:highlight>
              <a:latin typeface="Segoe Semibold"/>
            </a:endParaRP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r>
              <a:rPr lang="fr-FR" sz="3600" dirty="0">
                <a:solidFill>
                  <a:srgbClr val="000000"/>
                </a:solidFill>
                <a:latin typeface="Segoe Semibold"/>
              </a:rPr>
              <a:t>3.3  </a:t>
            </a:r>
            <a:r>
              <a:rPr lang="en-US" sz="3600" dirty="0">
                <a:solidFill>
                  <a:srgbClr val="000000"/>
                </a:solidFill>
                <a:latin typeface="Segoe Semibold"/>
              </a:rPr>
              <a:t>Gestion des </a:t>
            </a:r>
            <a:r>
              <a:rPr lang="en-US" sz="3600" dirty="0" err="1">
                <a:solidFill>
                  <a:srgbClr val="000000"/>
                </a:solidFill>
                <a:latin typeface="Segoe Semibold"/>
              </a:rPr>
              <a:t>comptes</a:t>
            </a:r>
            <a:r>
              <a:rPr lang="en-US" sz="3600" dirty="0">
                <a:solidFill>
                  <a:srgbClr val="000000"/>
                </a:solidFill>
                <a:latin typeface="Segoe Semi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Segoe Semibold"/>
              </a:rPr>
              <a:t>d'ordinateurs</a:t>
            </a:r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r>
              <a:rPr lang="fr-FR" sz="3600" dirty="0">
                <a:solidFill>
                  <a:srgbClr val="000000"/>
                </a:solidFill>
                <a:latin typeface="Segoe Semibold"/>
              </a:rPr>
              <a:t>3.4  </a:t>
            </a:r>
            <a:r>
              <a:rPr lang="en-US" sz="3600" dirty="0" err="1">
                <a:solidFill>
                  <a:srgbClr val="000000"/>
                </a:solidFill>
                <a:latin typeface="Segoe Semibold"/>
              </a:rPr>
              <a:t>Délégation</a:t>
            </a:r>
            <a:r>
              <a:rPr lang="en-US" sz="3600" dirty="0">
                <a:solidFill>
                  <a:srgbClr val="000000"/>
                </a:solidFill>
                <a:latin typeface="Segoe Semibold"/>
              </a:rPr>
              <a:t> de </a:t>
            </a:r>
            <a:r>
              <a:rPr lang="en-US" sz="3600" dirty="0" err="1">
                <a:solidFill>
                  <a:srgbClr val="000000"/>
                </a:solidFill>
                <a:latin typeface="Segoe Semibold"/>
              </a:rPr>
              <a:t>l'administration</a:t>
            </a:r>
            <a:endParaRPr lang="fr-BE" sz="3600" dirty="0">
              <a:solidFill>
                <a:srgbClr val="000000"/>
              </a:solidFill>
              <a:latin typeface="Segoe Semibold"/>
            </a:endParaRP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682305" y="311058"/>
            <a:ext cx="11340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Gestion des objets de service de domaine AD (graphique)</a:t>
            </a:r>
          </a:p>
          <a:p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17278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435295" y="360610"/>
            <a:ext cx="1150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3.2 Gestion des comptes de groupes</a:t>
            </a: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342900" y="1214924"/>
            <a:ext cx="115951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décrire</a:t>
            </a:r>
            <a:r>
              <a:rPr lang="en-US" sz="3000" dirty="0"/>
              <a:t> les types de </a:t>
            </a:r>
            <a:r>
              <a:rPr lang="en-US" sz="3000" dirty="0" err="1"/>
              <a:t>groupes</a:t>
            </a:r>
            <a:r>
              <a:rPr lang="en-US" sz="3000" dirty="0"/>
              <a:t>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décrire</a:t>
            </a:r>
            <a:r>
              <a:rPr lang="en-US" sz="3000" dirty="0"/>
              <a:t> les </a:t>
            </a:r>
            <a:r>
              <a:rPr lang="en-US" sz="3000" dirty="0" err="1"/>
              <a:t>étendues</a:t>
            </a:r>
            <a:r>
              <a:rPr lang="en-US" sz="3000" dirty="0"/>
              <a:t> de </a:t>
            </a:r>
            <a:r>
              <a:rPr lang="en-US" sz="3000" dirty="0" err="1"/>
              <a:t>groupes</a:t>
            </a:r>
            <a:r>
              <a:rPr lang="en-US" sz="3000" dirty="0"/>
              <a:t>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expliquer</a:t>
            </a:r>
            <a:r>
              <a:rPr lang="en-US" sz="3000" dirty="0"/>
              <a:t> comment </a:t>
            </a:r>
            <a:r>
              <a:rPr lang="en-US" sz="3000" dirty="0" err="1"/>
              <a:t>implémenter</a:t>
            </a:r>
            <a:r>
              <a:rPr lang="en-US" sz="3000" dirty="0"/>
              <a:t> la </a:t>
            </a:r>
            <a:r>
              <a:rPr lang="en-US" sz="3000" dirty="0" err="1"/>
              <a:t>gestion</a:t>
            </a:r>
            <a:r>
              <a:rPr lang="en-US" sz="3000" dirty="0"/>
              <a:t> des </a:t>
            </a:r>
            <a:r>
              <a:rPr lang="en-US" sz="3000" dirty="0" err="1"/>
              <a:t>groupes</a:t>
            </a:r>
            <a:r>
              <a:rPr lang="en-US" sz="3000" dirty="0"/>
              <a:t>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décrire</a:t>
            </a:r>
            <a:r>
              <a:rPr lang="en-US" sz="3000" dirty="0"/>
              <a:t> les </a:t>
            </a:r>
            <a:r>
              <a:rPr lang="en-US" sz="3000" dirty="0" err="1"/>
              <a:t>groupes</a:t>
            </a:r>
            <a:r>
              <a:rPr lang="en-US" sz="3000" dirty="0"/>
              <a:t> par </a:t>
            </a:r>
            <a:r>
              <a:rPr lang="en-US" sz="3000" dirty="0" err="1"/>
              <a:t>défaut</a:t>
            </a:r>
            <a:r>
              <a:rPr lang="en-US" sz="3000" dirty="0"/>
              <a:t>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décrire</a:t>
            </a:r>
            <a:r>
              <a:rPr lang="en-US" sz="3000" dirty="0"/>
              <a:t> les </a:t>
            </a:r>
            <a:r>
              <a:rPr lang="en-US" sz="3000" dirty="0" err="1"/>
              <a:t>identités</a:t>
            </a:r>
            <a:r>
              <a:rPr lang="en-US" sz="3000" dirty="0"/>
              <a:t> </a:t>
            </a:r>
            <a:r>
              <a:rPr lang="en-US" sz="3000" dirty="0" err="1"/>
              <a:t>spéciales</a:t>
            </a:r>
            <a:r>
              <a:rPr lang="en-US" sz="3000" dirty="0"/>
              <a:t>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gérer</a:t>
            </a:r>
            <a:r>
              <a:rPr lang="en-US" sz="3000" dirty="0"/>
              <a:t> des </a:t>
            </a:r>
            <a:r>
              <a:rPr lang="en-US" sz="3000" dirty="0" err="1"/>
              <a:t>groupes</a:t>
            </a:r>
            <a:r>
              <a:rPr lang="en-US" sz="3000" dirty="0"/>
              <a:t> </a:t>
            </a:r>
            <a:r>
              <a:rPr lang="en-US" sz="3000" dirty="0" err="1"/>
              <a:t>dans</a:t>
            </a:r>
            <a:r>
              <a:rPr lang="en-US" sz="3000" dirty="0"/>
              <a:t> Windows Server.</a:t>
            </a: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282997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1202099" y="426393"/>
            <a:ext cx="3511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Types de </a:t>
            </a:r>
            <a:r>
              <a:rPr lang="en-US" sz="3600" b="1" dirty="0" err="1"/>
              <a:t>groupes</a:t>
            </a:r>
            <a:endParaRPr lang="fr-BE" sz="3600" b="1" dirty="0"/>
          </a:p>
        </p:txBody>
      </p:sp>
      <p:pic>
        <p:nvPicPr>
          <p:cNvPr id="8" name="Picture 6" descr="&quot;&quot;">
            <a:extLst>
              <a:ext uri="{FF2B5EF4-FFF2-40B4-BE49-F238E27FC236}">
                <a16:creationId xmlns:a16="http://schemas.microsoft.com/office/drawing/2014/main" id="{8BDECAF8-1CEA-4002-A86F-9363E32B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10" y="1455297"/>
            <a:ext cx="7342505" cy="48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E3D51350-70D7-42C0-99F9-80D923A79B21}"/>
              </a:ext>
            </a:extLst>
          </p:cNvPr>
          <p:cNvSpPr/>
          <p:nvPr/>
        </p:nvSpPr>
        <p:spPr>
          <a:xfrm>
            <a:off x="588475" y="3720974"/>
            <a:ext cx="9832064" cy="28608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6529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342900" y="1658544"/>
            <a:ext cx="115951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B0F0"/>
                </a:solidFill>
              </a:rPr>
              <a:t>DECO/RECO</a:t>
            </a:r>
            <a:r>
              <a:rPr lang="en-US" sz="2800" dirty="0"/>
              <a:t>.</a:t>
            </a:r>
            <a:endParaRPr lang="fr-BE" sz="2800" dirty="0"/>
          </a:p>
          <a:p>
            <a:pPr lvl="2"/>
            <a:r>
              <a:rPr lang="en-US" sz="2800" dirty="0"/>
              <a:t>Si on </a:t>
            </a:r>
            <a:r>
              <a:rPr lang="en-US" sz="2800" dirty="0" err="1"/>
              <a:t>ajoute</a:t>
            </a:r>
            <a:r>
              <a:rPr lang="en-US" sz="2800" dirty="0"/>
              <a:t> un user </a:t>
            </a:r>
            <a:r>
              <a:rPr lang="en-US" sz="2800" dirty="0" err="1"/>
              <a:t>dans</a:t>
            </a:r>
            <a:r>
              <a:rPr lang="en-US" sz="2800" dirty="0"/>
              <a:t> un </a:t>
            </a:r>
            <a:r>
              <a:rPr lang="en-US" sz="2800" dirty="0" err="1"/>
              <a:t>groupe</a:t>
            </a:r>
            <a:r>
              <a:rPr lang="en-US" sz="2800" dirty="0"/>
              <a:t> de </a:t>
            </a:r>
            <a:r>
              <a:rPr lang="en-US" sz="2800" dirty="0" err="1"/>
              <a:t>sécurité</a:t>
            </a:r>
            <a:r>
              <a:rPr lang="en-US" sz="2800" dirty="0"/>
              <a:t>, le </a:t>
            </a:r>
            <a:r>
              <a:rPr lang="en-US" sz="2800" dirty="0" err="1"/>
              <a:t>jeton</a:t>
            </a:r>
            <a:r>
              <a:rPr lang="en-US" sz="2800" dirty="0"/>
              <a:t> </a:t>
            </a:r>
            <a:r>
              <a:rPr lang="en-US" sz="2800" dirty="0" err="1"/>
              <a:t>d’accés</a:t>
            </a:r>
            <a:r>
              <a:rPr lang="en-US" sz="2800" dirty="0"/>
              <a:t> de </a:t>
            </a:r>
            <a:r>
              <a:rPr lang="en-US" sz="2800" dirty="0" err="1"/>
              <a:t>l’utilisateur</a:t>
            </a:r>
            <a:r>
              <a:rPr lang="en-US" sz="2800" dirty="0"/>
              <a:t> change.</a:t>
            </a:r>
          </a:p>
          <a:p>
            <a:pPr lvl="2"/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B0F0"/>
                </a:solidFill>
              </a:rPr>
              <a:t>Groupes</a:t>
            </a:r>
            <a:r>
              <a:rPr lang="en-US" sz="2800" dirty="0">
                <a:solidFill>
                  <a:srgbClr val="00B0F0"/>
                </a:solidFill>
              </a:rPr>
              <a:t> de distribution.</a:t>
            </a:r>
          </a:p>
          <a:p>
            <a:pPr lvl="2"/>
            <a:r>
              <a:rPr lang="en-US" sz="2800" dirty="0"/>
              <a:t>Surtout </a:t>
            </a:r>
            <a:r>
              <a:rPr lang="en-US" sz="2800" dirty="0" err="1"/>
              <a:t>utilisé</a:t>
            </a:r>
            <a:r>
              <a:rPr lang="en-US" sz="2800" dirty="0"/>
              <a:t> par Exchange.</a:t>
            </a:r>
            <a:endParaRPr lang="fr-BE" sz="2800" dirty="0"/>
          </a:p>
          <a:p>
            <a:pPr lvl="2"/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685D069-D899-41C9-BC9E-7F76AD700085}"/>
              </a:ext>
            </a:extLst>
          </p:cNvPr>
          <p:cNvSpPr txBox="1"/>
          <p:nvPr/>
        </p:nvSpPr>
        <p:spPr>
          <a:xfrm>
            <a:off x="1202099" y="426393"/>
            <a:ext cx="3511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Types de </a:t>
            </a:r>
            <a:r>
              <a:rPr lang="en-US" sz="3600" b="1" dirty="0" err="1"/>
              <a:t>groupes</a:t>
            </a:r>
            <a:endParaRPr lang="fr-BE" sz="3600" b="1" dirty="0"/>
          </a:p>
        </p:txBody>
      </p:sp>
    </p:spTree>
    <p:extLst>
      <p:ext uri="{BB962C8B-B14F-4D97-AF65-F5344CB8AC3E}">
        <p14:creationId xmlns:p14="http://schemas.microsoft.com/office/powerpoint/2010/main" val="91796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1202099" y="426393"/>
            <a:ext cx="436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Etendues des </a:t>
            </a:r>
            <a:r>
              <a:rPr lang="en-US" sz="3600" b="1" dirty="0" err="1"/>
              <a:t>groupes</a:t>
            </a:r>
            <a:endParaRPr lang="fr-BE" sz="3600" b="1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D2AAC56-8DC7-4226-ABC4-7B4A8FA675AB}"/>
              </a:ext>
            </a:extLst>
          </p:cNvPr>
          <p:cNvSpPr>
            <a:spLocks/>
          </p:cNvSpPr>
          <p:nvPr/>
        </p:nvSpPr>
        <p:spPr bwMode="auto">
          <a:xfrm>
            <a:off x="2980650" y="-2374376"/>
            <a:ext cx="6091555" cy="1270"/>
          </a:xfrm>
          <a:custGeom>
            <a:avLst/>
            <a:gdLst>
              <a:gd name="T0" fmla="+- 0 1410 1410"/>
              <a:gd name="T1" fmla="*/ T0 w 9593"/>
              <a:gd name="T2" fmla="+- 0 11003 1410"/>
              <a:gd name="T3" fmla="*/ T2 w 9593"/>
            </a:gdLst>
            <a:ahLst/>
            <a:cxnLst>
              <a:cxn ang="0">
                <a:pos x="T1" y="0"/>
              </a:cxn>
              <a:cxn ang="0">
                <a:pos x="T3" y="0"/>
              </a:cxn>
            </a:cxnLst>
            <a:rect l="0" t="0" r="r" b="b"/>
            <a:pathLst>
              <a:path w="9593">
                <a:moveTo>
                  <a:pt x="0" y="0"/>
                </a:moveTo>
                <a:lnTo>
                  <a:pt x="9593" y="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2054" name="Picture 6" descr="&quot;&quot;">
            <a:extLst>
              <a:ext uri="{FF2B5EF4-FFF2-40B4-BE49-F238E27FC236}">
                <a16:creationId xmlns:a16="http://schemas.microsoft.com/office/drawing/2014/main" id="{7E64DBB0-AA63-4D91-BA9E-36CA6DD47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3" y="1213497"/>
            <a:ext cx="8222558" cy="531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83B3476-66DA-44DC-AB01-AA3DA46F2FBB}"/>
              </a:ext>
            </a:extLst>
          </p:cNvPr>
          <p:cNvSpPr/>
          <p:nvPr/>
        </p:nvSpPr>
        <p:spPr>
          <a:xfrm>
            <a:off x="624689" y="3204927"/>
            <a:ext cx="831044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4800299B-A48D-41EA-A1FB-10A0778BEF26}"/>
              </a:ext>
            </a:extLst>
          </p:cNvPr>
          <p:cNvSpPr/>
          <p:nvPr/>
        </p:nvSpPr>
        <p:spPr>
          <a:xfrm>
            <a:off x="624689" y="3754528"/>
            <a:ext cx="831044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135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1202099" y="426393"/>
            <a:ext cx="8230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Implémentation</a:t>
            </a:r>
            <a:r>
              <a:rPr lang="en-US" sz="3600" b="1" dirty="0"/>
              <a:t> de le </a:t>
            </a:r>
            <a:r>
              <a:rPr lang="en-US" sz="3600" b="1" dirty="0" err="1"/>
              <a:t>gestion</a:t>
            </a:r>
            <a:r>
              <a:rPr lang="en-US" sz="3600" b="1" dirty="0"/>
              <a:t> des </a:t>
            </a:r>
            <a:r>
              <a:rPr lang="en-US" sz="3600" b="1" dirty="0" err="1"/>
              <a:t>groupes</a:t>
            </a:r>
            <a:endParaRPr lang="fr-BE" sz="3600" b="1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D2AAC56-8DC7-4226-ABC4-7B4A8FA675AB}"/>
              </a:ext>
            </a:extLst>
          </p:cNvPr>
          <p:cNvSpPr>
            <a:spLocks/>
          </p:cNvSpPr>
          <p:nvPr/>
        </p:nvSpPr>
        <p:spPr bwMode="auto">
          <a:xfrm>
            <a:off x="2980650" y="-2374376"/>
            <a:ext cx="6091555" cy="1270"/>
          </a:xfrm>
          <a:custGeom>
            <a:avLst/>
            <a:gdLst>
              <a:gd name="T0" fmla="+- 0 1410 1410"/>
              <a:gd name="T1" fmla="*/ T0 w 9593"/>
              <a:gd name="T2" fmla="+- 0 11003 1410"/>
              <a:gd name="T3" fmla="*/ T2 w 9593"/>
            </a:gdLst>
            <a:ahLst/>
            <a:cxnLst>
              <a:cxn ang="0">
                <a:pos x="T1" y="0"/>
              </a:cxn>
              <a:cxn ang="0">
                <a:pos x="T3" y="0"/>
              </a:cxn>
            </a:cxnLst>
            <a:rect l="0" t="0" r="r" b="b"/>
            <a:pathLst>
              <a:path w="9593">
                <a:moveTo>
                  <a:pt x="0" y="0"/>
                </a:moveTo>
                <a:lnTo>
                  <a:pt x="9593" y="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3078" name="Picture 6" descr="La diapositive montre deux groupes de sécurité globaux : Ventes et Auditeurs, qui appartiennent au groupe local de domaine ACL_Sales_Read. Ce groupe dispose des autorisations sur une ressource partagée basée sur un serveur.    ">
            <a:extLst>
              <a:ext uri="{FF2B5EF4-FFF2-40B4-BE49-F238E27FC236}">
                <a16:creationId xmlns:a16="http://schemas.microsoft.com/office/drawing/2014/main" id="{09B1A228-4919-4E40-B033-F2C076147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522" y="1272914"/>
            <a:ext cx="7790715" cy="519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EBF3A7-7315-43C8-BDD2-6212454F1E85}"/>
              </a:ext>
            </a:extLst>
          </p:cNvPr>
          <p:cNvSpPr/>
          <p:nvPr/>
        </p:nvSpPr>
        <p:spPr>
          <a:xfrm rot="2073259">
            <a:off x="8168746" y="1769841"/>
            <a:ext cx="34956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Imbrication</a:t>
            </a:r>
          </a:p>
        </p:txBody>
      </p:sp>
    </p:spTree>
    <p:extLst>
      <p:ext uri="{BB962C8B-B14F-4D97-AF65-F5344CB8AC3E}">
        <p14:creationId xmlns:p14="http://schemas.microsoft.com/office/powerpoint/2010/main" val="269816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1202099" y="426393"/>
            <a:ext cx="8230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Implémentation</a:t>
            </a:r>
            <a:r>
              <a:rPr lang="en-US" sz="3600" b="1" dirty="0"/>
              <a:t> de la </a:t>
            </a:r>
            <a:r>
              <a:rPr lang="en-US" sz="3600" b="1" dirty="0" err="1"/>
              <a:t>gestion</a:t>
            </a:r>
            <a:r>
              <a:rPr lang="en-US" sz="3600" b="1" dirty="0"/>
              <a:t> des </a:t>
            </a:r>
            <a:r>
              <a:rPr lang="en-US" sz="3600" b="1" dirty="0" err="1"/>
              <a:t>groupes</a:t>
            </a:r>
            <a:endParaRPr lang="fr-BE" sz="3600" b="1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D2AAC56-8DC7-4226-ABC4-7B4A8FA675AB}"/>
              </a:ext>
            </a:extLst>
          </p:cNvPr>
          <p:cNvSpPr>
            <a:spLocks/>
          </p:cNvSpPr>
          <p:nvPr/>
        </p:nvSpPr>
        <p:spPr bwMode="auto">
          <a:xfrm>
            <a:off x="2980650" y="-2374376"/>
            <a:ext cx="6091555" cy="1270"/>
          </a:xfrm>
          <a:custGeom>
            <a:avLst/>
            <a:gdLst>
              <a:gd name="T0" fmla="+- 0 1410 1410"/>
              <a:gd name="T1" fmla="*/ T0 w 9593"/>
              <a:gd name="T2" fmla="+- 0 11003 1410"/>
              <a:gd name="T3" fmla="*/ T2 w 9593"/>
            </a:gdLst>
            <a:ahLst/>
            <a:cxnLst>
              <a:cxn ang="0">
                <a:pos x="T1" y="0"/>
              </a:cxn>
              <a:cxn ang="0">
                <a:pos x="T3" y="0"/>
              </a:cxn>
            </a:cxnLst>
            <a:rect l="0" t="0" r="r" b="b"/>
            <a:pathLst>
              <a:path w="9593">
                <a:moveTo>
                  <a:pt x="0" y="0"/>
                </a:moveTo>
                <a:lnTo>
                  <a:pt x="9593" y="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B3F9CED-771F-4D30-B336-383CB6C2DFDE}"/>
              </a:ext>
            </a:extLst>
          </p:cNvPr>
          <p:cNvSpPr txBox="1"/>
          <p:nvPr/>
        </p:nvSpPr>
        <p:spPr>
          <a:xfrm>
            <a:off x="1782043" y="2095010"/>
            <a:ext cx="3740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Groupe Global (</a:t>
            </a:r>
            <a:r>
              <a:rPr lang="fr-B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secretariat</a:t>
            </a:r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fr-BE" dirty="0"/>
              <a:t>Sabine.desmons@technique.helha.be</a:t>
            </a:r>
          </a:p>
          <a:p>
            <a:r>
              <a:rPr lang="fr-BE" dirty="0"/>
              <a:t>Ludivine.deconinck@grh.helha.be</a:t>
            </a:r>
          </a:p>
          <a:p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F69D5C4-C8DE-408D-8C2D-D91F9F2E450D}"/>
              </a:ext>
            </a:extLst>
          </p:cNvPr>
          <p:cNvSpPr txBox="1"/>
          <p:nvPr/>
        </p:nvSpPr>
        <p:spPr>
          <a:xfrm>
            <a:off x="6820432" y="2150199"/>
            <a:ext cx="2611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Groupe Universel (</a:t>
            </a:r>
            <a:r>
              <a:rPr lang="fr-B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cf</a:t>
            </a:r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fr-BE" dirty="0"/>
              <a:t>Damien.dupont@cfwb.be</a:t>
            </a:r>
          </a:p>
          <a:p>
            <a:endParaRPr lang="fr-B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ABF3B8C-B914-4438-B7D8-2F01E1B5ACAF}"/>
              </a:ext>
            </a:extLst>
          </p:cNvPr>
          <p:cNvSpPr/>
          <p:nvPr/>
        </p:nvSpPr>
        <p:spPr>
          <a:xfrm>
            <a:off x="6204719" y="1961596"/>
            <a:ext cx="4146487" cy="1366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83A5C1-AB7C-441B-82E1-3AB24B4B92A4}"/>
              </a:ext>
            </a:extLst>
          </p:cNvPr>
          <p:cNvSpPr/>
          <p:nvPr/>
        </p:nvSpPr>
        <p:spPr>
          <a:xfrm>
            <a:off x="1579215" y="1961596"/>
            <a:ext cx="4146487" cy="1366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BC50777-8411-4540-B8F4-EEC853EDEB7F}"/>
              </a:ext>
            </a:extLst>
          </p:cNvPr>
          <p:cNvSpPr txBox="1"/>
          <p:nvPr/>
        </p:nvSpPr>
        <p:spPr>
          <a:xfrm>
            <a:off x="4213756" y="4217418"/>
            <a:ext cx="3648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Groupe Domain Local (</a:t>
            </a:r>
            <a:r>
              <a:rPr lang="fr-B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acl_read</a:t>
            </a:r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Dans le domaine: ressource.helha.be</a:t>
            </a:r>
          </a:p>
          <a:p>
            <a:r>
              <a:rPr lang="fr-BE" dirty="0"/>
              <a:t>Membres: </a:t>
            </a:r>
            <a:r>
              <a:rPr lang="fr-BE" dirty="0" err="1"/>
              <a:t>secretariat</a:t>
            </a:r>
            <a:r>
              <a:rPr lang="fr-BE" dirty="0"/>
              <a:t>, </a:t>
            </a:r>
            <a:r>
              <a:rPr lang="fr-BE" dirty="0" err="1"/>
              <a:t>cf</a:t>
            </a:r>
            <a:endParaRPr lang="fr-B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149A92B-DBC9-4403-8F6F-35E85A475935}"/>
              </a:ext>
            </a:extLst>
          </p:cNvPr>
          <p:cNvSpPr/>
          <p:nvPr/>
        </p:nvSpPr>
        <p:spPr>
          <a:xfrm>
            <a:off x="3741752" y="3857107"/>
            <a:ext cx="4146487" cy="15366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Flèche : bas 3">
            <a:extLst>
              <a:ext uri="{FF2B5EF4-FFF2-40B4-BE49-F238E27FC236}">
                <a16:creationId xmlns:a16="http://schemas.microsoft.com/office/drawing/2014/main" id="{404FA069-1C0F-4393-9AA7-0CEF77890C1D}"/>
              </a:ext>
            </a:extLst>
          </p:cNvPr>
          <p:cNvSpPr/>
          <p:nvPr/>
        </p:nvSpPr>
        <p:spPr>
          <a:xfrm rot="19570579">
            <a:off x="3652458" y="3428753"/>
            <a:ext cx="324092" cy="578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978F45D2-63EE-4872-9819-F6CE3C2563D0}"/>
              </a:ext>
            </a:extLst>
          </p:cNvPr>
          <p:cNvSpPr/>
          <p:nvPr/>
        </p:nvSpPr>
        <p:spPr>
          <a:xfrm rot="1843484">
            <a:off x="7668594" y="3381986"/>
            <a:ext cx="324092" cy="578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73484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1235</Words>
  <Application>Microsoft Office PowerPoint</Application>
  <PresentationFormat>Grand écran</PresentationFormat>
  <Paragraphs>121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Segoe</vt:lpstr>
      <vt:lpstr>Segoe Semibold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GOSSEYE</dc:creator>
  <cp:lastModifiedBy>Christophe GOSSEYE</cp:lastModifiedBy>
  <cp:revision>67</cp:revision>
  <dcterms:created xsi:type="dcterms:W3CDTF">2018-02-07T09:29:12Z</dcterms:created>
  <dcterms:modified xsi:type="dcterms:W3CDTF">2018-03-29T06:56:37Z</dcterms:modified>
</cp:coreProperties>
</file>