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0" r:id="rId5"/>
    <p:sldId id="270" r:id="rId6"/>
    <p:sldId id="268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80" r:id="rId15"/>
    <p:sldId id="278" r:id="rId16"/>
    <p:sldId id="279" r:id="rId17"/>
    <p:sldId id="281" r:id="rId18"/>
    <p:sldId id="283" r:id="rId19"/>
    <p:sldId id="282" r:id="rId20"/>
    <p:sldId id="284" r:id="rId21"/>
    <p:sldId id="285" r:id="rId22"/>
    <p:sldId id="286" r:id="rId23"/>
    <p:sldId id="287" r:id="rId24"/>
    <p:sldId id="288" r:id="rId25"/>
    <p:sldId id="289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 GOSSEYE" userId="a0ce7bba-160f-42b0-8bea-586221b320fd" providerId="ADAL" clId="{B5D440D3-63C4-4B89-B109-CD601332E37E}"/>
    <pc:docChg chg="delSld">
      <pc:chgData name="Christophe GOSSEYE" userId="a0ce7bba-160f-42b0-8bea-586221b320fd" providerId="ADAL" clId="{B5D440D3-63C4-4B89-B109-CD601332E37E}" dt="2018-03-29T06:56:34.640" v="1" actId="2696"/>
      <pc:docMkLst>
        <pc:docMk/>
      </pc:docMkLst>
      <pc:sldChg chg="del">
        <pc:chgData name="Christophe GOSSEYE" userId="a0ce7bba-160f-42b0-8bea-586221b320fd" providerId="ADAL" clId="{B5D440D3-63C4-4B89-B109-CD601332E37E}" dt="2018-03-29T06:56:30.923" v="0" actId="2696"/>
        <pc:sldMkLst>
          <pc:docMk/>
          <pc:sldMk cId="3944313792" sldId="266"/>
        </pc:sldMkLst>
      </pc:sldChg>
      <pc:sldChg chg="del">
        <pc:chgData name="Christophe GOSSEYE" userId="a0ce7bba-160f-42b0-8bea-586221b320fd" providerId="ADAL" clId="{B5D440D3-63C4-4B89-B109-CD601332E37E}" dt="2018-03-29T06:56:34.640" v="1" actId="2696"/>
        <pc:sldMkLst>
          <pc:docMk/>
          <pc:sldMk cId="1686014822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A932E-15E2-45A4-A06D-CA24FBA6A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54DE62-F66D-4ED2-8646-6A7745E65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A335C5-D4FF-4282-BFB8-B7CB42C6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18-04-18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E57A4C-0CC4-414C-B847-A69DE625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CF5011-3032-4E27-AA47-C9CDFD2D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8759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61149-9ED0-4DC7-80FB-523C8D6F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AC870F-277F-4CC2-8907-EF67A1ED4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F468AF-A2A9-4124-8261-9FE116F7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18-04-18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FB7877-AC36-4676-B8C2-E5CD1AC4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896A0F-6CD5-4698-B94A-F73B16AD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8284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ED6FE37-18DB-4C40-9BF1-CD870A5DF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8C6DAE-B35C-4E0B-9455-A881EB135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98DA32-0D64-4495-9473-3AD3675A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18-04-18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7CD30C-6DA7-4E7B-A9CF-621A0686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6B6C50-6FA2-4CCF-9576-640E7184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970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DEBF5-0E32-491D-BCFE-123660F5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6D7257-E659-43BE-ADCF-F3F414040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0376C7-3BC4-4414-ADCC-EA9E7869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18-04-18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737410-9CE8-47B9-9592-99A3F9BB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D22600-A0AC-44CB-A451-51316BA6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40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94B23-5D15-4853-8AB3-A917C53C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7291C2-33EA-4BC8-9D4C-1C3C34EA2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26CB36-7EDC-4638-9797-7A384E10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18-04-18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5CE7C9-7163-4825-87E1-58792BA4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74A591-F5F7-4D83-8656-B67210E4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007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88414-8D3F-4079-ACD6-CA0F089A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CE32E-D4E0-49CE-9A53-4242DEE33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0E8E1C-CBB6-4910-83BD-99F7079FE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2EC0A2-EFCB-4EB6-B363-5F1C68618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18-04-18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58B2A4-DA33-48BD-AA8A-C9B8699B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BFB0D0-CBDD-4476-92D8-C204CCAF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577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803025-A08D-43ED-95B5-51F48601C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8C7D6D-293B-44D2-A35A-19155B460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9F08AC-F160-477D-8811-7364BD63C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B66E2C-3CE1-4879-BE44-540663510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1848C86-3947-408E-BA6F-D328FB752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46FC87-C515-4079-BB86-AC1F9B0E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18-04-18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8E3E938-CCD3-425C-8A41-DD7147A3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11E5D0A-3064-4D1B-8C9B-97BE9470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3390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A8BF2-9817-41BF-8866-983900BE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33BD24-B435-455C-9E8B-8D7205A4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18-04-18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AA362F-E797-4754-A40B-58DD308DA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EB9C28-0EDE-4A11-843E-9951A3A5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16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1C4DCF-A21C-4DF3-A636-9CDEC45F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18-04-18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C3696FD-C68C-4AE9-98B4-B2D27707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6BBF8E-555A-42C3-A4AD-F533E63F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4898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099BE-99C8-491D-80C1-DFFE7964B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5445B4-E1D2-40BB-B13D-35E088151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D8A432-EC38-4088-B03D-8EE0B4E34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E49C63-E0BB-4538-A8DF-C782DAD3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18-04-18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535C57-0908-471D-B1F1-887A445C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D669F3-C571-4C96-86AF-1948A817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929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EBA03-902A-4B8D-9C60-D19B35F9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96A2AB2-7C87-4663-8CD8-1068B43DE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CDFD4A-6697-45D6-B739-31E46EFCF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7C5553-124A-4873-AF88-FF86540A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48EB-7F19-40B9-A878-B193418CE19E}" type="datetimeFigureOut">
              <a:rPr lang="fr-BE" smtClean="0"/>
              <a:t>18-04-18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FAECC7-0A5D-4592-AB4B-E34B9BB6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3B8E07-C22B-433A-B1A3-2A7EE7F9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6428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2B11393-52D3-4060-909E-0431669A5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7372A3-691C-4F42-A217-60C392390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CD94C6-B1FD-4EA4-82C5-CF537868B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C48EB-7F19-40B9-A878-B193418CE19E}" type="datetimeFigureOut">
              <a:rPr lang="fr-BE" smtClean="0"/>
              <a:t>18-04-18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C5BCE6-1232-434D-88AD-F42CA65CF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6FA43E-10FE-47C3-BF36-DACC7EBFF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AD454-DE99-4EDB-A1CE-7AF0377BE8B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9727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75DBCF-7C2B-4D26-B482-F91281D192CB}"/>
              </a:ext>
            </a:extLst>
          </p:cNvPr>
          <p:cNvSpPr/>
          <p:nvPr/>
        </p:nvSpPr>
        <p:spPr>
          <a:xfrm>
            <a:off x="2712545" y="2967335"/>
            <a:ext cx="6766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Windows serveur 2012</a:t>
            </a:r>
          </a:p>
        </p:txBody>
      </p:sp>
    </p:spTree>
    <p:extLst>
      <p:ext uri="{BB962C8B-B14F-4D97-AF65-F5344CB8AC3E}">
        <p14:creationId xmlns:p14="http://schemas.microsoft.com/office/powerpoint/2010/main" val="4071375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414448" y="317751"/>
            <a:ext cx="1158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Spécification</a:t>
            </a:r>
            <a:r>
              <a:rPr lang="en-US" sz="3600" b="1" dirty="0"/>
              <a:t> de </a:t>
            </a:r>
            <a:r>
              <a:rPr lang="en-US" sz="3600" b="1" dirty="0" err="1"/>
              <a:t>l'emplacement</a:t>
            </a:r>
            <a:r>
              <a:rPr lang="en-US" sz="3600" b="1" dirty="0"/>
              <a:t> des </a:t>
            </a:r>
            <a:r>
              <a:rPr lang="en-US" sz="3600" b="1" dirty="0" err="1"/>
              <a:t>comptes</a:t>
            </a:r>
            <a:r>
              <a:rPr lang="en-US" sz="3600" b="1" dirty="0"/>
              <a:t> </a:t>
            </a:r>
            <a:r>
              <a:rPr lang="en-US" sz="3600" b="1" dirty="0" err="1"/>
              <a:t>d'ordinateurs</a:t>
            </a:r>
            <a:endParaRPr lang="fr-BE" sz="36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31D0F2-48F4-4AD6-906A-2BFC986ABB9F}"/>
              </a:ext>
            </a:extLst>
          </p:cNvPr>
          <p:cNvSpPr/>
          <p:nvPr/>
        </p:nvSpPr>
        <p:spPr>
          <a:xfrm>
            <a:off x="342900" y="1214924"/>
            <a:ext cx="115951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Remarque : </a:t>
            </a:r>
            <a:r>
              <a:rPr lang="en-US" sz="3000" dirty="0" err="1"/>
              <a:t>Vous</a:t>
            </a:r>
            <a:r>
              <a:rPr lang="en-US" sz="3000" dirty="0"/>
              <a:t> </a:t>
            </a:r>
            <a:r>
              <a:rPr lang="en-US" sz="3000" dirty="0" err="1"/>
              <a:t>pouvez</a:t>
            </a:r>
            <a:r>
              <a:rPr lang="en-US" sz="3000" dirty="0"/>
              <a:t> </a:t>
            </a:r>
            <a:r>
              <a:rPr lang="en-US" sz="3000" dirty="0" err="1"/>
              <a:t>utiliser</a:t>
            </a:r>
            <a:r>
              <a:rPr lang="en-US" sz="3000" dirty="0"/>
              <a:t> </a:t>
            </a:r>
            <a:r>
              <a:rPr lang="en-US" sz="3000" dirty="0" err="1"/>
              <a:t>l'outil</a:t>
            </a:r>
            <a:r>
              <a:rPr lang="en-US" sz="3000" dirty="0"/>
              <a:t> de </a:t>
            </a:r>
            <a:r>
              <a:rPr lang="en-US" sz="3000" dirty="0" err="1"/>
              <a:t>ligne</a:t>
            </a:r>
            <a:r>
              <a:rPr lang="en-US" sz="3000" dirty="0"/>
              <a:t> de </a:t>
            </a:r>
            <a:r>
              <a:rPr lang="en-US" sz="3000" dirty="0" err="1"/>
              <a:t>commande</a:t>
            </a:r>
            <a:endParaRPr lang="en-US" sz="3000" dirty="0"/>
          </a:p>
          <a:p>
            <a:endParaRPr lang="en-US" sz="3000" dirty="0"/>
          </a:p>
          <a:p>
            <a:pPr algn="ctr"/>
            <a:r>
              <a:rPr lang="en-US" sz="3000" dirty="0">
                <a:highlight>
                  <a:srgbClr val="FFFF00"/>
                </a:highlight>
              </a:rPr>
              <a:t> </a:t>
            </a:r>
            <a:r>
              <a:rPr lang="en-US" sz="3000" b="1" dirty="0">
                <a:highlight>
                  <a:srgbClr val="FFFF00"/>
                </a:highlight>
              </a:rPr>
              <a:t>Redircmp.exe </a:t>
            </a:r>
          </a:p>
          <a:p>
            <a:endParaRPr lang="en-US" sz="3000" dirty="0"/>
          </a:p>
          <a:p>
            <a:r>
              <a:rPr lang="en-US" sz="3000" dirty="0"/>
              <a:t>pour </a:t>
            </a:r>
            <a:r>
              <a:rPr lang="en-US" sz="3000" dirty="0" err="1"/>
              <a:t>reconfigurer</a:t>
            </a:r>
            <a:r>
              <a:rPr lang="en-US" sz="3000" dirty="0"/>
              <a:t> le </a:t>
            </a:r>
            <a:r>
              <a:rPr lang="en-US" sz="3000" dirty="0" err="1"/>
              <a:t>conteneur</a:t>
            </a:r>
            <a:r>
              <a:rPr lang="en-US" sz="3000" dirty="0"/>
              <a:t> de </a:t>
            </a:r>
            <a:r>
              <a:rPr lang="en-US" sz="3000" dirty="0" err="1"/>
              <a:t>l'ordinateur</a:t>
            </a:r>
            <a:r>
              <a:rPr lang="en-US" sz="3000" dirty="0"/>
              <a:t> par </a:t>
            </a:r>
            <a:r>
              <a:rPr lang="en-US" sz="3000" dirty="0" err="1"/>
              <a:t>défaut</a:t>
            </a:r>
            <a:r>
              <a:rPr lang="en-US" sz="3000" dirty="0"/>
              <a:t>. </a:t>
            </a:r>
          </a:p>
          <a:p>
            <a:r>
              <a:rPr lang="en-US" sz="3000" dirty="0"/>
              <a:t>Par </a:t>
            </a:r>
            <a:r>
              <a:rPr lang="en-US" sz="3000" dirty="0" err="1"/>
              <a:t>exemple</a:t>
            </a:r>
            <a:r>
              <a:rPr lang="en-US" sz="3000" dirty="0"/>
              <a:t>, </a:t>
            </a:r>
            <a:r>
              <a:rPr lang="en-US" sz="3000" dirty="0" err="1"/>
              <a:t>si</a:t>
            </a:r>
            <a:r>
              <a:rPr lang="en-US" sz="3000" dirty="0"/>
              <a:t> </a:t>
            </a:r>
            <a:r>
              <a:rPr lang="en-US" sz="3000" dirty="0" err="1"/>
              <a:t>vous</a:t>
            </a:r>
            <a:r>
              <a:rPr lang="en-US" sz="3000" dirty="0"/>
              <a:t> </a:t>
            </a:r>
            <a:r>
              <a:rPr lang="en-US" sz="3000" dirty="0" err="1"/>
              <a:t>souhaitez</a:t>
            </a:r>
            <a:r>
              <a:rPr lang="en-US" sz="3000" dirty="0"/>
              <a:t> modifier le </a:t>
            </a:r>
            <a:r>
              <a:rPr lang="en-US" sz="3000" dirty="0" err="1"/>
              <a:t>conteneur</a:t>
            </a:r>
            <a:r>
              <a:rPr lang="en-US" sz="3000" dirty="0"/>
              <a:t> </a:t>
            </a:r>
            <a:r>
              <a:rPr lang="en-US" sz="3000" dirty="0" err="1"/>
              <a:t>d'ordinateur</a:t>
            </a:r>
            <a:r>
              <a:rPr lang="en-US" sz="3000" dirty="0"/>
              <a:t> par </a:t>
            </a:r>
            <a:r>
              <a:rPr lang="en-US" sz="3000" dirty="0" err="1"/>
              <a:t>défaut</a:t>
            </a:r>
            <a:r>
              <a:rPr lang="en-US" sz="3000" dirty="0"/>
              <a:t> </a:t>
            </a:r>
            <a:r>
              <a:rPr lang="en-US" sz="3000" dirty="0" err="1"/>
              <a:t>en</a:t>
            </a:r>
            <a:r>
              <a:rPr lang="en-US" sz="3000" dirty="0"/>
              <a:t> </a:t>
            </a:r>
            <a:r>
              <a:rPr lang="en-US" sz="3000" dirty="0" err="1"/>
              <a:t>une</a:t>
            </a:r>
            <a:r>
              <a:rPr lang="en-US" sz="3000" dirty="0"/>
              <a:t> </a:t>
            </a:r>
            <a:r>
              <a:rPr lang="en-US" sz="3000" dirty="0" err="1"/>
              <a:t>unité</a:t>
            </a:r>
            <a:r>
              <a:rPr lang="en-US" sz="3000" dirty="0"/>
              <a:t> </a:t>
            </a:r>
            <a:r>
              <a:rPr lang="en-US" sz="3000" dirty="0" err="1"/>
              <a:t>d'organisation</a:t>
            </a:r>
            <a:r>
              <a:rPr lang="en-US" sz="3000" dirty="0"/>
              <a:t> </a:t>
            </a:r>
            <a:r>
              <a:rPr lang="en-US" sz="3000" dirty="0" err="1"/>
              <a:t>appelée</a:t>
            </a:r>
            <a:r>
              <a:rPr lang="en-US" sz="3000" dirty="0"/>
              <a:t> </a:t>
            </a:r>
            <a:r>
              <a:rPr lang="en-US" sz="3000" dirty="0" err="1"/>
              <a:t>mycomputers</a:t>
            </a:r>
            <a:r>
              <a:rPr lang="en-US" sz="3000" dirty="0"/>
              <a:t>, </a:t>
            </a:r>
            <a:r>
              <a:rPr lang="en-US" sz="3000" dirty="0" err="1"/>
              <a:t>utilisez</a:t>
            </a:r>
            <a:r>
              <a:rPr lang="en-US" sz="3000" dirty="0"/>
              <a:t> la </a:t>
            </a:r>
            <a:r>
              <a:rPr lang="en-US" sz="3000" dirty="0" err="1"/>
              <a:t>syntaxe</a:t>
            </a:r>
            <a:r>
              <a:rPr lang="en-US" sz="3000" dirty="0"/>
              <a:t> </a:t>
            </a:r>
            <a:r>
              <a:rPr lang="en-US" sz="3000" dirty="0" err="1"/>
              <a:t>suivante</a:t>
            </a:r>
            <a:r>
              <a:rPr lang="en-US" sz="3000" dirty="0"/>
              <a:t> :</a:t>
            </a:r>
          </a:p>
          <a:p>
            <a:endParaRPr lang="fr-BE" sz="3000" dirty="0"/>
          </a:p>
          <a:p>
            <a:r>
              <a:rPr lang="en-US" sz="3000" dirty="0" err="1"/>
              <a:t>redircmp</a:t>
            </a:r>
            <a:r>
              <a:rPr lang="en-US" sz="3000" dirty="0"/>
              <a:t> </a:t>
            </a:r>
            <a:r>
              <a:rPr lang="en-US" sz="3000" dirty="0" err="1"/>
              <a:t>ou</a:t>
            </a:r>
            <a:r>
              <a:rPr lang="en-US" sz="3000" dirty="0"/>
              <a:t>=</a:t>
            </a:r>
            <a:r>
              <a:rPr lang="en-US" sz="3000" dirty="0" err="1"/>
              <a:t>mycomputers,DC</a:t>
            </a:r>
            <a:r>
              <a:rPr lang="en-US" sz="3000" dirty="0"/>
              <a:t>=</a:t>
            </a:r>
            <a:r>
              <a:rPr lang="en-US" sz="3000" dirty="0" err="1"/>
              <a:t>contoso,dc</a:t>
            </a:r>
            <a:r>
              <a:rPr lang="en-US" sz="3000" dirty="0"/>
              <a:t>=com</a:t>
            </a:r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3019379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414448" y="317751"/>
            <a:ext cx="104463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/>
              <a:t>Contrôle</a:t>
            </a:r>
            <a:r>
              <a:rPr lang="en-US" sz="3000" b="1" dirty="0"/>
              <a:t> des </a:t>
            </a:r>
            <a:r>
              <a:rPr lang="en-US" sz="3000" b="1" dirty="0" err="1"/>
              <a:t>autorisations</a:t>
            </a:r>
            <a:r>
              <a:rPr lang="en-US" sz="3000" b="1" dirty="0"/>
              <a:t> pour </a:t>
            </a:r>
            <a:r>
              <a:rPr lang="en-US" sz="3000" b="1" dirty="0" err="1"/>
              <a:t>créer</a:t>
            </a:r>
            <a:r>
              <a:rPr lang="en-US" sz="3000" b="1" dirty="0"/>
              <a:t> des </a:t>
            </a:r>
            <a:r>
              <a:rPr lang="en-US" sz="3000" b="1" dirty="0" err="1"/>
              <a:t>comptes</a:t>
            </a:r>
            <a:r>
              <a:rPr lang="en-US" sz="3000" b="1" dirty="0"/>
              <a:t> </a:t>
            </a:r>
            <a:r>
              <a:rPr lang="en-US" sz="3000" b="1" dirty="0" err="1"/>
              <a:t>d'ordinateurs</a:t>
            </a:r>
            <a:endParaRPr lang="fr-BE" sz="3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31D0F2-48F4-4AD6-906A-2BFC986ABB9F}"/>
              </a:ext>
            </a:extLst>
          </p:cNvPr>
          <p:cNvSpPr/>
          <p:nvPr/>
        </p:nvSpPr>
        <p:spPr>
          <a:xfrm>
            <a:off x="342900" y="1214924"/>
            <a:ext cx="115951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4 Conditions</a:t>
            </a:r>
            <a:endParaRPr lang="en-US" sz="3000" dirty="0">
              <a:solidFill>
                <a:srgbClr val="0070C0"/>
              </a:solidFill>
            </a:endParaRPr>
          </a:p>
          <a:p>
            <a:endParaRPr lang="en-US" sz="3000" dirty="0"/>
          </a:p>
          <a:p>
            <a:pPr marL="1428750" lvl="2" indent="-514350">
              <a:buFont typeface="+mj-lt"/>
              <a:buAutoNum type="arabicPeriod"/>
            </a:pPr>
            <a:r>
              <a:rPr lang="en-US" sz="3000" dirty="0"/>
              <a:t>Un </a:t>
            </a:r>
            <a:r>
              <a:rPr lang="en-US" sz="3000" dirty="0" err="1"/>
              <a:t>objet</a:t>
            </a:r>
            <a:r>
              <a:rPr lang="en-US" sz="3000" dirty="0"/>
              <a:t> </a:t>
            </a:r>
            <a:r>
              <a:rPr lang="en-US" sz="3000" dirty="0" err="1"/>
              <a:t>ordinateur</a:t>
            </a:r>
            <a:r>
              <a:rPr lang="en-US" sz="3000" dirty="0"/>
              <a:t> </a:t>
            </a:r>
            <a:r>
              <a:rPr lang="en-US" sz="3000" dirty="0" err="1"/>
              <a:t>doit</a:t>
            </a:r>
            <a:r>
              <a:rPr lang="en-US" sz="3000" dirty="0"/>
              <a:t> </a:t>
            </a:r>
            <a:r>
              <a:rPr lang="en-US" sz="3000" dirty="0" err="1"/>
              <a:t>exister</a:t>
            </a:r>
            <a:r>
              <a:rPr lang="en-US" sz="3000" dirty="0"/>
              <a:t> </a:t>
            </a:r>
            <a:r>
              <a:rPr lang="en-US" sz="3000" dirty="0" err="1"/>
              <a:t>dans</a:t>
            </a:r>
            <a:r>
              <a:rPr lang="en-US" sz="3000" dirty="0"/>
              <a:t> le service </a:t>
            </a:r>
            <a:r>
              <a:rPr lang="en-US" sz="3000" dirty="0" err="1"/>
              <a:t>d'annuaire</a:t>
            </a:r>
            <a:r>
              <a:rPr lang="en-US" sz="3000" dirty="0"/>
              <a:t>.</a:t>
            </a:r>
          </a:p>
          <a:p>
            <a:pPr marL="1428750" lvl="2" indent="-514350">
              <a:buFont typeface="+mj-lt"/>
              <a:buAutoNum type="arabicPeriod"/>
            </a:pPr>
            <a:endParaRPr lang="fr-BE" sz="3000" dirty="0"/>
          </a:p>
          <a:p>
            <a:pPr marL="1428750" lvl="2" indent="-514350">
              <a:buFont typeface="+mj-lt"/>
              <a:buAutoNum type="arabicPeriod"/>
            </a:pPr>
            <a:r>
              <a:rPr lang="en-US" sz="3000" dirty="0" err="1"/>
              <a:t>Vous</a:t>
            </a:r>
            <a:r>
              <a:rPr lang="en-US" sz="3000" dirty="0"/>
              <a:t> </a:t>
            </a:r>
            <a:r>
              <a:rPr lang="en-US" sz="3000" dirty="0" err="1"/>
              <a:t>devez</a:t>
            </a:r>
            <a:r>
              <a:rPr lang="en-US" sz="3000" dirty="0"/>
              <a:t> disposer des </a:t>
            </a:r>
            <a:r>
              <a:rPr lang="en-US" sz="3000" dirty="0" err="1"/>
              <a:t>autorisations</a:t>
            </a:r>
            <a:r>
              <a:rPr lang="en-US" sz="3000" dirty="0"/>
              <a:t> </a:t>
            </a:r>
            <a:r>
              <a:rPr lang="en-US" sz="3000" dirty="0" err="1"/>
              <a:t>appropriées</a:t>
            </a:r>
            <a:r>
              <a:rPr lang="en-US" sz="3000" dirty="0"/>
              <a:t> sur </a:t>
            </a:r>
            <a:r>
              <a:rPr lang="en-US" sz="3000" dirty="0" err="1"/>
              <a:t>l'objet</a:t>
            </a:r>
            <a:r>
              <a:rPr lang="en-US" sz="3000" dirty="0"/>
              <a:t> </a:t>
            </a:r>
            <a:r>
              <a:rPr lang="en-US" sz="3000" dirty="0" err="1"/>
              <a:t>ordinateur</a:t>
            </a:r>
            <a:r>
              <a:rPr lang="en-US" sz="3000" dirty="0"/>
              <a:t> qui </a:t>
            </a:r>
            <a:r>
              <a:rPr lang="en-US" sz="3000" dirty="0" err="1"/>
              <a:t>vous</a:t>
            </a:r>
            <a:r>
              <a:rPr lang="en-US" sz="3000" dirty="0"/>
              <a:t> </a:t>
            </a:r>
            <a:r>
              <a:rPr lang="en-US" sz="3000" dirty="0" err="1"/>
              <a:t>permettent</a:t>
            </a:r>
            <a:r>
              <a:rPr lang="en-US" sz="3000" dirty="0"/>
              <a:t> de </a:t>
            </a:r>
            <a:r>
              <a:rPr lang="en-US" sz="3000" dirty="0" err="1"/>
              <a:t>joindre</a:t>
            </a:r>
            <a:r>
              <a:rPr lang="en-US" sz="3000" dirty="0"/>
              <a:t> un </a:t>
            </a:r>
            <a:r>
              <a:rPr lang="en-US" sz="3000" dirty="0" err="1"/>
              <a:t>ordinateur</a:t>
            </a:r>
            <a:r>
              <a:rPr lang="en-US" sz="3000" dirty="0"/>
              <a:t> physique avec un nom qui correspond à </a:t>
            </a:r>
            <a:r>
              <a:rPr lang="en-US" sz="3000" dirty="0" err="1"/>
              <a:t>celui</a:t>
            </a:r>
            <a:r>
              <a:rPr lang="en-US" sz="3000" dirty="0"/>
              <a:t> de </a:t>
            </a:r>
            <a:r>
              <a:rPr lang="en-US" sz="3000" dirty="0" err="1"/>
              <a:t>l'objet</a:t>
            </a:r>
            <a:r>
              <a:rPr lang="en-US" sz="3000" dirty="0"/>
              <a:t> </a:t>
            </a:r>
            <a:r>
              <a:rPr lang="en-US" sz="3000" dirty="0" err="1"/>
              <a:t>dans</a:t>
            </a:r>
            <a:r>
              <a:rPr lang="en-US" sz="3000" dirty="0"/>
              <a:t> AD DS au </a:t>
            </a:r>
            <a:r>
              <a:rPr lang="en-US" sz="3000" dirty="0" err="1"/>
              <a:t>domaine</a:t>
            </a:r>
            <a:r>
              <a:rPr lang="en-US" sz="3000" dirty="0"/>
              <a:t>.</a:t>
            </a:r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2707983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414448" y="317751"/>
            <a:ext cx="104463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/>
              <a:t>Contrôle</a:t>
            </a:r>
            <a:r>
              <a:rPr lang="en-US" sz="3000" b="1" dirty="0"/>
              <a:t> des </a:t>
            </a:r>
            <a:r>
              <a:rPr lang="en-US" sz="3000" b="1" dirty="0" err="1"/>
              <a:t>autorisations</a:t>
            </a:r>
            <a:r>
              <a:rPr lang="en-US" sz="3000" b="1" dirty="0"/>
              <a:t> pour </a:t>
            </a:r>
            <a:r>
              <a:rPr lang="en-US" sz="3000" b="1" dirty="0" err="1"/>
              <a:t>créer</a:t>
            </a:r>
            <a:r>
              <a:rPr lang="en-US" sz="3000" b="1" dirty="0"/>
              <a:t> des </a:t>
            </a:r>
            <a:r>
              <a:rPr lang="en-US" sz="3000" b="1" dirty="0" err="1"/>
              <a:t>comptes</a:t>
            </a:r>
            <a:r>
              <a:rPr lang="en-US" sz="3000" b="1" dirty="0"/>
              <a:t> </a:t>
            </a:r>
            <a:r>
              <a:rPr lang="en-US" sz="3000" b="1" dirty="0" err="1"/>
              <a:t>d'ordinateurs</a:t>
            </a:r>
            <a:endParaRPr lang="fr-BE" sz="3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31D0F2-48F4-4AD6-906A-2BFC986ABB9F}"/>
              </a:ext>
            </a:extLst>
          </p:cNvPr>
          <p:cNvSpPr/>
          <p:nvPr/>
        </p:nvSpPr>
        <p:spPr>
          <a:xfrm>
            <a:off x="414448" y="1033855"/>
            <a:ext cx="115951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000" dirty="0" err="1"/>
              <a:t>Vous</a:t>
            </a:r>
            <a:r>
              <a:rPr lang="en-US" sz="3000" dirty="0"/>
              <a:t> </a:t>
            </a:r>
            <a:r>
              <a:rPr lang="en-US" sz="3000" dirty="0" err="1"/>
              <a:t>devez</a:t>
            </a:r>
            <a:r>
              <a:rPr lang="en-US" sz="3000" dirty="0"/>
              <a:t> </a:t>
            </a:r>
            <a:r>
              <a:rPr lang="en-US" sz="3000" dirty="0" err="1"/>
              <a:t>être</a:t>
            </a:r>
            <a:r>
              <a:rPr lang="en-US" sz="3000" dirty="0"/>
              <a:t> </a:t>
            </a:r>
            <a:r>
              <a:rPr lang="en-US" sz="3000" dirty="0" err="1"/>
              <a:t>membre</a:t>
            </a:r>
            <a:r>
              <a:rPr lang="en-US" sz="3000" dirty="0"/>
              <a:t> du </a:t>
            </a:r>
            <a:r>
              <a:rPr lang="en-US" sz="3000" dirty="0" err="1"/>
              <a:t>groupe</a:t>
            </a:r>
            <a:r>
              <a:rPr lang="en-US" sz="3000" dirty="0"/>
              <a:t> </a:t>
            </a:r>
            <a:r>
              <a:rPr lang="en-US" sz="3000" dirty="0" err="1"/>
              <a:t>Administrateurs</a:t>
            </a:r>
            <a:r>
              <a:rPr lang="en-US" sz="3000" dirty="0"/>
              <a:t> local sur </a:t>
            </a:r>
            <a:r>
              <a:rPr lang="en-US" sz="3000" dirty="0" err="1"/>
              <a:t>l'ordinateur</a:t>
            </a:r>
            <a:r>
              <a:rPr lang="en-US" sz="3000" dirty="0"/>
              <a:t>. </a:t>
            </a:r>
            <a:r>
              <a:rPr lang="en-US" sz="3000" dirty="0" err="1"/>
              <a:t>Vous</a:t>
            </a:r>
            <a:r>
              <a:rPr lang="en-US" sz="3000" dirty="0"/>
              <a:t> </a:t>
            </a:r>
            <a:r>
              <a:rPr lang="en-US" sz="3000" dirty="0" err="1"/>
              <a:t>pouvez</a:t>
            </a:r>
            <a:r>
              <a:rPr lang="en-US" sz="3000" dirty="0"/>
              <a:t> </a:t>
            </a:r>
            <a:r>
              <a:rPr lang="en-US" sz="3000" dirty="0" err="1"/>
              <a:t>ainsi</a:t>
            </a:r>
            <a:r>
              <a:rPr lang="en-US" sz="3000" dirty="0"/>
              <a:t> modifier </a:t>
            </a:r>
            <a:r>
              <a:rPr lang="en-US" sz="3000" dirty="0" err="1"/>
              <a:t>l'appartenance</a:t>
            </a:r>
            <a:r>
              <a:rPr lang="en-US" sz="3000" dirty="0"/>
              <a:t> au </a:t>
            </a:r>
            <a:r>
              <a:rPr lang="en-US" sz="3000" dirty="0" err="1"/>
              <a:t>domaine</a:t>
            </a:r>
            <a:r>
              <a:rPr lang="en-US" sz="3000" dirty="0"/>
              <a:t> </a:t>
            </a:r>
            <a:r>
              <a:rPr lang="en-US" sz="3000" dirty="0" err="1"/>
              <a:t>ou</a:t>
            </a:r>
            <a:r>
              <a:rPr lang="en-US" sz="3000" dirty="0"/>
              <a:t> au </a:t>
            </a:r>
            <a:r>
              <a:rPr lang="en-US" sz="3000" dirty="0" err="1"/>
              <a:t>groupe</a:t>
            </a:r>
            <a:r>
              <a:rPr lang="en-US" sz="3000" dirty="0"/>
              <a:t> de travail de </a:t>
            </a:r>
            <a:r>
              <a:rPr lang="en-US" sz="3000" dirty="0" err="1"/>
              <a:t>l'ordinateur</a:t>
            </a:r>
            <a:r>
              <a:rPr lang="en-US" sz="3000" dirty="0"/>
              <a:t>.</a:t>
            </a:r>
          </a:p>
          <a:p>
            <a:pPr marL="514350" indent="-514350">
              <a:buFont typeface="+mj-lt"/>
              <a:buAutoNum type="arabicPeriod" startAt="3"/>
            </a:pPr>
            <a:endParaRPr lang="fr-BE" sz="3000" dirty="0"/>
          </a:p>
          <a:p>
            <a:pPr marL="514350" indent="-514350">
              <a:buFont typeface="+mj-lt"/>
              <a:buAutoNum type="arabicPeriod" startAt="3"/>
            </a:pPr>
            <a:r>
              <a:rPr lang="en-US" sz="3000" dirty="0" err="1"/>
              <a:t>Vous</a:t>
            </a:r>
            <a:r>
              <a:rPr lang="en-US" sz="3000" dirty="0"/>
              <a:t> ne </a:t>
            </a:r>
            <a:r>
              <a:rPr lang="en-US" sz="3000" dirty="0" err="1"/>
              <a:t>devez</a:t>
            </a:r>
            <a:r>
              <a:rPr lang="en-US" sz="3000" dirty="0"/>
              <a:t> pas </a:t>
            </a:r>
            <a:r>
              <a:rPr lang="en-US" sz="3000" dirty="0" err="1"/>
              <a:t>dépasser</a:t>
            </a:r>
            <a:r>
              <a:rPr lang="en-US" sz="3000" dirty="0"/>
              <a:t> le </a:t>
            </a:r>
            <a:r>
              <a:rPr lang="en-US" sz="3000" dirty="0" err="1"/>
              <a:t>nombre</a:t>
            </a:r>
            <a:r>
              <a:rPr lang="en-US" sz="3000" dirty="0"/>
              <a:t> maximal de </a:t>
            </a:r>
            <a:r>
              <a:rPr lang="en-US" sz="3000" dirty="0" err="1"/>
              <a:t>comptes</a:t>
            </a:r>
            <a:r>
              <a:rPr lang="en-US" sz="3000" dirty="0"/>
              <a:t> </a:t>
            </a:r>
            <a:r>
              <a:rPr lang="en-US" sz="3000" dirty="0" err="1"/>
              <a:t>d'ordinateurs</a:t>
            </a:r>
            <a:r>
              <a:rPr lang="en-US" sz="3000" dirty="0"/>
              <a:t> que </a:t>
            </a:r>
            <a:r>
              <a:rPr lang="en-US" sz="3000" dirty="0" err="1"/>
              <a:t>vous</a:t>
            </a:r>
            <a:r>
              <a:rPr lang="en-US" sz="3000" dirty="0"/>
              <a:t> </a:t>
            </a:r>
            <a:r>
              <a:rPr lang="en-US" sz="3000" dirty="0" err="1"/>
              <a:t>pouvez</a:t>
            </a:r>
            <a:r>
              <a:rPr lang="en-US" sz="3000" dirty="0"/>
              <a:t> </a:t>
            </a:r>
            <a:r>
              <a:rPr lang="en-US" sz="3000" dirty="0" err="1"/>
              <a:t>ajouter</a:t>
            </a:r>
            <a:r>
              <a:rPr lang="en-US" sz="3000" dirty="0"/>
              <a:t> au </a:t>
            </a:r>
            <a:r>
              <a:rPr lang="en-US" sz="3000" dirty="0" err="1"/>
              <a:t>domaine</a:t>
            </a:r>
            <a:r>
              <a:rPr lang="en-US" sz="3000" dirty="0"/>
              <a:t>. Par </a:t>
            </a:r>
            <a:r>
              <a:rPr lang="en-US" sz="3000" dirty="0" err="1"/>
              <a:t>défaut</a:t>
            </a:r>
            <a:r>
              <a:rPr lang="en-US" sz="3000" dirty="0"/>
              <a:t>, les </a:t>
            </a:r>
            <a:r>
              <a:rPr lang="en-US" sz="3000" dirty="0" err="1"/>
              <a:t>utilisateurs</a:t>
            </a:r>
            <a:r>
              <a:rPr lang="en-US" sz="3000" dirty="0"/>
              <a:t> </a:t>
            </a:r>
            <a:r>
              <a:rPr lang="en-US" sz="3000" dirty="0" err="1"/>
              <a:t>peuvent</a:t>
            </a:r>
            <a:r>
              <a:rPr lang="en-US" sz="3000" dirty="0"/>
              <a:t> </a:t>
            </a:r>
            <a:r>
              <a:rPr lang="en-US" sz="3000" dirty="0" err="1"/>
              <a:t>uniquement</a:t>
            </a:r>
            <a:r>
              <a:rPr lang="en-US" sz="3000" dirty="0"/>
              <a:t> </a:t>
            </a:r>
            <a:r>
              <a:rPr lang="en-US" sz="3000" dirty="0" err="1"/>
              <a:t>ajouter</a:t>
            </a:r>
            <a:r>
              <a:rPr lang="en-US" sz="3000" dirty="0"/>
              <a:t> un maximum de dix </a:t>
            </a:r>
            <a:r>
              <a:rPr lang="en-US" sz="3000" dirty="0" err="1"/>
              <a:t>ordinateurs</a:t>
            </a:r>
            <a:r>
              <a:rPr lang="en-US" sz="3000" dirty="0"/>
              <a:t> au </a:t>
            </a:r>
            <a:r>
              <a:rPr lang="en-US" sz="3000" dirty="0" err="1"/>
              <a:t>domaine</a:t>
            </a:r>
            <a:r>
              <a:rPr lang="en-US" sz="3000" dirty="0"/>
              <a:t> ; </a:t>
            </a:r>
            <a:r>
              <a:rPr lang="en-US" sz="3000" dirty="0" err="1"/>
              <a:t>cette</a:t>
            </a:r>
            <a:r>
              <a:rPr lang="en-US" sz="3000" dirty="0"/>
              <a:t> </a:t>
            </a:r>
            <a:r>
              <a:rPr lang="en-US" sz="3000" dirty="0" err="1"/>
              <a:t>valeur</a:t>
            </a:r>
            <a:r>
              <a:rPr lang="en-US" sz="3000" dirty="0"/>
              <a:t> </a:t>
            </a:r>
            <a:r>
              <a:rPr lang="en-US" sz="3000" dirty="0" err="1"/>
              <a:t>est</a:t>
            </a:r>
            <a:r>
              <a:rPr lang="en-US" sz="3000" dirty="0"/>
              <a:t> </a:t>
            </a:r>
            <a:r>
              <a:rPr lang="en-US" sz="3000" dirty="0" err="1"/>
              <a:t>appelée</a:t>
            </a:r>
            <a:r>
              <a:rPr lang="en-US" sz="3000" dirty="0"/>
              <a:t> </a:t>
            </a:r>
            <a:r>
              <a:rPr lang="en-US" sz="3000" i="1" dirty="0"/>
              <a:t>quota de </a:t>
            </a:r>
            <a:r>
              <a:rPr lang="en-US" sz="3000" i="1" dirty="0" err="1"/>
              <a:t>comptes</a:t>
            </a:r>
            <a:r>
              <a:rPr lang="en-US" sz="3000" i="1" dirty="0"/>
              <a:t> </a:t>
            </a:r>
            <a:r>
              <a:rPr lang="en-US" sz="3000" i="1" dirty="0" err="1"/>
              <a:t>ordinateurs</a:t>
            </a:r>
            <a:r>
              <a:rPr lang="en-US" sz="3000" i="1" dirty="0"/>
              <a:t> </a:t>
            </a:r>
            <a:r>
              <a:rPr lang="en-US" sz="3000" dirty="0"/>
              <a:t>et </a:t>
            </a:r>
            <a:r>
              <a:rPr lang="en-US" sz="3000" dirty="0" err="1"/>
              <a:t>est</a:t>
            </a:r>
            <a:r>
              <a:rPr lang="en-US" sz="3000" dirty="0"/>
              <a:t> </a:t>
            </a:r>
            <a:r>
              <a:rPr lang="en-US" sz="3000" dirty="0" err="1"/>
              <a:t>contrôlée</a:t>
            </a:r>
            <a:r>
              <a:rPr lang="en-US" sz="3000" dirty="0"/>
              <a:t> par la </a:t>
            </a:r>
            <a:r>
              <a:rPr lang="en-US" sz="3000" dirty="0" err="1"/>
              <a:t>valeur</a:t>
            </a:r>
            <a:r>
              <a:rPr lang="en-US" sz="3000" dirty="0"/>
              <a:t> de MS-DS-</a:t>
            </a:r>
            <a:r>
              <a:rPr lang="en-US" sz="3000" dirty="0" err="1"/>
              <a:t>MachineQuota</a:t>
            </a:r>
            <a:r>
              <a:rPr lang="en-US" sz="3000" dirty="0"/>
              <a:t>. </a:t>
            </a:r>
            <a:r>
              <a:rPr lang="en-US" sz="3000" dirty="0" err="1"/>
              <a:t>Vous</a:t>
            </a:r>
            <a:r>
              <a:rPr lang="en-US" sz="3000" dirty="0"/>
              <a:t> </a:t>
            </a:r>
            <a:r>
              <a:rPr lang="en-US" sz="3000" dirty="0" err="1"/>
              <a:t>pouvez</a:t>
            </a:r>
            <a:r>
              <a:rPr lang="en-US" sz="3000" dirty="0"/>
              <a:t> modifier </a:t>
            </a:r>
            <a:r>
              <a:rPr lang="en-US" sz="3000" dirty="0" err="1"/>
              <a:t>cette</a:t>
            </a:r>
            <a:r>
              <a:rPr lang="en-US" sz="3000" dirty="0"/>
              <a:t> </a:t>
            </a:r>
            <a:r>
              <a:rPr lang="en-US" sz="3000" dirty="0" err="1"/>
              <a:t>valeur</a:t>
            </a:r>
            <a:r>
              <a:rPr lang="en-US" sz="3000" dirty="0"/>
              <a:t> à </a:t>
            </a:r>
            <a:r>
              <a:rPr lang="en-US" sz="3000" dirty="0" err="1"/>
              <a:t>l'aide</a:t>
            </a:r>
            <a:r>
              <a:rPr lang="en-US" sz="3000" dirty="0"/>
              <a:t> du </a:t>
            </a:r>
            <a:r>
              <a:rPr lang="en-US" sz="3000" dirty="0" err="1"/>
              <a:t>composant</a:t>
            </a:r>
            <a:r>
              <a:rPr lang="en-US" sz="3000" dirty="0"/>
              <a:t> </a:t>
            </a:r>
            <a:r>
              <a:rPr lang="en-US" sz="3000" dirty="0" err="1"/>
              <a:t>logiciel</a:t>
            </a:r>
            <a:r>
              <a:rPr lang="en-US" sz="3000" dirty="0"/>
              <a:t> </a:t>
            </a:r>
            <a:r>
              <a:rPr lang="en-US" sz="3000" dirty="0" err="1"/>
              <a:t>enfichable</a:t>
            </a:r>
            <a:r>
              <a:rPr lang="en-US" sz="3000" dirty="0"/>
              <a:t> </a:t>
            </a:r>
            <a:r>
              <a:rPr lang="en-US" sz="3000" dirty="0" err="1"/>
              <a:t>ADSIEdit</a:t>
            </a:r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2954717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414448" y="317751"/>
            <a:ext cx="104463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/>
              <a:t>Contrôle</a:t>
            </a:r>
            <a:r>
              <a:rPr lang="en-US" sz="3000" b="1" dirty="0"/>
              <a:t> des </a:t>
            </a:r>
            <a:r>
              <a:rPr lang="en-US" sz="3000" b="1" dirty="0" err="1"/>
              <a:t>autorisations</a:t>
            </a:r>
            <a:r>
              <a:rPr lang="en-US" sz="3000" b="1" dirty="0"/>
              <a:t> pour </a:t>
            </a:r>
            <a:r>
              <a:rPr lang="en-US" sz="3000" b="1" dirty="0" err="1"/>
              <a:t>créer</a:t>
            </a:r>
            <a:r>
              <a:rPr lang="en-US" sz="3000" b="1" dirty="0"/>
              <a:t> des </a:t>
            </a:r>
            <a:r>
              <a:rPr lang="en-US" sz="3000" b="1" dirty="0" err="1"/>
              <a:t>comptes</a:t>
            </a:r>
            <a:r>
              <a:rPr lang="en-US" sz="3000" b="1" dirty="0"/>
              <a:t> </a:t>
            </a:r>
            <a:r>
              <a:rPr lang="en-US" sz="3000" b="1" dirty="0" err="1"/>
              <a:t>d'ordinateurs</a:t>
            </a:r>
            <a:endParaRPr lang="fr-BE" sz="3000" b="1" dirty="0"/>
          </a:p>
        </p:txBody>
      </p:sp>
      <p:pic>
        <p:nvPicPr>
          <p:cNvPr id="7174" name="Picture 6" descr="Capture d'écran de la fenêtre Utilisateurs et ordinateurs Active Directory, avec l'Assistant Délégation de contrôle en cours d'exécution. L'administrateur crée une délégation personnalisée pour les objets ordinateur. ">
            <a:extLst>
              <a:ext uri="{FF2B5EF4-FFF2-40B4-BE49-F238E27FC236}">
                <a16:creationId xmlns:a16="http://schemas.microsoft.com/office/drawing/2014/main" id="{1B49BC98-3532-45EF-997E-E8B9DF618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842" y="958380"/>
            <a:ext cx="8333450" cy="5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7" name="Picture 9">
            <a:extLst>
              <a:ext uri="{FF2B5EF4-FFF2-40B4-BE49-F238E27FC236}">
                <a16:creationId xmlns:a16="http://schemas.microsoft.com/office/drawing/2014/main" id="{949C6D23-43A8-450D-A0F1-86400B719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63" y="5130004"/>
            <a:ext cx="173347" cy="17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66D74D-5395-4F98-8A8E-F542F3AAE064}"/>
              </a:ext>
            </a:extLst>
          </p:cNvPr>
          <p:cNvSpPr/>
          <p:nvPr/>
        </p:nvSpPr>
        <p:spPr>
          <a:xfrm rot="20543148">
            <a:off x="238504" y="2306433"/>
            <a:ext cx="44017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Qui à le droit ?</a:t>
            </a:r>
          </a:p>
        </p:txBody>
      </p:sp>
    </p:spTree>
    <p:extLst>
      <p:ext uri="{BB962C8B-B14F-4D97-AF65-F5344CB8AC3E}">
        <p14:creationId xmlns:p14="http://schemas.microsoft.com/office/powerpoint/2010/main" val="2971042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414448" y="317751"/>
            <a:ext cx="104463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/>
              <a:t>Contrôle</a:t>
            </a:r>
            <a:r>
              <a:rPr lang="en-US" sz="3000" b="1" dirty="0"/>
              <a:t> des </a:t>
            </a:r>
            <a:r>
              <a:rPr lang="en-US" sz="3000" b="1" dirty="0" err="1"/>
              <a:t>autorisations</a:t>
            </a:r>
            <a:r>
              <a:rPr lang="en-US" sz="3000" b="1" dirty="0"/>
              <a:t> pour </a:t>
            </a:r>
            <a:r>
              <a:rPr lang="en-US" sz="3000" b="1" dirty="0" err="1"/>
              <a:t>créer</a:t>
            </a:r>
            <a:r>
              <a:rPr lang="en-US" sz="3000" b="1" dirty="0"/>
              <a:t> des </a:t>
            </a:r>
            <a:r>
              <a:rPr lang="en-US" sz="3000" b="1" dirty="0" err="1"/>
              <a:t>comptes</a:t>
            </a:r>
            <a:r>
              <a:rPr lang="en-US" sz="3000" b="1" dirty="0"/>
              <a:t> </a:t>
            </a:r>
            <a:r>
              <a:rPr lang="en-US" sz="3000" b="1" dirty="0" err="1"/>
              <a:t>d'ordinateurs</a:t>
            </a:r>
            <a:endParaRPr lang="fr-BE" sz="3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31D0F2-48F4-4AD6-906A-2BFC986ABB9F}"/>
              </a:ext>
            </a:extLst>
          </p:cNvPr>
          <p:cNvSpPr/>
          <p:nvPr/>
        </p:nvSpPr>
        <p:spPr>
          <a:xfrm>
            <a:off x="532143" y="1061015"/>
            <a:ext cx="115951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Remarque : </a:t>
            </a:r>
          </a:p>
          <a:p>
            <a:endParaRPr lang="en-US" sz="3000" b="1" dirty="0"/>
          </a:p>
          <a:p>
            <a:r>
              <a:rPr lang="en-US" sz="3000" dirty="0"/>
              <a:t>Si </a:t>
            </a:r>
            <a:r>
              <a:rPr lang="en-US" sz="3000" dirty="0" err="1"/>
              <a:t>vous</a:t>
            </a:r>
            <a:r>
              <a:rPr lang="en-US" sz="3000" dirty="0"/>
              <a:t> </a:t>
            </a:r>
            <a:r>
              <a:rPr lang="en-US" sz="3000" dirty="0" err="1"/>
              <a:t>souhaitez</a:t>
            </a:r>
            <a:r>
              <a:rPr lang="en-US" sz="3000" dirty="0"/>
              <a:t> </a:t>
            </a:r>
            <a:r>
              <a:rPr lang="en-US" sz="3000" dirty="0" err="1"/>
              <a:t>autoriser</a:t>
            </a:r>
            <a:r>
              <a:rPr lang="en-US" sz="3000" dirty="0"/>
              <a:t> un </a:t>
            </a:r>
            <a:r>
              <a:rPr lang="en-US" sz="3000" dirty="0" err="1"/>
              <a:t>administrateur</a:t>
            </a:r>
            <a:r>
              <a:rPr lang="en-US" sz="3000" dirty="0"/>
              <a:t> </a:t>
            </a:r>
            <a:r>
              <a:rPr lang="en-US" sz="3000" dirty="0" err="1"/>
              <a:t>délégué</a:t>
            </a:r>
            <a:r>
              <a:rPr lang="en-US" sz="3000" dirty="0"/>
              <a:t> à </a:t>
            </a:r>
            <a:r>
              <a:rPr lang="en-US" sz="3000" dirty="0" err="1"/>
              <a:t>déplacer</a:t>
            </a:r>
            <a:r>
              <a:rPr lang="en-US" sz="3000" dirty="0"/>
              <a:t> des </a:t>
            </a:r>
            <a:r>
              <a:rPr lang="en-US" sz="3000" dirty="0" err="1"/>
              <a:t>comptes</a:t>
            </a:r>
            <a:r>
              <a:rPr lang="en-US" sz="3000" dirty="0"/>
              <a:t> </a:t>
            </a:r>
            <a:r>
              <a:rPr lang="en-US" sz="3000" dirty="0" err="1"/>
              <a:t>d'ordinateurs</a:t>
            </a:r>
            <a:r>
              <a:rPr lang="en-US" sz="3000" dirty="0"/>
              <a:t>, </a:t>
            </a:r>
            <a:r>
              <a:rPr lang="en-US" sz="3000" dirty="0" err="1"/>
              <a:t>n'oubliez</a:t>
            </a:r>
            <a:r>
              <a:rPr lang="en-US" sz="3000" dirty="0"/>
              <a:t> pas </a:t>
            </a:r>
            <a:r>
              <a:rPr lang="en-US" sz="3000" dirty="0" err="1"/>
              <a:t>qu'il</a:t>
            </a:r>
            <a:r>
              <a:rPr lang="en-US" sz="3000" dirty="0"/>
              <a:t> a </a:t>
            </a:r>
            <a:r>
              <a:rPr lang="en-US" sz="3000" dirty="0" err="1"/>
              <a:t>besoin</a:t>
            </a:r>
            <a:r>
              <a:rPr lang="en-US" sz="3000" dirty="0"/>
              <a:t> des </a:t>
            </a:r>
            <a:r>
              <a:rPr lang="en-US" sz="3000" dirty="0" err="1"/>
              <a:t>autorisations</a:t>
            </a:r>
            <a:r>
              <a:rPr lang="en-US" sz="3000" dirty="0"/>
              <a:t> </a:t>
            </a:r>
            <a:r>
              <a:rPr lang="en-US" sz="3000" dirty="0" err="1"/>
              <a:t>appropriées</a:t>
            </a:r>
            <a:r>
              <a:rPr lang="en-US" sz="3000" dirty="0"/>
              <a:t> à la </a:t>
            </a:r>
            <a:r>
              <a:rPr lang="en-US" sz="3000" dirty="0" err="1"/>
              <a:t>fois</a:t>
            </a:r>
            <a:r>
              <a:rPr lang="en-US" sz="3000" dirty="0"/>
              <a:t> </a:t>
            </a:r>
            <a:r>
              <a:rPr lang="en-US" sz="3000" dirty="0" err="1"/>
              <a:t>dans</a:t>
            </a:r>
            <a:r>
              <a:rPr lang="en-US" sz="3000" dirty="0"/>
              <a:t> le </a:t>
            </a:r>
            <a:r>
              <a:rPr lang="en-US" sz="3000" dirty="0" err="1"/>
              <a:t>conteneur</a:t>
            </a:r>
            <a:r>
              <a:rPr lang="en-US" sz="3000" dirty="0"/>
              <a:t> AD DS source (</a:t>
            </a:r>
            <a:r>
              <a:rPr lang="en-US" sz="3000" dirty="0" err="1"/>
              <a:t>où</a:t>
            </a:r>
            <a:r>
              <a:rPr lang="en-US" sz="3000" dirty="0"/>
              <a:t> </a:t>
            </a:r>
            <a:r>
              <a:rPr lang="en-US" sz="3000" dirty="0" err="1"/>
              <a:t>l'ordinateur</a:t>
            </a:r>
            <a:r>
              <a:rPr lang="en-US" sz="3000" dirty="0"/>
              <a:t> </a:t>
            </a:r>
            <a:r>
              <a:rPr lang="en-US" sz="3000" dirty="0" err="1"/>
              <a:t>existe</a:t>
            </a:r>
            <a:r>
              <a:rPr lang="en-US" sz="3000" dirty="0"/>
              <a:t> </a:t>
            </a:r>
            <a:r>
              <a:rPr lang="en-US" sz="3000" dirty="0" err="1"/>
              <a:t>actuellement</a:t>
            </a:r>
            <a:r>
              <a:rPr lang="en-US" sz="3000" dirty="0"/>
              <a:t>) et </a:t>
            </a:r>
            <a:r>
              <a:rPr lang="en-US" sz="3000" dirty="0" err="1"/>
              <a:t>dans</a:t>
            </a:r>
            <a:r>
              <a:rPr lang="en-US" sz="3000" dirty="0"/>
              <a:t> le </a:t>
            </a:r>
            <a:r>
              <a:rPr lang="en-US" sz="3000" dirty="0" err="1"/>
              <a:t>conteneur</a:t>
            </a:r>
            <a:endParaRPr lang="fr-BE" sz="3000" dirty="0"/>
          </a:p>
          <a:p>
            <a:r>
              <a:rPr lang="en-US" sz="3000" dirty="0" err="1"/>
              <a:t>cible</a:t>
            </a:r>
            <a:r>
              <a:rPr lang="en-US" sz="3000" dirty="0"/>
              <a:t> (</a:t>
            </a:r>
            <a:r>
              <a:rPr lang="en-US" sz="3000" dirty="0" err="1"/>
              <a:t>vers</a:t>
            </a:r>
            <a:r>
              <a:rPr lang="en-US" sz="3000" dirty="0"/>
              <a:t> </a:t>
            </a:r>
            <a:r>
              <a:rPr lang="en-US" sz="3000" dirty="0" err="1"/>
              <a:t>lequel</a:t>
            </a:r>
            <a:r>
              <a:rPr lang="en-US" sz="3000" dirty="0"/>
              <a:t> </a:t>
            </a:r>
            <a:r>
              <a:rPr lang="en-US" sz="3000" dirty="0" err="1"/>
              <a:t>il</a:t>
            </a:r>
            <a:r>
              <a:rPr lang="en-US" sz="3000" dirty="0"/>
              <a:t> </a:t>
            </a:r>
            <a:r>
              <a:rPr lang="en-US" sz="3000" dirty="0" err="1"/>
              <a:t>déplace</a:t>
            </a:r>
            <a:r>
              <a:rPr lang="en-US" sz="3000" dirty="0"/>
              <a:t> </a:t>
            </a:r>
            <a:r>
              <a:rPr lang="en-US" sz="3000" dirty="0" err="1"/>
              <a:t>l'ordinateur</a:t>
            </a:r>
            <a:r>
              <a:rPr lang="en-US" sz="3000" dirty="0"/>
              <a:t>). Plus </a:t>
            </a:r>
            <a:r>
              <a:rPr lang="en-US" sz="3000" dirty="0" err="1"/>
              <a:t>particulièrement</a:t>
            </a:r>
            <a:r>
              <a:rPr lang="en-US" sz="3000" dirty="0"/>
              <a:t>, </a:t>
            </a:r>
            <a:r>
              <a:rPr lang="en-US" sz="3000" dirty="0" err="1"/>
              <a:t>il</a:t>
            </a:r>
            <a:r>
              <a:rPr lang="en-US" sz="3000" dirty="0"/>
              <a:t> </a:t>
            </a:r>
            <a:r>
              <a:rPr lang="en-US" sz="3000" dirty="0" err="1"/>
              <a:t>doit</a:t>
            </a:r>
            <a:r>
              <a:rPr lang="en-US" sz="3000" dirty="0"/>
              <a:t> disposer des </a:t>
            </a:r>
            <a:r>
              <a:rPr lang="en-US" sz="3000" dirty="0" err="1"/>
              <a:t>autorisations</a:t>
            </a:r>
            <a:r>
              <a:rPr lang="en-US" sz="3000" dirty="0"/>
              <a:t> de suppression des </a:t>
            </a:r>
            <a:r>
              <a:rPr lang="en-US" sz="3000" dirty="0" err="1"/>
              <a:t>ordinateurs</a:t>
            </a:r>
            <a:r>
              <a:rPr lang="en-US" sz="3000" dirty="0"/>
              <a:t> </a:t>
            </a:r>
            <a:r>
              <a:rPr lang="en-US" sz="3000" dirty="0" err="1"/>
              <a:t>dans</a:t>
            </a:r>
            <a:r>
              <a:rPr lang="en-US" sz="3000" dirty="0"/>
              <a:t> le </a:t>
            </a:r>
            <a:r>
              <a:rPr lang="en-US" sz="3000" dirty="0" err="1"/>
              <a:t>conteneur</a:t>
            </a:r>
            <a:r>
              <a:rPr lang="en-US" sz="3000" dirty="0"/>
              <a:t> de source et de </a:t>
            </a:r>
            <a:r>
              <a:rPr lang="en-US" sz="3000" dirty="0" err="1"/>
              <a:t>création</a:t>
            </a:r>
            <a:r>
              <a:rPr lang="en-US" sz="3000" dirty="0"/>
              <a:t> des </a:t>
            </a:r>
            <a:r>
              <a:rPr lang="en-US" sz="3000" dirty="0" err="1"/>
              <a:t>ordinateurs</a:t>
            </a:r>
            <a:r>
              <a:rPr lang="en-US" sz="3000" dirty="0"/>
              <a:t>  </a:t>
            </a:r>
            <a:r>
              <a:rPr lang="en-US" sz="3000" dirty="0" err="1"/>
              <a:t>dans</a:t>
            </a:r>
            <a:r>
              <a:rPr lang="en-US" sz="3000" dirty="0"/>
              <a:t> le </a:t>
            </a:r>
            <a:r>
              <a:rPr lang="en-US" sz="3000" dirty="0" err="1"/>
              <a:t>conteneur</a:t>
            </a:r>
            <a:r>
              <a:rPr lang="en-US" sz="3000" dirty="0"/>
              <a:t> </a:t>
            </a:r>
            <a:r>
              <a:rPr lang="en-US" sz="3000" dirty="0" err="1"/>
              <a:t>cible</a:t>
            </a:r>
            <a:r>
              <a:rPr lang="en-US" sz="3000" dirty="0"/>
              <a:t>.</a:t>
            </a:r>
            <a:endParaRPr lang="fr-BE" sz="3000" dirty="0"/>
          </a:p>
          <a:p>
            <a:r>
              <a:rPr lang="en-US" dirty="0"/>
              <a:t> </a:t>
            </a:r>
            <a:endParaRPr lang="fr-BE" dirty="0"/>
          </a:p>
          <a:p>
            <a:pPr marL="514350" indent="-514350">
              <a:buFont typeface="+mj-lt"/>
              <a:buAutoNum type="arabicPeriod" startAt="3"/>
            </a:pPr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3413058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414448" y="317751"/>
            <a:ext cx="104463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/>
              <a:t>Contrôle</a:t>
            </a:r>
            <a:r>
              <a:rPr lang="en-US" sz="3000" b="1" dirty="0"/>
              <a:t> des </a:t>
            </a:r>
            <a:r>
              <a:rPr lang="en-US" sz="3000" b="1" dirty="0" err="1"/>
              <a:t>autorisations</a:t>
            </a:r>
            <a:r>
              <a:rPr lang="en-US" sz="3000" b="1" dirty="0"/>
              <a:t> pour </a:t>
            </a:r>
            <a:r>
              <a:rPr lang="en-US" sz="3000" b="1" dirty="0" err="1"/>
              <a:t>créer</a:t>
            </a:r>
            <a:r>
              <a:rPr lang="en-US" sz="3000" b="1" dirty="0"/>
              <a:t> des </a:t>
            </a:r>
            <a:r>
              <a:rPr lang="en-US" sz="3000" b="1" dirty="0" err="1"/>
              <a:t>comptes</a:t>
            </a:r>
            <a:r>
              <a:rPr lang="en-US" sz="3000" b="1" dirty="0"/>
              <a:t> </a:t>
            </a:r>
            <a:r>
              <a:rPr lang="en-US" sz="3000" b="1" dirty="0" err="1"/>
              <a:t>d'ordinateurs</a:t>
            </a:r>
            <a:endParaRPr lang="fr-BE" sz="3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31D0F2-48F4-4AD6-906A-2BFC986ABB9F}"/>
              </a:ext>
            </a:extLst>
          </p:cNvPr>
          <p:cNvSpPr/>
          <p:nvPr/>
        </p:nvSpPr>
        <p:spPr>
          <a:xfrm>
            <a:off x="532143" y="1061015"/>
            <a:ext cx="115951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Remarque : </a:t>
            </a:r>
          </a:p>
          <a:p>
            <a:endParaRPr lang="en-US" sz="3000" b="1" dirty="0"/>
          </a:p>
          <a:p>
            <a:r>
              <a:rPr lang="en-US" sz="3000" dirty="0" err="1"/>
              <a:t>Vous</a:t>
            </a:r>
            <a:r>
              <a:rPr lang="en-US" sz="3000" dirty="0"/>
              <a:t> </a:t>
            </a:r>
            <a:r>
              <a:rPr lang="en-US" sz="3000" dirty="0" err="1"/>
              <a:t>n'avez</a:t>
            </a:r>
            <a:r>
              <a:rPr lang="en-US" sz="3000" dirty="0"/>
              <a:t> pas </a:t>
            </a:r>
            <a:r>
              <a:rPr lang="en-US" sz="3000" dirty="0" err="1"/>
              <a:t>besoin</a:t>
            </a:r>
            <a:r>
              <a:rPr lang="en-US" sz="3000" dirty="0"/>
              <a:t> de </a:t>
            </a:r>
            <a:r>
              <a:rPr lang="en-US" sz="3000" dirty="0" err="1">
                <a:highlight>
                  <a:srgbClr val="FFFF00"/>
                </a:highlight>
              </a:rPr>
              <a:t>créer</a:t>
            </a:r>
            <a:r>
              <a:rPr lang="en-US" sz="3000" dirty="0">
                <a:highlight>
                  <a:srgbClr val="FFFF00"/>
                </a:highlight>
              </a:rPr>
              <a:t> un </a:t>
            </a:r>
            <a:r>
              <a:rPr lang="en-US" sz="3000" dirty="0" err="1">
                <a:highlight>
                  <a:srgbClr val="FFFF00"/>
                </a:highlight>
              </a:rPr>
              <a:t>objet</a:t>
            </a:r>
            <a:r>
              <a:rPr lang="en-US" sz="3000" dirty="0">
                <a:highlight>
                  <a:srgbClr val="FFFF00"/>
                </a:highlight>
              </a:rPr>
              <a:t> </a:t>
            </a:r>
            <a:r>
              <a:rPr lang="en-US" sz="3000" dirty="0" err="1">
                <a:highlight>
                  <a:srgbClr val="FFFF00"/>
                </a:highlight>
              </a:rPr>
              <a:t>ordinateur</a:t>
            </a:r>
            <a:r>
              <a:rPr lang="en-US" sz="3000" dirty="0">
                <a:highlight>
                  <a:srgbClr val="FFFF00"/>
                </a:highlight>
              </a:rPr>
              <a:t> </a:t>
            </a:r>
            <a:r>
              <a:rPr lang="en-US" sz="3000" dirty="0" err="1"/>
              <a:t>dans</a:t>
            </a:r>
            <a:r>
              <a:rPr lang="en-US" sz="3000" dirty="0"/>
              <a:t> le service </a:t>
            </a:r>
            <a:r>
              <a:rPr lang="en-US" sz="3000" dirty="0" err="1"/>
              <a:t>d'annuaire</a:t>
            </a:r>
            <a:r>
              <a:rPr lang="en-US" sz="3000" dirty="0"/>
              <a:t>, </a:t>
            </a:r>
            <a:r>
              <a:rPr lang="en-US" sz="3000" dirty="0" err="1"/>
              <a:t>mais</a:t>
            </a:r>
            <a:r>
              <a:rPr lang="en-US" sz="3000" dirty="0"/>
              <a:t> </a:t>
            </a:r>
            <a:r>
              <a:rPr lang="en-US" sz="3000" dirty="0" err="1"/>
              <a:t>cela</a:t>
            </a:r>
            <a:r>
              <a:rPr lang="en-US" sz="3000" dirty="0"/>
              <a:t> </a:t>
            </a:r>
            <a:r>
              <a:rPr lang="en-US" sz="3000" dirty="0" err="1"/>
              <a:t>est</a:t>
            </a:r>
            <a:r>
              <a:rPr lang="en-US" sz="3000" dirty="0"/>
              <a:t> </a:t>
            </a:r>
            <a:r>
              <a:rPr lang="en-US" sz="3000" dirty="0" err="1">
                <a:highlight>
                  <a:srgbClr val="FFFF00"/>
                </a:highlight>
              </a:rPr>
              <a:t>recommandé</a:t>
            </a:r>
            <a:r>
              <a:rPr lang="en-US" sz="3000" dirty="0"/>
              <a:t>. De </a:t>
            </a:r>
            <a:r>
              <a:rPr lang="en-US" sz="3000" dirty="0" err="1"/>
              <a:t>nombreux</a:t>
            </a:r>
            <a:r>
              <a:rPr lang="en-US" sz="3000" dirty="0"/>
              <a:t> </a:t>
            </a:r>
            <a:r>
              <a:rPr lang="en-US" sz="3000" dirty="0" err="1"/>
              <a:t>administrateurs</a:t>
            </a:r>
            <a:r>
              <a:rPr lang="en-US" sz="3000" dirty="0"/>
              <a:t> </a:t>
            </a:r>
            <a:r>
              <a:rPr lang="en-US" sz="3000" dirty="0" err="1"/>
              <a:t>joignent</a:t>
            </a:r>
            <a:r>
              <a:rPr lang="en-US" sz="3000" dirty="0"/>
              <a:t> les </a:t>
            </a:r>
            <a:r>
              <a:rPr lang="en-US" sz="3000" dirty="0" err="1"/>
              <a:t>ordinateurs</a:t>
            </a:r>
            <a:r>
              <a:rPr lang="en-US" sz="3000" dirty="0"/>
              <a:t> à un </a:t>
            </a:r>
            <a:r>
              <a:rPr lang="en-US" sz="3000" dirty="0" err="1"/>
              <a:t>domaine</a:t>
            </a:r>
            <a:r>
              <a:rPr lang="en-US" sz="3000" dirty="0"/>
              <a:t> sans </a:t>
            </a:r>
            <a:r>
              <a:rPr lang="en-US" sz="3000" dirty="0" err="1"/>
              <a:t>d'abord</a:t>
            </a:r>
            <a:r>
              <a:rPr lang="en-US" sz="3000" dirty="0"/>
              <a:t> </a:t>
            </a:r>
            <a:r>
              <a:rPr lang="en-US" sz="3000" dirty="0" err="1"/>
              <a:t>créer</a:t>
            </a:r>
            <a:r>
              <a:rPr lang="en-US" sz="3000" dirty="0"/>
              <a:t> un </a:t>
            </a:r>
            <a:r>
              <a:rPr lang="en-US" sz="3000" dirty="0" err="1"/>
              <a:t>objet</a:t>
            </a:r>
            <a:r>
              <a:rPr lang="en-US" sz="3000" dirty="0"/>
              <a:t> </a:t>
            </a:r>
            <a:r>
              <a:rPr lang="en-US" sz="3000" dirty="0" err="1"/>
              <a:t>ordinateur</a:t>
            </a:r>
            <a:r>
              <a:rPr lang="en-US" sz="3000" dirty="0"/>
              <a:t>. </a:t>
            </a:r>
            <a:r>
              <a:rPr lang="en-US" sz="3000" dirty="0" err="1"/>
              <a:t>Cependant</a:t>
            </a:r>
            <a:r>
              <a:rPr lang="en-US" sz="3000" dirty="0"/>
              <a:t>, </a:t>
            </a:r>
            <a:r>
              <a:rPr lang="en-US" sz="3000" dirty="0" err="1"/>
              <a:t>quand</a:t>
            </a:r>
            <a:r>
              <a:rPr lang="en-US" sz="3000" dirty="0"/>
              <a:t> </a:t>
            </a:r>
            <a:r>
              <a:rPr lang="en-US" sz="3000" dirty="0" err="1"/>
              <a:t>vous</a:t>
            </a:r>
            <a:r>
              <a:rPr lang="en-US" sz="3000" dirty="0"/>
              <a:t> </a:t>
            </a:r>
            <a:r>
              <a:rPr lang="en-US" sz="3000" dirty="0" err="1"/>
              <a:t>faites</a:t>
            </a:r>
            <a:r>
              <a:rPr lang="en-US" sz="3000" dirty="0"/>
              <a:t> </a:t>
            </a:r>
            <a:r>
              <a:rPr lang="en-US" sz="3000" dirty="0" err="1"/>
              <a:t>ceci</a:t>
            </a:r>
            <a:r>
              <a:rPr lang="en-US" sz="3000" dirty="0"/>
              <a:t>, Windows Server </a:t>
            </a:r>
            <a:r>
              <a:rPr lang="en-US" sz="3000" dirty="0" err="1"/>
              <a:t>tente</a:t>
            </a:r>
            <a:r>
              <a:rPr lang="en-US" sz="3000" dirty="0"/>
              <a:t> de </a:t>
            </a:r>
            <a:r>
              <a:rPr lang="en-US" sz="3000" dirty="0" err="1"/>
              <a:t>joindre</a:t>
            </a:r>
            <a:r>
              <a:rPr lang="en-US" sz="3000" dirty="0"/>
              <a:t> le </a:t>
            </a:r>
            <a:r>
              <a:rPr lang="en-US" sz="3000" dirty="0" err="1"/>
              <a:t>domaine</a:t>
            </a:r>
            <a:r>
              <a:rPr lang="en-US" sz="3000" dirty="0"/>
              <a:t> à un </a:t>
            </a:r>
            <a:r>
              <a:rPr lang="en-US" sz="3000" dirty="0" err="1"/>
              <a:t>objet</a:t>
            </a:r>
            <a:r>
              <a:rPr lang="en-US" sz="3000" dirty="0"/>
              <a:t> </a:t>
            </a:r>
            <a:r>
              <a:rPr lang="en-US" sz="3000" dirty="0" err="1"/>
              <a:t>existant</a:t>
            </a:r>
            <a:r>
              <a:rPr lang="en-US" sz="3000" dirty="0"/>
              <a:t>. Si Windows Server ne </a:t>
            </a:r>
            <a:r>
              <a:rPr lang="en-US" sz="3000" dirty="0" err="1"/>
              <a:t>trouve</a:t>
            </a:r>
            <a:r>
              <a:rPr lang="en-US" sz="3000" dirty="0"/>
              <a:t> pas </a:t>
            </a:r>
            <a:r>
              <a:rPr lang="en-US" sz="3000" dirty="0" err="1"/>
              <a:t>l'objet</a:t>
            </a:r>
            <a:r>
              <a:rPr lang="en-US" sz="3000" dirty="0"/>
              <a:t>, </a:t>
            </a:r>
            <a:r>
              <a:rPr lang="en-US" sz="3000" dirty="0" err="1"/>
              <a:t>il</a:t>
            </a:r>
            <a:r>
              <a:rPr lang="en-US" sz="3000" dirty="0"/>
              <a:t> </a:t>
            </a:r>
            <a:r>
              <a:rPr lang="en-US" sz="3000" dirty="0" err="1"/>
              <a:t>crée</a:t>
            </a:r>
            <a:r>
              <a:rPr lang="en-US" sz="3000" dirty="0"/>
              <a:t> un </a:t>
            </a:r>
            <a:r>
              <a:rPr lang="en-US" sz="3000" dirty="0" err="1"/>
              <a:t>objet</a:t>
            </a:r>
            <a:r>
              <a:rPr lang="en-US" sz="3000" dirty="0"/>
              <a:t> </a:t>
            </a:r>
            <a:r>
              <a:rPr lang="en-US" sz="3000" dirty="0" err="1"/>
              <a:t>ordinateur</a:t>
            </a:r>
            <a:r>
              <a:rPr lang="en-US" sz="3000" dirty="0"/>
              <a:t> </a:t>
            </a:r>
            <a:r>
              <a:rPr lang="en-US" sz="3000" dirty="0" err="1"/>
              <a:t>dans</a:t>
            </a:r>
            <a:r>
              <a:rPr lang="en-US" sz="3000" dirty="0"/>
              <a:t> le </a:t>
            </a:r>
            <a:r>
              <a:rPr lang="en-US" sz="3000" dirty="0" err="1"/>
              <a:t>conteneur</a:t>
            </a:r>
            <a:r>
              <a:rPr lang="en-US" sz="3000" dirty="0"/>
              <a:t> </a:t>
            </a:r>
            <a:r>
              <a:rPr lang="en-US" sz="3000" dirty="0" err="1"/>
              <a:t>Ordinateur</a:t>
            </a:r>
            <a:r>
              <a:rPr lang="en-US" sz="3000" dirty="0"/>
              <a:t> par </a:t>
            </a:r>
            <a:r>
              <a:rPr lang="en-US" sz="3000" dirty="0" err="1"/>
              <a:t>défaut</a:t>
            </a:r>
            <a:r>
              <a:rPr lang="en-US" sz="3000" dirty="0"/>
              <a:t>.</a:t>
            </a:r>
            <a:endParaRPr lang="fr-BE" sz="3000" dirty="0"/>
          </a:p>
          <a:p>
            <a:pPr marL="514350" indent="-514350">
              <a:buFont typeface="+mj-lt"/>
              <a:buAutoNum type="arabicPeriod" startAt="3"/>
            </a:pPr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231895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414448" y="317751"/>
            <a:ext cx="104463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/>
              <a:t>Contrôle</a:t>
            </a:r>
            <a:r>
              <a:rPr lang="en-US" sz="3000" b="1" dirty="0"/>
              <a:t> des </a:t>
            </a:r>
            <a:r>
              <a:rPr lang="en-US" sz="3000" b="1" dirty="0" err="1"/>
              <a:t>autorisations</a:t>
            </a:r>
            <a:r>
              <a:rPr lang="en-US" sz="3000" b="1" dirty="0"/>
              <a:t> pour </a:t>
            </a:r>
            <a:r>
              <a:rPr lang="en-US" sz="3000" b="1" dirty="0" err="1"/>
              <a:t>créer</a:t>
            </a:r>
            <a:r>
              <a:rPr lang="en-US" sz="3000" b="1" dirty="0"/>
              <a:t> des </a:t>
            </a:r>
            <a:r>
              <a:rPr lang="en-US" sz="3000" b="1" dirty="0" err="1"/>
              <a:t>comptes</a:t>
            </a:r>
            <a:r>
              <a:rPr lang="en-US" sz="3000" b="1" dirty="0"/>
              <a:t> </a:t>
            </a:r>
            <a:r>
              <a:rPr lang="en-US" sz="3000" b="1" dirty="0" err="1"/>
              <a:t>d'ordinateurs</a:t>
            </a:r>
            <a:endParaRPr lang="fr-BE" sz="3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31D0F2-48F4-4AD6-906A-2BFC986ABB9F}"/>
              </a:ext>
            </a:extLst>
          </p:cNvPr>
          <p:cNvSpPr/>
          <p:nvPr/>
        </p:nvSpPr>
        <p:spPr>
          <a:xfrm>
            <a:off x="532143" y="1061015"/>
            <a:ext cx="115951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err="1">
                <a:solidFill>
                  <a:srgbClr val="0070C0"/>
                </a:solidFill>
              </a:rPr>
              <a:t>Préinstallation</a:t>
            </a:r>
            <a:r>
              <a:rPr lang="en-US" sz="3000" b="1" dirty="0">
                <a:solidFill>
                  <a:srgbClr val="0070C0"/>
                </a:solidFill>
              </a:rPr>
              <a:t>: </a:t>
            </a:r>
            <a:r>
              <a:rPr lang="en-US" sz="3000" b="1" dirty="0" err="1">
                <a:solidFill>
                  <a:srgbClr val="0070C0"/>
                </a:solidFill>
              </a:rPr>
              <a:t>avantages</a:t>
            </a:r>
            <a:endParaRPr lang="en-US" sz="3000" b="1" dirty="0">
              <a:solidFill>
                <a:srgbClr val="0070C0"/>
              </a:solidFill>
            </a:endParaRPr>
          </a:p>
          <a:p>
            <a:endParaRPr lang="en-US" sz="30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/>
              <a:t>Le </a:t>
            </a:r>
            <a:r>
              <a:rPr lang="en-US" sz="3000" dirty="0" err="1"/>
              <a:t>compte</a:t>
            </a:r>
            <a:r>
              <a:rPr lang="en-US" sz="3000" dirty="0"/>
              <a:t> </a:t>
            </a:r>
            <a:r>
              <a:rPr lang="en-US" sz="3000" dirty="0" err="1"/>
              <a:t>est</a:t>
            </a:r>
            <a:r>
              <a:rPr lang="en-US" sz="3000" dirty="0"/>
              <a:t> </a:t>
            </a:r>
            <a:r>
              <a:rPr lang="en-US" sz="3000" dirty="0" err="1"/>
              <a:t>placé</a:t>
            </a:r>
            <a:r>
              <a:rPr lang="en-US" sz="3000" dirty="0"/>
              <a:t> </a:t>
            </a:r>
            <a:r>
              <a:rPr lang="en-US" sz="3000" dirty="0" err="1"/>
              <a:t>dans</a:t>
            </a:r>
            <a:r>
              <a:rPr lang="en-US" sz="3000" dirty="0"/>
              <a:t> </a:t>
            </a:r>
            <a:r>
              <a:rPr lang="en-US" sz="3000" dirty="0" err="1"/>
              <a:t>l'unité</a:t>
            </a:r>
            <a:r>
              <a:rPr lang="en-US" sz="3000" dirty="0"/>
              <a:t> </a:t>
            </a:r>
            <a:r>
              <a:rPr lang="en-US" sz="3000" dirty="0" err="1"/>
              <a:t>d'organisation</a:t>
            </a:r>
            <a:r>
              <a:rPr lang="en-US" sz="3000" dirty="0"/>
              <a:t> </a:t>
            </a:r>
            <a:r>
              <a:rPr lang="en-US" sz="3000" dirty="0" err="1"/>
              <a:t>appropriée</a:t>
            </a:r>
            <a:r>
              <a:rPr lang="en-US" sz="3000" dirty="0"/>
              <a:t>, et </a:t>
            </a:r>
            <a:r>
              <a:rPr lang="en-US" sz="3000" dirty="0" err="1"/>
              <a:t>est</a:t>
            </a:r>
            <a:r>
              <a:rPr lang="en-US" sz="3000" dirty="0"/>
              <a:t> </a:t>
            </a:r>
            <a:r>
              <a:rPr lang="en-US" sz="3000" dirty="0" err="1"/>
              <a:t>donc</a:t>
            </a:r>
            <a:r>
              <a:rPr lang="en-US" sz="3000" dirty="0"/>
              <a:t> </a:t>
            </a:r>
            <a:r>
              <a:rPr lang="en-US" sz="3000" dirty="0" err="1"/>
              <a:t>délégué</a:t>
            </a:r>
            <a:r>
              <a:rPr lang="en-US" sz="3000" dirty="0"/>
              <a:t> </a:t>
            </a:r>
            <a:r>
              <a:rPr lang="en-US" sz="3000" dirty="0" err="1"/>
              <a:t>selon</a:t>
            </a:r>
            <a:r>
              <a:rPr lang="en-US" sz="3000" dirty="0"/>
              <a:t> la </a:t>
            </a:r>
            <a:r>
              <a:rPr lang="en-US" sz="3000" dirty="0" err="1"/>
              <a:t>stratégie</a:t>
            </a:r>
            <a:r>
              <a:rPr lang="en-US" sz="3000" dirty="0"/>
              <a:t> de </a:t>
            </a:r>
            <a:r>
              <a:rPr lang="en-US" sz="3000" dirty="0" err="1"/>
              <a:t>sécurité</a:t>
            </a:r>
            <a:r>
              <a:rPr lang="en-US" sz="3000" dirty="0"/>
              <a:t> </a:t>
            </a:r>
            <a:r>
              <a:rPr lang="en-US" sz="3000" dirty="0" err="1"/>
              <a:t>définie</a:t>
            </a:r>
            <a:r>
              <a:rPr lang="en-US" sz="3000" dirty="0"/>
              <a:t> par la </a:t>
            </a:r>
            <a:r>
              <a:rPr lang="en-US" sz="3000" dirty="0" err="1"/>
              <a:t>liste</a:t>
            </a:r>
            <a:r>
              <a:rPr lang="en-US" sz="3000" dirty="0"/>
              <a:t> de </a:t>
            </a:r>
            <a:r>
              <a:rPr lang="en-US" sz="3000" dirty="0" err="1"/>
              <a:t>contrôle</a:t>
            </a:r>
            <a:r>
              <a:rPr lang="en-US" sz="3000" dirty="0"/>
              <a:t> </a:t>
            </a:r>
            <a:r>
              <a:rPr lang="en-US" sz="3000" dirty="0" err="1"/>
              <a:t>d'accès</a:t>
            </a:r>
            <a:r>
              <a:rPr lang="en-US" sz="3000" dirty="0"/>
              <a:t> de </a:t>
            </a:r>
            <a:r>
              <a:rPr lang="en-US" sz="3000" dirty="0" err="1"/>
              <a:t>l'unité</a:t>
            </a:r>
            <a:r>
              <a:rPr lang="en-US" sz="3000" dirty="0"/>
              <a:t> </a:t>
            </a:r>
            <a:r>
              <a:rPr lang="en-US" sz="3000" dirty="0" err="1"/>
              <a:t>d'organisation</a:t>
            </a:r>
            <a:r>
              <a:rPr lang="en-US" sz="30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BE" sz="3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 err="1"/>
              <a:t>L'ordinateur</a:t>
            </a:r>
            <a:r>
              <a:rPr lang="en-US" sz="3000" dirty="0"/>
              <a:t> se </a:t>
            </a:r>
            <a:r>
              <a:rPr lang="en-US" sz="3000" dirty="0" err="1"/>
              <a:t>trouve</a:t>
            </a:r>
            <a:r>
              <a:rPr lang="en-US" sz="3000" dirty="0"/>
              <a:t> </a:t>
            </a:r>
            <a:r>
              <a:rPr lang="en-US" sz="3000" dirty="0" err="1"/>
              <a:t>dans</a:t>
            </a:r>
            <a:r>
              <a:rPr lang="en-US" sz="3000" dirty="0"/>
              <a:t> </a:t>
            </a:r>
            <a:r>
              <a:rPr lang="en-US" sz="3000" dirty="0" err="1"/>
              <a:t>l'étendue</a:t>
            </a:r>
            <a:r>
              <a:rPr lang="en-US" sz="3000" dirty="0"/>
              <a:t> des </a:t>
            </a:r>
            <a:r>
              <a:rPr lang="en-US" sz="3000" dirty="0" err="1"/>
              <a:t>objets</a:t>
            </a:r>
            <a:r>
              <a:rPr lang="en-US" sz="3000" dirty="0"/>
              <a:t> de </a:t>
            </a:r>
            <a:r>
              <a:rPr lang="en-US" sz="3000" dirty="0" err="1"/>
              <a:t>stratégie</a:t>
            </a:r>
            <a:r>
              <a:rPr lang="en-US" sz="3000" dirty="0"/>
              <a:t> de </a:t>
            </a:r>
            <a:r>
              <a:rPr lang="en-US" sz="3000" dirty="0" err="1"/>
              <a:t>groupe</a:t>
            </a:r>
            <a:r>
              <a:rPr lang="en-US" sz="3000" dirty="0"/>
              <a:t> </a:t>
            </a:r>
            <a:r>
              <a:rPr lang="en-US" sz="3000" dirty="0" err="1"/>
              <a:t>liés</a:t>
            </a:r>
            <a:r>
              <a:rPr lang="en-US" sz="3000" dirty="0"/>
              <a:t> à </a:t>
            </a:r>
            <a:r>
              <a:rPr lang="en-US" sz="3000" dirty="0" err="1"/>
              <a:t>l'unité</a:t>
            </a:r>
            <a:r>
              <a:rPr lang="en-US" sz="3000" dirty="0"/>
              <a:t> </a:t>
            </a:r>
            <a:r>
              <a:rPr lang="en-US" sz="3000" dirty="0" err="1"/>
              <a:t>d'organisation</a:t>
            </a:r>
            <a:r>
              <a:rPr lang="en-US" sz="3000" dirty="0"/>
              <a:t>, </a:t>
            </a:r>
            <a:r>
              <a:rPr lang="en-US" sz="3000" dirty="0" err="1"/>
              <a:t>avant</a:t>
            </a:r>
            <a:r>
              <a:rPr lang="en-US" sz="3000" dirty="0"/>
              <a:t> que </a:t>
            </a:r>
            <a:r>
              <a:rPr lang="en-US" sz="3000" dirty="0" err="1"/>
              <a:t>l'ordinateur</a:t>
            </a:r>
            <a:r>
              <a:rPr lang="en-US" sz="3000" dirty="0"/>
              <a:t> </a:t>
            </a:r>
            <a:r>
              <a:rPr lang="en-US" sz="3000" dirty="0" err="1"/>
              <a:t>joigne</a:t>
            </a:r>
            <a:r>
              <a:rPr lang="en-US" sz="3000" dirty="0"/>
              <a:t> le </a:t>
            </a:r>
            <a:r>
              <a:rPr lang="en-US" sz="3000" dirty="0" err="1"/>
              <a:t>domaine</a:t>
            </a:r>
            <a:r>
              <a:rPr lang="en-US" sz="3000" dirty="0"/>
              <a:t>.</a:t>
            </a:r>
            <a:endParaRPr lang="fr-BE" sz="3000" dirty="0"/>
          </a:p>
          <a:p>
            <a:pPr marL="514350" indent="-514350">
              <a:buFont typeface="+mj-lt"/>
              <a:buAutoNum type="arabicPeriod" startAt="3"/>
            </a:pPr>
            <a:endParaRPr lang="fr-BE" sz="3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741769-6214-4AEC-AED0-6A6EBF1B8547}"/>
              </a:ext>
            </a:extLst>
          </p:cNvPr>
          <p:cNvSpPr/>
          <p:nvPr/>
        </p:nvSpPr>
        <p:spPr>
          <a:xfrm>
            <a:off x="414448" y="5308331"/>
            <a:ext cx="116402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Clic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droit sur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l’OU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et nouveau/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ordinateur</a:t>
            </a:r>
            <a:endParaRPr lang="fr-BE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0160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414448" y="317751"/>
            <a:ext cx="69767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/>
              <a:t>Comptes</a:t>
            </a:r>
            <a:r>
              <a:rPr lang="en-US" sz="3000" b="1" dirty="0"/>
              <a:t> </a:t>
            </a:r>
            <a:r>
              <a:rPr lang="en-US" sz="3000" b="1" dirty="0" err="1"/>
              <a:t>d'ordinateurs</a:t>
            </a:r>
            <a:r>
              <a:rPr lang="en-US" sz="3000" b="1" dirty="0"/>
              <a:t> et </a:t>
            </a:r>
            <a:r>
              <a:rPr lang="en-US" sz="3000" b="1" dirty="0" err="1"/>
              <a:t>canaux</a:t>
            </a:r>
            <a:r>
              <a:rPr lang="en-US" sz="3000" b="1" dirty="0"/>
              <a:t> </a:t>
            </a:r>
            <a:r>
              <a:rPr lang="en-US" sz="3000" b="1" dirty="0" err="1"/>
              <a:t>sécurisés</a:t>
            </a:r>
            <a:endParaRPr lang="fr-BE" sz="3000" b="1" dirty="0"/>
          </a:p>
        </p:txBody>
      </p:sp>
      <p:pic>
        <p:nvPicPr>
          <p:cNvPr id="1030" name="Picture 6" descr="&quot;&quot;">
            <a:extLst>
              <a:ext uri="{FF2B5EF4-FFF2-40B4-BE49-F238E27FC236}">
                <a16:creationId xmlns:a16="http://schemas.microsoft.com/office/drawing/2014/main" id="{B33CA2D2-2F44-4D8E-8289-9C2E04952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614" y="1076227"/>
            <a:ext cx="8664642" cy="578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B9DAAC-5235-4FA5-B52C-03CFA55CD53C}"/>
              </a:ext>
            </a:extLst>
          </p:cNvPr>
          <p:cNvSpPr/>
          <p:nvPr/>
        </p:nvSpPr>
        <p:spPr>
          <a:xfrm>
            <a:off x="7281654" y="964082"/>
            <a:ext cx="33866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NETLOGON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6E99C8-A096-416C-ACB3-A8ADAB09ACC7}"/>
              </a:ext>
            </a:extLst>
          </p:cNvPr>
          <p:cNvSpPr/>
          <p:nvPr/>
        </p:nvSpPr>
        <p:spPr>
          <a:xfrm>
            <a:off x="6739783" y="5380664"/>
            <a:ext cx="24394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30 jours</a:t>
            </a:r>
          </a:p>
        </p:txBody>
      </p:sp>
    </p:spTree>
    <p:extLst>
      <p:ext uri="{BB962C8B-B14F-4D97-AF65-F5344CB8AC3E}">
        <p14:creationId xmlns:p14="http://schemas.microsoft.com/office/powerpoint/2010/main" val="514956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414448" y="317751"/>
            <a:ext cx="5376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/>
              <a:t>Réinitialisation</a:t>
            </a:r>
            <a:r>
              <a:rPr lang="en-US" sz="3000" b="1" dirty="0"/>
              <a:t> du canal </a:t>
            </a:r>
            <a:r>
              <a:rPr lang="en-US" sz="3000" b="1" dirty="0" err="1"/>
              <a:t>sécurisé</a:t>
            </a:r>
            <a:endParaRPr lang="fr-BE" sz="3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514A37-68B7-416A-8C6F-AF51D3FD8A45}"/>
              </a:ext>
            </a:extLst>
          </p:cNvPr>
          <p:cNvSpPr/>
          <p:nvPr/>
        </p:nvSpPr>
        <p:spPr>
          <a:xfrm>
            <a:off x="532143" y="1061015"/>
            <a:ext cx="115951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err="1">
                <a:solidFill>
                  <a:srgbClr val="0070C0"/>
                </a:solidFill>
              </a:rPr>
              <a:t>Symptomes</a:t>
            </a:r>
            <a:endParaRPr lang="en-US" sz="3000" b="1" dirty="0">
              <a:solidFill>
                <a:srgbClr val="0070C0"/>
              </a:solidFill>
            </a:endParaRPr>
          </a:p>
          <a:p>
            <a:endParaRPr lang="en-US" sz="30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/>
              <a:t>Les messages qui </a:t>
            </a:r>
            <a:r>
              <a:rPr lang="en-US" sz="2600" dirty="0" err="1"/>
              <a:t>s'affichent</a:t>
            </a:r>
            <a:r>
              <a:rPr lang="en-US" sz="2600" dirty="0"/>
              <a:t> à </a:t>
            </a:r>
            <a:r>
              <a:rPr lang="en-US" sz="2600" dirty="0" err="1"/>
              <a:t>l'ouverture</a:t>
            </a:r>
            <a:r>
              <a:rPr lang="en-US" sz="2600" dirty="0"/>
              <a:t> de session </a:t>
            </a:r>
            <a:r>
              <a:rPr lang="en-US" sz="2600" dirty="0" err="1"/>
              <a:t>indiquent</a:t>
            </a:r>
            <a:r>
              <a:rPr lang="en-US" sz="2600" dirty="0"/>
              <a:t> </a:t>
            </a:r>
            <a:r>
              <a:rPr lang="en-US" sz="2600" dirty="0" err="1"/>
              <a:t>qu'un</a:t>
            </a:r>
            <a:r>
              <a:rPr lang="en-US" sz="2600" dirty="0"/>
              <a:t> </a:t>
            </a:r>
            <a:r>
              <a:rPr lang="en-US" sz="2600" dirty="0" err="1"/>
              <a:t>contrôleur</a:t>
            </a:r>
            <a:r>
              <a:rPr lang="en-US" sz="2600" dirty="0"/>
              <a:t> de </a:t>
            </a:r>
            <a:r>
              <a:rPr lang="en-US" sz="2600" dirty="0" err="1"/>
              <a:t>domaine</a:t>
            </a:r>
            <a:r>
              <a:rPr lang="en-US" sz="2600" dirty="0"/>
              <a:t> ne </a:t>
            </a:r>
            <a:r>
              <a:rPr lang="en-US" sz="2600" dirty="0" err="1"/>
              <a:t>peut</a:t>
            </a:r>
            <a:r>
              <a:rPr lang="en-US" sz="2600" dirty="0"/>
              <a:t> pas </a:t>
            </a:r>
            <a:r>
              <a:rPr lang="en-US" sz="2600" dirty="0" err="1"/>
              <a:t>être</a:t>
            </a:r>
            <a:r>
              <a:rPr lang="en-US" sz="2600" dirty="0"/>
              <a:t> </a:t>
            </a:r>
            <a:r>
              <a:rPr lang="en-US" sz="2600" dirty="0" err="1"/>
              <a:t>contacté</a:t>
            </a:r>
            <a:r>
              <a:rPr lang="en-US" sz="2600" dirty="0"/>
              <a:t>, que le </a:t>
            </a:r>
            <a:r>
              <a:rPr lang="en-US" sz="2600" dirty="0" err="1"/>
              <a:t>compte</a:t>
            </a:r>
            <a:r>
              <a:rPr lang="en-US" sz="2600" dirty="0"/>
              <a:t> </a:t>
            </a:r>
            <a:r>
              <a:rPr lang="en-US" sz="2600" dirty="0" err="1"/>
              <a:t>d'ordinateur</a:t>
            </a:r>
            <a:r>
              <a:rPr lang="en-US" sz="2600" dirty="0"/>
              <a:t> </a:t>
            </a:r>
            <a:r>
              <a:rPr lang="en-US" sz="2600" dirty="0" err="1"/>
              <a:t>est</a:t>
            </a:r>
            <a:r>
              <a:rPr lang="en-US" sz="2600" dirty="0"/>
              <a:t> </a:t>
            </a:r>
            <a:r>
              <a:rPr lang="en-US" sz="2600" dirty="0" err="1"/>
              <a:t>peut-être</a:t>
            </a:r>
            <a:r>
              <a:rPr lang="en-US" sz="2600" dirty="0"/>
              <a:t> </a:t>
            </a:r>
            <a:r>
              <a:rPr lang="en-US" sz="2600" dirty="0" err="1"/>
              <a:t>manquant</a:t>
            </a:r>
            <a:r>
              <a:rPr lang="en-US" sz="2600" dirty="0"/>
              <a:t>, que le mot de </a:t>
            </a:r>
            <a:r>
              <a:rPr lang="en-US" sz="2600" dirty="0" err="1"/>
              <a:t>passe</a:t>
            </a:r>
            <a:r>
              <a:rPr lang="en-US" sz="2600" dirty="0"/>
              <a:t> du </a:t>
            </a:r>
            <a:r>
              <a:rPr lang="en-US" sz="2600" dirty="0" err="1"/>
              <a:t>compte</a:t>
            </a:r>
            <a:r>
              <a:rPr lang="en-US" sz="2600" dirty="0"/>
              <a:t> </a:t>
            </a:r>
            <a:r>
              <a:rPr lang="en-US" sz="2600" dirty="0" err="1"/>
              <a:t>d'ordinateur</a:t>
            </a:r>
            <a:r>
              <a:rPr lang="en-US" sz="2600" dirty="0"/>
              <a:t> </a:t>
            </a:r>
            <a:r>
              <a:rPr lang="en-US" sz="2600" dirty="0" err="1"/>
              <a:t>est</a:t>
            </a:r>
            <a:r>
              <a:rPr lang="en-US" sz="2600" dirty="0"/>
              <a:t> incorrect, </a:t>
            </a:r>
            <a:r>
              <a:rPr lang="en-US" sz="2600" dirty="0" err="1"/>
              <a:t>ou</a:t>
            </a:r>
            <a:r>
              <a:rPr lang="en-US" sz="2600" dirty="0"/>
              <a:t> que la relation </a:t>
            </a:r>
            <a:r>
              <a:rPr lang="en-US" sz="2600" dirty="0" err="1"/>
              <a:t>d'approbation</a:t>
            </a:r>
            <a:r>
              <a:rPr lang="en-US" sz="2600" dirty="0"/>
              <a:t> (</a:t>
            </a:r>
            <a:r>
              <a:rPr lang="en-US" sz="2600" dirty="0" err="1"/>
              <a:t>autre</a:t>
            </a:r>
            <a:r>
              <a:rPr lang="en-US" sz="2600" dirty="0"/>
              <a:t> </a:t>
            </a:r>
            <a:r>
              <a:rPr lang="en-US" sz="2600" dirty="0" err="1"/>
              <a:t>façon</a:t>
            </a:r>
            <a:r>
              <a:rPr lang="en-US" sz="2600" dirty="0"/>
              <a:t> de dire </a:t>
            </a:r>
            <a:r>
              <a:rPr lang="en-US" sz="2600" i="1" dirty="0"/>
              <a:t>relation </a:t>
            </a:r>
            <a:r>
              <a:rPr lang="en-US" sz="2600" i="1" dirty="0" err="1"/>
              <a:t>sécurisée</a:t>
            </a:r>
            <a:r>
              <a:rPr lang="en-US" sz="2600" dirty="0"/>
              <a:t>) entre </a:t>
            </a:r>
            <a:r>
              <a:rPr lang="en-US" sz="2600" dirty="0" err="1"/>
              <a:t>l'ordinateur</a:t>
            </a:r>
            <a:r>
              <a:rPr lang="en-US" sz="2600" dirty="0"/>
              <a:t> et le </a:t>
            </a:r>
            <a:r>
              <a:rPr lang="en-US" sz="2600" dirty="0" err="1"/>
              <a:t>domaine</a:t>
            </a:r>
            <a:r>
              <a:rPr lang="en-US" sz="2600" dirty="0"/>
              <a:t> a </a:t>
            </a:r>
            <a:r>
              <a:rPr lang="en-US" sz="2600" dirty="0" err="1"/>
              <a:t>été</a:t>
            </a:r>
            <a:r>
              <a:rPr lang="en-US" sz="2600" dirty="0"/>
              <a:t> </a:t>
            </a:r>
            <a:r>
              <a:rPr lang="en-US" sz="2600" dirty="0" err="1"/>
              <a:t>perdue</a:t>
            </a:r>
            <a:r>
              <a:rPr lang="en-US" sz="2600" dirty="0"/>
              <a:t>.</a:t>
            </a:r>
            <a:endParaRPr lang="fr-BE" sz="26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BE" sz="3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/>
              <a:t>Un </a:t>
            </a:r>
            <a:r>
              <a:rPr lang="en-US" sz="2600" dirty="0" err="1"/>
              <a:t>exemple</a:t>
            </a:r>
            <a:r>
              <a:rPr lang="en-US" sz="2600" dirty="0"/>
              <a:t> de </a:t>
            </a:r>
            <a:r>
              <a:rPr lang="en-US" sz="2600" dirty="0" err="1"/>
              <a:t>ce</a:t>
            </a:r>
            <a:r>
              <a:rPr lang="en-US" sz="2600" dirty="0"/>
              <a:t> type </a:t>
            </a:r>
            <a:r>
              <a:rPr lang="en-US" sz="2600" dirty="0" err="1"/>
              <a:t>d'erreur</a:t>
            </a:r>
            <a:r>
              <a:rPr lang="en-US" sz="2600" dirty="0"/>
              <a:t> </a:t>
            </a:r>
            <a:r>
              <a:rPr lang="en-US" sz="2600" dirty="0" err="1"/>
              <a:t>est</a:t>
            </a:r>
            <a:r>
              <a:rPr lang="en-US" sz="2600" dirty="0"/>
              <a:t> « ID </a:t>
            </a:r>
            <a:r>
              <a:rPr lang="en-US" sz="2600" dirty="0" err="1"/>
              <a:t>d'événement</a:t>
            </a:r>
            <a:r>
              <a:rPr lang="en-US" sz="2600" dirty="0"/>
              <a:t> NETLOGON 3210 : </a:t>
            </a:r>
            <a:r>
              <a:rPr lang="en-US" sz="2600" dirty="0" err="1"/>
              <a:t>Échec</a:t>
            </a:r>
            <a:r>
              <a:rPr lang="en-US" sz="2600" dirty="0"/>
              <a:t> de </a:t>
            </a:r>
            <a:r>
              <a:rPr lang="en-US" sz="2600" dirty="0" err="1"/>
              <a:t>l'authentification</a:t>
            </a:r>
            <a:r>
              <a:rPr lang="en-US" sz="2600" dirty="0"/>
              <a:t> », qui </a:t>
            </a:r>
            <a:r>
              <a:rPr lang="en-US" sz="2600" dirty="0" err="1"/>
              <a:t>apparaît</a:t>
            </a:r>
            <a:r>
              <a:rPr lang="en-US" sz="2600" dirty="0"/>
              <a:t> </a:t>
            </a:r>
            <a:r>
              <a:rPr lang="en-US" sz="2600" dirty="0" err="1"/>
              <a:t>dans</a:t>
            </a:r>
            <a:r>
              <a:rPr lang="en-US" sz="2600" dirty="0"/>
              <a:t> le journal des </a:t>
            </a:r>
            <a:r>
              <a:rPr lang="en-US" sz="2600" dirty="0" err="1"/>
              <a:t>événements</a:t>
            </a:r>
            <a:r>
              <a:rPr lang="en-US" sz="2600" dirty="0"/>
              <a:t> de </a:t>
            </a:r>
            <a:r>
              <a:rPr lang="en-US" sz="2600" dirty="0" err="1"/>
              <a:t>l'ordinateur</a:t>
            </a:r>
            <a:r>
              <a:rPr lang="en-US" sz="26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BE" sz="2600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600" dirty="0"/>
              <a:t>Un </a:t>
            </a:r>
            <a:r>
              <a:rPr lang="en-US" sz="2600" dirty="0" err="1"/>
              <a:t>compte</a:t>
            </a:r>
            <a:r>
              <a:rPr lang="en-US" sz="2600" dirty="0"/>
              <a:t> </a:t>
            </a:r>
            <a:r>
              <a:rPr lang="en-US" sz="2600" dirty="0" err="1"/>
              <a:t>d'ordinateur</a:t>
            </a:r>
            <a:r>
              <a:rPr lang="en-US" sz="2600" dirty="0"/>
              <a:t> </a:t>
            </a:r>
            <a:r>
              <a:rPr lang="en-US" sz="2600" dirty="0" err="1"/>
              <a:t>manque</a:t>
            </a:r>
            <a:r>
              <a:rPr lang="en-US" sz="2600" dirty="0"/>
              <a:t> </a:t>
            </a:r>
            <a:r>
              <a:rPr lang="en-US" sz="2600" dirty="0" err="1"/>
              <a:t>dans</a:t>
            </a:r>
            <a:r>
              <a:rPr lang="en-US" sz="2600" dirty="0"/>
              <a:t> AD DS.</a:t>
            </a:r>
            <a:endParaRPr lang="fr-BE" sz="2600" dirty="0"/>
          </a:p>
          <a:p>
            <a:pPr marL="514350" indent="-514350">
              <a:buFont typeface="+mj-lt"/>
              <a:buAutoNum type="arabicPeriod" startAt="3"/>
            </a:pPr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3782540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414448" y="317751"/>
            <a:ext cx="5376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/>
              <a:t>Réinitialisation</a:t>
            </a:r>
            <a:r>
              <a:rPr lang="en-US" sz="3000" b="1" dirty="0"/>
              <a:t> du canal </a:t>
            </a:r>
            <a:r>
              <a:rPr lang="en-US" sz="3000" b="1" dirty="0" err="1"/>
              <a:t>sécurisé</a:t>
            </a:r>
            <a:endParaRPr lang="fr-BE" sz="3000" b="1" dirty="0"/>
          </a:p>
        </p:txBody>
      </p:sp>
      <p:pic>
        <p:nvPicPr>
          <p:cNvPr id="2054" name="Picture 6" descr="&quot;&quot;">
            <a:extLst>
              <a:ext uri="{FF2B5EF4-FFF2-40B4-BE49-F238E27FC236}">
                <a16:creationId xmlns:a16="http://schemas.microsoft.com/office/drawing/2014/main" id="{18FFB5D1-6CDD-4E43-9CA4-098058430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922" y="1231271"/>
            <a:ext cx="7652147" cy="510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32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230E52-0493-4DCF-BADA-F23E9507C4A6}"/>
              </a:ext>
            </a:extLst>
          </p:cNvPr>
          <p:cNvSpPr txBox="1"/>
          <p:nvPr/>
        </p:nvSpPr>
        <p:spPr>
          <a:xfrm>
            <a:off x="896690" y="1316955"/>
            <a:ext cx="111011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Déploiement et gestion de Windows serveur 2012</a:t>
            </a:r>
          </a:p>
          <a:p>
            <a:pPr marL="742950" indent="-742950">
              <a:buAutoNum type="arabicPeriod"/>
            </a:pP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>
              <a:buAutoNum type="arabicPeriod"/>
            </a:pPr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des services de domaine Active Directory</a:t>
            </a:r>
          </a:p>
          <a:p>
            <a:pPr marL="742950" indent="-742950">
              <a:buAutoNum type="arabicPeriod"/>
            </a:pP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>
              <a:buAutoNum type="arabicPeriod"/>
            </a:pPr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Gestion des objets de service de domaine AD</a:t>
            </a:r>
          </a:p>
          <a:p>
            <a:pPr marL="742950" indent="-742950">
              <a:buAutoNum type="arabicPeriod"/>
            </a:pP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indent="-742950">
              <a:buAutoNum type="arabicPeriod"/>
            </a:pPr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Automatisation de l’administration des domaines AD</a:t>
            </a:r>
          </a:p>
        </p:txBody>
      </p:sp>
    </p:spTree>
    <p:extLst>
      <p:ext uri="{BB962C8B-B14F-4D97-AF65-F5344CB8AC3E}">
        <p14:creationId xmlns:p14="http://schemas.microsoft.com/office/powerpoint/2010/main" val="281591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414448" y="317751"/>
            <a:ext cx="5376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/>
              <a:t>Réinitialisation</a:t>
            </a:r>
            <a:r>
              <a:rPr lang="en-US" sz="3000" b="1" dirty="0"/>
              <a:t> du canal </a:t>
            </a:r>
            <a:r>
              <a:rPr lang="en-US" sz="3000" b="1" dirty="0" err="1"/>
              <a:t>sécurisé</a:t>
            </a:r>
            <a:endParaRPr lang="fr-BE" sz="3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514A37-68B7-416A-8C6F-AF51D3FD8A45}"/>
              </a:ext>
            </a:extLst>
          </p:cNvPr>
          <p:cNvSpPr/>
          <p:nvPr/>
        </p:nvSpPr>
        <p:spPr>
          <a:xfrm>
            <a:off x="532143" y="1061015"/>
            <a:ext cx="115951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err="1">
                <a:solidFill>
                  <a:srgbClr val="0070C0"/>
                </a:solidFill>
              </a:rPr>
              <a:t>Symptomes</a:t>
            </a:r>
            <a:endParaRPr lang="en-US" sz="3000" b="1" dirty="0">
              <a:solidFill>
                <a:srgbClr val="0070C0"/>
              </a:solidFill>
            </a:endParaRPr>
          </a:p>
          <a:p>
            <a:endParaRPr lang="en-US" sz="30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/>
              <a:t>Les messages qui </a:t>
            </a:r>
            <a:r>
              <a:rPr lang="en-US" sz="2600" dirty="0" err="1"/>
              <a:t>s'affichent</a:t>
            </a:r>
            <a:r>
              <a:rPr lang="en-US" sz="2600" dirty="0"/>
              <a:t> à </a:t>
            </a:r>
            <a:r>
              <a:rPr lang="en-US" sz="2600" dirty="0" err="1"/>
              <a:t>l'ouverture</a:t>
            </a:r>
            <a:r>
              <a:rPr lang="en-US" sz="2600" dirty="0"/>
              <a:t> de session </a:t>
            </a:r>
            <a:r>
              <a:rPr lang="en-US" sz="2600" dirty="0" err="1"/>
              <a:t>indiquent</a:t>
            </a:r>
            <a:r>
              <a:rPr lang="en-US" sz="2600" dirty="0"/>
              <a:t> </a:t>
            </a:r>
            <a:r>
              <a:rPr lang="en-US" sz="2600" dirty="0" err="1"/>
              <a:t>qu'un</a:t>
            </a:r>
            <a:r>
              <a:rPr lang="en-US" sz="2600" dirty="0"/>
              <a:t> </a:t>
            </a:r>
            <a:r>
              <a:rPr lang="en-US" sz="2600" dirty="0" err="1"/>
              <a:t>contrôleur</a:t>
            </a:r>
            <a:r>
              <a:rPr lang="en-US" sz="2600" dirty="0"/>
              <a:t> de </a:t>
            </a:r>
            <a:r>
              <a:rPr lang="en-US" sz="2600" dirty="0" err="1"/>
              <a:t>domaine</a:t>
            </a:r>
            <a:r>
              <a:rPr lang="en-US" sz="2600" dirty="0"/>
              <a:t> ne </a:t>
            </a:r>
            <a:r>
              <a:rPr lang="en-US" sz="2600" dirty="0" err="1"/>
              <a:t>peut</a:t>
            </a:r>
            <a:r>
              <a:rPr lang="en-US" sz="2600" dirty="0"/>
              <a:t> pas </a:t>
            </a:r>
            <a:r>
              <a:rPr lang="en-US" sz="2600" dirty="0" err="1"/>
              <a:t>être</a:t>
            </a:r>
            <a:r>
              <a:rPr lang="en-US" sz="2600" dirty="0"/>
              <a:t> </a:t>
            </a:r>
            <a:r>
              <a:rPr lang="en-US" sz="2600" dirty="0" err="1"/>
              <a:t>contacté</a:t>
            </a:r>
            <a:r>
              <a:rPr lang="en-US" sz="2600" dirty="0"/>
              <a:t>, que le </a:t>
            </a:r>
            <a:r>
              <a:rPr lang="en-US" sz="2600" dirty="0" err="1"/>
              <a:t>compte</a:t>
            </a:r>
            <a:r>
              <a:rPr lang="en-US" sz="2600" dirty="0"/>
              <a:t> </a:t>
            </a:r>
            <a:r>
              <a:rPr lang="en-US" sz="2600" dirty="0" err="1"/>
              <a:t>d'ordinateur</a:t>
            </a:r>
            <a:r>
              <a:rPr lang="en-US" sz="2600" dirty="0"/>
              <a:t> </a:t>
            </a:r>
            <a:r>
              <a:rPr lang="en-US" sz="2600" dirty="0" err="1"/>
              <a:t>est</a:t>
            </a:r>
            <a:r>
              <a:rPr lang="en-US" sz="2600" dirty="0"/>
              <a:t> </a:t>
            </a:r>
            <a:r>
              <a:rPr lang="en-US" sz="2600" dirty="0" err="1"/>
              <a:t>peut-être</a:t>
            </a:r>
            <a:r>
              <a:rPr lang="en-US" sz="2600" dirty="0"/>
              <a:t> </a:t>
            </a:r>
            <a:r>
              <a:rPr lang="en-US" sz="2600" dirty="0" err="1"/>
              <a:t>manquant</a:t>
            </a:r>
            <a:r>
              <a:rPr lang="en-US" sz="2600" dirty="0"/>
              <a:t>, que le mot de </a:t>
            </a:r>
            <a:r>
              <a:rPr lang="en-US" sz="2600" dirty="0" err="1"/>
              <a:t>passe</a:t>
            </a:r>
            <a:r>
              <a:rPr lang="en-US" sz="2600" dirty="0"/>
              <a:t> du </a:t>
            </a:r>
            <a:r>
              <a:rPr lang="en-US" sz="2600" dirty="0" err="1"/>
              <a:t>compte</a:t>
            </a:r>
            <a:r>
              <a:rPr lang="en-US" sz="2600" dirty="0"/>
              <a:t> </a:t>
            </a:r>
            <a:r>
              <a:rPr lang="en-US" sz="2600" dirty="0" err="1"/>
              <a:t>d'ordinateur</a:t>
            </a:r>
            <a:r>
              <a:rPr lang="en-US" sz="2600" dirty="0"/>
              <a:t> </a:t>
            </a:r>
            <a:r>
              <a:rPr lang="en-US" sz="2600" dirty="0" err="1"/>
              <a:t>est</a:t>
            </a:r>
            <a:r>
              <a:rPr lang="en-US" sz="2600" dirty="0"/>
              <a:t> incorrect, </a:t>
            </a:r>
            <a:r>
              <a:rPr lang="en-US" sz="2600" dirty="0" err="1"/>
              <a:t>ou</a:t>
            </a:r>
            <a:r>
              <a:rPr lang="en-US" sz="2600" dirty="0"/>
              <a:t> que la relation </a:t>
            </a:r>
            <a:r>
              <a:rPr lang="en-US" sz="2600" dirty="0" err="1"/>
              <a:t>d'approbation</a:t>
            </a:r>
            <a:r>
              <a:rPr lang="en-US" sz="2600" dirty="0"/>
              <a:t> (</a:t>
            </a:r>
            <a:r>
              <a:rPr lang="en-US" sz="2600" dirty="0" err="1"/>
              <a:t>autre</a:t>
            </a:r>
            <a:r>
              <a:rPr lang="en-US" sz="2600" dirty="0"/>
              <a:t> </a:t>
            </a:r>
            <a:r>
              <a:rPr lang="en-US" sz="2600" dirty="0" err="1"/>
              <a:t>façon</a:t>
            </a:r>
            <a:r>
              <a:rPr lang="en-US" sz="2600" dirty="0"/>
              <a:t> de dire </a:t>
            </a:r>
            <a:r>
              <a:rPr lang="en-US" sz="2600" i="1" dirty="0"/>
              <a:t>relation </a:t>
            </a:r>
            <a:r>
              <a:rPr lang="en-US" sz="2600" i="1" dirty="0" err="1"/>
              <a:t>sécurisée</a:t>
            </a:r>
            <a:r>
              <a:rPr lang="en-US" sz="2600" dirty="0"/>
              <a:t>) entre </a:t>
            </a:r>
            <a:r>
              <a:rPr lang="en-US" sz="2600" dirty="0" err="1"/>
              <a:t>l'ordinateur</a:t>
            </a:r>
            <a:r>
              <a:rPr lang="en-US" sz="2600" dirty="0"/>
              <a:t> et le </a:t>
            </a:r>
            <a:r>
              <a:rPr lang="en-US" sz="2600" dirty="0" err="1"/>
              <a:t>domaine</a:t>
            </a:r>
            <a:r>
              <a:rPr lang="en-US" sz="2600" dirty="0"/>
              <a:t> a </a:t>
            </a:r>
            <a:r>
              <a:rPr lang="en-US" sz="2600" dirty="0" err="1"/>
              <a:t>été</a:t>
            </a:r>
            <a:r>
              <a:rPr lang="en-US" sz="2600" dirty="0"/>
              <a:t> </a:t>
            </a:r>
            <a:r>
              <a:rPr lang="en-US" sz="2600" dirty="0" err="1"/>
              <a:t>perdue</a:t>
            </a:r>
            <a:r>
              <a:rPr lang="en-US" sz="2600" dirty="0"/>
              <a:t>.</a:t>
            </a:r>
            <a:endParaRPr lang="fr-BE" sz="26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BE" sz="3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/>
              <a:t>Un </a:t>
            </a:r>
            <a:r>
              <a:rPr lang="en-US" sz="2600" dirty="0" err="1"/>
              <a:t>exemple</a:t>
            </a:r>
            <a:r>
              <a:rPr lang="en-US" sz="2600" dirty="0"/>
              <a:t> de </a:t>
            </a:r>
            <a:r>
              <a:rPr lang="en-US" sz="2600" dirty="0" err="1"/>
              <a:t>ce</a:t>
            </a:r>
            <a:r>
              <a:rPr lang="en-US" sz="2600" dirty="0"/>
              <a:t> type </a:t>
            </a:r>
            <a:r>
              <a:rPr lang="en-US" sz="2600" dirty="0" err="1"/>
              <a:t>d'erreur</a:t>
            </a:r>
            <a:r>
              <a:rPr lang="en-US" sz="2600" dirty="0"/>
              <a:t> </a:t>
            </a:r>
            <a:r>
              <a:rPr lang="en-US" sz="2600" dirty="0" err="1"/>
              <a:t>est</a:t>
            </a:r>
            <a:r>
              <a:rPr lang="en-US" sz="2600" dirty="0"/>
              <a:t> « ID </a:t>
            </a:r>
            <a:r>
              <a:rPr lang="en-US" sz="2600" dirty="0" err="1"/>
              <a:t>d'événement</a:t>
            </a:r>
            <a:r>
              <a:rPr lang="en-US" sz="2600" dirty="0"/>
              <a:t> NETLOGON 3210 : </a:t>
            </a:r>
            <a:r>
              <a:rPr lang="en-US" sz="2600" dirty="0" err="1"/>
              <a:t>Échec</a:t>
            </a:r>
            <a:r>
              <a:rPr lang="en-US" sz="2600" dirty="0"/>
              <a:t> de </a:t>
            </a:r>
            <a:r>
              <a:rPr lang="en-US" sz="2600" dirty="0" err="1"/>
              <a:t>l'authentification</a:t>
            </a:r>
            <a:r>
              <a:rPr lang="en-US" sz="2600" dirty="0"/>
              <a:t> », qui </a:t>
            </a:r>
            <a:r>
              <a:rPr lang="en-US" sz="2600" dirty="0" err="1"/>
              <a:t>apparaît</a:t>
            </a:r>
            <a:r>
              <a:rPr lang="en-US" sz="2600" dirty="0"/>
              <a:t> </a:t>
            </a:r>
            <a:r>
              <a:rPr lang="en-US" sz="2600" dirty="0" err="1"/>
              <a:t>dans</a:t>
            </a:r>
            <a:r>
              <a:rPr lang="en-US" sz="2600" dirty="0"/>
              <a:t> le journal des </a:t>
            </a:r>
            <a:r>
              <a:rPr lang="en-US" sz="2600" dirty="0" err="1"/>
              <a:t>événements</a:t>
            </a:r>
            <a:r>
              <a:rPr lang="en-US" sz="2600" dirty="0"/>
              <a:t> de </a:t>
            </a:r>
            <a:r>
              <a:rPr lang="en-US" sz="2600" dirty="0" err="1"/>
              <a:t>l'ordinateur</a:t>
            </a:r>
            <a:r>
              <a:rPr lang="en-US" sz="26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BE" sz="2600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600" dirty="0"/>
              <a:t>Un </a:t>
            </a:r>
            <a:r>
              <a:rPr lang="en-US" sz="2600" dirty="0" err="1"/>
              <a:t>compte</a:t>
            </a:r>
            <a:r>
              <a:rPr lang="en-US" sz="2600" dirty="0"/>
              <a:t> </a:t>
            </a:r>
            <a:r>
              <a:rPr lang="en-US" sz="2600" dirty="0" err="1"/>
              <a:t>d'ordinateur</a:t>
            </a:r>
            <a:r>
              <a:rPr lang="en-US" sz="2600" dirty="0"/>
              <a:t> </a:t>
            </a:r>
            <a:r>
              <a:rPr lang="en-US" sz="2600" dirty="0" err="1"/>
              <a:t>manque</a:t>
            </a:r>
            <a:r>
              <a:rPr lang="en-US" sz="2600" dirty="0"/>
              <a:t> </a:t>
            </a:r>
            <a:r>
              <a:rPr lang="en-US" sz="2600" dirty="0" err="1"/>
              <a:t>dans</a:t>
            </a:r>
            <a:r>
              <a:rPr lang="en-US" sz="2600" dirty="0"/>
              <a:t> AD DS.</a:t>
            </a:r>
            <a:endParaRPr lang="fr-BE" sz="2600" dirty="0"/>
          </a:p>
          <a:p>
            <a:pPr marL="514350" indent="-514350">
              <a:buFont typeface="+mj-lt"/>
              <a:buAutoNum type="arabicPeriod" startAt="3"/>
            </a:pPr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1485099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414448" y="317751"/>
            <a:ext cx="5376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/>
              <a:t>Réinitialisation</a:t>
            </a:r>
            <a:r>
              <a:rPr lang="en-US" sz="3000" b="1" dirty="0"/>
              <a:t> du canal </a:t>
            </a:r>
            <a:r>
              <a:rPr lang="en-US" sz="3000" b="1" dirty="0" err="1"/>
              <a:t>sécurisé</a:t>
            </a:r>
            <a:endParaRPr lang="fr-BE" sz="3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514A37-68B7-416A-8C6F-AF51D3FD8A45}"/>
              </a:ext>
            </a:extLst>
          </p:cNvPr>
          <p:cNvSpPr/>
          <p:nvPr/>
        </p:nvSpPr>
        <p:spPr>
          <a:xfrm>
            <a:off x="532143" y="1061015"/>
            <a:ext cx="115951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Avec </a:t>
            </a:r>
            <a:r>
              <a:rPr lang="en-US" sz="3000" b="1" dirty="0" err="1">
                <a:solidFill>
                  <a:srgbClr val="0070C0"/>
                </a:solidFill>
              </a:rPr>
              <a:t>utilisateurs</a:t>
            </a:r>
            <a:r>
              <a:rPr lang="en-US" sz="3000" b="1" dirty="0">
                <a:solidFill>
                  <a:srgbClr val="0070C0"/>
                </a:solidFill>
              </a:rPr>
              <a:t> et </a:t>
            </a:r>
            <a:r>
              <a:rPr lang="en-US" sz="3000" b="1" dirty="0" err="1">
                <a:solidFill>
                  <a:srgbClr val="0070C0"/>
                </a:solidFill>
              </a:rPr>
              <a:t>ordinateurs</a:t>
            </a:r>
            <a:r>
              <a:rPr lang="en-US" sz="3000" b="1" dirty="0">
                <a:solidFill>
                  <a:srgbClr val="0070C0"/>
                </a:solidFill>
              </a:rPr>
              <a:t> AD </a:t>
            </a:r>
            <a:r>
              <a:rPr lang="en-US" sz="3000" b="1" dirty="0" err="1">
                <a:solidFill>
                  <a:srgbClr val="0070C0"/>
                </a:solidFill>
              </a:rPr>
              <a:t>ou</a:t>
            </a:r>
            <a:r>
              <a:rPr lang="en-US" sz="3000" b="1" dirty="0">
                <a:solidFill>
                  <a:srgbClr val="0070C0"/>
                </a:solidFill>
              </a:rPr>
              <a:t> </a:t>
            </a:r>
            <a:r>
              <a:rPr lang="en-US" sz="3000" b="1" dirty="0" err="1">
                <a:solidFill>
                  <a:srgbClr val="0070C0"/>
                </a:solidFill>
              </a:rPr>
              <a:t>Centred’administration</a:t>
            </a:r>
            <a:endParaRPr lang="en-US" sz="3000" b="1" dirty="0">
              <a:solidFill>
                <a:srgbClr val="0070C0"/>
              </a:solidFill>
            </a:endParaRPr>
          </a:p>
          <a:p>
            <a:endParaRPr lang="en-US" sz="3000" b="1" dirty="0"/>
          </a:p>
          <a:p>
            <a:pPr marL="514350" lvl="0" indent="-514350">
              <a:buFont typeface="+mj-lt"/>
              <a:buAutoNum type="arabicPeriod"/>
            </a:pPr>
            <a:r>
              <a:rPr lang="en-US" sz="3000" dirty="0" err="1"/>
              <a:t>Cliquez</a:t>
            </a:r>
            <a:r>
              <a:rPr lang="en-US" sz="3000" dirty="0"/>
              <a:t> avec le bouton droit sur un </a:t>
            </a:r>
            <a:r>
              <a:rPr lang="en-US" sz="3000" dirty="0" err="1"/>
              <a:t>ordinateur</a:t>
            </a:r>
            <a:r>
              <a:rPr lang="en-US" sz="3000" dirty="0"/>
              <a:t>, </a:t>
            </a:r>
            <a:r>
              <a:rPr lang="en-US" sz="3000" dirty="0" err="1"/>
              <a:t>puis</a:t>
            </a:r>
            <a:r>
              <a:rPr lang="en-US" sz="3000" dirty="0"/>
              <a:t> </a:t>
            </a:r>
            <a:r>
              <a:rPr lang="en-US" sz="3000" dirty="0" err="1"/>
              <a:t>cliquez</a:t>
            </a:r>
            <a:r>
              <a:rPr lang="en-US" sz="3000" dirty="0"/>
              <a:t> sur </a:t>
            </a:r>
            <a:r>
              <a:rPr lang="en-US" sz="3000" b="1" dirty="0" err="1"/>
              <a:t>Réinitialiser</a:t>
            </a:r>
            <a:r>
              <a:rPr lang="en-US" sz="3000" b="1" dirty="0"/>
              <a:t> le </a:t>
            </a:r>
            <a:r>
              <a:rPr lang="en-US" sz="3000" b="1" dirty="0" err="1"/>
              <a:t>compte</a:t>
            </a:r>
            <a:r>
              <a:rPr lang="en-US" sz="3000" dirty="0"/>
              <a:t>.</a:t>
            </a:r>
            <a:endParaRPr lang="fr-BE" sz="3000" dirty="0"/>
          </a:p>
          <a:p>
            <a:pPr marL="514350" lvl="0" indent="-514350">
              <a:buFont typeface="+mj-lt"/>
              <a:buAutoNum type="arabicPeriod"/>
            </a:pPr>
            <a:r>
              <a:rPr lang="en-US" sz="3000" dirty="0" err="1"/>
              <a:t>Cliquez</a:t>
            </a:r>
            <a:r>
              <a:rPr lang="en-US" sz="3000" dirty="0"/>
              <a:t> sur </a:t>
            </a:r>
            <a:r>
              <a:rPr lang="en-US" sz="3000" b="1" dirty="0" err="1"/>
              <a:t>Oui</a:t>
            </a:r>
            <a:r>
              <a:rPr lang="en-US" sz="3000" b="1" dirty="0"/>
              <a:t> </a:t>
            </a:r>
            <a:r>
              <a:rPr lang="en-US" sz="3000" dirty="0"/>
              <a:t>pour confirmer </a:t>
            </a:r>
            <a:r>
              <a:rPr lang="en-US" sz="3000" dirty="0" err="1"/>
              <a:t>votre</a:t>
            </a:r>
            <a:r>
              <a:rPr lang="en-US" sz="3000" dirty="0"/>
              <a:t> </a:t>
            </a:r>
            <a:r>
              <a:rPr lang="en-US" sz="3000" dirty="0" err="1"/>
              <a:t>choix</a:t>
            </a:r>
            <a:r>
              <a:rPr lang="en-US" sz="3000" dirty="0"/>
              <a:t>.</a:t>
            </a:r>
            <a:endParaRPr lang="fr-BE" sz="3000" dirty="0"/>
          </a:p>
          <a:p>
            <a:pPr marL="514350" indent="-514350">
              <a:buFont typeface="+mj-lt"/>
              <a:buAutoNum type="arabicPeriod"/>
            </a:pPr>
            <a:r>
              <a:rPr lang="en-US" sz="3000" dirty="0" err="1"/>
              <a:t>Joignez</a:t>
            </a:r>
            <a:r>
              <a:rPr lang="en-US" sz="3000" dirty="0"/>
              <a:t> à nouveau </a:t>
            </a:r>
            <a:r>
              <a:rPr lang="en-US" sz="3000" dirty="0" err="1"/>
              <a:t>l'ordinateur</a:t>
            </a:r>
            <a:r>
              <a:rPr lang="en-US" sz="3000" dirty="0"/>
              <a:t> au </a:t>
            </a:r>
            <a:r>
              <a:rPr lang="en-US" sz="3000" dirty="0" err="1"/>
              <a:t>domaine</a:t>
            </a:r>
            <a:r>
              <a:rPr lang="en-US" sz="3000" dirty="0"/>
              <a:t>, </a:t>
            </a:r>
            <a:r>
              <a:rPr lang="en-US" sz="3000" dirty="0" err="1"/>
              <a:t>puis</a:t>
            </a:r>
            <a:r>
              <a:rPr lang="en-US" sz="3000" dirty="0"/>
              <a:t> </a:t>
            </a:r>
            <a:r>
              <a:rPr lang="en-US" sz="3000" dirty="0" err="1"/>
              <a:t>redémarrez</a:t>
            </a:r>
            <a:r>
              <a:rPr lang="en-US" sz="3000" dirty="0"/>
              <a:t> </a:t>
            </a:r>
            <a:r>
              <a:rPr lang="en-US" sz="3000" dirty="0" err="1"/>
              <a:t>l'ordinateur</a:t>
            </a:r>
            <a:r>
              <a:rPr lang="en-US" sz="3000" dirty="0"/>
              <a:t>. </a:t>
            </a:r>
            <a:endParaRPr lang="fr-BE" sz="30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9B2B9B6-50CB-43C8-A53C-BF97E4F44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845" y="3992578"/>
            <a:ext cx="2469027" cy="2268836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4FEE74AB-A5FE-4695-982D-436DC04ED00F}"/>
              </a:ext>
            </a:extLst>
          </p:cNvPr>
          <p:cNvSpPr/>
          <p:nvPr/>
        </p:nvSpPr>
        <p:spPr>
          <a:xfrm>
            <a:off x="6120143" y="4653481"/>
            <a:ext cx="1068308" cy="325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03592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414448" y="317751"/>
            <a:ext cx="5376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/>
              <a:t>Réinitialisation</a:t>
            </a:r>
            <a:r>
              <a:rPr lang="en-US" sz="3000" b="1" dirty="0"/>
              <a:t> du canal </a:t>
            </a:r>
            <a:r>
              <a:rPr lang="en-US" sz="3000" b="1" dirty="0" err="1"/>
              <a:t>sécurisé</a:t>
            </a:r>
            <a:endParaRPr lang="fr-BE" sz="3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514A37-68B7-416A-8C6F-AF51D3FD8A45}"/>
              </a:ext>
            </a:extLst>
          </p:cNvPr>
          <p:cNvSpPr/>
          <p:nvPr/>
        </p:nvSpPr>
        <p:spPr>
          <a:xfrm>
            <a:off x="532143" y="1061015"/>
            <a:ext cx="115951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Avec </a:t>
            </a:r>
            <a:r>
              <a:rPr lang="en-US" sz="3000" b="1" dirty="0" err="1">
                <a:solidFill>
                  <a:srgbClr val="0070C0"/>
                </a:solidFill>
              </a:rPr>
              <a:t>DSMod</a:t>
            </a:r>
            <a:endParaRPr lang="en-US" sz="3000" b="1" dirty="0">
              <a:solidFill>
                <a:srgbClr val="0070C0"/>
              </a:solidFill>
            </a:endParaRPr>
          </a:p>
          <a:p>
            <a:endParaRPr lang="en-US" sz="3000" b="1" dirty="0"/>
          </a:p>
          <a:p>
            <a:pPr algn="ctr"/>
            <a:r>
              <a:rPr lang="en-US" sz="3000" dirty="0" err="1"/>
              <a:t>dsmod</a:t>
            </a:r>
            <a:r>
              <a:rPr lang="en-US" sz="3000" dirty="0"/>
              <a:t> computer “</a:t>
            </a:r>
            <a:r>
              <a:rPr lang="en-US" sz="3000" dirty="0" err="1"/>
              <a:t>ComputerDN</a:t>
            </a:r>
            <a:r>
              <a:rPr lang="en-US" sz="3000" dirty="0"/>
              <a:t>” –reset</a:t>
            </a:r>
          </a:p>
          <a:p>
            <a:pPr algn="ctr"/>
            <a:endParaRPr lang="en-US" sz="3000" dirty="0"/>
          </a:p>
          <a:p>
            <a:r>
              <a:rPr lang="en-US" sz="3000" dirty="0" err="1"/>
              <a:t>Joignez</a:t>
            </a:r>
            <a:r>
              <a:rPr lang="en-US" sz="3000" dirty="0"/>
              <a:t> à nouveau </a:t>
            </a:r>
            <a:r>
              <a:rPr lang="en-US" sz="3000" dirty="0" err="1"/>
              <a:t>l'ordinateur</a:t>
            </a:r>
            <a:r>
              <a:rPr lang="en-US" sz="3000" dirty="0"/>
              <a:t> au </a:t>
            </a:r>
            <a:r>
              <a:rPr lang="en-US" sz="3000" dirty="0" err="1"/>
              <a:t>domaine</a:t>
            </a:r>
            <a:r>
              <a:rPr lang="en-US" sz="3000" dirty="0"/>
              <a:t>, </a:t>
            </a:r>
            <a:r>
              <a:rPr lang="en-US" sz="3000" dirty="0" err="1"/>
              <a:t>puis</a:t>
            </a:r>
            <a:r>
              <a:rPr lang="en-US" sz="3000" dirty="0"/>
              <a:t> </a:t>
            </a:r>
            <a:r>
              <a:rPr lang="en-US" sz="3000" dirty="0" err="1"/>
              <a:t>redémarrez</a:t>
            </a:r>
            <a:r>
              <a:rPr lang="en-US" sz="3000" dirty="0"/>
              <a:t> </a:t>
            </a:r>
            <a:r>
              <a:rPr lang="en-US" sz="3000" dirty="0" err="1"/>
              <a:t>l'ordinateur</a:t>
            </a:r>
            <a:r>
              <a:rPr lang="en-US" sz="3000" dirty="0"/>
              <a:t>.</a:t>
            </a:r>
            <a:endParaRPr lang="fr-B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81A3D6-C0AC-455D-8857-99119F4FAA0C}"/>
              </a:ext>
            </a:extLst>
          </p:cNvPr>
          <p:cNvSpPr/>
          <p:nvPr/>
        </p:nvSpPr>
        <p:spPr>
          <a:xfrm>
            <a:off x="3631712" y="4180499"/>
            <a:ext cx="45664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Dans quel cas ?</a:t>
            </a:r>
          </a:p>
        </p:txBody>
      </p:sp>
    </p:spTree>
    <p:extLst>
      <p:ext uri="{BB962C8B-B14F-4D97-AF65-F5344CB8AC3E}">
        <p14:creationId xmlns:p14="http://schemas.microsoft.com/office/powerpoint/2010/main" val="1407976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414448" y="317751"/>
            <a:ext cx="5376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/>
              <a:t>Réinitialisation</a:t>
            </a:r>
            <a:r>
              <a:rPr lang="en-US" sz="3000" b="1" dirty="0"/>
              <a:t> du canal </a:t>
            </a:r>
            <a:r>
              <a:rPr lang="en-US" sz="3000" b="1" dirty="0" err="1"/>
              <a:t>sécurisé</a:t>
            </a:r>
            <a:endParaRPr lang="fr-BE" sz="3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514A37-68B7-416A-8C6F-AF51D3FD8A45}"/>
              </a:ext>
            </a:extLst>
          </p:cNvPr>
          <p:cNvSpPr/>
          <p:nvPr/>
        </p:nvSpPr>
        <p:spPr>
          <a:xfrm>
            <a:off x="532143" y="1061015"/>
            <a:ext cx="115951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Avec </a:t>
            </a:r>
            <a:r>
              <a:rPr lang="en-US" sz="3000" b="1" dirty="0" err="1">
                <a:solidFill>
                  <a:srgbClr val="0070C0"/>
                </a:solidFill>
              </a:rPr>
              <a:t>netdom</a:t>
            </a:r>
            <a:endParaRPr lang="en-US" sz="3000" b="1" dirty="0">
              <a:solidFill>
                <a:srgbClr val="0070C0"/>
              </a:solidFill>
            </a:endParaRPr>
          </a:p>
          <a:p>
            <a:endParaRPr lang="en-US" sz="3000" b="1" dirty="0"/>
          </a:p>
          <a:p>
            <a:r>
              <a:rPr lang="en-US" sz="3000" dirty="0" err="1"/>
              <a:t>netdom</a:t>
            </a:r>
            <a:r>
              <a:rPr lang="en-US" sz="3000" dirty="0"/>
              <a:t> reset </a:t>
            </a:r>
            <a:r>
              <a:rPr lang="en-US" sz="3000" i="1" dirty="0" err="1"/>
              <a:t>MachineName</a:t>
            </a:r>
            <a:r>
              <a:rPr lang="en-US" sz="3000" i="1" dirty="0"/>
              <a:t>  </a:t>
            </a:r>
            <a:r>
              <a:rPr lang="en-US" sz="3000" dirty="0"/>
              <a:t>/domain </a:t>
            </a:r>
            <a:r>
              <a:rPr lang="en-US" sz="3000" i="1" dirty="0" err="1"/>
              <a:t>DomainName</a:t>
            </a:r>
            <a:r>
              <a:rPr lang="en-US" sz="3000" i="1" dirty="0"/>
              <a:t>  </a:t>
            </a:r>
            <a:r>
              <a:rPr lang="en-US" sz="3000" dirty="0"/>
              <a:t>/User </a:t>
            </a:r>
            <a:r>
              <a:rPr lang="en-US" sz="3000" i="1" dirty="0" err="1"/>
              <a:t>UserName</a:t>
            </a:r>
            <a:r>
              <a:rPr lang="en-US" sz="3000" i="1" dirty="0"/>
              <a:t>  </a:t>
            </a:r>
            <a:r>
              <a:rPr lang="en-US" sz="3000" dirty="0"/>
              <a:t>/Password {</a:t>
            </a:r>
            <a:r>
              <a:rPr lang="en-US" sz="3000" i="1" dirty="0"/>
              <a:t>Password  </a:t>
            </a:r>
            <a:r>
              <a:rPr lang="en-US" sz="3000" dirty="0"/>
              <a:t>|*}</a:t>
            </a:r>
            <a:endParaRPr lang="fr-BE" sz="3000" dirty="0"/>
          </a:p>
          <a:p>
            <a:pPr algn="ctr"/>
            <a:endParaRPr lang="en-US" sz="3000" dirty="0"/>
          </a:p>
          <a:p>
            <a:r>
              <a:rPr lang="en-US" sz="3000" dirty="0" err="1"/>
              <a:t>Cette</a:t>
            </a:r>
            <a:r>
              <a:rPr lang="en-US" sz="3000" dirty="0"/>
              <a:t> </a:t>
            </a:r>
            <a:r>
              <a:rPr lang="en-US" sz="3000" dirty="0" err="1"/>
              <a:t>commande</a:t>
            </a:r>
            <a:r>
              <a:rPr lang="en-US" sz="3000" dirty="0"/>
              <a:t> </a:t>
            </a:r>
            <a:r>
              <a:rPr lang="en-US" sz="3000" dirty="0" err="1"/>
              <a:t>réinitialise</a:t>
            </a:r>
            <a:r>
              <a:rPr lang="en-US" sz="3000" dirty="0"/>
              <a:t> le canal </a:t>
            </a:r>
            <a:r>
              <a:rPr lang="en-US" sz="3000" dirty="0" err="1"/>
              <a:t>sécurisé</a:t>
            </a:r>
            <a:r>
              <a:rPr lang="en-US" sz="3000" dirty="0"/>
              <a:t> </a:t>
            </a:r>
            <a:r>
              <a:rPr lang="en-US" sz="3000" dirty="0" err="1"/>
              <a:t>en</a:t>
            </a:r>
            <a:r>
              <a:rPr lang="en-US" sz="3000" dirty="0"/>
              <a:t> </a:t>
            </a:r>
            <a:r>
              <a:rPr lang="en-US" sz="3000" dirty="0" err="1"/>
              <a:t>essayant</a:t>
            </a:r>
            <a:r>
              <a:rPr lang="en-US" sz="3000" dirty="0"/>
              <a:t> de </a:t>
            </a:r>
            <a:r>
              <a:rPr lang="en-US" sz="3000" dirty="0" err="1"/>
              <a:t>réinitialiser</a:t>
            </a:r>
            <a:r>
              <a:rPr lang="en-US" sz="3000" dirty="0"/>
              <a:t> le mot de </a:t>
            </a:r>
            <a:r>
              <a:rPr lang="en-US" sz="3000" dirty="0" err="1"/>
              <a:t>passe</a:t>
            </a:r>
            <a:r>
              <a:rPr lang="en-US" sz="3000" dirty="0"/>
              <a:t> sur </a:t>
            </a:r>
            <a:r>
              <a:rPr lang="en-US" sz="3000" dirty="0" err="1"/>
              <a:t>l'ordinateur</a:t>
            </a:r>
            <a:r>
              <a:rPr lang="en-US" sz="3000" dirty="0"/>
              <a:t> et sur le </a:t>
            </a:r>
            <a:r>
              <a:rPr lang="en-US" sz="3000" dirty="0" err="1"/>
              <a:t>domaine</a:t>
            </a:r>
            <a:r>
              <a:rPr lang="en-US" sz="3000" dirty="0"/>
              <a:t>, </a:t>
            </a:r>
            <a:r>
              <a:rPr lang="en-US" sz="3000" dirty="0" err="1"/>
              <a:t>afin</a:t>
            </a:r>
            <a:r>
              <a:rPr lang="en-US" sz="3000" dirty="0"/>
              <a:t> de </a:t>
            </a:r>
            <a:r>
              <a:rPr lang="en-US" sz="3000" dirty="0">
                <a:highlight>
                  <a:srgbClr val="FFFF00"/>
                </a:highlight>
              </a:rPr>
              <a:t>ne pas devoir </a:t>
            </a:r>
            <a:r>
              <a:rPr lang="en-US" sz="3000" dirty="0" err="1">
                <a:highlight>
                  <a:srgbClr val="FFFF00"/>
                </a:highlight>
              </a:rPr>
              <a:t>effectuer</a:t>
            </a:r>
            <a:r>
              <a:rPr lang="en-US" sz="3000" dirty="0">
                <a:highlight>
                  <a:srgbClr val="FFFF00"/>
                </a:highlight>
              </a:rPr>
              <a:t> </a:t>
            </a:r>
            <a:r>
              <a:rPr lang="en-US" sz="3000" dirty="0" err="1">
                <a:highlight>
                  <a:srgbClr val="FFFF00"/>
                </a:highlight>
              </a:rPr>
              <a:t>une</a:t>
            </a:r>
            <a:r>
              <a:rPr lang="en-US" sz="3000" dirty="0">
                <a:highlight>
                  <a:srgbClr val="FFFF00"/>
                </a:highlight>
              </a:rPr>
              <a:t> nouvelle </a:t>
            </a:r>
            <a:r>
              <a:rPr lang="en-US" sz="3000" dirty="0" err="1">
                <a:highlight>
                  <a:srgbClr val="FFFF00"/>
                </a:highlight>
              </a:rPr>
              <a:t>jonction</a:t>
            </a:r>
            <a:r>
              <a:rPr lang="en-US" sz="3000" dirty="0">
                <a:highlight>
                  <a:srgbClr val="FFFF00"/>
                </a:highlight>
              </a:rPr>
              <a:t> </a:t>
            </a:r>
            <a:r>
              <a:rPr lang="en-US" sz="3000" dirty="0" err="1">
                <a:highlight>
                  <a:srgbClr val="FFFF00"/>
                </a:highlight>
              </a:rPr>
              <a:t>ou</a:t>
            </a:r>
            <a:r>
              <a:rPr lang="en-US" sz="3000" dirty="0">
                <a:highlight>
                  <a:srgbClr val="FFFF00"/>
                </a:highlight>
              </a:rPr>
              <a:t> un </a:t>
            </a:r>
            <a:r>
              <a:rPr lang="en-US" sz="3000" dirty="0" err="1">
                <a:highlight>
                  <a:srgbClr val="FFFF00"/>
                </a:highlight>
              </a:rPr>
              <a:t>redémarrage</a:t>
            </a:r>
            <a:r>
              <a:rPr lang="en-US" sz="3000" dirty="0">
                <a:highlight>
                  <a:srgbClr val="FFFF00"/>
                </a:highlight>
              </a:rPr>
              <a:t>.</a:t>
            </a:r>
            <a:endParaRPr lang="fr-BE" sz="3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11529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414448" y="317751"/>
            <a:ext cx="5376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/>
              <a:t>Réinitialisation</a:t>
            </a:r>
            <a:r>
              <a:rPr lang="en-US" sz="3000" b="1" dirty="0"/>
              <a:t> du canal </a:t>
            </a:r>
            <a:r>
              <a:rPr lang="en-US" sz="3000" b="1" dirty="0" err="1"/>
              <a:t>sécurisé</a:t>
            </a:r>
            <a:endParaRPr lang="fr-BE" sz="3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514A37-68B7-416A-8C6F-AF51D3FD8A45}"/>
              </a:ext>
            </a:extLst>
          </p:cNvPr>
          <p:cNvSpPr/>
          <p:nvPr/>
        </p:nvSpPr>
        <p:spPr>
          <a:xfrm>
            <a:off x="532143" y="1061015"/>
            <a:ext cx="115951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Avec </a:t>
            </a:r>
            <a:r>
              <a:rPr lang="en-US" sz="3000" b="1" dirty="0" err="1">
                <a:solidFill>
                  <a:srgbClr val="0070C0"/>
                </a:solidFill>
              </a:rPr>
              <a:t>nltest</a:t>
            </a:r>
            <a:endParaRPr lang="en-US" sz="3000" b="1" dirty="0">
              <a:solidFill>
                <a:srgbClr val="0070C0"/>
              </a:solidFill>
            </a:endParaRPr>
          </a:p>
          <a:p>
            <a:endParaRPr lang="en-US" sz="3000" b="1" dirty="0">
              <a:solidFill>
                <a:srgbClr val="0070C0"/>
              </a:solidFill>
            </a:endParaRPr>
          </a:p>
          <a:p>
            <a:r>
              <a:rPr lang="en-US" sz="3000" dirty="0"/>
              <a:t>Pour </a:t>
            </a:r>
            <a:r>
              <a:rPr lang="en-US" sz="3000" dirty="0" err="1"/>
              <a:t>réinitialiser</a:t>
            </a:r>
            <a:r>
              <a:rPr lang="en-US" sz="3000" dirty="0"/>
              <a:t> le canal </a:t>
            </a:r>
            <a:r>
              <a:rPr lang="en-US" sz="3000" dirty="0" err="1"/>
              <a:t>sécurisé</a:t>
            </a:r>
            <a:r>
              <a:rPr lang="en-US" sz="3000" dirty="0"/>
              <a:t> à </a:t>
            </a:r>
            <a:r>
              <a:rPr lang="en-US" sz="3000" dirty="0" err="1"/>
              <a:t>l'aide</a:t>
            </a:r>
            <a:r>
              <a:rPr lang="en-US" sz="3000" dirty="0"/>
              <a:t> de NLTest.exe, sur </a:t>
            </a:r>
            <a:r>
              <a:rPr lang="en-US" sz="3000" dirty="0" err="1">
                <a:highlight>
                  <a:srgbClr val="FFFF00"/>
                </a:highlight>
              </a:rPr>
              <a:t>l'ordinateur</a:t>
            </a:r>
            <a:r>
              <a:rPr lang="en-US" sz="3000" dirty="0">
                <a:highlight>
                  <a:srgbClr val="FFFF00"/>
                </a:highlight>
              </a:rPr>
              <a:t> qui a perdu son approbation</a:t>
            </a:r>
            <a:r>
              <a:rPr lang="en-US" sz="3000" dirty="0"/>
              <a:t>, </a:t>
            </a:r>
            <a:r>
              <a:rPr lang="en-US" sz="3000" dirty="0" err="1"/>
              <a:t>saisissez</a:t>
            </a:r>
            <a:r>
              <a:rPr lang="en-US" sz="3000" dirty="0"/>
              <a:t> la </a:t>
            </a:r>
            <a:r>
              <a:rPr lang="en-US" sz="3000" dirty="0" err="1"/>
              <a:t>commande</a:t>
            </a:r>
            <a:r>
              <a:rPr lang="en-US" sz="3000" dirty="0"/>
              <a:t> </a:t>
            </a:r>
            <a:r>
              <a:rPr lang="en-US" sz="3000" dirty="0" err="1"/>
              <a:t>suivante</a:t>
            </a:r>
            <a:r>
              <a:rPr lang="en-US" sz="3000" dirty="0"/>
              <a:t> à </a:t>
            </a:r>
            <a:r>
              <a:rPr lang="en-US" sz="3000" dirty="0" err="1"/>
              <a:t>une</a:t>
            </a:r>
            <a:r>
              <a:rPr lang="en-US" sz="3000" dirty="0"/>
              <a:t> invite de </a:t>
            </a:r>
            <a:r>
              <a:rPr lang="en-US" sz="3000" dirty="0" err="1"/>
              <a:t>commandes</a:t>
            </a:r>
            <a:r>
              <a:rPr lang="en-US" sz="3000" dirty="0"/>
              <a:t> :</a:t>
            </a:r>
            <a:endParaRPr lang="fr-BE" sz="3000" dirty="0"/>
          </a:p>
          <a:p>
            <a:endParaRPr lang="en-US" sz="3000" b="1" dirty="0"/>
          </a:p>
          <a:p>
            <a:pPr algn="ctr"/>
            <a:r>
              <a:rPr lang="en-US" sz="2600" dirty="0"/>
              <a:t>NLTEST /SERVER:SERVERNAME /SC_RESET:DOMAIN\DOMAINCONTROLLER</a:t>
            </a:r>
            <a:endParaRPr lang="fr-BE" sz="2600" dirty="0"/>
          </a:p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68835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414448" y="317751"/>
            <a:ext cx="5376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/>
              <a:t>Réinitialisation</a:t>
            </a:r>
            <a:r>
              <a:rPr lang="en-US" sz="3000" b="1" dirty="0"/>
              <a:t> du canal </a:t>
            </a:r>
            <a:r>
              <a:rPr lang="en-US" sz="3000" b="1" dirty="0" err="1"/>
              <a:t>sécurisé</a:t>
            </a:r>
            <a:endParaRPr lang="fr-BE" sz="3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514A37-68B7-416A-8C6F-AF51D3FD8A45}"/>
              </a:ext>
            </a:extLst>
          </p:cNvPr>
          <p:cNvSpPr/>
          <p:nvPr/>
        </p:nvSpPr>
        <p:spPr>
          <a:xfrm>
            <a:off x="532143" y="1061015"/>
            <a:ext cx="115951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Avec </a:t>
            </a:r>
            <a:r>
              <a:rPr lang="en-US" sz="3000" b="1" dirty="0" err="1">
                <a:solidFill>
                  <a:srgbClr val="0070C0"/>
                </a:solidFill>
              </a:rPr>
              <a:t>powershell</a:t>
            </a:r>
            <a:endParaRPr lang="en-US" sz="3000" b="1" dirty="0">
              <a:solidFill>
                <a:srgbClr val="0070C0"/>
              </a:solidFill>
            </a:endParaRPr>
          </a:p>
          <a:p>
            <a:endParaRPr lang="en-US" sz="3000" b="1" dirty="0">
              <a:solidFill>
                <a:srgbClr val="0070C0"/>
              </a:solidFill>
            </a:endParaRPr>
          </a:p>
          <a:p>
            <a:r>
              <a:rPr lang="fr-BE" sz="3000" dirty="0"/>
              <a:t>Il faut le module Active directory d’installé</a:t>
            </a:r>
          </a:p>
          <a:p>
            <a:endParaRPr lang="fr-BE" sz="3000" dirty="0"/>
          </a:p>
          <a:p>
            <a:r>
              <a:rPr lang="fr-BE" sz="3000" dirty="0"/>
              <a:t>Sur l’ordinateur local</a:t>
            </a:r>
          </a:p>
          <a:p>
            <a:endParaRPr lang="en-US" sz="3000" b="1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000" dirty="0"/>
              <a:t>Test </a:t>
            </a:r>
            <a:r>
              <a:rPr lang="en-US" sz="3000" dirty="0" err="1"/>
              <a:t>ComputerSecureChannel</a:t>
            </a:r>
            <a:r>
              <a:rPr lang="en-US" sz="3000" dirty="0"/>
              <a:t> –Repair</a:t>
            </a:r>
          </a:p>
          <a:p>
            <a:endParaRPr lang="en-US" sz="3000" dirty="0"/>
          </a:p>
          <a:p>
            <a:r>
              <a:rPr lang="en-US" sz="3000" dirty="0"/>
              <a:t>Sur un </a:t>
            </a:r>
            <a:r>
              <a:rPr lang="en-US" sz="3000" dirty="0" err="1"/>
              <a:t>ordinateur</a:t>
            </a:r>
            <a:r>
              <a:rPr lang="en-US" sz="3000" dirty="0"/>
              <a:t> distant</a:t>
            </a:r>
          </a:p>
          <a:p>
            <a:endParaRPr lang="en-US" sz="30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000" dirty="0"/>
              <a:t>invoke-command  -</a:t>
            </a:r>
            <a:r>
              <a:rPr lang="en-US" sz="3000" i="1" dirty="0" err="1"/>
              <a:t>computername</a:t>
            </a:r>
            <a:r>
              <a:rPr lang="en-US" sz="3000" i="1" dirty="0"/>
              <a:t>  </a:t>
            </a:r>
            <a:r>
              <a:rPr lang="en-US" sz="3000" dirty="0"/>
              <a:t>Workstation1  -</a:t>
            </a:r>
            <a:r>
              <a:rPr lang="en-US" sz="3000" dirty="0" err="1"/>
              <a:t>scriptblock</a:t>
            </a:r>
            <a:r>
              <a:rPr lang="en-US" sz="3000" dirty="0"/>
              <a:t>   {reset-</a:t>
            </a:r>
            <a:r>
              <a:rPr lang="en-US" sz="3000" i="1" dirty="0" err="1"/>
              <a:t>computermachinepassword</a:t>
            </a:r>
            <a:r>
              <a:rPr lang="en-US" sz="3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721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593772-A032-487E-B9D4-24FAC2E07A1E}"/>
              </a:ext>
            </a:extLst>
          </p:cNvPr>
          <p:cNvSpPr/>
          <p:nvPr/>
        </p:nvSpPr>
        <p:spPr>
          <a:xfrm>
            <a:off x="682305" y="1182848"/>
            <a:ext cx="112664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rgbClr val="000000"/>
                </a:solidFill>
                <a:latin typeface="Segoe Semibold"/>
              </a:rPr>
              <a:t>3.1</a:t>
            </a:r>
            <a:r>
              <a:rPr lang="fr-FR" sz="3600" dirty="0">
                <a:solidFill>
                  <a:srgbClr val="000000"/>
                </a:solidFill>
                <a:latin typeface="Segoe"/>
              </a:rPr>
              <a:t>  </a:t>
            </a:r>
            <a:r>
              <a:rPr lang="en-US" sz="3600" dirty="0">
                <a:solidFill>
                  <a:srgbClr val="000000"/>
                </a:solidFill>
                <a:latin typeface="Segoe Semibold"/>
              </a:rPr>
              <a:t>Gestion de </a:t>
            </a:r>
            <a:r>
              <a:rPr lang="en-US" sz="3600" dirty="0" err="1">
                <a:solidFill>
                  <a:srgbClr val="000000"/>
                </a:solidFill>
                <a:latin typeface="Segoe Semibold"/>
              </a:rPr>
              <a:t>comptes</a:t>
            </a:r>
            <a:r>
              <a:rPr lang="en-US" sz="3600" dirty="0">
                <a:solidFill>
                  <a:srgbClr val="000000"/>
                </a:solidFill>
                <a:latin typeface="Segoe Semi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Segoe Semibold"/>
              </a:rPr>
              <a:t>d'utilisateurs</a:t>
            </a:r>
            <a:endParaRPr lang="fr-FR" sz="3600" dirty="0">
              <a:solidFill>
                <a:srgbClr val="000000"/>
              </a:solidFill>
              <a:latin typeface="Segoe Semibold"/>
            </a:endParaRPr>
          </a:p>
          <a:p>
            <a:endParaRPr lang="fr-FR" sz="3600" dirty="0">
              <a:solidFill>
                <a:srgbClr val="000000"/>
              </a:solidFill>
              <a:latin typeface="Segoe Semibold"/>
            </a:endParaRPr>
          </a:p>
          <a:p>
            <a:r>
              <a:rPr lang="fr-FR" sz="3600" dirty="0">
                <a:solidFill>
                  <a:srgbClr val="000000"/>
                </a:solidFill>
                <a:latin typeface="Segoe Semibold"/>
              </a:rPr>
              <a:t>3.2  </a:t>
            </a:r>
            <a:r>
              <a:rPr lang="en-US" sz="3600" dirty="0">
                <a:solidFill>
                  <a:srgbClr val="000000"/>
                </a:solidFill>
                <a:latin typeface="Segoe Semibold"/>
              </a:rPr>
              <a:t>Gestion des </a:t>
            </a:r>
            <a:r>
              <a:rPr lang="en-US" sz="3600" dirty="0" err="1">
                <a:solidFill>
                  <a:srgbClr val="000000"/>
                </a:solidFill>
                <a:latin typeface="Segoe Semibold"/>
              </a:rPr>
              <a:t>comptes</a:t>
            </a:r>
            <a:r>
              <a:rPr lang="en-US" sz="3600" dirty="0">
                <a:solidFill>
                  <a:srgbClr val="000000"/>
                </a:solidFill>
                <a:latin typeface="Segoe Semibold"/>
              </a:rPr>
              <a:t> de </a:t>
            </a:r>
            <a:r>
              <a:rPr lang="en-US" sz="3600" dirty="0" err="1">
                <a:solidFill>
                  <a:srgbClr val="000000"/>
                </a:solidFill>
                <a:latin typeface="Segoe Semibold"/>
              </a:rPr>
              <a:t>groupes</a:t>
            </a:r>
            <a:endParaRPr lang="fr-FR" sz="3600" dirty="0">
              <a:solidFill>
                <a:srgbClr val="000000"/>
              </a:solidFill>
              <a:latin typeface="Segoe Semibold"/>
            </a:endParaRPr>
          </a:p>
          <a:p>
            <a:endParaRPr lang="fr-FR" sz="3600" dirty="0">
              <a:solidFill>
                <a:srgbClr val="000000"/>
              </a:solidFill>
              <a:latin typeface="Segoe Semibold"/>
            </a:endParaRPr>
          </a:p>
          <a:p>
            <a:r>
              <a:rPr lang="fr-FR" sz="3600" dirty="0">
                <a:solidFill>
                  <a:srgbClr val="000000"/>
                </a:solidFill>
                <a:latin typeface="Segoe Semibold"/>
              </a:rPr>
              <a:t>3.3  </a:t>
            </a:r>
            <a:r>
              <a:rPr lang="en-US" sz="3600" dirty="0">
                <a:solidFill>
                  <a:srgbClr val="000000"/>
                </a:solidFill>
                <a:highlight>
                  <a:srgbClr val="FFFF00"/>
                </a:highlight>
                <a:latin typeface="Segoe Semibold"/>
              </a:rPr>
              <a:t>Gestion des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00"/>
                </a:highlight>
                <a:latin typeface="Segoe Semibold"/>
              </a:rPr>
              <a:t>comptes</a:t>
            </a:r>
            <a:r>
              <a:rPr lang="en-US" sz="3600" dirty="0">
                <a:solidFill>
                  <a:srgbClr val="000000"/>
                </a:solidFill>
                <a:highlight>
                  <a:srgbClr val="FFFF00"/>
                </a:highlight>
                <a:latin typeface="Segoe Semibold"/>
              </a:rPr>
              <a:t>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00"/>
                </a:highlight>
                <a:latin typeface="Segoe Semibold"/>
              </a:rPr>
              <a:t>d'ordinateurs</a:t>
            </a:r>
            <a:endParaRPr lang="fr-FR" sz="3600" dirty="0">
              <a:solidFill>
                <a:srgbClr val="000000"/>
              </a:solidFill>
              <a:highlight>
                <a:srgbClr val="FFFF00"/>
              </a:highlight>
              <a:latin typeface="Segoe Semibold"/>
            </a:endParaRPr>
          </a:p>
          <a:p>
            <a:endParaRPr lang="fr-FR" sz="3600" dirty="0">
              <a:solidFill>
                <a:srgbClr val="000000"/>
              </a:solidFill>
              <a:latin typeface="Segoe Semibold"/>
            </a:endParaRPr>
          </a:p>
          <a:p>
            <a:r>
              <a:rPr lang="fr-FR" sz="3600" dirty="0">
                <a:solidFill>
                  <a:srgbClr val="000000"/>
                </a:solidFill>
                <a:latin typeface="Segoe Semibold"/>
              </a:rPr>
              <a:t>3.4  </a:t>
            </a:r>
            <a:r>
              <a:rPr lang="en-US" sz="3600" dirty="0" err="1">
                <a:solidFill>
                  <a:srgbClr val="000000"/>
                </a:solidFill>
                <a:latin typeface="Segoe Semibold"/>
              </a:rPr>
              <a:t>Délégation</a:t>
            </a:r>
            <a:r>
              <a:rPr lang="en-US" sz="3600" dirty="0">
                <a:solidFill>
                  <a:srgbClr val="000000"/>
                </a:solidFill>
                <a:latin typeface="Segoe Semibold"/>
              </a:rPr>
              <a:t> de </a:t>
            </a:r>
            <a:r>
              <a:rPr lang="en-US" sz="3600" dirty="0" err="1">
                <a:solidFill>
                  <a:srgbClr val="000000"/>
                </a:solidFill>
                <a:latin typeface="Segoe Semibold"/>
              </a:rPr>
              <a:t>l'administration</a:t>
            </a:r>
            <a:endParaRPr lang="fr-BE" sz="3600" dirty="0">
              <a:solidFill>
                <a:srgbClr val="000000"/>
              </a:solidFill>
              <a:latin typeface="Segoe Semibold"/>
            </a:endParaRPr>
          </a:p>
          <a:p>
            <a:endParaRPr lang="fr-FR" sz="3600" dirty="0">
              <a:solidFill>
                <a:srgbClr val="000000"/>
              </a:solidFill>
              <a:latin typeface="Segoe Semibold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A8FC81D-F570-4A5B-8A37-927458BD7471}"/>
              </a:ext>
            </a:extLst>
          </p:cNvPr>
          <p:cNvSpPr txBox="1"/>
          <p:nvPr/>
        </p:nvSpPr>
        <p:spPr>
          <a:xfrm>
            <a:off x="682305" y="311058"/>
            <a:ext cx="11340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Gestion des objets de service de domaine AD (graphique)</a:t>
            </a:r>
          </a:p>
          <a:p>
            <a:endParaRPr lang="fr-BE" sz="3600" dirty="0"/>
          </a:p>
        </p:txBody>
      </p:sp>
    </p:spTree>
    <p:extLst>
      <p:ext uri="{BB962C8B-B14F-4D97-AF65-F5344CB8AC3E}">
        <p14:creationId xmlns:p14="http://schemas.microsoft.com/office/powerpoint/2010/main" val="317278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230E52-0493-4DCF-BADA-F23E9507C4A6}"/>
              </a:ext>
            </a:extLst>
          </p:cNvPr>
          <p:cNvSpPr txBox="1"/>
          <p:nvPr/>
        </p:nvSpPr>
        <p:spPr>
          <a:xfrm>
            <a:off x="435295" y="360610"/>
            <a:ext cx="11502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3.3 Gestion des comptes d’ordinateurs</a:t>
            </a: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342900" y="1214924"/>
            <a:ext cx="115951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configurer</a:t>
            </a:r>
            <a:r>
              <a:rPr lang="en-US" sz="3000" dirty="0"/>
              <a:t> les </a:t>
            </a:r>
            <a:r>
              <a:rPr lang="en-US" sz="3000" dirty="0" err="1"/>
              <a:t>propriétés</a:t>
            </a:r>
            <a:r>
              <a:rPr lang="en-US" sz="3000" dirty="0"/>
              <a:t> de </a:t>
            </a:r>
            <a:r>
              <a:rPr lang="en-US" sz="3000" dirty="0" err="1"/>
              <a:t>l'ordinateur</a:t>
            </a:r>
            <a:r>
              <a:rPr lang="en-US" sz="30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déplacer</a:t>
            </a:r>
            <a:r>
              <a:rPr lang="en-US" sz="3000" dirty="0"/>
              <a:t> </a:t>
            </a:r>
            <a:r>
              <a:rPr lang="en-US" sz="3000" dirty="0" err="1"/>
              <a:t>l'ordinateur</a:t>
            </a:r>
            <a:r>
              <a:rPr lang="en-US" sz="3000" dirty="0"/>
              <a:t> </a:t>
            </a:r>
            <a:r>
              <a:rPr lang="en-US" sz="3000" dirty="0" err="1"/>
              <a:t>d'une</a:t>
            </a:r>
            <a:r>
              <a:rPr lang="en-US" sz="3000" dirty="0"/>
              <a:t> </a:t>
            </a:r>
            <a:r>
              <a:rPr lang="en-US" sz="3000" dirty="0" err="1"/>
              <a:t>unité</a:t>
            </a:r>
            <a:r>
              <a:rPr lang="en-US" sz="3000" dirty="0"/>
              <a:t> </a:t>
            </a:r>
            <a:r>
              <a:rPr lang="en-US" sz="3000" dirty="0" err="1"/>
              <a:t>d'organisation</a:t>
            </a:r>
            <a:r>
              <a:rPr lang="en-US" sz="3000" dirty="0"/>
              <a:t> à </a:t>
            </a:r>
            <a:r>
              <a:rPr lang="en-US" sz="3000" dirty="0" err="1"/>
              <a:t>une</a:t>
            </a:r>
            <a:r>
              <a:rPr lang="en-US" sz="3000" dirty="0"/>
              <a:t> </a:t>
            </a:r>
            <a:r>
              <a:rPr lang="en-US" sz="3000" dirty="0" err="1"/>
              <a:t>autre</a:t>
            </a:r>
            <a:r>
              <a:rPr lang="en-US" sz="30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gérer</a:t>
            </a:r>
            <a:r>
              <a:rPr lang="en-US" sz="3000" dirty="0"/>
              <a:t> </a:t>
            </a:r>
            <a:r>
              <a:rPr lang="en-US" sz="3000" dirty="0" err="1"/>
              <a:t>l'ordinateur</a:t>
            </a:r>
            <a:r>
              <a:rPr lang="en-US" sz="3000" dirty="0"/>
              <a:t> </a:t>
            </a:r>
            <a:r>
              <a:rPr lang="en-US" sz="3000" dirty="0" err="1"/>
              <a:t>lui-même</a:t>
            </a:r>
            <a:r>
              <a:rPr lang="en-US" sz="30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attribuer</a:t>
            </a:r>
            <a:r>
              <a:rPr lang="en-US" sz="3000" dirty="0"/>
              <a:t> un nouveau nom, </a:t>
            </a:r>
            <a:r>
              <a:rPr lang="en-US" sz="3000" dirty="0" err="1"/>
              <a:t>réinitialiser</a:t>
            </a:r>
            <a:r>
              <a:rPr lang="en-US" sz="3000" dirty="0"/>
              <a:t>, </a:t>
            </a:r>
            <a:r>
              <a:rPr lang="en-US" sz="3000" dirty="0" err="1"/>
              <a:t>désactiver</a:t>
            </a:r>
            <a:r>
              <a:rPr lang="en-US" sz="3000" dirty="0"/>
              <a:t>, </a:t>
            </a:r>
            <a:r>
              <a:rPr lang="en-US" sz="3000" dirty="0" err="1"/>
              <a:t>activer</a:t>
            </a:r>
            <a:r>
              <a:rPr lang="en-US" sz="3000" dirty="0"/>
              <a:t> et </a:t>
            </a:r>
            <a:r>
              <a:rPr lang="en-US" sz="3000" dirty="0" err="1"/>
              <a:t>enfin</a:t>
            </a:r>
            <a:r>
              <a:rPr lang="en-US" sz="3000" dirty="0"/>
              <a:t> </a:t>
            </a:r>
            <a:r>
              <a:rPr lang="en-US" sz="3000" dirty="0" err="1"/>
              <a:t>supprimer</a:t>
            </a:r>
            <a:r>
              <a:rPr lang="en-US" sz="3000" dirty="0"/>
              <a:t> </a:t>
            </a:r>
            <a:r>
              <a:rPr lang="en-US" sz="3000" dirty="0" err="1"/>
              <a:t>l'objet</a:t>
            </a:r>
            <a:r>
              <a:rPr lang="en-US" sz="3000" dirty="0"/>
              <a:t> </a:t>
            </a:r>
            <a:r>
              <a:rPr lang="en-US" sz="3000" dirty="0" err="1"/>
              <a:t>ordinateur</a:t>
            </a:r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282997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1230E52-0493-4DCF-BADA-F23E9507C4A6}"/>
              </a:ext>
            </a:extLst>
          </p:cNvPr>
          <p:cNvSpPr txBox="1"/>
          <p:nvPr/>
        </p:nvSpPr>
        <p:spPr>
          <a:xfrm>
            <a:off x="435295" y="360610"/>
            <a:ext cx="11502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/>
              </a:rPr>
              <a:t>3.3 Gestion des comptes d’ordinateurs</a:t>
            </a:r>
            <a:endParaRPr lang="fr-BE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FCD72-5BA2-4405-B508-05BB72D637AA}"/>
              </a:ext>
            </a:extLst>
          </p:cNvPr>
          <p:cNvSpPr/>
          <p:nvPr/>
        </p:nvSpPr>
        <p:spPr>
          <a:xfrm>
            <a:off x="342900" y="1803400"/>
            <a:ext cx="1159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fr-BE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3B318-4D61-4535-BBC5-4A0CA8DF209E}"/>
              </a:ext>
            </a:extLst>
          </p:cNvPr>
          <p:cNvSpPr/>
          <p:nvPr/>
        </p:nvSpPr>
        <p:spPr>
          <a:xfrm>
            <a:off x="342900" y="1214924"/>
            <a:ext cx="115951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Expliquez</a:t>
            </a:r>
            <a:r>
              <a:rPr lang="en-US" sz="3000" dirty="0"/>
              <a:t> le </a:t>
            </a:r>
            <a:r>
              <a:rPr lang="en-US" sz="3000" dirty="0" err="1"/>
              <a:t>rôle</a:t>
            </a:r>
            <a:r>
              <a:rPr lang="en-US" sz="3000" dirty="0"/>
              <a:t> du </a:t>
            </a:r>
            <a:r>
              <a:rPr lang="en-US" sz="3000" dirty="0" err="1"/>
              <a:t>conteneur</a:t>
            </a:r>
            <a:r>
              <a:rPr lang="en-US" sz="3000" dirty="0"/>
              <a:t> </a:t>
            </a:r>
            <a:r>
              <a:rPr lang="en-US" sz="3000" dirty="0" err="1"/>
              <a:t>Ordinateurs</a:t>
            </a:r>
            <a:r>
              <a:rPr lang="en-US" sz="3000" dirty="0"/>
              <a:t> AD 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Décrivez</a:t>
            </a:r>
            <a:r>
              <a:rPr lang="en-US" sz="3000" dirty="0"/>
              <a:t> comment </a:t>
            </a:r>
            <a:r>
              <a:rPr lang="en-US" sz="3000" dirty="0" err="1"/>
              <a:t>configurer</a:t>
            </a:r>
            <a:r>
              <a:rPr lang="en-US" sz="3000" dirty="0"/>
              <a:t> </a:t>
            </a:r>
            <a:r>
              <a:rPr lang="en-US" sz="3000" dirty="0" err="1"/>
              <a:t>l'emplacement</a:t>
            </a:r>
            <a:r>
              <a:rPr lang="en-US" sz="3000" dirty="0"/>
              <a:t> des </a:t>
            </a:r>
            <a:r>
              <a:rPr lang="en-US" sz="3000" dirty="0" err="1"/>
              <a:t>comptes</a:t>
            </a:r>
            <a:r>
              <a:rPr lang="en-US" sz="3000" dirty="0"/>
              <a:t> </a:t>
            </a:r>
            <a:r>
              <a:rPr lang="en-US" sz="3000" dirty="0" err="1"/>
              <a:t>d'ordinateurs</a:t>
            </a:r>
            <a:r>
              <a:rPr lang="en-US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Expliquez</a:t>
            </a:r>
            <a:r>
              <a:rPr lang="en-US" sz="3000" dirty="0"/>
              <a:t> comment </a:t>
            </a:r>
            <a:r>
              <a:rPr lang="en-US" sz="3000" dirty="0" err="1"/>
              <a:t>contrôler</a:t>
            </a:r>
            <a:r>
              <a:rPr lang="en-US" sz="3000" dirty="0"/>
              <a:t> qui </a:t>
            </a:r>
            <a:r>
              <a:rPr lang="en-US" sz="3000" dirty="0" err="1"/>
              <a:t>est</a:t>
            </a:r>
            <a:r>
              <a:rPr lang="en-US" sz="3000" dirty="0"/>
              <a:t> </a:t>
            </a:r>
            <a:r>
              <a:rPr lang="en-US" sz="3000" dirty="0" err="1"/>
              <a:t>autorisé</a:t>
            </a:r>
            <a:r>
              <a:rPr lang="en-US" sz="3000" dirty="0"/>
              <a:t> à </a:t>
            </a:r>
            <a:r>
              <a:rPr lang="en-US" sz="3000" dirty="0" err="1"/>
              <a:t>créer</a:t>
            </a:r>
            <a:r>
              <a:rPr lang="en-US" sz="3000" dirty="0"/>
              <a:t> des </a:t>
            </a:r>
            <a:r>
              <a:rPr lang="en-US" sz="3000" dirty="0" err="1"/>
              <a:t>comptes</a:t>
            </a:r>
            <a:r>
              <a:rPr lang="en-US" sz="3000" dirty="0"/>
              <a:t> </a:t>
            </a:r>
            <a:r>
              <a:rPr lang="en-US" sz="3000" dirty="0" err="1"/>
              <a:t>d'ordinateurs</a:t>
            </a:r>
            <a:r>
              <a:rPr lang="en-US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Décrivez</a:t>
            </a:r>
            <a:r>
              <a:rPr lang="en-US" sz="3000" dirty="0"/>
              <a:t> les </a:t>
            </a:r>
            <a:r>
              <a:rPr lang="en-US" sz="3000" dirty="0" err="1"/>
              <a:t>comptes</a:t>
            </a:r>
            <a:r>
              <a:rPr lang="en-US" sz="3000" dirty="0"/>
              <a:t> </a:t>
            </a:r>
            <a:r>
              <a:rPr lang="en-US" sz="3000" dirty="0" err="1"/>
              <a:t>d'ordinateurs</a:t>
            </a:r>
            <a:r>
              <a:rPr lang="en-US" sz="3000" dirty="0"/>
              <a:t> et le canal </a:t>
            </a:r>
            <a:r>
              <a:rPr lang="en-US" sz="3000" dirty="0" err="1"/>
              <a:t>sécurisé</a:t>
            </a:r>
            <a:r>
              <a:rPr lang="en-US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BE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Expliquez</a:t>
            </a:r>
            <a:r>
              <a:rPr lang="en-US" sz="3000" dirty="0"/>
              <a:t> comment </a:t>
            </a:r>
            <a:r>
              <a:rPr lang="en-US" sz="3000" dirty="0" err="1"/>
              <a:t>réinitialiser</a:t>
            </a:r>
            <a:r>
              <a:rPr lang="en-US" sz="3000" dirty="0"/>
              <a:t> le canal </a:t>
            </a:r>
            <a:r>
              <a:rPr lang="en-US" sz="3000" dirty="0" err="1"/>
              <a:t>sécurisé</a:t>
            </a:r>
            <a:r>
              <a:rPr lang="en-US" sz="3000" dirty="0"/>
              <a:t>.</a:t>
            </a:r>
            <a:endParaRPr lang="fr-BE" sz="3000" dirty="0"/>
          </a:p>
        </p:txBody>
      </p:sp>
    </p:spTree>
    <p:extLst>
      <p:ext uri="{BB962C8B-B14F-4D97-AF65-F5344CB8AC3E}">
        <p14:creationId xmlns:p14="http://schemas.microsoft.com/office/powerpoint/2010/main" val="42627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1202099" y="426393"/>
            <a:ext cx="8053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Qu'est-ce</a:t>
            </a:r>
            <a:r>
              <a:rPr lang="en-US" sz="3600" b="1" dirty="0"/>
              <a:t> que le </a:t>
            </a:r>
            <a:r>
              <a:rPr lang="en-US" sz="3600" b="1" dirty="0" err="1"/>
              <a:t>conteneur</a:t>
            </a:r>
            <a:r>
              <a:rPr lang="en-US" sz="3600" b="1" dirty="0"/>
              <a:t> </a:t>
            </a:r>
            <a:r>
              <a:rPr lang="en-US" sz="3600" b="1" dirty="0" err="1"/>
              <a:t>Ordinateurs</a:t>
            </a:r>
            <a:r>
              <a:rPr lang="en-US" sz="3600" b="1" dirty="0"/>
              <a:t> ?</a:t>
            </a:r>
            <a:endParaRPr lang="fr-BE" sz="3600" b="1" dirty="0"/>
          </a:p>
        </p:txBody>
      </p:sp>
      <p:pic>
        <p:nvPicPr>
          <p:cNvPr id="1030" name="Picture 6" descr="Capture d'écran du Centre d'administration Active Directory, qui est ouvert à Adatum (local). Un objet ordinateur est mis en surbrillance. ">
            <a:extLst>
              <a:ext uri="{FF2B5EF4-FFF2-40B4-BE49-F238E27FC236}">
                <a16:creationId xmlns:a16="http://schemas.microsoft.com/office/drawing/2014/main" id="{08112D2E-DC09-428F-BAB6-8138FF9DB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966" y="1216579"/>
            <a:ext cx="8453925" cy="564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29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1202099" y="426393"/>
            <a:ext cx="8053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Qu'est-ce</a:t>
            </a:r>
            <a:r>
              <a:rPr lang="en-US" sz="3600" b="1" dirty="0"/>
              <a:t> que le </a:t>
            </a:r>
            <a:r>
              <a:rPr lang="en-US" sz="3600" b="1" dirty="0" err="1"/>
              <a:t>conteneur</a:t>
            </a:r>
            <a:r>
              <a:rPr lang="en-US" sz="3600" b="1" dirty="0"/>
              <a:t> </a:t>
            </a:r>
            <a:r>
              <a:rPr lang="en-US" sz="3600" b="1" dirty="0" err="1"/>
              <a:t>Ordinateurs</a:t>
            </a:r>
            <a:r>
              <a:rPr lang="en-US" sz="3600" b="1" dirty="0"/>
              <a:t> ?</a:t>
            </a:r>
            <a:endParaRPr lang="fr-BE" sz="36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2F7F7E-A6BD-4384-A9D6-32F6434608BE}"/>
              </a:ext>
            </a:extLst>
          </p:cNvPr>
          <p:cNvSpPr/>
          <p:nvPr/>
        </p:nvSpPr>
        <p:spPr>
          <a:xfrm>
            <a:off x="342900" y="1214924"/>
            <a:ext cx="115951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Créer</a:t>
            </a:r>
            <a:r>
              <a:rPr lang="en-US" sz="3000" dirty="0"/>
              <a:t> </a:t>
            </a:r>
            <a:r>
              <a:rPr lang="en-US" sz="3000" dirty="0" err="1"/>
              <a:t>lorsque</a:t>
            </a:r>
            <a:r>
              <a:rPr lang="en-US" sz="3000" dirty="0"/>
              <a:t> </a:t>
            </a:r>
            <a:r>
              <a:rPr lang="en-US" sz="3000" dirty="0" err="1"/>
              <a:t>l’on</a:t>
            </a:r>
            <a:r>
              <a:rPr lang="en-US" sz="3000" dirty="0"/>
              <a:t> </a:t>
            </a:r>
            <a:r>
              <a:rPr lang="en-US" sz="3000" dirty="0" err="1"/>
              <a:t>crée</a:t>
            </a:r>
            <a:r>
              <a:rPr lang="en-US" sz="3000" dirty="0"/>
              <a:t> un </a:t>
            </a:r>
            <a:r>
              <a:rPr lang="en-US" sz="3000" dirty="0" err="1"/>
              <a:t>domaine</a:t>
            </a:r>
            <a:r>
              <a:rPr lang="en-US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Les nouveaux </a:t>
            </a:r>
            <a:r>
              <a:rPr lang="en-US" sz="3000" dirty="0" err="1"/>
              <a:t>ordinateurs</a:t>
            </a:r>
            <a:r>
              <a:rPr lang="en-US" sz="3000" dirty="0"/>
              <a:t> </a:t>
            </a:r>
            <a:r>
              <a:rPr lang="en-US" sz="3000" dirty="0" err="1"/>
              <a:t>vont</a:t>
            </a:r>
            <a:r>
              <a:rPr lang="en-US" sz="3000" dirty="0"/>
              <a:t> se </a:t>
            </a:r>
            <a:r>
              <a:rPr lang="en-US" sz="3000" dirty="0" err="1"/>
              <a:t>mettre</a:t>
            </a:r>
            <a:r>
              <a:rPr lang="en-US" sz="3000" dirty="0"/>
              <a:t> dedans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3000" dirty="0"/>
              <a:t>Ce </a:t>
            </a:r>
            <a:r>
              <a:rPr lang="en-US" sz="3000" dirty="0" err="1"/>
              <a:t>n’est</a:t>
            </a:r>
            <a:r>
              <a:rPr lang="en-US" sz="3000" dirty="0"/>
              <a:t> pas </a:t>
            </a:r>
            <a:r>
              <a:rPr lang="en-US" sz="3000" dirty="0" err="1"/>
              <a:t>une</a:t>
            </a:r>
            <a:r>
              <a:rPr lang="en-US" sz="3000" dirty="0"/>
              <a:t> OU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3000" dirty="0"/>
              <a:t>On ne </a:t>
            </a:r>
            <a:r>
              <a:rPr lang="en-US" sz="3000" dirty="0" err="1"/>
              <a:t>peut</a:t>
            </a:r>
            <a:r>
              <a:rPr lang="en-US" sz="3000" dirty="0"/>
              <a:t> pas </a:t>
            </a:r>
            <a:r>
              <a:rPr lang="en-US" sz="3000" dirty="0" err="1"/>
              <a:t>subdiviser</a:t>
            </a:r>
            <a:endParaRPr lang="en-US" sz="3000" dirty="0"/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3000" dirty="0"/>
              <a:t>On ne </a:t>
            </a:r>
            <a:r>
              <a:rPr lang="en-US" sz="3000" dirty="0" err="1"/>
              <a:t>peut</a:t>
            </a:r>
            <a:r>
              <a:rPr lang="en-US" sz="3000" dirty="0"/>
              <a:t> pas </a:t>
            </a:r>
            <a:r>
              <a:rPr lang="en-US" sz="3000" dirty="0" err="1"/>
              <a:t>mettre</a:t>
            </a:r>
            <a:r>
              <a:rPr lang="en-US" sz="3000" dirty="0"/>
              <a:t> de </a:t>
            </a:r>
            <a:r>
              <a:rPr lang="en-US" sz="3000" dirty="0" err="1"/>
              <a:t>stratégie</a:t>
            </a:r>
            <a:r>
              <a:rPr lang="en-US" sz="3000" dirty="0"/>
              <a:t> de </a:t>
            </a:r>
            <a:r>
              <a:rPr lang="en-US" sz="3000" dirty="0" err="1"/>
              <a:t>groupe</a:t>
            </a:r>
            <a:endParaRPr lang="en-US" sz="3000" dirty="0"/>
          </a:p>
          <a:p>
            <a:pPr marL="1828800" lvl="3" indent="-457200">
              <a:buFont typeface="Wingdings" panose="05000000000000000000" pitchFamily="2" charset="2"/>
              <a:buChar char="Ø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70C0"/>
                </a:solidFill>
              </a:rPr>
              <a:t>Il </a:t>
            </a:r>
            <a:r>
              <a:rPr lang="en-US" sz="3000" dirty="0" err="1">
                <a:solidFill>
                  <a:srgbClr val="0070C0"/>
                </a:solidFill>
              </a:rPr>
              <a:t>vaut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mieux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créer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une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hiérarchie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d’OU</a:t>
            </a:r>
            <a:r>
              <a:rPr lang="en-US" sz="3000" dirty="0">
                <a:solidFill>
                  <a:srgbClr val="0070C0"/>
                </a:solidFill>
              </a:rPr>
              <a:t> et </a:t>
            </a:r>
            <a:r>
              <a:rPr lang="en-US" sz="3000" dirty="0" err="1">
                <a:solidFill>
                  <a:srgbClr val="0070C0"/>
                </a:solidFill>
              </a:rPr>
              <a:t>déplacer</a:t>
            </a:r>
            <a:r>
              <a:rPr lang="en-US" sz="3000" dirty="0">
                <a:solidFill>
                  <a:srgbClr val="0070C0"/>
                </a:solidFill>
              </a:rPr>
              <a:t> les </a:t>
            </a:r>
            <a:r>
              <a:rPr lang="en-US" sz="3000" dirty="0" err="1">
                <a:solidFill>
                  <a:srgbClr val="0070C0"/>
                </a:solidFill>
              </a:rPr>
              <a:t>ordinateurs</a:t>
            </a:r>
            <a:r>
              <a:rPr lang="en-US" sz="3000" dirty="0">
                <a:solidFill>
                  <a:srgbClr val="0070C0"/>
                </a:solidFill>
              </a:rPr>
              <a:t> dedans</a:t>
            </a:r>
          </a:p>
        </p:txBody>
      </p:sp>
    </p:spTree>
    <p:extLst>
      <p:ext uri="{BB962C8B-B14F-4D97-AF65-F5344CB8AC3E}">
        <p14:creationId xmlns:p14="http://schemas.microsoft.com/office/powerpoint/2010/main" val="229823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414448" y="317751"/>
            <a:ext cx="1158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Spécification</a:t>
            </a:r>
            <a:r>
              <a:rPr lang="en-US" sz="3600" b="1" dirty="0"/>
              <a:t> de </a:t>
            </a:r>
            <a:r>
              <a:rPr lang="en-US" sz="3600" b="1" dirty="0" err="1"/>
              <a:t>l'emplacement</a:t>
            </a:r>
            <a:r>
              <a:rPr lang="en-US" sz="3600" b="1" dirty="0"/>
              <a:t> des </a:t>
            </a:r>
            <a:r>
              <a:rPr lang="en-US" sz="3600" b="1" dirty="0" err="1"/>
              <a:t>comptes</a:t>
            </a:r>
            <a:r>
              <a:rPr lang="en-US" sz="3600" b="1" dirty="0"/>
              <a:t> </a:t>
            </a:r>
            <a:r>
              <a:rPr lang="en-US" sz="3600" b="1" dirty="0" err="1"/>
              <a:t>d'ordinateurs</a:t>
            </a:r>
            <a:endParaRPr lang="fr-BE" sz="3600" b="1" dirty="0"/>
          </a:p>
        </p:txBody>
      </p:sp>
      <p:pic>
        <p:nvPicPr>
          <p:cNvPr id="2054" name="Picture 6" descr="&quot;&quot;">
            <a:extLst>
              <a:ext uri="{FF2B5EF4-FFF2-40B4-BE49-F238E27FC236}">
                <a16:creationId xmlns:a16="http://schemas.microsoft.com/office/drawing/2014/main" id="{5795A9E5-6D7C-460E-B320-0B0542D7F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34" y="1127549"/>
            <a:ext cx="8367127" cy="558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829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B402B4A-1F8A-4BC8-8D9B-4E4427E8D7C4}"/>
              </a:ext>
            </a:extLst>
          </p:cNvPr>
          <p:cNvSpPr txBox="1"/>
          <p:nvPr/>
        </p:nvSpPr>
        <p:spPr>
          <a:xfrm>
            <a:off x="414448" y="317751"/>
            <a:ext cx="1158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Spécification</a:t>
            </a:r>
            <a:r>
              <a:rPr lang="en-US" sz="3600" b="1" dirty="0"/>
              <a:t> de </a:t>
            </a:r>
            <a:r>
              <a:rPr lang="en-US" sz="3600" b="1" dirty="0" err="1"/>
              <a:t>l'emplacement</a:t>
            </a:r>
            <a:r>
              <a:rPr lang="en-US" sz="3600" b="1" dirty="0"/>
              <a:t> des </a:t>
            </a:r>
            <a:r>
              <a:rPr lang="en-US" sz="3600" b="1" dirty="0" err="1"/>
              <a:t>comptes</a:t>
            </a:r>
            <a:r>
              <a:rPr lang="en-US" sz="3600" b="1" dirty="0"/>
              <a:t> </a:t>
            </a:r>
            <a:r>
              <a:rPr lang="en-US" sz="3600" b="1" dirty="0" err="1"/>
              <a:t>d'ordinateurs</a:t>
            </a:r>
            <a:endParaRPr lang="fr-BE" sz="3600" b="1" dirty="0"/>
          </a:p>
        </p:txBody>
      </p:sp>
      <p:pic>
        <p:nvPicPr>
          <p:cNvPr id="3" name="Image 2" descr="Capture d’écran">
            <a:extLst>
              <a:ext uri="{FF2B5EF4-FFF2-40B4-BE49-F238E27FC236}">
                <a16:creationId xmlns:a16="http://schemas.microsoft.com/office/drawing/2014/main" id="{493CCEFD-E2B2-42B0-BC51-1ECDF8A63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21" y="1371313"/>
            <a:ext cx="6991829" cy="45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084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1107</Words>
  <Application>Microsoft Office PowerPoint</Application>
  <PresentationFormat>Grand écran</PresentationFormat>
  <Paragraphs>144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Segoe</vt:lpstr>
      <vt:lpstr>Segoe Semibold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 GOSSEYE</dc:creator>
  <cp:lastModifiedBy>Christophe GOSSEYE</cp:lastModifiedBy>
  <cp:revision>76</cp:revision>
  <dcterms:created xsi:type="dcterms:W3CDTF">2018-02-07T09:29:12Z</dcterms:created>
  <dcterms:modified xsi:type="dcterms:W3CDTF">2018-04-18T09:29:18Z</dcterms:modified>
</cp:coreProperties>
</file>