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B5D440D3-63C4-4B89-B109-CD601332E37E}"/>
    <pc:docChg chg="delSld">
      <pc:chgData name="Christophe GOSSEYE" userId="a0ce7bba-160f-42b0-8bea-586221b320fd" providerId="ADAL" clId="{B5D440D3-63C4-4B89-B109-CD601332E37E}" dt="2018-03-29T06:56:34.640" v="1" actId="2696"/>
      <pc:docMkLst>
        <pc:docMk/>
      </pc:docMkLst>
      <pc:sldChg chg="del">
        <pc:chgData name="Christophe GOSSEYE" userId="a0ce7bba-160f-42b0-8bea-586221b320fd" providerId="ADAL" clId="{B5D440D3-63C4-4B89-B109-CD601332E37E}" dt="2018-03-29T06:56:30.923" v="0" actId="2696"/>
        <pc:sldMkLst>
          <pc:docMk/>
          <pc:sldMk cId="3944313792" sldId="266"/>
        </pc:sldMkLst>
      </pc:sldChg>
      <pc:sldChg chg="del">
        <pc:chgData name="Christophe GOSSEYE" userId="a0ce7bba-160f-42b0-8bea-586221b320fd" providerId="ADAL" clId="{B5D440D3-63C4-4B89-B109-CD601332E37E}" dt="2018-03-29T06:56:34.640" v="1" actId="2696"/>
        <pc:sldMkLst>
          <pc:docMk/>
          <pc:sldMk cId="168601482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25-04-18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54905A-F07D-4071-8461-9EB7C9A49AB2}"/>
              </a:ext>
            </a:extLst>
          </p:cNvPr>
          <p:cNvSpPr txBox="1"/>
          <p:nvPr/>
        </p:nvSpPr>
        <p:spPr>
          <a:xfrm>
            <a:off x="326654" y="270075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Ldifde</a:t>
            </a:r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: exemple créer un user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FB96FA-D84F-4ED4-B3F7-91E1BD3E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0" y="1035914"/>
            <a:ext cx="10318593" cy="50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54905A-F07D-4071-8461-9EB7C9A49AB2}"/>
              </a:ext>
            </a:extLst>
          </p:cNvPr>
          <p:cNvSpPr txBox="1"/>
          <p:nvPr/>
        </p:nvSpPr>
        <p:spPr>
          <a:xfrm>
            <a:off x="326654" y="270075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Commandes DS</a:t>
            </a:r>
          </a:p>
        </p:txBody>
      </p:sp>
      <p:pic>
        <p:nvPicPr>
          <p:cNvPr id="4102" name="Picture 6" descr="&quot;&quot;">
            <a:extLst>
              <a:ext uri="{FF2B5EF4-FFF2-40B4-BE49-F238E27FC236}">
                <a16:creationId xmlns:a16="http://schemas.microsoft.com/office/drawing/2014/main" id="{9CEEC259-A4CC-42DE-ADD2-A76CF145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4" y="980500"/>
            <a:ext cx="7660957" cy="51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36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54905A-F07D-4071-8461-9EB7C9A49AB2}"/>
              </a:ext>
            </a:extLst>
          </p:cNvPr>
          <p:cNvSpPr txBox="1"/>
          <p:nvPr/>
        </p:nvSpPr>
        <p:spPr>
          <a:xfrm>
            <a:off x="326654" y="270075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Commandes DS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A990B14-0172-448A-9452-7E87E6A91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29677"/>
              </p:ext>
            </p:extLst>
          </p:nvPr>
        </p:nvGraphicFramePr>
        <p:xfrm>
          <a:off x="832919" y="959666"/>
          <a:ext cx="10891319" cy="54139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53648">
                  <a:extLst>
                    <a:ext uri="{9D8B030D-6E8A-4147-A177-3AD203B41FA5}">
                      <a16:colId xmlns:a16="http://schemas.microsoft.com/office/drawing/2014/main" val="1352631113"/>
                    </a:ext>
                  </a:extLst>
                </a:gridCol>
                <a:gridCol w="8437671">
                  <a:extLst>
                    <a:ext uri="{9D8B030D-6E8A-4147-A177-3AD203B41FA5}">
                      <a16:colId xmlns:a16="http://schemas.microsoft.com/office/drawing/2014/main" val="3326003303"/>
                    </a:ext>
                  </a:extLst>
                </a:gridCol>
              </a:tblGrid>
              <a:tr h="687964">
                <a:tc>
                  <a:txBody>
                    <a:bodyPr/>
                    <a:lstStyle/>
                    <a:p>
                      <a:pPr marL="6985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solidFill>
                            <a:srgbClr val="FFFF00"/>
                          </a:solidFill>
                          <a:effectLst/>
                        </a:rPr>
                        <a:t>Outil</a:t>
                      </a:r>
                      <a:endParaRPr lang="fr-BE" sz="3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  <a:endParaRPr lang="fr-BE" sz="3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6530530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DSadd</a:t>
                      </a:r>
                      <a:endParaRPr lang="fr-B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Crée des objets AD</a:t>
                      </a:r>
                      <a:r>
                        <a:rPr lang="en-US" sz="3000" spc="-5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889951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DSget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Affiche les propriétés des objets AD</a:t>
                      </a:r>
                      <a:r>
                        <a:rPr lang="en-US" sz="3000" spc="-10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7455357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DSquery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Recherche les objets AD</a:t>
                      </a:r>
                      <a:r>
                        <a:rPr lang="en-US" sz="3000" spc="-6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314629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DSmod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Modifie les objets AD</a:t>
                      </a:r>
                      <a:r>
                        <a:rPr lang="en-US" sz="3000" spc="-6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9920332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DSrm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Supprime les objets AD</a:t>
                      </a:r>
                      <a:r>
                        <a:rPr lang="en-US" sz="3000" spc="-55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0582730"/>
                  </a:ext>
                </a:extLst>
              </a:tr>
              <a:tr h="787668"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DSmove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Déplace</a:t>
                      </a:r>
                      <a:r>
                        <a:rPr lang="en-US" sz="3000" dirty="0">
                          <a:effectLst/>
                        </a:rPr>
                        <a:t> les </a:t>
                      </a:r>
                      <a:r>
                        <a:rPr lang="en-US" sz="3000" dirty="0" err="1">
                          <a:effectLst/>
                        </a:rPr>
                        <a:t>objets</a:t>
                      </a:r>
                      <a:r>
                        <a:rPr lang="en-US" sz="3000" dirty="0">
                          <a:effectLst/>
                        </a:rPr>
                        <a:t> AD</a:t>
                      </a:r>
                      <a:r>
                        <a:rPr lang="en-US" sz="3000" spc="-65" dirty="0">
                          <a:effectLst/>
                        </a:rPr>
                        <a:t> </a:t>
                      </a:r>
                      <a:r>
                        <a:rPr lang="en-US" sz="3000" dirty="0">
                          <a:effectLst/>
                        </a:rPr>
                        <a:t>DS.</a:t>
                      </a:r>
                      <a:endParaRPr lang="fr-B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58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1524277" y="1608361"/>
            <a:ext cx="11266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4.1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Outils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en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ligne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commande</a:t>
            </a:r>
            <a:endParaRPr lang="fr-FR" sz="3600" dirty="0">
              <a:solidFill>
                <a:srgbClr val="000000"/>
              </a:solidFill>
              <a:highlight>
                <a:srgbClr val="FFFF00"/>
              </a:highlight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4.2  </a:t>
            </a:r>
            <a:r>
              <a:rPr lang="fr-BE" sz="3600" dirty="0" err="1">
                <a:solidFill>
                  <a:srgbClr val="000000"/>
                </a:solidFill>
                <a:latin typeface="Segoe Semibold"/>
              </a:rPr>
              <a:t>Powershell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Automatisation de l’administration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4.1 Outils en ligne de commande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Décrivez</a:t>
            </a:r>
            <a:r>
              <a:rPr lang="en-US" sz="3000" dirty="0"/>
              <a:t> les </a:t>
            </a:r>
            <a:r>
              <a:rPr lang="en-US" sz="3000" dirty="0" err="1"/>
              <a:t>autorisations</a:t>
            </a:r>
            <a:r>
              <a:rPr lang="en-US" sz="3000" dirty="0"/>
              <a:t> AD 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Déterminez</a:t>
            </a:r>
            <a:r>
              <a:rPr lang="en-US" sz="3000" dirty="0"/>
              <a:t> les </a:t>
            </a:r>
            <a:r>
              <a:rPr lang="en-US" sz="3000" dirty="0" err="1"/>
              <a:t>autorisations</a:t>
            </a:r>
            <a:r>
              <a:rPr lang="en-US" sz="3000" dirty="0"/>
              <a:t> AD DS </a:t>
            </a:r>
            <a:r>
              <a:rPr lang="en-US" sz="3000" dirty="0" err="1"/>
              <a:t>efficaces</a:t>
            </a:r>
            <a:r>
              <a:rPr lang="en-US" sz="3000" dirty="0"/>
              <a:t> d'un </a:t>
            </a:r>
            <a:r>
              <a:rPr lang="en-US" sz="3000" dirty="0" err="1"/>
              <a:t>utilisateur</a:t>
            </a:r>
            <a:r>
              <a:rPr lang="en-US" sz="3000" dirty="0"/>
              <a:t> sur un </a:t>
            </a:r>
            <a:r>
              <a:rPr lang="en-US" sz="3000" dirty="0" err="1"/>
              <a:t>objet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Déléguez</a:t>
            </a:r>
            <a:r>
              <a:rPr lang="en-US" sz="3000" dirty="0"/>
              <a:t> le </a:t>
            </a:r>
            <a:r>
              <a:rPr lang="en-US" sz="3000" dirty="0" err="1"/>
              <a:t>contrôle</a:t>
            </a:r>
            <a:r>
              <a:rPr lang="en-US" sz="3000" dirty="0"/>
              <a:t> </a:t>
            </a:r>
            <a:r>
              <a:rPr lang="en-US" sz="3000" dirty="0" err="1"/>
              <a:t>administratif</a:t>
            </a:r>
            <a:r>
              <a:rPr lang="en-US" sz="3000" dirty="0"/>
              <a:t> d'un </a:t>
            </a:r>
            <a:r>
              <a:rPr lang="en-US" sz="3000" dirty="0" err="1"/>
              <a:t>objet</a:t>
            </a:r>
            <a:r>
              <a:rPr lang="en-US" sz="3000" dirty="0"/>
              <a:t> AD DS à un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à un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</a:t>
            </a:r>
            <a:r>
              <a:rPr lang="en-US" sz="3000" dirty="0" err="1"/>
              <a:t>spécifique</a:t>
            </a:r>
            <a:r>
              <a:rPr lang="en-US" sz="3000" dirty="0"/>
              <a:t>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95B1E1-1CAB-4BCC-BB47-C654672F2517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4.1 Outils en ligne de commande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F3FE717C-1BDC-470E-A7BF-F643A5AA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79" y="1458742"/>
            <a:ext cx="7089014" cy="47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6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95B1E1-1CAB-4BCC-BB47-C654672F2517}"/>
              </a:ext>
            </a:extLst>
          </p:cNvPr>
          <p:cNvSpPr txBox="1"/>
          <p:nvPr/>
        </p:nvSpPr>
        <p:spPr>
          <a:xfrm>
            <a:off x="435295" y="360610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CSVDE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66D6B-4D14-488B-B024-D083489F0B0D}"/>
              </a:ext>
            </a:extLst>
          </p:cNvPr>
          <p:cNvSpPr/>
          <p:nvPr/>
        </p:nvSpPr>
        <p:spPr>
          <a:xfrm>
            <a:off x="342900" y="1214924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Csvde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un </a:t>
            </a:r>
            <a:r>
              <a:rPr lang="en-US" sz="3000" dirty="0" err="1"/>
              <a:t>outil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ligne</a:t>
            </a:r>
            <a:r>
              <a:rPr lang="en-US" sz="3000" dirty="0"/>
              <a:t> de </a:t>
            </a:r>
            <a:r>
              <a:rPr lang="en-US" sz="3000" dirty="0" err="1"/>
              <a:t>commande</a:t>
            </a:r>
            <a:r>
              <a:rPr lang="en-US" sz="3000" dirty="0"/>
              <a:t> qui </a:t>
            </a:r>
            <a:r>
              <a:rPr lang="en-US" sz="3000" dirty="0" err="1"/>
              <a:t>exporte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importe</a:t>
            </a:r>
            <a:r>
              <a:rPr lang="en-US" sz="3000" dirty="0"/>
              <a:t> des </a:t>
            </a:r>
            <a:r>
              <a:rPr lang="en-US" sz="3000" dirty="0" err="1"/>
              <a:t>objets</a:t>
            </a:r>
            <a:r>
              <a:rPr lang="en-US" sz="3000" dirty="0"/>
              <a:t> Active Directory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à </a:t>
            </a:r>
            <a:r>
              <a:rPr lang="en-US" sz="3000" dirty="0" err="1"/>
              <a:t>partir</a:t>
            </a:r>
            <a:r>
              <a:rPr lang="en-US" sz="3000" dirty="0"/>
              <a:t> d'un </a:t>
            </a:r>
            <a:r>
              <a:rPr lang="en-US" sz="3000" dirty="0" err="1"/>
              <a:t>fichier</a:t>
            </a:r>
            <a:r>
              <a:rPr lang="en-US" sz="3000" dirty="0"/>
              <a:t> de </a:t>
            </a:r>
            <a:r>
              <a:rPr lang="en-US" sz="3000" dirty="0" err="1"/>
              <a:t>valeurs</a:t>
            </a:r>
            <a:r>
              <a:rPr lang="en-US" sz="3000" dirty="0"/>
              <a:t> </a:t>
            </a:r>
            <a:r>
              <a:rPr lang="en-US" sz="3000" dirty="0" err="1"/>
              <a:t>séparées</a:t>
            </a:r>
            <a:r>
              <a:rPr lang="en-US" sz="3000" dirty="0"/>
              <a:t> par </a:t>
            </a:r>
            <a:r>
              <a:rPr lang="en-US" sz="3000" dirty="0" err="1"/>
              <a:t>une</a:t>
            </a:r>
            <a:r>
              <a:rPr lang="en-US" sz="3000" dirty="0"/>
              <a:t> virgule (.csv)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highlight>
                <a:srgbClr val="FF00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ighlight>
                  <a:srgbClr val="FF0000"/>
                </a:highlight>
              </a:rPr>
              <a:t>Il ne </a:t>
            </a:r>
            <a:r>
              <a:rPr lang="en-US" sz="3000" dirty="0" err="1">
                <a:highlight>
                  <a:srgbClr val="FF0000"/>
                </a:highlight>
              </a:rPr>
              <a:t>peut</a:t>
            </a:r>
            <a:r>
              <a:rPr lang="en-US" sz="3000" dirty="0">
                <a:highlight>
                  <a:srgbClr val="FF0000"/>
                </a:highlight>
              </a:rPr>
              <a:t> pas modifier les </a:t>
            </a:r>
            <a:r>
              <a:rPr lang="en-US" sz="3000" dirty="0" err="1">
                <a:highlight>
                  <a:srgbClr val="FF0000"/>
                </a:highlight>
              </a:rPr>
              <a:t>objets</a:t>
            </a:r>
            <a:r>
              <a:rPr lang="en-US" sz="3000" dirty="0">
                <a:highlight>
                  <a:srgbClr val="FF0000"/>
                </a:highlight>
              </a:rPr>
              <a:t> Active Directory </a:t>
            </a:r>
            <a:r>
              <a:rPr lang="en-US" sz="3000" dirty="0" err="1">
                <a:highlight>
                  <a:srgbClr val="FF0000"/>
                </a:highlight>
              </a:rPr>
              <a:t>existants</a:t>
            </a:r>
            <a:r>
              <a:rPr lang="en-US" sz="3000" dirty="0">
                <a:highlight>
                  <a:srgbClr val="FF0000"/>
                </a:highlight>
              </a:rPr>
              <a:t>. </a:t>
            </a:r>
            <a:r>
              <a:rPr lang="en-US" sz="3000" dirty="0"/>
              <a:t>Il ne </a:t>
            </a:r>
            <a:r>
              <a:rPr lang="en-US" sz="3000" dirty="0" err="1"/>
              <a:t>peut</a:t>
            </a:r>
            <a:r>
              <a:rPr lang="en-US" sz="3000" dirty="0"/>
              <a:t> que </a:t>
            </a:r>
            <a:r>
              <a:rPr lang="en-US" sz="3000" dirty="0" err="1"/>
              <a:t>créer</a:t>
            </a:r>
            <a:r>
              <a:rPr lang="en-US" sz="3000" dirty="0"/>
              <a:t> de nouveaux </a:t>
            </a:r>
            <a:r>
              <a:rPr lang="en-US" sz="3000" dirty="0" err="1"/>
              <a:t>objets</a:t>
            </a:r>
            <a:r>
              <a:rPr lang="en-US" sz="3000" dirty="0"/>
              <a:t>. 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7458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raphique montrant que csvde.exe peut exporter des données d'AD DS vers un fichier csv ou importer des données d'un fichier csv dans AD DS.  ">
            <a:extLst>
              <a:ext uri="{FF2B5EF4-FFF2-40B4-BE49-F238E27FC236}">
                <a16:creationId xmlns:a16="http://schemas.microsoft.com/office/drawing/2014/main" id="{7EC8731B-6AF9-41D8-8E10-7C154CC6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76" y="1224108"/>
            <a:ext cx="7778652" cy="51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0AB487-11C7-4681-AC1C-DB83E5A1ED1C}"/>
              </a:ext>
            </a:extLst>
          </p:cNvPr>
          <p:cNvSpPr txBox="1"/>
          <p:nvPr/>
        </p:nvSpPr>
        <p:spPr>
          <a:xfrm>
            <a:off x="435295" y="360610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CSVDE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78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95B1E1-1CAB-4BCC-BB47-C654672F2517}"/>
              </a:ext>
            </a:extLst>
          </p:cNvPr>
          <p:cNvSpPr txBox="1"/>
          <p:nvPr/>
        </p:nvSpPr>
        <p:spPr>
          <a:xfrm>
            <a:off x="435295" y="360610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ldifde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66D6B-4D14-488B-B024-D083489F0B0D}"/>
              </a:ext>
            </a:extLst>
          </p:cNvPr>
          <p:cNvSpPr/>
          <p:nvPr/>
        </p:nvSpPr>
        <p:spPr>
          <a:xfrm>
            <a:off x="342900" y="1214924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Ldifde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un </a:t>
            </a:r>
            <a:r>
              <a:rPr lang="en-US" sz="3000" dirty="0" err="1"/>
              <a:t>outil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ligne</a:t>
            </a:r>
            <a:r>
              <a:rPr lang="en-US" sz="3000" dirty="0"/>
              <a:t> de </a:t>
            </a:r>
            <a:r>
              <a:rPr lang="en-US" sz="3000" dirty="0" err="1"/>
              <a:t>commande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pour exporter, </a:t>
            </a:r>
            <a:r>
              <a:rPr lang="en-US" sz="3000" dirty="0" err="1"/>
              <a:t>créer</a:t>
            </a:r>
            <a:r>
              <a:rPr lang="en-US" sz="3000" dirty="0"/>
              <a:t>, modifier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supprimer</a:t>
            </a:r>
            <a:r>
              <a:rPr lang="en-US" sz="3000" dirty="0"/>
              <a:t> des </a:t>
            </a:r>
            <a:r>
              <a:rPr lang="en-US" sz="3000" dirty="0" err="1"/>
              <a:t>objets</a:t>
            </a:r>
            <a:r>
              <a:rPr lang="en-US" sz="3000" dirty="0"/>
              <a:t> AD 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highlight>
                <a:srgbClr val="FF00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Le </a:t>
            </a:r>
            <a:r>
              <a:rPr lang="en-US" sz="3000" dirty="0" err="1"/>
              <a:t>fichier</a:t>
            </a:r>
            <a:r>
              <a:rPr lang="en-US" sz="3000" dirty="0"/>
              <a:t> </a:t>
            </a:r>
            <a:r>
              <a:rPr lang="en-US" sz="3000" dirty="0" err="1"/>
              <a:t>doit</a:t>
            </a:r>
            <a:r>
              <a:rPr lang="en-US" sz="3000" dirty="0"/>
              <a:t> </a:t>
            </a:r>
            <a:r>
              <a:rPr lang="en-US" sz="3000" dirty="0" err="1"/>
              <a:t>être</a:t>
            </a:r>
            <a:r>
              <a:rPr lang="en-US" sz="3000" dirty="0"/>
              <a:t> au format LDIF (LDAP Data Interchange Format). La </a:t>
            </a:r>
            <a:r>
              <a:rPr lang="en-US" sz="3000" dirty="0" err="1"/>
              <a:t>plupart</a:t>
            </a:r>
            <a:r>
              <a:rPr lang="en-US" sz="3000" dirty="0"/>
              <a:t> des applications ne </a:t>
            </a:r>
            <a:r>
              <a:rPr lang="en-US" sz="3000" dirty="0" err="1"/>
              <a:t>peuvent</a:t>
            </a:r>
            <a:r>
              <a:rPr lang="en-US" sz="3000" dirty="0"/>
              <a:t> pas exporter </a:t>
            </a:r>
            <a:r>
              <a:rPr lang="en-US" sz="3000" dirty="0" err="1"/>
              <a:t>ou</a:t>
            </a:r>
            <a:r>
              <a:rPr lang="en-US" sz="3000" dirty="0"/>
              <a:t> importer des </a:t>
            </a:r>
            <a:r>
              <a:rPr lang="en-US" sz="3000" dirty="0" err="1"/>
              <a:t>données</a:t>
            </a:r>
            <a:r>
              <a:rPr lang="en-US" sz="3000" dirty="0"/>
              <a:t> au format LDIF. </a:t>
            </a:r>
            <a:r>
              <a:rPr lang="en-US" sz="3000" dirty="0" err="1">
                <a:highlight>
                  <a:srgbClr val="00FF00"/>
                </a:highlight>
              </a:rPr>
              <a:t>Vous</a:t>
            </a:r>
            <a:r>
              <a:rPr lang="en-US" sz="3000" dirty="0">
                <a:highlight>
                  <a:srgbClr val="00FF00"/>
                </a:highlight>
              </a:rPr>
              <a:t> </a:t>
            </a:r>
            <a:r>
              <a:rPr lang="en-US" sz="3000" dirty="0" err="1">
                <a:highlight>
                  <a:srgbClr val="00FF00"/>
                </a:highlight>
              </a:rPr>
              <a:t>obtiendrez</a:t>
            </a:r>
            <a:r>
              <a:rPr lang="en-US" sz="3000" dirty="0">
                <a:highlight>
                  <a:srgbClr val="00FF00"/>
                </a:highlight>
              </a:rPr>
              <a:t> </a:t>
            </a:r>
            <a:r>
              <a:rPr lang="en-US" sz="3000" dirty="0" err="1">
                <a:highlight>
                  <a:srgbClr val="00FF00"/>
                </a:highlight>
              </a:rPr>
              <a:t>probablement</a:t>
            </a:r>
            <a:r>
              <a:rPr lang="en-US" sz="3000" dirty="0">
                <a:highlight>
                  <a:srgbClr val="00FF00"/>
                </a:highlight>
              </a:rPr>
              <a:t> des </a:t>
            </a:r>
            <a:r>
              <a:rPr lang="en-US" sz="3000" dirty="0" err="1">
                <a:highlight>
                  <a:srgbClr val="00FF00"/>
                </a:highlight>
              </a:rPr>
              <a:t>données</a:t>
            </a:r>
            <a:r>
              <a:rPr lang="en-US" sz="3000" dirty="0">
                <a:highlight>
                  <a:srgbClr val="00FF00"/>
                </a:highlight>
              </a:rPr>
              <a:t> au format LDIF à </a:t>
            </a:r>
            <a:r>
              <a:rPr lang="en-US" sz="3000" dirty="0" err="1">
                <a:highlight>
                  <a:srgbClr val="00FF00"/>
                </a:highlight>
              </a:rPr>
              <a:t>partir</a:t>
            </a:r>
            <a:r>
              <a:rPr lang="en-US" sz="3000" dirty="0">
                <a:highlight>
                  <a:srgbClr val="00FF00"/>
                </a:highlight>
              </a:rPr>
              <a:t> d'un </a:t>
            </a:r>
            <a:r>
              <a:rPr lang="en-US" sz="3000" dirty="0" err="1">
                <a:highlight>
                  <a:srgbClr val="00FF00"/>
                </a:highlight>
              </a:rPr>
              <a:t>autre</a:t>
            </a:r>
            <a:r>
              <a:rPr lang="en-US" sz="3000" dirty="0">
                <a:highlight>
                  <a:srgbClr val="00FF00"/>
                </a:highlight>
              </a:rPr>
              <a:t> service </a:t>
            </a:r>
            <a:r>
              <a:rPr lang="en-US" sz="3000" dirty="0" err="1">
                <a:highlight>
                  <a:srgbClr val="00FF00"/>
                </a:highlight>
              </a:rPr>
              <a:t>d'annuaire</a:t>
            </a:r>
            <a:r>
              <a:rPr lang="en-US" sz="3000" dirty="0">
                <a:highlight>
                  <a:srgbClr val="00FF00"/>
                </a:highlight>
              </a:rPr>
              <a:t>.</a:t>
            </a:r>
            <a:endParaRPr lang="fr-BE" sz="3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8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54905A-F07D-4071-8461-9EB7C9A49AB2}"/>
              </a:ext>
            </a:extLst>
          </p:cNvPr>
          <p:cNvSpPr txBox="1"/>
          <p:nvPr/>
        </p:nvSpPr>
        <p:spPr>
          <a:xfrm>
            <a:off x="326654" y="270075"/>
            <a:ext cx="11502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ldifde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Graphique montrant que ldifde.exe peut exporter des données d'AD DS vers un fichier .ldif ou importer des données d'un fichier .ldif dans AD DS.  ">
            <a:extLst>
              <a:ext uri="{FF2B5EF4-FFF2-40B4-BE49-F238E27FC236}">
                <a16:creationId xmlns:a16="http://schemas.microsoft.com/office/drawing/2014/main" id="{A72C1477-E260-425A-9EEE-005171EF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78" y="908558"/>
            <a:ext cx="8442413" cy="563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84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273</Words>
  <Application>Microsoft Office PowerPoint</Application>
  <PresentationFormat>Grand écran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</vt:lpstr>
      <vt:lpstr>Segoe Semibold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81</cp:revision>
  <dcterms:created xsi:type="dcterms:W3CDTF">2018-02-07T09:29:12Z</dcterms:created>
  <dcterms:modified xsi:type="dcterms:W3CDTF">2018-04-25T13:12:59Z</dcterms:modified>
</cp:coreProperties>
</file>