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24" r:id="rId3"/>
    <p:sldId id="325" r:id="rId4"/>
    <p:sldId id="326" r:id="rId5"/>
    <p:sldId id="327" r:id="rId6"/>
    <p:sldId id="328" r:id="rId7"/>
    <p:sldId id="334" r:id="rId8"/>
    <p:sldId id="332" r:id="rId9"/>
    <p:sldId id="335" r:id="rId10"/>
    <p:sldId id="333" r:id="rId11"/>
    <p:sldId id="330" r:id="rId12"/>
    <p:sldId id="329" r:id="rId13"/>
    <p:sldId id="278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98162" autoAdjust="0"/>
  </p:normalViewPr>
  <p:slideViewPr>
    <p:cSldViewPr>
      <p:cViewPr>
        <p:scale>
          <a:sx n="130" d="100"/>
          <a:sy n="130" d="100"/>
        </p:scale>
        <p:origin x="-400" y="-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3" d="100"/>
          <a:sy n="73" d="100"/>
        </p:scale>
        <p:origin x="-258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8BD94-69FD-4973-B6DB-2106A5B4741C}" type="datetimeFigureOut">
              <a:rPr lang="en-US" smtClean="0"/>
              <a:t>30/01/14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9EA44-9554-4B30-86F0-B4730E46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63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AF21533C-236C-49E5-91F3-790E8FABEAE1}" type="datetime1">
              <a:rPr lang="en-US" smtClean="0">
                <a:solidFill>
                  <a:prstClr val="black"/>
                </a:solidFill>
              </a:rPr>
              <a:pPr/>
              <a:t>30/01/14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Cisco Live 2013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429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BBFF4-3870-4421-A2C2-2AEF7218825D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133744E5-5E16-4CAD-9169-683E38E5D99B}" type="datetime1">
              <a:rPr lang="en-US" smtClean="0">
                <a:solidFill>
                  <a:prstClr val="black"/>
                </a:solidFill>
              </a:rPr>
              <a:pPr/>
              <a:t>30/01/14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Cisco Live 2013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808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46" y="41394"/>
            <a:ext cx="8413138" cy="76543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b" anchorCtr="0" compatLnSpc="1">
            <a:prstTxWarp prst="textNoShape">
              <a:avLst/>
            </a:prstTxWarp>
          </a:bodyPr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846" y="1085067"/>
            <a:ext cx="8403738" cy="3715533"/>
          </a:xfrm>
        </p:spPr>
        <p:txBody>
          <a:bodyPr lIns="91440" tIns="45720" rIns="91440" bIns="45720"/>
          <a:lstStyle>
            <a:lvl1pPr>
              <a:spcBef>
                <a:spcPts val="600"/>
              </a:spcBef>
              <a:buClr>
                <a:srgbClr val="168ACB"/>
              </a:buClr>
              <a:defRPr>
                <a:solidFill>
                  <a:srgbClr val="000000"/>
                </a:solidFill>
              </a:defRPr>
            </a:lvl1pPr>
            <a:lvl2pPr>
              <a:spcBef>
                <a:spcPts val="400"/>
              </a:spcBef>
              <a:defRPr>
                <a:solidFill>
                  <a:srgbClr val="000000"/>
                </a:solidFill>
              </a:defRPr>
            </a:lvl2pPr>
            <a:lvl3pPr>
              <a:lnSpc>
                <a:spcPct val="90000"/>
              </a:lnSpc>
              <a:spcBef>
                <a:spcPts val="200"/>
              </a:spcBef>
              <a:defRPr>
                <a:solidFill>
                  <a:srgbClr val="000000"/>
                </a:solidFill>
              </a:defRPr>
            </a:lvl3pPr>
            <a:lvl4pPr>
              <a:lnSpc>
                <a:spcPct val="90000"/>
              </a:lnSpc>
              <a:spcBef>
                <a:spcPts val="200"/>
              </a:spcBef>
              <a:defRPr>
                <a:solidFill>
                  <a:srgbClr val="000000"/>
                </a:solidFill>
              </a:defRPr>
            </a:lvl4pPr>
            <a:lvl5pPr>
              <a:spcBef>
                <a:spcPts val="675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83496" y="4954262"/>
            <a:ext cx="366853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pPr defTabSz="514350" fontAlgn="auto">
              <a:spcBef>
                <a:spcPts val="0"/>
              </a:spcBef>
              <a:spcAft>
                <a:spcPts val="0"/>
              </a:spcAft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8661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83496" y="4954262"/>
            <a:ext cx="366853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pPr defTabSz="514350" fontAlgn="auto">
              <a:spcBef>
                <a:spcPts val="0"/>
              </a:spcBef>
              <a:spcAft>
                <a:spcPts val="0"/>
              </a:spcAft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2820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Kirk Mossing\Desktop\CURRENT JOBS\Cisco Live\Template\star full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915035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86023" y="1190756"/>
            <a:ext cx="7174661" cy="1354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440" tIns="45720" rIns="91440" bIns="45720"/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>
                <a:sym typeface="Arial" pitchFamily="-107" charset="0"/>
              </a:rPr>
              <a:t>Click To Edit Presentation Name</a:t>
            </a:r>
            <a:endParaRPr lang="en-US" dirty="0">
              <a:sym typeface="Arial" pitchFamily="-107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991565" y="2578892"/>
            <a:ext cx="7173311" cy="6072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440" tIns="45720" rIns="91440" bIns="45720"/>
          <a:lstStyle>
            <a:lvl1pPr marL="1786" indent="0">
              <a:buFontTx/>
              <a:buNone/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>
                <a:sym typeface="Arial" pitchFamily="-107" charset="0"/>
              </a:rPr>
              <a:t>Click to edit </a:t>
            </a:r>
            <a:r>
              <a:rPr lang="en-US" dirty="0" smtClean="0">
                <a:sym typeface="Arial" pitchFamily="-107" charset="0"/>
              </a:rPr>
              <a:t>Session ID</a:t>
            </a:r>
            <a:endParaRPr lang="en-US" dirty="0">
              <a:sym typeface="Arial" pitchFamily="-107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89405" y="3295650"/>
            <a:ext cx="6069012" cy="1055688"/>
          </a:xfrm>
        </p:spPr>
        <p:txBody>
          <a:bodyPr lIns="91440" tIns="45720" rIns="91440" bIns="45720"/>
          <a:lstStyle>
            <a:lvl1pPr marL="1785" indent="0">
              <a:buNone/>
              <a:defRPr sz="2000" baseline="0">
                <a:solidFill>
                  <a:schemeClr val="accent1"/>
                </a:solidFill>
              </a:defRPr>
            </a:lvl1pPr>
            <a:lvl2pPr marL="192881" indent="0">
              <a:buNone/>
              <a:defRPr/>
            </a:lvl2pPr>
            <a:lvl3pPr marL="386655" indent="0">
              <a:buNone/>
              <a:defRPr/>
            </a:lvl3pPr>
            <a:lvl4pPr marL="546497" indent="0">
              <a:buNone/>
              <a:defRPr/>
            </a:lvl4pPr>
            <a:lvl5pPr marL="706338" indent="0">
              <a:buNone/>
              <a:defRPr/>
            </a:lvl5pPr>
          </a:lstStyle>
          <a:p>
            <a:pPr lvl="0"/>
            <a:r>
              <a:rPr lang="en-US" dirty="0" smtClean="0"/>
              <a:t>Click to edit Presenter Name and Title</a:t>
            </a:r>
          </a:p>
        </p:txBody>
      </p:sp>
      <p:pic>
        <p:nvPicPr>
          <p:cNvPr id="7" name="Picture 6" descr="CL13-Blue-DIGI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329" y="4613278"/>
            <a:ext cx="1043920" cy="34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207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13-Blue-DIG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329" y="185579"/>
            <a:ext cx="1043920" cy="34952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84290" y="3956770"/>
            <a:ext cx="8281511" cy="557213"/>
          </a:xfrm>
        </p:spPr>
        <p:txBody>
          <a:bodyPr/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1"/>
            <a:ext cx="9144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61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Kirk Mossing\Desktop\CURRENT JOBS\Cisco Live\Template\star full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3001616"/>
            <a:ext cx="9150350" cy="214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 userDrawn="1"/>
        </p:nvSpPr>
        <p:spPr bwMode="auto">
          <a:xfrm>
            <a:off x="0" y="2034392"/>
            <a:ext cx="9144000" cy="1014149"/>
          </a:xfrm>
          <a:prstGeom prst="rect">
            <a:avLst/>
          </a:prstGeom>
          <a:solidFill>
            <a:srgbClr val="0C65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sym typeface="Arial" pitchFamily="-107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512795" y="2034392"/>
            <a:ext cx="7253007" cy="101414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2800" b="0" dirty="0">
                <a:solidFill>
                  <a:srgbClr val="EEECE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610999" y="2180525"/>
            <a:ext cx="733224" cy="733224"/>
          </a:xfrm>
          <a:prstGeom prst="rect">
            <a:avLst/>
          </a:prstGeom>
          <a:noFill/>
          <a:ln w="101600" cap="flat" cmpd="sng" algn="ctr">
            <a:solidFill>
              <a:srgbClr val="FFFFFF">
                <a:alpha val="3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defTabSz="51435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sym typeface="Arial" pitchFamily="-107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761242" y="2330768"/>
            <a:ext cx="432738" cy="432738"/>
          </a:xfrm>
          <a:prstGeom prst="rect">
            <a:avLst/>
          </a:prstGeom>
          <a:noFill/>
          <a:ln w="174625" cap="flat" cmpd="sng" algn="ctr">
            <a:solidFill>
              <a:srgbClr val="FFFFFF">
                <a:alpha val="3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defTabSz="51435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sym typeface="Arial" pitchFamily="-107" charset="0"/>
            </a:endParaRPr>
          </a:p>
        </p:txBody>
      </p:sp>
      <p:pic>
        <p:nvPicPr>
          <p:cNvPr id="9" name="Picture 8" descr="CL13-Blue-DIGI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329" y="185579"/>
            <a:ext cx="1043920" cy="34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046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lua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83496" y="4954262"/>
            <a:ext cx="360503" cy="189238"/>
          </a:xfrm>
          <a:prstGeom prst="rect">
            <a:avLst/>
          </a:prstGeom>
        </p:spPr>
        <p:txBody>
          <a:bodyPr/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pic>
        <p:nvPicPr>
          <p:cNvPr id="5" name="Picture 4"/>
          <p:cNvPicPr>
            <a:picLocks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69280" y="924734"/>
            <a:ext cx="4274720" cy="2406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4869278" y="3429000"/>
            <a:ext cx="41818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Maximize your Cisco Live experience with your free Cisco Live 365 account. Download session PDFs, view sessions on-demand and participate in live activities throughout the year. Click the Enter Cisco Live 365 button in your Cisco Live portal to log in.</a:t>
            </a:r>
            <a:endParaRPr lang="en-US" sz="1100" dirty="0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332626" y="360368"/>
            <a:ext cx="6812762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51" indent="-625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rgbClr val="FFFFFF"/>
                </a:solidFill>
                <a:ea typeface="+mj-ea"/>
                <a:cs typeface="+mj-cs"/>
                <a:sym typeface="Arial" pitchFamily="34" charset="0"/>
              </a:rPr>
              <a:t>Complete Your Online Session Evaluation</a:t>
            </a:r>
          </a:p>
        </p:txBody>
      </p:sp>
      <p:sp>
        <p:nvSpPr>
          <p:cNvPr id="9" name="Content Placeholder 8"/>
          <p:cNvSpPr txBox="1">
            <a:spLocks/>
          </p:cNvSpPr>
          <p:nvPr userDrawn="1"/>
        </p:nvSpPr>
        <p:spPr bwMode="auto">
          <a:xfrm>
            <a:off x="403831" y="1085067"/>
            <a:ext cx="4389249" cy="371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7523" indent="-185738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168ACB"/>
              </a:buClr>
              <a:buSzPct val="100000"/>
              <a:buFont typeface="Wingdings" charset="2"/>
              <a:buChar char="§"/>
              <a:defRPr sz="1800">
                <a:solidFill>
                  <a:schemeClr val="tx2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386656" indent="-193775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0C65B7"/>
              </a:buClr>
              <a:buSzPct val="100000"/>
              <a:buFont typeface="Arial"/>
              <a:buChar char="–"/>
              <a:defRPr sz="1600">
                <a:solidFill>
                  <a:schemeClr val="tx2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546497" indent="-159842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>
                <a:srgbClr val="0C65B7"/>
              </a:buClr>
              <a:buSzPct val="100000"/>
              <a:buFont typeface="Wingdings" charset="2"/>
              <a:buChar char="§"/>
              <a:defRPr sz="1400">
                <a:solidFill>
                  <a:schemeClr val="tx2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706339" indent="-159842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>
                <a:srgbClr val="0C65B7"/>
              </a:buClr>
              <a:buSzPct val="100000"/>
              <a:buFont typeface="Arial" pitchFamily="34" charset="0"/>
              <a:buChar char="–"/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773311" indent="-66973" algn="l" rtl="0" eaLnBrk="0" fontAlgn="base" hangingPunct="0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1416248" indent="-128588" algn="l" rtl="0" fontAlgn="base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fontAlgn="base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fontAlgn="base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fontAlgn="base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Give us your feedback and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you could win fabulous prizes.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Winners announced daily.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Receive 20 Cisco Daily Challenge points for each session evaluation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you complete.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Complete your session evaluation online now</a:t>
            </a:r>
            <a:r>
              <a:rPr lang="en-US" baseline="0" dirty="0" smtClean="0">
                <a:solidFill>
                  <a:srgbClr val="000000"/>
                </a:solidFill>
              </a:rPr>
              <a:t> through either the mobile app or internet kiosk stations.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4939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em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Kirk Mossing\Desktop\CURRENT JOBS\Cisco Live\Template\star full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350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L13-Theme-1line-Whit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83" y="1134105"/>
            <a:ext cx="6194791" cy="857740"/>
          </a:xfrm>
          <a:prstGeom prst="rect">
            <a:avLst/>
          </a:prstGeom>
        </p:spPr>
      </p:pic>
      <p:pic>
        <p:nvPicPr>
          <p:cNvPr id="4" name="Picture 3" descr="CL13-White-RGB.pdf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0" b="35547"/>
          <a:stretch/>
        </p:blipFill>
        <p:spPr>
          <a:xfrm>
            <a:off x="6929546" y="4016977"/>
            <a:ext cx="1882274" cy="1045650"/>
          </a:xfrm>
          <a:prstGeom prst="rect">
            <a:avLst/>
          </a:prstGeom>
        </p:spPr>
      </p:pic>
      <p:pic>
        <p:nvPicPr>
          <p:cNvPr id="5" name="Picture 4" descr="CISCO-White-DIGI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4" y="4477774"/>
            <a:ext cx="721994" cy="38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230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ISCO-Blue-PMS [Converted].pdf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77" b="28877"/>
          <a:stretch/>
        </p:blipFill>
        <p:spPr>
          <a:xfrm>
            <a:off x="1483133" y="1266825"/>
            <a:ext cx="6177736" cy="260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577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13-Blue-DIGI.png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329" y="4613278"/>
            <a:ext cx="1043920" cy="349520"/>
          </a:xfrm>
          <a:prstGeom prst="rect">
            <a:avLst/>
          </a:prstGeom>
        </p:spPr>
      </p:pic>
      <p:pic>
        <p:nvPicPr>
          <p:cNvPr id="9" name="Picture 2" descr="C:\Users\Kirk Mossing\Desktop\CURRENT JOBS\Cisco Live\Template\star full.jpg"/>
          <p:cNvPicPr>
            <a:picLocks noChangeAspect="1" noChangeArrowheads="1"/>
          </p:cNvPicPr>
          <p:nvPr userDrawn="1"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91503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3846" y="41394"/>
            <a:ext cx="8413138" cy="765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846" y="1085279"/>
            <a:ext cx="8403738" cy="36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dirty="0" smtClean="0">
                <a:sym typeface="Arial" pitchFamily="34" charset="0"/>
              </a:rPr>
              <a:t>Fourth level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2942979" y="4954262"/>
            <a:ext cx="2177196" cy="15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6195" tIns="23097" rIns="46195" bIns="23097" anchor="b" anchorCtr="1">
            <a:spAutoFit/>
          </a:bodyPr>
          <a:lstStyle/>
          <a:p>
            <a:pPr defTabSz="458093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8E8E95"/>
                </a:solidFill>
                <a:sym typeface="Arial" pitchFamily="34" charset="0"/>
              </a:rPr>
              <a:t>© </a:t>
            </a:r>
            <a:r>
              <a:rPr lang="en-US" sz="700" dirty="0" smtClean="0">
                <a:solidFill>
                  <a:srgbClr val="8E8E95"/>
                </a:solidFill>
                <a:sym typeface="Arial" pitchFamily="34" charset="0"/>
              </a:rPr>
              <a:t>2014 </a:t>
            </a:r>
            <a:r>
              <a:rPr lang="en-US" sz="700" dirty="0">
                <a:solidFill>
                  <a:srgbClr val="8E8E95"/>
                </a:solidFill>
                <a:sym typeface="Arial" pitchFamily="34" charset="0"/>
              </a:rPr>
              <a:t>Cisco and/or its affiliates. All rights reserved.</a:t>
            </a: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ltGray">
          <a:xfrm>
            <a:off x="1057379" y="4954262"/>
            <a:ext cx="792141" cy="15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195" tIns="23097" rIns="46195" bIns="23097" anchor="b">
            <a:spAutoFit/>
          </a:bodyPr>
          <a:lstStyle/>
          <a:p>
            <a:pPr defTabSz="458093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 smtClean="0">
                <a:solidFill>
                  <a:srgbClr val="8E8E95"/>
                </a:solidFill>
                <a:sym typeface="Arial" pitchFamily="34" charset="0"/>
              </a:rPr>
              <a:t>BRKEWN-2666</a:t>
            </a:r>
            <a:endParaRPr lang="en-US" sz="700" dirty="0">
              <a:solidFill>
                <a:srgbClr val="8E8E95"/>
              </a:solidFill>
              <a:sym typeface="Arial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 userDrawn="1"/>
        </p:nvSpPr>
        <p:spPr bwMode="ltGray">
          <a:xfrm>
            <a:off x="6115647" y="4954262"/>
            <a:ext cx="583811" cy="15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6195" tIns="23097" rIns="46195" bIns="23097" anchor="b" anchorCtr="1">
            <a:spAutoFit/>
          </a:bodyPr>
          <a:lstStyle/>
          <a:p>
            <a:pPr defTabSz="458093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8E8E95"/>
                </a:solidFill>
                <a:sym typeface="Arial" pitchFamily="34" charset="0"/>
              </a:rPr>
              <a:t>Cisco Public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83496" y="4954262"/>
            <a:ext cx="366853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pPr defTabSz="514350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  <a:sym typeface="Arial" pitchFamily="34" charset="0"/>
              </a:rPr>
              <a:pPr defTabSz="514350">
                <a:defRPr/>
              </a:pPr>
              <a:t>‹#›</a:t>
            </a:fld>
            <a:endParaRPr lang="en-US" kern="0" dirty="0">
              <a:solidFill>
                <a:srgbClr val="595959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85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75" r:id="rId5"/>
    <p:sldLayoutId id="2147483677" r:id="rId6"/>
    <p:sldLayoutId id="2147483678" r:id="rId7"/>
    <p:sldLayoutId id="2147483679" r:id="rId8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marL="6251" indent="-6251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+mj-ea"/>
          <a:cs typeface="+mj-cs"/>
          <a:sym typeface="Arial" pitchFamily="34" charset="0"/>
        </a:defRPr>
      </a:lvl1pPr>
      <a:lvl2pPr marL="6251" indent="-6251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B1059D"/>
          </a:solidFill>
          <a:latin typeface="Arial" pitchFamily="-107" charset="0"/>
          <a:ea typeface="Apple LiGothic Medium" pitchFamily="-107" charset="-120"/>
          <a:cs typeface="Apple LiGothic Medium" pitchFamily="-107" charset="-120"/>
          <a:sym typeface="Arial" pitchFamily="34" charset="0"/>
        </a:defRPr>
      </a:lvl2pPr>
      <a:lvl3pPr marL="6251" indent="-6251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B1059D"/>
          </a:solidFill>
          <a:latin typeface="Arial" pitchFamily="-107" charset="0"/>
          <a:ea typeface="Apple LiGothic Medium" pitchFamily="-107" charset="-120"/>
          <a:cs typeface="Apple LiGothic Medium" pitchFamily="-107" charset="-120"/>
          <a:sym typeface="Arial" pitchFamily="34" charset="0"/>
        </a:defRPr>
      </a:lvl3pPr>
      <a:lvl4pPr marL="6251" indent="-6251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B1059D"/>
          </a:solidFill>
          <a:latin typeface="Arial" pitchFamily="-107" charset="0"/>
          <a:ea typeface="Apple LiGothic Medium" pitchFamily="-107" charset="-120"/>
          <a:cs typeface="Apple LiGothic Medium" pitchFamily="-107" charset="-120"/>
          <a:sym typeface="Arial" pitchFamily="34" charset="0"/>
        </a:defRPr>
      </a:lvl4pPr>
      <a:lvl5pPr marL="6251" indent="-6251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B1059D"/>
          </a:solidFill>
          <a:latin typeface="Arial" pitchFamily="-107" charset="0"/>
          <a:ea typeface="Apple LiGothic Medium" pitchFamily="-107" charset="-120"/>
          <a:cs typeface="Apple LiGothic Medium" pitchFamily="-107" charset="-120"/>
          <a:sym typeface="Arial" pitchFamily="34" charset="0"/>
        </a:defRPr>
      </a:lvl5pPr>
      <a:lvl6pPr marL="263426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1EB9E4"/>
          </a:solidFill>
          <a:latin typeface="Arial" pitchFamily="-107" charset="0"/>
          <a:ea typeface="Apple LiGothic Medium" pitchFamily="-107" charset="-120"/>
          <a:cs typeface="Apple LiGothic Medium" pitchFamily="-107" charset="-120"/>
          <a:sym typeface="Arial" pitchFamily="-107" charset="0"/>
        </a:defRPr>
      </a:lvl6pPr>
      <a:lvl7pPr marL="520601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1EB9E4"/>
          </a:solidFill>
          <a:latin typeface="Arial" pitchFamily="-107" charset="0"/>
          <a:ea typeface="Apple LiGothic Medium" pitchFamily="-107" charset="-120"/>
          <a:cs typeface="Apple LiGothic Medium" pitchFamily="-107" charset="-120"/>
          <a:sym typeface="Arial" pitchFamily="-107" charset="0"/>
        </a:defRPr>
      </a:lvl7pPr>
      <a:lvl8pPr marL="777776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1EB9E4"/>
          </a:solidFill>
          <a:latin typeface="Arial" pitchFamily="-107" charset="0"/>
          <a:ea typeface="Apple LiGothic Medium" pitchFamily="-107" charset="-120"/>
          <a:cs typeface="Apple LiGothic Medium" pitchFamily="-107" charset="-120"/>
          <a:sym typeface="Arial" pitchFamily="-107" charset="0"/>
        </a:defRPr>
      </a:lvl8pPr>
      <a:lvl9pPr marL="1034951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1EB9E4"/>
          </a:solidFill>
          <a:latin typeface="Arial" pitchFamily="-107" charset="0"/>
          <a:ea typeface="Apple LiGothic Medium" pitchFamily="-107" charset="-120"/>
          <a:cs typeface="Apple LiGothic Medium" pitchFamily="-107" charset="-120"/>
          <a:sym typeface="Arial" pitchFamily="-107" charset="0"/>
        </a:defRPr>
      </a:lvl9pPr>
    </p:titleStyle>
    <p:bodyStyle>
      <a:lvl1pPr marL="187523" indent="-185738" algn="l" rtl="0" eaLnBrk="0" fontAlgn="base" hangingPunct="0">
        <a:lnSpc>
          <a:spcPct val="90000"/>
        </a:lnSpc>
        <a:spcBef>
          <a:spcPts val="1200"/>
        </a:spcBef>
        <a:spcAft>
          <a:spcPct val="0"/>
        </a:spcAft>
        <a:buClr>
          <a:srgbClr val="0C65B7"/>
        </a:buClr>
        <a:buSzPct val="100000"/>
        <a:buFont typeface="Wingdings" charset="2"/>
        <a:buChar char="§"/>
        <a:defRPr sz="1800">
          <a:solidFill>
            <a:srgbClr val="000000"/>
          </a:solidFill>
          <a:latin typeface="+mn-lt"/>
          <a:ea typeface="+mn-ea"/>
          <a:cs typeface="+mn-cs"/>
          <a:sym typeface="Arial" pitchFamily="34" charset="0"/>
        </a:defRPr>
      </a:lvl1pPr>
      <a:lvl2pPr marL="386656" indent="-193775" algn="l" rtl="0" eaLnBrk="0" fontAlgn="base" hangingPunct="0">
        <a:lnSpc>
          <a:spcPct val="90000"/>
        </a:lnSpc>
        <a:spcBef>
          <a:spcPts val="400"/>
        </a:spcBef>
        <a:spcAft>
          <a:spcPct val="0"/>
        </a:spcAft>
        <a:buClr>
          <a:srgbClr val="0C65B7"/>
        </a:buClr>
        <a:buSzPct val="100000"/>
        <a:buFont typeface="Arial"/>
        <a:buChar char="–"/>
        <a:defRPr sz="1600">
          <a:solidFill>
            <a:srgbClr val="000000"/>
          </a:solidFill>
          <a:latin typeface="+mn-lt"/>
          <a:ea typeface="+mn-ea"/>
          <a:cs typeface="+mn-cs"/>
          <a:sym typeface="Arial" pitchFamily="34" charset="0"/>
        </a:defRPr>
      </a:lvl2pPr>
      <a:lvl3pPr marL="546497" indent="-159842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lr>
          <a:srgbClr val="0C65B7"/>
        </a:buClr>
        <a:buSzPct val="100000"/>
        <a:buFont typeface="Wingdings" charset="2"/>
        <a:buChar char="§"/>
        <a:defRPr sz="1400">
          <a:solidFill>
            <a:srgbClr val="000000"/>
          </a:solidFill>
          <a:latin typeface="+mn-lt"/>
          <a:ea typeface="+mn-ea"/>
          <a:cs typeface="+mn-cs"/>
          <a:sym typeface="Arial" pitchFamily="34" charset="0"/>
        </a:defRPr>
      </a:lvl3pPr>
      <a:lvl4pPr marL="706339" indent="-159842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lr>
          <a:srgbClr val="0C65B7"/>
        </a:buClr>
        <a:buSzPct val="100000"/>
        <a:buFont typeface="Arial" pitchFamily="34" charset="0"/>
        <a:buChar char="–"/>
        <a:defRPr sz="1100">
          <a:solidFill>
            <a:srgbClr val="000000"/>
          </a:solidFill>
          <a:latin typeface="+mn-lt"/>
          <a:ea typeface="+mn-ea"/>
          <a:cs typeface="+mn-cs"/>
          <a:sym typeface="Arial" pitchFamily="34" charset="0"/>
        </a:defRPr>
      </a:lvl4pPr>
      <a:lvl5pPr marL="773311" indent="-66973" algn="l" rtl="0" eaLnBrk="0" fontAlgn="base" hangingPunct="0">
        <a:lnSpc>
          <a:spcPct val="95000"/>
        </a:lnSpc>
        <a:spcBef>
          <a:spcPts val="675"/>
        </a:spcBef>
        <a:spcAft>
          <a:spcPct val="0"/>
        </a:spcAft>
        <a:buClr>
          <a:srgbClr val="FFFFFF"/>
        </a:buClr>
        <a:buSzPct val="100000"/>
        <a:buFont typeface="Arial" pitchFamily="34" charset="0"/>
        <a:buChar char="»"/>
        <a:defRPr>
          <a:solidFill>
            <a:schemeClr val="tx2"/>
          </a:solidFill>
          <a:latin typeface="+mn-lt"/>
          <a:ea typeface="+mn-ea"/>
          <a:cs typeface="+mn-cs"/>
          <a:sym typeface="Arial" pitchFamily="34" charset="0"/>
        </a:defRPr>
      </a:lvl5pPr>
      <a:lvl6pPr marL="1416248" indent="-128588" algn="l" rtl="0" fontAlgn="base">
        <a:lnSpc>
          <a:spcPct val="95000"/>
        </a:lnSpc>
        <a:spcBef>
          <a:spcPts val="1013"/>
        </a:spcBef>
        <a:spcAft>
          <a:spcPct val="0"/>
        </a:spcAft>
        <a:buClr>
          <a:srgbClr val="FFFFFF"/>
        </a:buClr>
        <a:buSzPct val="100000"/>
        <a:buFont typeface="Arial" pitchFamily="-107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Arial" pitchFamily="-107" charset="0"/>
        </a:defRPr>
      </a:lvl6pPr>
      <a:lvl7pPr marL="1673423" indent="-128588" algn="l" rtl="0" fontAlgn="base">
        <a:lnSpc>
          <a:spcPct val="95000"/>
        </a:lnSpc>
        <a:spcBef>
          <a:spcPts val="1013"/>
        </a:spcBef>
        <a:spcAft>
          <a:spcPct val="0"/>
        </a:spcAft>
        <a:buClr>
          <a:srgbClr val="FFFFFF"/>
        </a:buClr>
        <a:buSzPct val="100000"/>
        <a:buFont typeface="Arial" pitchFamily="-107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Arial" pitchFamily="-107" charset="0"/>
        </a:defRPr>
      </a:lvl7pPr>
      <a:lvl8pPr marL="1930598" indent="-128588" algn="l" rtl="0" fontAlgn="base">
        <a:lnSpc>
          <a:spcPct val="95000"/>
        </a:lnSpc>
        <a:spcBef>
          <a:spcPts val="1013"/>
        </a:spcBef>
        <a:spcAft>
          <a:spcPct val="0"/>
        </a:spcAft>
        <a:buClr>
          <a:srgbClr val="FFFFFF"/>
        </a:buClr>
        <a:buSzPct val="100000"/>
        <a:buFont typeface="Arial" pitchFamily="-107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Arial" pitchFamily="-107" charset="0"/>
        </a:defRPr>
      </a:lvl8pPr>
      <a:lvl9pPr marL="2187773" indent="-128588" algn="l" rtl="0" fontAlgn="base">
        <a:lnSpc>
          <a:spcPct val="95000"/>
        </a:lnSpc>
        <a:spcBef>
          <a:spcPts val="1013"/>
        </a:spcBef>
        <a:spcAft>
          <a:spcPct val="0"/>
        </a:spcAft>
        <a:buClr>
          <a:srgbClr val="FFFFFF"/>
        </a:buClr>
        <a:buSzPct val="100000"/>
        <a:buFont typeface="Arial" pitchFamily="-107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Arial" pitchFamily="-107" charset="0"/>
        </a:defRPr>
      </a:lvl9pPr>
    </p:bodyStyle>
    <p:otherStyle>
      <a:defPPr>
        <a:defRPr lang="en-US"/>
      </a:defPPr>
      <a:lvl1pPr marL="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wmf"/><Relationship Id="rId5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4.png"/><Relationship Id="rId5" Type="http://schemas.openxmlformats.org/officeDocument/2006/relationships/image" Target="../media/image15.wmf"/><Relationship Id="rId6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77318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14" name="Line 48"/>
          <p:cNvSpPr>
            <a:spLocks noChangeShapeType="1"/>
          </p:cNvSpPr>
          <p:nvPr/>
        </p:nvSpPr>
        <p:spPr bwMode="auto">
          <a:xfrm>
            <a:off x="4724400" y="1733550"/>
            <a:ext cx="1066800" cy="914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" name="Picture 52" descr="WLAN_Controll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28750"/>
            <a:ext cx="93179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1828800" y="1428750"/>
            <a:ext cx="2197608" cy="685800"/>
            <a:chOff x="1828800" y="1428750"/>
            <a:chExt cx="2197608" cy="685800"/>
          </a:xfrm>
        </p:grpSpPr>
        <p:sp>
          <p:nvSpPr>
            <p:cNvPr id="16" name="Right Arrow 15"/>
            <p:cNvSpPr/>
            <p:nvPr/>
          </p:nvSpPr>
          <p:spPr bwMode="auto">
            <a:xfrm>
              <a:off x="3048000" y="1428750"/>
              <a:ext cx="978408" cy="484632"/>
            </a:xfrm>
            <a:prstGeom prst="rightArrow">
              <a:avLst/>
            </a:prstGeom>
            <a:solidFill>
              <a:schemeClr val="accent1"/>
            </a:solidFill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 rtlCol="0" anchor="ctr"/>
            <a:lstStyle/>
            <a:p>
              <a:pPr algn="ctr" defTabSz="514350"/>
              <a:endParaRPr lang="en-US" sz="1400" dirty="0" err="1" smtClean="0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28800" y="1497971"/>
              <a:ext cx="1610537" cy="616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sz="1600" dirty="0" smtClean="0">
                  <a:solidFill>
                    <a:srgbClr val="000000"/>
                  </a:solidFill>
                </a:rPr>
                <a:t>RA Throttle 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sz="1600" dirty="0" smtClean="0">
                  <a:solidFill>
                    <a:srgbClr val="000000"/>
                  </a:solidFill>
                </a:rPr>
                <a:t>configured here</a:t>
              </a:r>
              <a:endParaRPr lang="en-US" sz="16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28800" y="2343150"/>
            <a:ext cx="4187031" cy="991322"/>
            <a:chOff x="3048000" y="2114550"/>
            <a:chExt cx="4187031" cy="991322"/>
          </a:xfrm>
        </p:grpSpPr>
        <p:sp>
          <p:nvSpPr>
            <p:cNvPr id="4" name="Line 48"/>
            <p:cNvSpPr>
              <a:spLocks noChangeShapeType="1"/>
            </p:cNvSpPr>
            <p:nvPr/>
          </p:nvSpPr>
          <p:spPr bwMode="auto">
            <a:xfrm flipV="1">
              <a:off x="5939631" y="2381250"/>
              <a:ext cx="1295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" name="Picture 52" descr="WLAN_Controlle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199" y="2124608"/>
              <a:ext cx="93179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ight Arrow 16"/>
            <p:cNvSpPr/>
            <p:nvPr/>
          </p:nvSpPr>
          <p:spPr bwMode="auto">
            <a:xfrm>
              <a:off x="4267200" y="2114550"/>
              <a:ext cx="978408" cy="484632"/>
            </a:xfrm>
            <a:prstGeom prst="rightArrow">
              <a:avLst/>
            </a:prstGeom>
            <a:solidFill>
              <a:schemeClr val="accent1"/>
            </a:solidFill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 rtlCol="0" anchor="ctr"/>
            <a:lstStyle/>
            <a:p>
              <a:pPr algn="ctr" defTabSz="514350"/>
              <a:endParaRPr lang="en-US" sz="1400" dirty="0" err="1" smtClean="0">
                <a:solidFill>
                  <a:schemeClr val="bg1"/>
                </a:solidFill>
                <a:ea typeface="Arial" pitchFamily="-107" charset="0"/>
                <a:cs typeface="Arial" pitchFamily="-107" charset="0"/>
                <a:sym typeface="Arial" pitchFamily="-107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48000" y="2190750"/>
              <a:ext cx="1526980" cy="915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sz="1600" dirty="0" smtClean="0">
                  <a:solidFill>
                    <a:srgbClr val="000000"/>
                  </a:solidFill>
                </a:rPr>
                <a:t>Spare WLC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sz="1600" dirty="0" smtClean="0">
                  <a:solidFill>
                    <a:srgbClr val="000000"/>
                  </a:solidFill>
                </a:rPr>
                <a:t>1 of 2 NOC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sz="1600" dirty="0" smtClean="0">
                  <a:solidFill>
                    <a:srgbClr val="000000"/>
                  </a:solidFill>
                </a:rPr>
                <a:t>AP joined here</a:t>
              </a:r>
              <a:endParaRPr lang="en-US" sz="1600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0" name="Line 48"/>
          <p:cNvSpPr>
            <a:spLocks noChangeShapeType="1"/>
          </p:cNvSpPr>
          <p:nvPr/>
        </p:nvSpPr>
        <p:spPr bwMode="auto">
          <a:xfrm>
            <a:off x="6019800" y="2800350"/>
            <a:ext cx="3969" cy="9525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886200" y="3562350"/>
            <a:ext cx="2567325" cy="1052633"/>
            <a:chOff x="1752600" y="1276350"/>
            <a:chExt cx="2567325" cy="1052633"/>
          </a:xfrm>
        </p:grpSpPr>
        <p:sp>
          <p:nvSpPr>
            <p:cNvPr id="8" name="Line 48"/>
            <p:cNvSpPr>
              <a:spLocks noChangeShapeType="1"/>
            </p:cNvSpPr>
            <p:nvPr/>
          </p:nvSpPr>
          <p:spPr bwMode="auto">
            <a:xfrm flipV="1">
              <a:off x="1981200" y="1504950"/>
              <a:ext cx="1905000" cy="609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48"/>
            <p:cNvSpPr>
              <a:spLocks noChangeShapeType="1"/>
            </p:cNvSpPr>
            <p:nvPr/>
          </p:nvSpPr>
          <p:spPr bwMode="auto">
            <a:xfrm>
              <a:off x="1962150" y="1428750"/>
              <a:ext cx="184785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" name="Picture 6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752600" y="1302477"/>
              <a:ext cx="838202" cy="416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4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1276350"/>
              <a:ext cx="89092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6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752600" y="1912077"/>
              <a:ext cx="838202" cy="416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3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343150"/>
            <a:ext cx="9064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1688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## of the devices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n-US" kern="0" dirty="0">
              <a:solidFill>
                <a:srgbClr val="59595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81150"/>
            <a:ext cx="3843665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81150"/>
            <a:ext cx="3843665" cy="259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6400" y="1123950"/>
            <a:ext cx="1143000" cy="506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4400" baseline="30000" dirty="0" smtClean="0">
                <a:solidFill>
                  <a:srgbClr val="000000"/>
                </a:solidFill>
              </a:rPr>
              <a:t>2013</a:t>
            </a:r>
            <a:endParaRPr lang="en-US" sz="4400" baseline="30000" dirty="0" smtClean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3600" y="1123950"/>
            <a:ext cx="1143000" cy="506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4400" baseline="30000" dirty="0" smtClean="0">
                <a:solidFill>
                  <a:srgbClr val="000000"/>
                </a:solidFill>
              </a:rPr>
              <a:t>2014</a:t>
            </a:r>
            <a:endParaRPr lang="en-US" sz="4400" baseline="30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7050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%% of clients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 kern="0" dirty="0">
              <a:solidFill>
                <a:srgbClr val="59595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14550"/>
            <a:ext cx="3810000" cy="21081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114550"/>
            <a:ext cx="3800463" cy="21028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5000" y="1428750"/>
            <a:ext cx="1143000" cy="506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4400" baseline="30000" dirty="0" smtClean="0">
                <a:solidFill>
                  <a:srgbClr val="000000"/>
                </a:solidFill>
              </a:rPr>
              <a:t>2013</a:t>
            </a:r>
            <a:endParaRPr lang="en-US" sz="4400" baseline="30000" dirty="0" smtClean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8400" y="1456029"/>
            <a:ext cx="1143000" cy="506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4400" baseline="30000" dirty="0" smtClean="0">
                <a:solidFill>
                  <a:srgbClr val="000000"/>
                </a:solidFill>
              </a:rPr>
              <a:t>2014</a:t>
            </a:r>
            <a:endParaRPr lang="en-US" sz="4400" baseline="30000" dirty="0" smtClean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667000" y="2190750"/>
            <a:ext cx="1524000" cy="1524000"/>
          </a:xfrm>
          <a:prstGeom prst="ellipse">
            <a:avLst/>
          </a:prstGeom>
          <a:noFill/>
          <a:ln w="76200" cap="flat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 rtlCol="0" anchor="ctr"/>
          <a:lstStyle/>
          <a:p>
            <a:pPr algn="ctr" defTabSz="514350"/>
            <a:endParaRPr lang="en-US" sz="1400" dirty="0" err="1" smtClean="0">
              <a:solidFill>
                <a:schemeClr val="bg1"/>
              </a:solidFill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676400" y="2114550"/>
            <a:ext cx="990600" cy="1066800"/>
          </a:xfrm>
          <a:prstGeom prst="ellipse">
            <a:avLst/>
          </a:prstGeom>
          <a:noFill/>
          <a:ln w="76200" cap="flat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 rtlCol="0" anchor="ctr"/>
          <a:lstStyle/>
          <a:p>
            <a:pPr algn="ctr" defTabSz="514350"/>
            <a:endParaRPr lang="en-US" sz="1400" dirty="0" err="1" smtClean="0">
              <a:solidFill>
                <a:schemeClr val="bg1"/>
              </a:solidFill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410200" y="1809750"/>
            <a:ext cx="3657600" cy="2667000"/>
          </a:xfrm>
          <a:prstGeom prst="ellipse">
            <a:avLst/>
          </a:prstGeom>
          <a:noFill/>
          <a:ln w="76200" cap="flat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 rtlCol="0" anchor="ctr"/>
          <a:lstStyle/>
          <a:p>
            <a:pPr algn="ctr" defTabSz="514350"/>
            <a:endParaRPr lang="en-US" sz="1400" dirty="0" err="1" smtClean="0">
              <a:solidFill>
                <a:schemeClr val="bg1"/>
              </a:solidFill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3132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21438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WLAN Experts Tend To Say </a:t>
            </a:r>
            <a:r>
              <a:rPr lang="en-US" dirty="0"/>
              <a:t>A</a:t>
            </a:r>
            <a:r>
              <a:rPr lang="en-US" dirty="0" smtClean="0"/>
              <a:t>bout IPv6…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045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304800" y="1498701"/>
            <a:ext cx="3463855" cy="3282849"/>
          </a:xfrm>
          <a:prstGeom prst="rect">
            <a:avLst/>
          </a:prstGeom>
          <a:noFill/>
          <a:ln w="12700" cap="flat">
            <a:solidFill>
              <a:schemeClr val="accent1"/>
            </a:solidFill>
            <a:prstDash val="lgDash"/>
            <a:miter lim="800000"/>
            <a:headEnd type="none" w="med" len="med"/>
            <a:tailEnd type="none" w="med" len="med"/>
          </a:ln>
        </p:spPr>
        <p:txBody>
          <a:bodyPr lIns="0" tIns="0" rIns="0" bIns="0" rtlCol="0" anchor="ctr"/>
          <a:lstStyle/>
          <a:p>
            <a:pPr algn="ctr" defTabSz="514350"/>
            <a:endParaRPr lang="en-GB" sz="1400" dirty="0" err="1" smtClean="0">
              <a:solidFill>
                <a:schemeClr val="bg1"/>
              </a:solidFill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sp>
        <p:nvSpPr>
          <p:cNvPr id="29" name="Line 48"/>
          <p:cNvSpPr>
            <a:spLocks noChangeShapeType="1"/>
          </p:cNvSpPr>
          <p:nvPr/>
        </p:nvSpPr>
        <p:spPr bwMode="auto">
          <a:xfrm>
            <a:off x="2895600" y="2601903"/>
            <a:ext cx="4038600" cy="267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48"/>
          <p:cNvSpPr>
            <a:spLocks noChangeShapeType="1"/>
          </p:cNvSpPr>
          <p:nvPr/>
        </p:nvSpPr>
        <p:spPr bwMode="auto">
          <a:xfrm flipV="1">
            <a:off x="1367631" y="2609850"/>
            <a:ext cx="1295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48"/>
          <p:cNvSpPr>
            <a:spLocks noChangeShapeType="1"/>
          </p:cNvSpPr>
          <p:nvPr/>
        </p:nvSpPr>
        <p:spPr bwMode="auto">
          <a:xfrm flipV="1">
            <a:off x="6996522" y="2609850"/>
            <a:ext cx="1295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48"/>
          <p:cNvSpPr>
            <a:spLocks noChangeShapeType="1"/>
          </p:cNvSpPr>
          <p:nvPr/>
        </p:nvSpPr>
        <p:spPr bwMode="auto">
          <a:xfrm flipV="1">
            <a:off x="6635278" y="2609850"/>
            <a:ext cx="0" cy="111944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48"/>
          <p:cNvSpPr>
            <a:spLocks noChangeShapeType="1"/>
          </p:cNvSpPr>
          <p:nvPr/>
        </p:nvSpPr>
        <p:spPr bwMode="auto">
          <a:xfrm flipV="1">
            <a:off x="2667000" y="2609850"/>
            <a:ext cx="0" cy="111944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1394"/>
            <a:ext cx="8991600" cy="765432"/>
          </a:xfrm>
        </p:spPr>
        <p:txBody>
          <a:bodyPr/>
          <a:lstStyle/>
          <a:p>
            <a:r>
              <a:rPr lang="en-GB" dirty="0" err="1" smtClean="0"/>
              <a:t>CiscoLive</a:t>
            </a:r>
            <a:r>
              <a:rPr lang="en-GB" dirty="0" smtClean="0"/>
              <a:t> 2014 </a:t>
            </a:r>
            <a:r>
              <a:rPr lang="en-GB" dirty="0" err="1" smtClean="0"/>
              <a:t>dualstack</a:t>
            </a:r>
            <a:r>
              <a:rPr lang="en-GB" dirty="0" smtClean="0"/>
              <a:t> SSID </a:t>
            </a:r>
            <a:r>
              <a:rPr lang="en-GB" dirty="0" err="1" smtClean="0"/>
              <a:t>config</a:t>
            </a:r>
            <a:r>
              <a:rPr lang="en-GB" dirty="0" smtClean="0"/>
              <a:t> (high level)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4" name="Line 48"/>
          <p:cNvSpPr>
            <a:spLocks noChangeShapeType="1"/>
          </p:cNvSpPr>
          <p:nvPr/>
        </p:nvSpPr>
        <p:spPr bwMode="auto">
          <a:xfrm flipV="1">
            <a:off x="2971800" y="1657350"/>
            <a:ext cx="1295400" cy="8001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52" descr="WLAN_Controll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353208"/>
            <a:ext cx="93179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43150"/>
            <a:ext cx="9064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609600" y="3533526"/>
            <a:ext cx="2567325" cy="1052633"/>
            <a:chOff x="1752600" y="1276350"/>
            <a:chExt cx="2567325" cy="1052633"/>
          </a:xfrm>
        </p:grpSpPr>
        <p:sp>
          <p:nvSpPr>
            <p:cNvPr id="11" name="Line 48"/>
            <p:cNvSpPr>
              <a:spLocks noChangeShapeType="1"/>
            </p:cNvSpPr>
            <p:nvPr/>
          </p:nvSpPr>
          <p:spPr bwMode="auto">
            <a:xfrm flipV="1">
              <a:off x="1981200" y="1504950"/>
              <a:ext cx="1905000" cy="609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48"/>
            <p:cNvSpPr>
              <a:spLocks noChangeShapeType="1"/>
            </p:cNvSpPr>
            <p:nvPr/>
          </p:nvSpPr>
          <p:spPr bwMode="auto">
            <a:xfrm>
              <a:off x="1962150" y="1428750"/>
              <a:ext cx="184785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" name="Picture 6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752600" y="1302477"/>
              <a:ext cx="838202" cy="416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4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1276350"/>
              <a:ext cx="89092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6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752600" y="1912077"/>
              <a:ext cx="838202" cy="416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Line 48"/>
          <p:cNvSpPr>
            <a:spLocks noChangeShapeType="1"/>
          </p:cNvSpPr>
          <p:nvPr/>
        </p:nvSpPr>
        <p:spPr bwMode="auto">
          <a:xfrm flipH="1" flipV="1">
            <a:off x="5162093" y="1727200"/>
            <a:ext cx="1447800" cy="8826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6" name="Picture 3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047" y="2343150"/>
            <a:ext cx="9064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2" descr="WLAN_Controll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191" y="2373303"/>
            <a:ext cx="93179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/>
          <p:cNvGrpSpPr/>
          <p:nvPr/>
        </p:nvGrpSpPr>
        <p:grpSpPr>
          <a:xfrm flipH="1">
            <a:off x="6176780" y="3533526"/>
            <a:ext cx="2362200" cy="1052633"/>
            <a:chOff x="1752600" y="1276350"/>
            <a:chExt cx="2567325" cy="1052633"/>
          </a:xfrm>
        </p:grpSpPr>
        <p:sp>
          <p:nvSpPr>
            <p:cNvPr id="20" name="Line 48"/>
            <p:cNvSpPr>
              <a:spLocks noChangeShapeType="1"/>
            </p:cNvSpPr>
            <p:nvPr/>
          </p:nvSpPr>
          <p:spPr bwMode="auto">
            <a:xfrm flipV="1">
              <a:off x="1981200" y="1504950"/>
              <a:ext cx="1905000" cy="609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48"/>
            <p:cNvSpPr>
              <a:spLocks noChangeShapeType="1"/>
            </p:cNvSpPr>
            <p:nvPr/>
          </p:nvSpPr>
          <p:spPr bwMode="auto">
            <a:xfrm>
              <a:off x="1962150" y="1428750"/>
              <a:ext cx="184785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2" name="Picture 6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752600" y="1302477"/>
              <a:ext cx="838202" cy="416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4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1276350"/>
              <a:ext cx="89092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6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752600" y="1912077"/>
              <a:ext cx="838202" cy="416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Rectangle 30"/>
          <p:cNvSpPr/>
          <p:nvPr/>
        </p:nvSpPr>
        <p:spPr bwMode="auto">
          <a:xfrm>
            <a:off x="5296543" y="1498700"/>
            <a:ext cx="3463855" cy="3282849"/>
          </a:xfrm>
          <a:prstGeom prst="rect">
            <a:avLst/>
          </a:prstGeom>
          <a:noFill/>
          <a:ln w="12700" cap="flat">
            <a:solidFill>
              <a:schemeClr val="accent1"/>
            </a:solidFill>
            <a:prstDash val="lgDash"/>
            <a:miter lim="800000"/>
            <a:headEnd type="none" w="med" len="med"/>
            <a:tailEnd type="none" w="med" len="med"/>
          </a:ln>
        </p:spPr>
        <p:txBody>
          <a:bodyPr lIns="0" tIns="0" rIns="0" bIns="0" rtlCol="0" anchor="ctr"/>
          <a:lstStyle/>
          <a:p>
            <a:pPr algn="ctr" defTabSz="514350"/>
            <a:endParaRPr lang="en-GB" sz="1400" dirty="0" err="1" smtClean="0">
              <a:solidFill>
                <a:schemeClr val="bg1"/>
              </a:solidFill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pic>
        <p:nvPicPr>
          <p:cNvPr id="8" name="Picture 8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25512"/>
            <a:ext cx="2039938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191000" y="1390052"/>
            <a:ext cx="88197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1600" dirty="0" smtClean="0">
                <a:solidFill>
                  <a:srgbClr val="000000"/>
                </a:solidFill>
              </a:rPr>
              <a:t>Internet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7213" y="1542452"/>
            <a:ext cx="68640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1600" dirty="0" smtClean="0">
                <a:solidFill>
                  <a:srgbClr val="000000"/>
                </a:solidFill>
              </a:rPr>
              <a:t>North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927863" y="1570234"/>
            <a:ext cx="72006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1600" dirty="0" smtClean="0">
                <a:solidFill>
                  <a:srgbClr val="000000"/>
                </a:solidFill>
              </a:rPr>
              <a:t>South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84125" y="1581682"/>
            <a:ext cx="122180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1600" dirty="0" smtClean="0">
                <a:solidFill>
                  <a:srgbClr val="000000"/>
                </a:solidFill>
              </a:rPr>
              <a:t>User </a:t>
            </a:r>
            <a:r>
              <a:rPr lang="en-GB" sz="1600" dirty="0" err="1" smtClean="0">
                <a:solidFill>
                  <a:srgbClr val="000000"/>
                </a:solidFill>
              </a:rPr>
              <a:t>vlan</a:t>
            </a:r>
            <a:r>
              <a:rPr lang="en-GB" sz="1600" dirty="0" smtClean="0">
                <a:solidFill>
                  <a:srgbClr val="000000"/>
                </a:solidFill>
              </a:rPr>
              <a:t> 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37763" y="1570234"/>
            <a:ext cx="144943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1600" dirty="0" smtClean="0">
                <a:solidFill>
                  <a:srgbClr val="000000"/>
                </a:solidFill>
              </a:rPr>
              <a:t>User </a:t>
            </a:r>
            <a:r>
              <a:rPr lang="en-GB" sz="1600" dirty="0" err="1" smtClean="0">
                <a:solidFill>
                  <a:srgbClr val="000000"/>
                </a:solidFill>
              </a:rPr>
              <a:t>vlan</a:t>
            </a:r>
            <a:r>
              <a:rPr lang="en-GB" sz="1600" dirty="0" smtClean="0">
                <a:solidFill>
                  <a:srgbClr val="000000"/>
                </a:solidFill>
              </a:rPr>
              <a:t> 204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25738" y="2850000"/>
            <a:ext cx="62869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1600" dirty="0" smtClean="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8200" y="2858185"/>
            <a:ext cx="86754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1600" dirty="0" smtClean="0">
                <a:solidFill>
                  <a:srgbClr val="000000"/>
                </a:solidFill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20781535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Configuration design goals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Must allow any distribution of access points between the two controllers</a:t>
            </a:r>
          </a:p>
          <a:p>
            <a:pPr lvl="1"/>
            <a:r>
              <a:rPr lang="en-GB" dirty="0" smtClean="0"/>
              <a:t>All access points on North, all access points on South, split between the two</a:t>
            </a:r>
          </a:p>
          <a:p>
            <a:r>
              <a:rPr lang="en-GB" dirty="0" smtClean="0"/>
              <a:t>L3 roaming of clients while between North and South, on IPv4 and IPv6</a:t>
            </a:r>
          </a:p>
          <a:p>
            <a:pPr lvl="1"/>
            <a:r>
              <a:rPr lang="en-GB" dirty="0" smtClean="0"/>
              <a:t>The client keeps their original link, the data is sent in/out the anchor controller</a:t>
            </a:r>
          </a:p>
          <a:p>
            <a:r>
              <a:rPr lang="en-GB" dirty="0" smtClean="0"/>
              <a:t>Minimize the amount of chatter – save batteries</a:t>
            </a:r>
          </a:p>
          <a:p>
            <a:pPr lvl="1"/>
            <a:r>
              <a:rPr lang="en-GB" dirty="0" smtClean="0"/>
              <a:t>Use RA </a:t>
            </a:r>
            <a:r>
              <a:rPr lang="en-GB" dirty="0" err="1" smtClean="0"/>
              <a:t>Throttler</a:t>
            </a:r>
            <a:r>
              <a:rPr lang="en-GB" dirty="0" smtClean="0"/>
              <a:t> on WLC with 30 minute timer.</a:t>
            </a:r>
          </a:p>
          <a:p>
            <a:r>
              <a:rPr lang="en-GB" dirty="0" smtClean="0"/>
              <a:t>Minimize the size of the </a:t>
            </a:r>
            <a:r>
              <a:rPr lang="en-GB" dirty="0" err="1" smtClean="0"/>
              <a:t>neighbor</a:t>
            </a:r>
            <a:r>
              <a:rPr lang="en-GB" dirty="0" smtClean="0"/>
              <a:t> caches on the devices</a:t>
            </a:r>
          </a:p>
          <a:p>
            <a:pPr lvl="1"/>
            <a:r>
              <a:rPr lang="en-GB" dirty="0" smtClean="0"/>
              <a:t>Very large link, many small devices</a:t>
            </a:r>
            <a:endParaRPr lang="en-GB" dirty="0"/>
          </a:p>
          <a:p>
            <a:r>
              <a:rPr lang="en-GB" dirty="0" smtClean="0"/>
              <a:t>Allow for possible full </a:t>
            </a:r>
            <a:r>
              <a:rPr lang="en-GB" dirty="0" err="1" smtClean="0"/>
              <a:t>reassociation</a:t>
            </a:r>
            <a:r>
              <a:rPr lang="en-GB" dirty="0" smtClean="0"/>
              <a:t> vs of L3 roaming</a:t>
            </a:r>
          </a:p>
          <a:p>
            <a:pPr lvl="1"/>
            <a:r>
              <a:rPr lang="en-GB" dirty="0" smtClean="0"/>
              <a:t>Prefix does change but the connectivity must be recovered quickly</a:t>
            </a:r>
          </a:p>
          <a:p>
            <a:pPr lvl="1"/>
            <a:endParaRPr lang="en-GB" dirty="0"/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kern="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3645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South SVI configuration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971550"/>
            <a:ext cx="73152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Vlan4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description !!! WIRELESS CLIENTS !!! CiscoLive2014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!!!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 IPv4 configuration omitted ..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ipv6 address FE80::1 link-local</a:t>
            </a: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ipv6 address 2001:4D38:A:400::1/64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ipv6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reachable-time 1800000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ipv6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prefix default 86400 9000 off-link no-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autoconfig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ipv6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prefix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2001:4D38:A:400::/64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604800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86400 off-link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ipv6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prefix 2001:4D38:A:6800::/64 604800 0 off-link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ipv6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router-preference High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ipv6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lifetime 9000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no ipv6 redirects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no ipv6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unreachables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ipv6 verify unicast source reachable-via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ipv6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network point-to-point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ipv6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flood-reduction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ipv6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 area 0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pv6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route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2001:4D38:A:400::/64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vlan4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9451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 SVI configuration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047750"/>
            <a:ext cx="86106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Vlan204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description !!! WIRELESS CLIENTS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!!! CiscoLive2014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!!! DO NOT USE VLAN4 on NORTH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!!!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 IPv4 configuration omitted ..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ipv6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address FE80::1 link-local</a:t>
            </a: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ipv6 address 2001:4D38:A:6800::1/64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ipv6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reachable-time 1800000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ipv6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prefix default 86400 9000 off-link no-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autoconfig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ipv6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prefix 2001:4D38:A:400::/64 604800 0 off-link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ipv6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prefix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2001:4D38:A:6800::/64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604800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86400 off-link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ipv6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router-preference High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ipv6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lifetime 9000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no ipv6 redirects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no ipv6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unreachables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ipv6 verify unicast source reachable-via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ipv6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network point-to-point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ipv6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flood-reduction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ipv6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 area 0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Ipv6 route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2001:4D38:A:6800::/64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Vlan204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7749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IPV6ONLYEXP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time </a:t>
            </a:r>
            <a:r>
              <a:rPr lang="en-US" dirty="0" err="1" smtClean="0"/>
              <a:t>CiscoLive</a:t>
            </a:r>
            <a:r>
              <a:rPr lang="en-US" dirty="0" smtClean="0"/>
              <a:t>-wide IPv6-only SSID with NAT64</a:t>
            </a:r>
          </a:p>
          <a:p>
            <a:r>
              <a:rPr lang="en-US" dirty="0"/>
              <a:t>O</a:t>
            </a:r>
            <a:r>
              <a:rPr lang="en-US" dirty="0" smtClean="0"/>
              <a:t>n both 2.4Ghz + 5Ghz</a:t>
            </a:r>
          </a:p>
          <a:p>
            <a:r>
              <a:rPr lang="en-US" dirty="0" smtClean="0"/>
              <a:t>Very conservative approach due to caveats</a:t>
            </a:r>
          </a:p>
          <a:p>
            <a:pPr lvl="1"/>
            <a:r>
              <a:rPr lang="en-US" dirty="0" smtClean="0"/>
              <a:t>Blog entry with WPA2 PSK </a:t>
            </a:r>
          </a:p>
          <a:p>
            <a:pPr lvl="1"/>
            <a:r>
              <a:rPr lang="en-US" dirty="0" smtClean="0"/>
              <a:t>search for “legacy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ciscolive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76 connected devices at peak, 62 using IPv6 w/global address</a:t>
            </a:r>
          </a:p>
          <a:p>
            <a:r>
              <a:rPr lang="en-US" dirty="0" smtClean="0"/>
              <a:t>Successful use of </a:t>
            </a:r>
            <a:r>
              <a:rPr lang="en-US" dirty="0" err="1" smtClean="0"/>
              <a:t>AnyConnect</a:t>
            </a:r>
            <a:r>
              <a:rPr lang="en-US" dirty="0" smtClean="0"/>
              <a:t> over NAT64 to an IPv4-only VPN </a:t>
            </a:r>
            <a:r>
              <a:rPr lang="en-US" dirty="0" err="1" smtClean="0"/>
              <a:t>headend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 kern="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1365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 troubleshooting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Scenario:</a:t>
            </a:r>
          </a:p>
          <a:p>
            <a:pPr lvl="1"/>
            <a:r>
              <a:rPr lang="en-US" dirty="0" smtClean="0"/>
              <a:t>The WLC is configured to throttle RAs down to 1 in 30 minutes.</a:t>
            </a:r>
          </a:p>
          <a:p>
            <a:r>
              <a:rPr lang="en-US" dirty="0" smtClean="0"/>
              <a:t>Problem: </a:t>
            </a:r>
          </a:p>
          <a:p>
            <a:pPr lvl="1"/>
            <a:r>
              <a:rPr lang="en-US" dirty="0" smtClean="0"/>
              <a:t>the wireless client saw an RA every few seconds between 6pm and 9am</a:t>
            </a:r>
          </a:p>
          <a:p>
            <a:r>
              <a:rPr lang="en-US" dirty="0" smtClean="0"/>
              <a:t>The problem resolved “by itself”</a:t>
            </a:r>
          </a:p>
          <a:p>
            <a:pPr marL="1785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 kern="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7306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dialogue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514350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581150"/>
            <a:ext cx="7370828" cy="1511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4800" dirty="0" smtClean="0">
                <a:solidFill>
                  <a:srgbClr val="000000"/>
                </a:solidFill>
              </a:rPr>
              <a:t>-What did you change ???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4800" dirty="0" smtClean="0">
                <a:solidFill>
                  <a:srgbClr val="000000"/>
                </a:solidFill>
              </a:rPr>
              <a:t>- Nothing !!!</a:t>
            </a:r>
            <a:endParaRPr lang="en-US" sz="4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7556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ayout">
  <a:themeElements>
    <a:clrScheme name="Cisco Live 2013">
      <a:dk1>
        <a:srgbClr val="000000"/>
      </a:dk1>
      <a:lt1>
        <a:srgbClr val="FFFFFF"/>
      </a:lt1>
      <a:dk2>
        <a:srgbClr val="595959"/>
      </a:dk2>
      <a:lt2>
        <a:srgbClr val="9A9B9C"/>
      </a:lt2>
      <a:accent1>
        <a:srgbClr val="0065BD"/>
      </a:accent1>
      <a:accent2>
        <a:srgbClr val="3F9C35"/>
      </a:accent2>
      <a:accent3>
        <a:srgbClr val="824BB0"/>
      </a:accent3>
      <a:accent4>
        <a:srgbClr val="05346C"/>
      </a:accent4>
      <a:accent5>
        <a:srgbClr val="7FC3FF"/>
      </a:accent5>
      <a:accent6>
        <a:srgbClr val="920481"/>
      </a:accent6>
      <a:hlink>
        <a:srgbClr val="3F9C34"/>
      </a:hlink>
      <a:folHlink>
        <a:srgbClr val="89C6FF"/>
      </a:folHlink>
    </a:clrScheme>
    <a:fontScheme name="Bullets-graphic element">
      <a:majorFont>
        <a:latin typeface="Arial"/>
        <a:ea typeface="Apple LiGothic Medium"/>
        <a:cs typeface="Apple LiGothic Medium"/>
      </a:majorFont>
      <a:minorFont>
        <a:latin typeface="Arial"/>
        <a:ea typeface="Apple LiGothic Medium"/>
        <a:cs typeface="Apple LiGothic Mediu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>
          <a:noFill/>
          <a:miter lim="800000"/>
          <a:headEnd type="none" w="med" len="med"/>
          <a:tailEnd type="none" w="med" len="med"/>
        </a:ln>
      </a:spPr>
      <a:bodyPr lIns="0" tIns="0" rIns="0" bIns="0" rtlCol="0" anchor="ctr"/>
      <a:lstStyle>
        <a:defPPr algn="ctr" defTabSz="514350">
          <a:defRPr sz="1400" dirty="0" err="1" smtClean="0">
            <a:solidFill>
              <a:schemeClr val="bg1"/>
            </a:solidFill>
            <a:ea typeface="Arial" pitchFamily="-107" charset="0"/>
            <a:cs typeface="Arial" pitchFamily="-107" charset="0"/>
            <a:sym typeface="Arial" pitchFamily="-107" charset="0"/>
          </a:defRPr>
        </a:defPPr>
      </a:lstStyle>
    </a:spDef>
    <a:lnDef>
      <a:spPr bwMode="auto">
        <a:solidFill>
          <a:srgbClr val="0183B7"/>
        </a:solidFill>
        <a:ln w="190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defRPr sz="1600" dirty="0" err="1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Bullets-graphic elem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3966</TotalTime>
  <Words>319</Words>
  <Application>Microsoft Macintosh PowerPoint</Application>
  <PresentationFormat>On-screen Show (16:9)</PresentationFormat>
  <Paragraphs>106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Master layout</vt:lpstr>
      <vt:lpstr>PowerPoint Presentation</vt:lpstr>
      <vt:lpstr>What The WLAN Experts Tend To Say About IPv6…</vt:lpstr>
      <vt:lpstr>CiscoLive 2014 dualstack SSID config (high level)</vt:lpstr>
      <vt:lpstr>Configuration design goals</vt:lpstr>
      <vt:lpstr>South SVI configuration</vt:lpstr>
      <vt:lpstr>North SVI configuration</vt:lpstr>
      <vt:lpstr>IPV6ONLYEXP</vt:lpstr>
      <vt:lpstr>WiFi troubleshooting exercise</vt:lpstr>
      <vt:lpstr>The first dialogue</vt:lpstr>
      <vt:lpstr>Solution</vt:lpstr>
      <vt:lpstr>## of the devices</vt:lpstr>
      <vt:lpstr>%% of clients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Flavien Richard</dc:creator>
  <cp:lastModifiedBy>Cisco Employee</cp:lastModifiedBy>
  <cp:revision>214</cp:revision>
  <dcterms:created xsi:type="dcterms:W3CDTF">2013-02-13T19:44:40Z</dcterms:created>
  <dcterms:modified xsi:type="dcterms:W3CDTF">2014-01-30T18:44:16Z</dcterms:modified>
</cp:coreProperties>
</file>