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8/9/2023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30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8/9/2023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0453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8/9/2023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68662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8/9/2023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7881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8/9/2023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17500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8/9/2023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28097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8/9/2023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55723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8/9/2023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391126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8/9/2023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65141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8/9/2023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15861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8/9/2023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858983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8/9/2023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34857873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F1DCD9-4684-4B84-AD73-6652C8BA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ncepto genético abstracto">
            <a:extLst>
              <a:ext uri="{FF2B5EF4-FFF2-40B4-BE49-F238E27FC236}">
                <a16:creationId xmlns:a16="http://schemas.microsoft.com/office/drawing/2014/main" id="{FA7D4DBC-33B3-8842-90E7-33B8A2227A15}"/>
              </a:ext>
            </a:extLst>
          </p:cNvPr>
          <p:cNvPicPr>
            <a:picLocks noChangeAspect="1"/>
          </p:cNvPicPr>
          <p:nvPr/>
        </p:nvPicPr>
        <p:blipFill rotWithShape="1">
          <a:blip r:embed="rId2"/>
          <a:srcRect t="25630" b="18153"/>
          <a:stretch/>
        </p:blipFill>
        <p:spPr>
          <a:xfrm>
            <a:off x="20" y="10"/>
            <a:ext cx="12199237" cy="6857989"/>
          </a:xfrm>
          <a:prstGeom prst="rect">
            <a:avLst/>
          </a:prstGeom>
        </p:spPr>
      </p:pic>
      <p:sp>
        <p:nvSpPr>
          <p:cNvPr id="11" name="Freeform: Shape 10">
            <a:extLst>
              <a:ext uri="{FF2B5EF4-FFF2-40B4-BE49-F238E27FC236}">
                <a16:creationId xmlns:a16="http://schemas.microsoft.com/office/drawing/2014/main" id="{4BE6A732-8124-4A59-8EC9-BF4A1648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7B76C59-8B05-6119-4792-DF02C284C82B}"/>
              </a:ext>
            </a:extLst>
          </p:cNvPr>
          <p:cNvSpPr>
            <a:spLocks noGrp="1"/>
          </p:cNvSpPr>
          <p:nvPr>
            <p:ph type="ctrTitle"/>
          </p:nvPr>
        </p:nvSpPr>
        <p:spPr>
          <a:xfrm>
            <a:off x="1160890" y="1061686"/>
            <a:ext cx="8266139" cy="3793336"/>
          </a:xfrm>
        </p:spPr>
        <p:txBody>
          <a:bodyPr anchor="t">
            <a:normAutofit fontScale="90000"/>
          </a:bodyPr>
          <a:lstStyle/>
          <a:p>
            <a:r>
              <a:rPr lang="es-MX" sz="6600" dirty="0">
                <a:solidFill>
                  <a:srgbClr val="FFFFFF"/>
                </a:solidFill>
              </a:rPr>
              <a:t>Matemáticas para la entender la pandemia	</a:t>
            </a:r>
          </a:p>
        </p:txBody>
      </p:sp>
      <p:sp>
        <p:nvSpPr>
          <p:cNvPr id="3" name="Subtítulo 2">
            <a:extLst>
              <a:ext uri="{FF2B5EF4-FFF2-40B4-BE49-F238E27FC236}">
                <a16:creationId xmlns:a16="http://schemas.microsoft.com/office/drawing/2014/main" id="{50327BA8-BEB2-8C6D-E72B-A2724C85FCD3}"/>
              </a:ext>
            </a:extLst>
          </p:cNvPr>
          <p:cNvSpPr>
            <a:spLocks noGrp="1"/>
          </p:cNvSpPr>
          <p:nvPr>
            <p:ph type="subTitle" idx="1"/>
          </p:nvPr>
        </p:nvSpPr>
        <p:spPr>
          <a:xfrm>
            <a:off x="1143000" y="5453796"/>
            <a:ext cx="9906000" cy="732996"/>
          </a:xfrm>
        </p:spPr>
        <p:txBody>
          <a:bodyPr anchor="t">
            <a:normAutofit/>
          </a:bodyPr>
          <a:lstStyle/>
          <a:p>
            <a:r>
              <a:rPr lang="es-MX" dirty="0">
                <a:solidFill>
                  <a:srgbClr val="FFFFFF"/>
                </a:solidFill>
              </a:rPr>
              <a:t>Proyecto de secuencia didáctica para la acreditación del Diplomado: La importancia de los lenguajes de programación de última generación  </a:t>
            </a:r>
          </a:p>
        </p:txBody>
      </p:sp>
      <p:cxnSp>
        <p:nvCxnSpPr>
          <p:cNvPr id="13" name="Straight Connector 12">
            <a:extLst>
              <a:ext uri="{FF2B5EF4-FFF2-40B4-BE49-F238E27FC236}">
                <a16:creationId xmlns:a16="http://schemas.microsoft.com/office/drawing/2014/main" id="{EFDAA6A4-1F42-460B-A500-921EEB4BC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65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Imagen 4">
            <a:extLst>
              <a:ext uri="{FF2B5EF4-FFF2-40B4-BE49-F238E27FC236}">
                <a16:creationId xmlns:a16="http://schemas.microsoft.com/office/drawing/2014/main" id="{C212E03F-7E71-59CC-A4C2-81B6943AAA43}"/>
              </a:ext>
            </a:extLst>
          </p:cNvPr>
          <p:cNvPicPr>
            <a:picLocks noChangeAspect="1"/>
          </p:cNvPicPr>
          <p:nvPr/>
        </p:nvPicPr>
        <p:blipFill rotWithShape="1">
          <a:blip r:embed="rId2">
            <a:alphaModFix/>
          </a:blip>
          <a:srcRect l="11131" r="14209"/>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14" name="Freeform: Shape 13">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27D74DE-BB75-D23F-5902-78CC2AEFA761}"/>
              </a:ext>
            </a:extLst>
          </p:cNvPr>
          <p:cNvSpPr>
            <a:spLocks noGrp="1"/>
          </p:cNvSpPr>
          <p:nvPr>
            <p:ph type="title"/>
          </p:nvPr>
        </p:nvSpPr>
        <p:spPr>
          <a:xfrm>
            <a:off x="1143001" y="1203866"/>
            <a:ext cx="3813888" cy="1958340"/>
          </a:xfrm>
        </p:spPr>
        <p:txBody>
          <a:bodyPr anchor="t">
            <a:normAutofit/>
          </a:bodyPr>
          <a:lstStyle/>
          <a:p>
            <a:pPr>
              <a:lnSpc>
                <a:spcPct val="90000"/>
              </a:lnSpc>
            </a:pPr>
            <a:r>
              <a:rPr lang="es-ES" sz="2500" b="1">
                <a:solidFill>
                  <a:srgbClr val="FFFFFF"/>
                </a:solidFill>
                <a:effectLst/>
                <a:latin typeface="Calibri" panose="020F0502020204030204" pitchFamily="34" charset="0"/>
                <a:ea typeface="Arial" panose="020B0604020202020204" pitchFamily="34" charset="0"/>
              </a:rPr>
              <a:t>Desarrollo de la sesión</a:t>
            </a:r>
            <a:br>
              <a:rPr lang="es-ES" sz="2500" b="1">
                <a:solidFill>
                  <a:srgbClr val="FFFFFF"/>
                </a:solidFill>
                <a:effectLst/>
                <a:latin typeface="Calibri" panose="020F0502020204030204" pitchFamily="34" charset="0"/>
                <a:ea typeface="Arial" panose="020B0604020202020204" pitchFamily="34" charset="0"/>
              </a:rPr>
            </a:br>
            <a:r>
              <a:rPr lang="es-ES" sz="2500" b="1">
                <a:solidFill>
                  <a:srgbClr val="FFFFFF"/>
                </a:solidFill>
                <a:effectLst/>
                <a:latin typeface="Calibri" panose="020F0502020204030204" pitchFamily="34" charset="0"/>
                <a:ea typeface="Arial" panose="020B0604020202020204" pitchFamily="34" charset="0"/>
              </a:rPr>
              <a:t>Actividad 3: Predicción del número de contagios</a:t>
            </a:r>
            <a:br>
              <a:rPr lang="es-MX" sz="2500">
                <a:solidFill>
                  <a:srgbClr val="FFFFFF"/>
                </a:solidFill>
                <a:effectLst/>
                <a:latin typeface="Arial" panose="020B0604020202020204" pitchFamily="34" charset="0"/>
                <a:ea typeface="Arial" panose="020B0604020202020204" pitchFamily="34" charset="0"/>
              </a:rPr>
            </a:br>
            <a:endParaRPr lang="es-MX" sz="2500">
              <a:solidFill>
                <a:srgbClr val="FFFFFF"/>
              </a:solidFill>
            </a:endParaRPr>
          </a:p>
        </p:txBody>
      </p:sp>
      <p:sp>
        <p:nvSpPr>
          <p:cNvPr id="3" name="Marcador de contenido 2">
            <a:extLst>
              <a:ext uri="{FF2B5EF4-FFF2-40B4-BE49-F238E27FC236}">
                <a16:creationId xmlns:a16="http://schemas.microsoft.com/office/drawing/2014/main" id="{C0EC6F79-3C0B-BAFD-E85C-A4CBBF20E38A}"/>
              </a:ext>
            </a:extLst>
          </p:cNvPr>
          <p:cNvSpPr>
            <a:spLocks noGrp="1"/>
          </p:cNvSpPr>
          <p:nvPr>
            <p:ph idx="1"/>
          </p:nvPr>
        </p:nvSpPr>
        <p:spPr>
          <a:xfrm>
            <a:off x="6335907" y="2603922"/>
            <a:ext cx="4713092" cy="3111078"/>
          </a:xfrm>
        </p:spPr>
        <p:txBody>
          <a:bodyPr anchor="b">
            <a:normAutofit/>
          </a:bodyPr>
          <a:lstStyle/>
          <a:p>
            <a:pPr marL="342900" lvl="0" indent="-342900" algn="r">
              <a:lnSpc>
                <a:spcPct val="110000"/>
              </a:lnSpc>
              <a:spcBef>
                <a:spcPts val="600"/>
              </a:spcBef>
              <a:spcAft>
                <a:spcPts val="600"/>
              </a:spcAft>
              <a:buFont typeface="+mj-lt"/>
              <a:buAutoNum type="arabicPeriod"/>
            </a:pPr>
            <a:r>
              <a:rPr lang="es-MX" sz="1100">
                <a:effectLst/>
                <a:latin typeface="Calibri" panose="020F0502020204030204" pitchFamily="34" charset="0"/>
                <a:ea typeface="Cambria" panose="02040503050406030204" pitchFamily="18" charset="0"/>
                <a:cs typeface="Times New Roman" panose="02020603050405020304" pitchFamily="18" charset="0"/>
              </a:rPr>
              <a:t>¿Qué es una “Ola” de contagio?</a:t>
            </a:r>
            <a:endParaRPr lang="es-MX" sz="110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r">
              <a:lnSpc>
                <a:spcPct val="110000"/>
              </a:lnSpc>
              <a:spcBef>
                <a:spcPts val="600"/>
              </a:spcBef>
              <a:spcAft>
                <a:spcPts val="600"/>
              </a:spcAft>
              <a:buFont typeface="+mj-lt"/>
              <a:buAutoNum type="arabicPeriod"/>
            </a:pPr>
            <a:r>
              <a:rPr lang="es-MX" sz="1100">
                <a:effectLst/>
                <a:latin typeface="Calibri" panose="020F0502020204030204" pitchFamily="34" charset="0"/>
                <a:ea typeface="Cambria" panose="02040503050406030204" pitchFamily="18" charset="0"/>
                <a:cs typeface="Times New Roman" panose="02020603050405020304" pitchFamily="18" charset="0"/>
              </a:rPr>
              <a:t>¿Cuántas Olas de contagio se registraron durante la pandemia?</a:t>
            </a:r>
            <a:endParaRPr lang="es-MX" sz="110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r">
              <a:lnSpc>
                <a:spcPct val="110000"/>
              </a:lnSpc>
              <a:spcBef>
                <a:spcPts val="600"/>
              </a:spcBef>
              <a:spcAft>
                <a:spcPts val="600"/>
              </a:spcAft>
              <a:buFont typeface="+mj-lt"/>
              <a:buAutoNum type="arabicPeriod"/>
            </a:pPr>
            <a:r>
              <a:rPr lang="es-MX" sz="1100">
                <a:effectLst/>
                <a:latin typeface="Calibri" panose="020F0502020204030204" pitchFamily="34" charset="0"/>
                <a:ea typeface="Cambria" panose="02040503050406030204" pitchFamily="18" charset="0"/>
                <a:cs typeface="Times New Roman" panose="02020603050405020304" pitchFamily="18" charset="0"/>
              </a:rPr>
              <a:t>Investiga las fechas en que se considera que hubo una ola de contagio.</a:t>
            </a:r>
            <a:endParaRPr lang="es-MX" sz="1100">
              <a:effectLst/>
              <a:latin typeface="Cambria" panose="02040503050406030204" pitchFamily="18" charset="0"/>
              <a:ea typeface="Cambria" panose="02040503050406030204" pitchFamily="18" charset="0"/>
              <a:cs typeface="Times New Roman" panose="02020603050405020304" pitchFamily="18" charset="0"/>
            </a:endParaRPr>
          </a:p>
          <a:p>
            <a:pPr algn="r">
              <a:lnSpc>
                <a:spcPct val="110000"/>
              </a:lnSpc>
            </a:pPr>
            <a:r>
              <a:rPr lang="es-MX" sz="1100"/>
              <a:t>Después de analizar la información arrojada por el modelo</a:t>
            </a:r>
          </a:p>
          <a:p>
            <a:pPr marL="342900" lvl="0" indent="-342900" algn="r">
              <a:lnSpc>
                <a:spcPct val="110000"/>
              </a:lnSpc>
              <a:spcBef>
                <a:spcPts val="600"/>
              </a:spcBef>
              <a:spcAft>
                <a:spcPts val="600"/>
              </a:spcAft>
              <a:buFont typeface="+mj-lt"/>
              <a:buAutoNum type="arabicPeriod"/>
            </a:pPr>
            <a:r>
              <a:rPr lang="es-MX" sz="1100">
                <a:effectLst/>
                <a:latin typeface="Calibri" panose="020F0502020204030204" pitchFamily="34" charset="0"/>
                <a:ea typeface="Cambria" panose="02040503050406030204" pitchFamily="18" charset="0"/>
                <a:cs typeface="Times New Roman" panose="02020603050405020304" pitchFamily="18" charset="0"/>
              </a:rPr>
              <a:t>¿Cuál fue el máximo número de contagios predichos con base en el modelo SIR?</a:t>
            </a:r>
            <a:endParaRPr lang="es-MX" sz="110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r">
              <a:lnSpc>
                <a:spcPct val="110000"/>
              </a:lnSpc>
              <a:spcBef>
                <a:spcPts val="600"/>
              </a:spcBef>
              <a:spcAft>
                <a:spcPts val="600"/>
              </a:spcAft>
              <a:buFont typeface="+mj-lt"/>
              <a:buAutoNum type="arabicPeriod"/>
            </a:pPr>
            <a:r>
              <a:rPr lang="es-MX" sz="1100">
                <a:effectLst/>
                <a:latin typeface="Calibri" panose="020F0502020204030204" pitchFamily="34" charset="0"/>
                <a:ea typeface="Cambria" panose="02040503050406030204" pitchFamily="18" charset="0"/>
                <a:cs typeface="Times New Roman" panose="02020603050405020304" pitchFamily="18" charset="0"/>
              </a:rPr>
              <a:t>¿Cuál fue el máximo número de contagios registrados durante la primer ola de contagio del COVID-19?</a:t>
            </a:r>
            <a:endParaRPr lang="es-MX" sz="110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r">
              <a:lnSpc>
                <a:spcPct val="110000"/>
              </a:lnSpc>
              <a:spcBef>
                <a:spcPts val="600"/>
              </a:spcBef>
              <a:spcAft>
                <a:spcPts val="600"/>
              </a:spcAft>
              <a:buFont typeface="+mj-lt"/>
              <a:buAutoNum type="arabicPeriod"/>
            </a:pPr>
            <a:r>
              <a:rPr lang="es-MX" sz="1100">
                <a:effectLst/>
                <a:latin typeface="Calibri" panose="020F0502020204030204" pitchFamily="34" charset="0"/>
                <a:ea typeface="Cambria" panose="02040503050406030204" pitchFamily="18" charset="0"/>
                <a:cs typeface="Times New Roman" panose="02020603050405020304" pitchFamily="18" charset="0"/>
              </a:rPr>
              <a:t>¿A qué crees que se deba esta diferencia?</a:t>
            </a:r>
            <a:endParaRPr lang="es-MX" sz="1100">
              <a:effectLst/>
              <a:latin typeface="Cambria" panose="02040503050406030204" pitchFamily="18" charset="0"/>
              <a:ea typeface="Cambria" panose="02040503050406030204" pitchFamily="18" charset="0"/>
              <a:cs typeface="Times New Roman" panose="02020603050405020304" pitchFamily="18" charset="0"/>
            </a:endParaRPr>
          </a:p>
          <a:p>
            <a:pPr algn="r">
              <a:lnSpc>
                <a:spcPct val="110000"/>
              </a:lnSpc>
            </a:pPr>
            <a:endParaRPr lang="es-MX" sz="1100"/>
          </a:p>
        </p:txBody>
      </p:sp>
      <p:cxnSp>
        <p:nvCxnSpPr>
          <p:cNvPr id="16" name="Straight Connector 15">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13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7DF53-846B-1A60-CDFF-C023F19A9C65}"/>
              </a:ext>
            </a:extLst>
          </p:cNvPr>
          <p:cNvSpPr>
            <a:spLocks noGrp="1"/>
          </p:cNvSpPr>
          <p:nvPr>
            <p:ph type="title"/>
          </p:nvPr>
        </p:nvSpPr>
        <p:spPr/>
        <p:txBody>
          <a:bodyPr/>
          <a:lstStyle/>
          <a:p>
            <a:r>
              <a:rPr lang="es-ES" sz="1800" b="1" dirty="0">
                <a:effectLst/>
                <a:latin typeface="Calibri" panose="020F0502020204030204" pitchFamily="34" charset="0"/>
                <a:ea typeface="Arial" panose="020B0604020202020204" pitchFamily="34" charset="0"/>
              </a:rPr>
              <a:t>Cierre de la sesión </a:t>
            </a:r>
            <a:endParaRPr lang="es-MX" dirty="0"/>
          </a:p>
        </p:txBody>
      </p:sp>
      <p:sp>
        <p:nvSpPr>
          <p:cNvPr id="3" name="Marcador de contenido 2">
            <a:extLst>
              <a:ext uri="{FF2B5EF4-FFF2-40B4-BE49-F238E27FC236}">
                <a16:creationId xmlns:a16="http://schemas.microsoft.com/office/drawing/2014/main" id="{A135A87C-7375-7AFF-CC55-E85B1249FA02}"/>
              </a:ext>
            </a:extLst>
          </p:cNvPr>
          <p:cNvSpPr>
            <a:spLocks noGrp="1"/>
          </p:cNvSpPr>
          <p:nvPr>
            <p:ph idx="1"/>
          </p:nvPr>
        </p:nvSpPr>
        <p:spPr/>
        <p:txBody>
          <a:bodyPr/>
          <a:lstStyle/>
          <a:p>
            <a:pPr algn="just">
              <a:lnSpc>
                <a:spcPct val="115000"/>
              </a:lnSpc>
              <a:spcBef>
                <a:spcPts val="600"/>
              </a:spcBef>
              <a:spcAft>
                <a:spcPts val="600"/>
              </a:spcAft>
            </a:pPr>
            <a:r>
              <a:rPr lang="es-ES" sz="1800" dirty="0">
                <a:effectLst/>
                <a:latin typeface="Calibri" panose="020F0502020204030204" pitchFamily="34" charset="0"/>
                <a:ea typeface="Arial" panose="020B0604020202020204" pitchFamily="34" charset="0"/>
              </a:rPr>
              <a:t>Redacta una breve reflexión con base en el trabajo realizado tomando como base las preguntas siguientes,</a:t>
            </a:r>
            <a:endParaRPr lang="es-MX" sz="1800" dirty="0">
              <a:effectLst/>
              <a:latin typeface="Arial" panose="020B0604020202020204" pitchFamily="34" charset="0"/>
              <a:ea typeface="Arial" panose="020B0604020202020204" pitchFamily="34" charset="0"/>
            </a:endParaRPr>
          </a:p>
          <a:p>
            <a:pPr marL="342900" lvl="0" indent="-342900" algn="just">
              <a:lnSpc>
                <a:spcPct val="107000"/>
              </a:lnSpc>
              <a:spcBef>
                <a:spcPts val="600"/>
              </a:spcBef>
              <a:spcAft>
                <a:spcPts val="600"/>
              </a:spcAft>
              <a:buFont typeface="+mj-lt"/>
              <a:buAutoNum type="arabicPeriod"/>
            </a:pPr>
            <a:r>
              <a:rPr lang="es-MX" sz="1800" dirty="0">
                <a:effectLst/>
                <a:latin typeface="Calibri" panose="020F0502020204030204" pitchFamily="34" charset="0"/>
                <a:ea typeface="Cambria" panose="02040503050406030204" pitchFamily="18" charset="0"/>
                <a:cs typeface="Times New Roman" panose="02020603050405020304" pitchFamily="18" charset="0"/>
              </a:rPr>
              <a:t>¿Cuál es la importancia de los modelos matemáticos?</a:t>
            </a:r>
            <a:endParaRPr lang="es-MX"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just">
              <a:lnSpc>
                <a:spcPct val="107000"/>
              </a:lnSpc>
              <a:spcBef>
                <a:spcPts val="600"/>
              </a:spcBef>
              <a:spcAft>
                <a:spcPts val="600"/>
              </a:spcAft>
              <a:buFont typeface="+mj-lt"/>
              <a:buAutoNum type="arabicPeriod"/>
            </a:pPr>
            <a:r>
              <a:rPr lang="es-MX" sz="1800" dirty="0">
                <a:effectLst/>
                <a:latin typeface="Calibri" panose="020F0502020204030204" pitchFamily="34" charset="0"/>
                <a:ea typeface="Cambria" panose="02040503050406030204" pitchFamily="18" charset="0"/>
                <a:cs typeface="Times New Roman" panose="02020603050405020304" pitchFamily="18" charset="0"/>
              </a:rPr>
              <a:t>¿En qué sentido el modelo SIR constituye un proceso infinito?</a:t>
            </a:r>
            <a:endParaRPr lang="es-MX"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just">
              <a:lnSpc>
                <a:spcPct val="107000"/>
              </a:lnSpc>
              <a:spcBef>
                <a:spcPts val="600"/>
              </a:spcBef>
              <a:spcAft>
                <a:spcPts val="600"/>
              </a:spcAft>
              <a:buFont typeface="+mj-lt"/>
              <a:buAutoNum type="arabicPeriod"/>
            </a:pPr>
            <a:r>
              <a:rPr lang="es-MX" sz="1800" dirty="0">
                <a:effectLst/>
                <a:latin typeface="Calibri" panose="020F0502020204030204" pitchFamily="34" charset="0"/>
                <a:ea typeface="Cambria" panose="02040503050406030204" pitchFamily="18" charset="0"/>
                <a:cs typeface="Times New Roman" panose="02020603050405020304" pitchFamily="18" charset="0"/>
              </a:rPr>
              <a:t>Argumenta y discute la importancia de tener una representación tabular o algebraica de un proceso infinito. ¿Qué tipo de información nos proporciona?</a:t>
            </a:r>
          </a:p>
          <a:p>
            <a:pPr marL="342900" lvl="0" indent="-342900" algn="just">
              <a:lnSpc>
                <a:spcPct val="107000"/>
              </a:lnSpc>
              <a:spcBef>
                <a:spcPts val="600"/>
              </a:spcBef>
              <a:spcAft>
                <a:spcPts val="600"/>
              </a:spcAft>
              <a:buFont typeface="+mj-lt"/>
              <a:buAutoNum type="arabicPeriod"/>
            </a:pPr>
            <a:r>
              <a:rPr lang="es-ES" sz="1800" dirty="0">
                <a:effectLst/>
                <a:latin typeface="Calibri" panose="020F0502020204030204" pitchFamily="34" charset="0"/>
                <a:ea typeface="Arial" panose="020B0604020202020204" pitchFamily="34" charset="0"/>
              </a:rPr>
              <a:t>Argumenta y discute la importancia de tener una representación gráfica de un proceso infinito. ¿Qué tipo de información nos proporciona?</a:t>
            </a:r>
            <a:endParaRPr lang="es-MX"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23810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4BD9E188-BB9F-165A-0826-5043045FA1D3}"/>
              </a:ext>
            </a:extLst>
          </p:cNvPr>
          <p:cNvPicPr>
            <a:picLocks noGrp="1" noChangeAspect="1"/>
          </p:cNvPicPr>
          <p:nvPr>
            <p:ph idx="1"/>
          </p:nvPr>
        </p:nvPicPr>
        <p:blipFill rotWithShape="1">
          <a:blip r:embed="rId2"/>
          <a:srcRect/>
          <a:stretch/>
        </p:blipFill>
        <p:spPr>
          <a:xfrm>
            <a:off x="20" y="10"/>
            <a:ext cx="12191979" cy="6857989"/>
          </a:xfrm>
          <a:prstGeom prst="rect">
            <a:avLst/>
          </a:prstGeom>
        </p:spPr>
      </p:pic>
      <p:sp>
        <p:nvSpPr>
          <p:cNvPr id="16" name="Freeform: Shape 15">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73BC88F-465F-5281-CF14-843EE01A42AA}"/>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a:solidFill>
                  <a:srgbClr val="FFFFFF"/>
                </a:solidFill>
              </a:rPr>
              <a:t>Evaluación</a:t>
            </a:r>
          </a:p>
        </p:txBody>
      </p:sp>
      <p:sp>
        <p:nvSpPr>
          <p:cNvPr id="20" name="Freeform: Shape 19">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2" name="Straight Connector 21">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57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Bibliografía - Concepto, elementos, características y estilos">
            <a:extLst>
              <a:ext uri="{FF2B5EF4-FFF2-40B4-BE49-F238E27FC236}">
                <a16:creationId xmlns:a16="http://schemas.microsoft.com/office/drawing/2014/main" id="{E7AE4B4A-3898-5B0D-74F4-C39ACA5F8A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663"/>
          <a:stretch/>
        </p:blipFill>
        <p:spPr bwMode="auto">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a:noFill/>
          <a:extLst>
            <a:ext uri="{909E8E84-426E-40DD-AFC4-6F175D3DCCD1}">
              <a14:hiddenFill xmlns:a14="http://schemas.microsoft.com/office/drawing/2010/main">
                <a:solidFill>
                  <a:srgbClr val="FFFFFF"/>
                </a:solidFill>
              </a14:hiddenFill>
            </a:ext>
          </a:extLst>
        </p:spPr>
      </p:pic>
      <p:sp>
        <p:nvSpPr>
          <p:cNvPr id="7177" name="Freeform: Shape 7176">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5C26937-3FA9-9509-F1CE-F6C9F04D9D15}"/>
              </a:ext>
            </a:extLst>
          </p:cNvPr>
          <p:cNvSpPr>
            <a:spLocks noGrp="1"/>
          </p:cNvSpPr>
          <p:nvPr>
            <p:ph type="title"/>
          </p:nvPr>
        </p:nvSpPr>
        <p:spPr>
          <a:xfrm>
            <a:off x="1143001" y="872937"/>
            <a:ext cx="5920740" cy="1360898"/>
          </a:xfrm>
        </p:spPr>
        <p:txBody>
          <a:bodyPr>
            <a:normAutofit/>
          </a:bodyPr>
          <a:lstStyle/>
          <a:p>
            <a:r>
              <a:rPr lang="es-ES" b="1">
                <a:effectLst/>
                <a:latin typeface="Calibri" panose="020F0502020204030204" pitchFamily="34" charset="0"/>
                <a:ea typeface="Arial" panose="020B0604020202020204" pitchFamily="34" charset="0"/>
              </a:rPr>
              <a:t>Referencias</a:t>
            </a:r>
            <a:endParaRPr lang="es-MX" dirty="0"/>
          </a:p>
        </p:txBody>
      </p:sp>
      <p:sp>
        <p:nvSpPr>
          <p:cNvPr id="3" name="Marcador de contenido 2">
            <a:extLst>
              <a:ext uri="{FF2B5EF4-FFF2-40B4-BE49-F238E27FC236}">
                <a16:creationId xmlns:a16="http://schemas.microsoft.com/office/drawing/2014/main" id="{6062360B-D429-BF85-08E6-E86E0E3A7E1F}"/>
              </a:ext>
            </a:extLst>
          </p:cNvPr>
          <p:cNvSpPr>
            <a:spLocks noGrp="1"/>
          </p:cNvSpPr>
          <p:nvPr>
            <p:ph idx="1"/>
          </p:nvPr>
        </p:nvSpPr>
        <p:spPr>
          <a:xfrm>
            <a:off x="1143002" y="2332029"/>
            <a:ext cx="4118906" cy="3840171"/>
          </a:xfrm>
        </p:spPr>
        <p:txBody>
          <a:bodyPr>
            <a:normAutofit/>
          </a:bodyPr>
          <a:lstStyle/>
          <a:p>
            <a:pPr marL="342900" marR="144145" lvl="0" indent="-342900">
              <a:lnSpc>
                <a:spcPct val="110000"/>
              </a:lnSpc>
              <a:spcAft>
                <a:spcPts val="1000"/>
              </a:spcAft>
              <a:buFont typeface="Symbol" panose="05050102010706020507" pitchFamily="18" charset="2"/>
              <a:buChar char=""/>
            </a:pPr>
            <a:r>
              <a:rPr lang="es-MX" sz="1700" err="1">
                <a:effectLst/>
                <a:latin typeface="Calibri" panose="020F0502020204030204" pitchFamily="34" charset="0"/>
                <a:ea typeface="Cambria" panose="02040503050406030204" pitchFamily="18" charset="0"/>
                <a:cs typeface="Times New Roman" panose="02020603050405020304" pitchFamily="18" charset="0"/>
              </a:rPr>
              <a:t>Granville</a:t>
            </a:r>
            <a:r>
              <a:rPr lang="es-MX" sz="1700">
                <a:effectLst/>
                <a:latin typeface="Calibri" panose="020F0502020204030204" pitchFamily="34" charset="0"/>
                <a:ea typeface="Cambria" panose="02040503050406030204" pitchFamily="18" charset="0"/>
                <a:cs typeface="Times New Roman" panose="02020603050405020304" pitchFamily="18" charset="0"/>
              </a:rPr>
              <a:t> W. (1980) Cálculo diferencial e integral. México: Editorial Limusa.</a:t>
            </a:r>
            <a:endParaRPr lang="es-MX" sz="1700">
              <a:effectLst/>
              <a:latin typeface="Cambria" panose="02040503050406030204" pitchFamily="18" charset="0"/>
              <a:ea typeface="Cambria" panose="02040503050406030204" pitchFamily="18" charset="0"/>
              <a:cs typeface="Times New Roman" panose="02020603050405020304" pitchFamily="18" charset="0"/>
            </a:endParaRPr>
          </a:p>
          <a:p>
            <a:pPr marL="342900" marR="144145" lvl="0" indent="-342900">
              <a:lnSpc>
                <a:spcPct val="110000"/>
              </a:lnSpc>
              <a:spcAft>
                <a:spcPts val="1000"/>
              </a:spcAft>
              <a:buFont typeface="Symbol" panose="05050102010706020507" pitchFamily="18" charset="2"/>
              <a:buChar char=""/>
            </a:pPr>
            <a:r>
              <a:rPr lang="en-US" sz="1700">
                <a:effectLst/>
                <a:latin typeface="Calibri" panose="020F0502020204030204" pitchFamily="34" charset="0"/>
                <a:ea typeface="Cambria" panose="02040503050406030204" pitchFamily="18" charset="0"/>
                <a:cs typeface="Times New Roman" panose="02020603050405020304" pitchFamily="18" charset="0"/>
              </a:rPr>
              <a:t>Linge S, </a:t>
            </a:r>
            <a:r>
              <a:rPr lang="en-US" sz="1700" err="1">
                <a:effectLst/>
                <a:latin typeface="Calibri" panose="020F0502020204030204" pitchFamily="34" charset="0"/>
                <a:ea typeface="Cambria" panose="02040503050406030204" pitchFamily="18" charset="0"/>
                <a:cs typeface="Times New Roman" panose="02020603050405020304" pitchFamily="18" charset="0"/>
              </a:rPr>
              <a:t>Langtangen</a:t>
            </a:r>
            <a:r>
              <a:rPr lang="es-MX" sz="1700">
                <a:effectLst/>
                <a:latin typeface="Cambria" panose="02040503050406030204" pitchFamily="18" charset="0"/>
                <a:ea typeface="Cambria" panose="02040503050406030204" pitchFamily="18" charset="0"/>
                <a:cs typeface="Times New Roman" panose="02020603050405020304" pitchFamily="18" charset="0"/>
              </a:rPr>
              <a:t> H.</a:t>
            </a:r>
            <a:r>
              <a:rPr lang="en-US" sz="1700">
                <a:effectLst/>
                <a:latin typeface="Calibri" panose="020F0502020204030204" pitchFamily="34" charset="0"/>
                <a:ea typeface="Cambria" panose="02040503050406030204" pitchFamily="18" charset="0"/>
                <a:cs typeface="Times New Roman" panose="02020603050405020304" pitchFamily="18" charset="0"/>
              </a:rPr>
              <a:t> (2020) Programming</a:t>
            </a:r>
            <a:r>
              <a:rPr lang="es-MX" sz="1700">
                <a:effectLst/>
                <a:latin typeface="Cambria" panose="02040503050406030204" pitchFamily="18" charset="0"/>
                <a:ea typeface="Cambria" panose="02040503050406030204" pitchFamily="18" charset="0"/>
                <a:cs typeface="Times New Roman" panose="02020603050405020304" pitchFamily="18" charset="0"/>
              </a:rPr>
              <a:t> </a:t>
            </a:r>
            <a:r>
              <a:rPr lang="es-MX" sz="1700" err="1">
                <a:effectLst/>
                <a:latin typeface="Cambria" panose="02040503050406030204" pitchFamily="18" charset="0"/>
                <a:ea typeface="Cambria" panose="02040503050406030204" pitchFamily="18" charset="0"/>
                <a:cs typeface="Times New Roman" panose="02020603050405020304" pitchFamily="18" charset="0"/>
              </a:rPr>
              <a:t>for</a:t>
            </a:r>
            <a:r>
              <a:rPr lang="es-MX" sz="1700">
                <a:effectLst/>
                <a:latin typeface="Cambria" panose="02040503050406030204" pitchFamily="18" charset="0"/>
                <a:ea typeface="Cambria" panose="02040503050406030204" pitchFamily="18" charset="0"/>
                <a:cs typeface="Times New Roman" panose="02020603050405020304" pitchFamily="18" charset="0"/>
              </a:rPr>
              <a:t> </a:t>
            </a:r>
            <a:r>
              <a:rPr lang="es-MX" sz="1700" err="1">
                <a:effectLst/>
                <a:latin typeface="Cambria" panose="02040503050406030204" pitchFamily="18" charset="0"/>
                <a:ea typeface="Cambria" panose="02040503050406030204" pitchFamily="18" charset="0"/>
                <a:cs typeface="Times New Roman" panose="02020603050405020304" pitchFamily="18" charset="0"/>
              </a:rPr>
              <a:t>computations</a:t>
            </a:r>
            <a:r>
              <a:rPr lang="es-MX" sz="1700">
                <a:effectLst/>
                <a:latin typeface="Cambria" panose="02040503050406030204" pitchFamily="18" charset="0"/>
                <a:ea typeface="Cambria" panose="02040503050406030204" pitchFamily="18" charset="0"/>
                <a:cs typeface="Times New Roman" panose="02020603050405020304" pitchFamily="18" charset="0"/>
              </a:rPr>
              <a:t> - </a:t>
            </a:r>
            <a:r>
              <a:rPr lang="es-MX" sz="1700" err="1">
                <a:effectLst/>
                <a:latin typeface="Cambria" panose="02040503050406030204" pitchFamily="18" charset="0"/>
                <a:ea typeface="Cambria" panose="02040503050406030204" pitchFamily="18" charset="0"/>
                <a:cs typeface="Times New Roman" panose="02020603050405020304" pitchFamily="18" charset="0"/>
              </a:rPr>
              <a:t>python</a:t>
            </a:r>
            <a:r>
              <a:rPr lang="es-MX" sz="1700">
                <a:effectLst/>
                <a:latin typeface="Cambria" panose="02040503050406030204" pitchFamily="18" charset="0"/>
                <a:ea typeface="Cambria" panose="02040503050406030204" pitchFamily="18" charset="0"/>
                <a:cs typeface="Times New Roman" panose="02020603050405020304" pitchFamily="18" charset="0"/>
              </a:rPr>
              <a:t>: a </a:t>
            </a:r>
            <a:r>
              <a:rPr lang="es-MX" sz="1700" err="1">
                <a:effectLst/>
                <a:latin typeface="Cambria" panose="02040503050406030204" pitchFamily="18" charset="0"/>
                <a:ea typeface="Cambria" panose="02040503050406030204" pitchFamily="18" charset="0"/>
                <a:cs typeface="Times New Roman" panose="02020603050405020304" pitchFamily="18" charset="0"/>
              </a:rPr>
              <a:t>gentle</a:t>
            </a:r>
            <a:r>
              <a:rPr lang="es-MX" sz="1700">
                <a:effectLst/>
                <a:latin typeface="Cambria" panose="02040503050406030204" pitchFamily="18" charset="0"/>
                <a:ea typeface="Cambria" panose="02040503050406030204" pitchFamily="18" charset="0"/>
                <a:cs typeface="Times New Roman" panose="02020603050405020304" pitchFamily="18" charset="0"/>
              </a:rPr>
              <a:t> </a:t>
            </a:r>
            <a:r>
              <a:rPr lang="es-MX" sz="1700" err="1">
                <a:effectLst/>
                <a:latin typeface="Cambria" panose="02040503050406030204" pitchFamily="18" charset="0"/>
                <a:ea typeface="Cambria" panose="02040503050406030204" pitchFamily="18" charset="0"/>
                <a:cs typeface="Times New Roman" panose="02020603050405020304" pitchFamily="18" charset="0"/>
              </a:rPr>
              <a:t>introduction</a:t>
            </a:r>
            <a:r>
              <a:rPr lang="es-MX" sz="1700">
                <a:effectLst/>
                <a:latin typeface="Cambria" panose="02040503050406030204" pitchFamily="18" charset="0"/>
                <a:ea typeface="Cambria" panose="02040503050406030204" pitchFamily="18" charset="0"/>
                <a:cs typeface="Times New Roman" panose="02020603050405020304" pitchFamily="18" charset="0"/>
              </a:rPr>
              <a:t> </a:t>
            </a:r>
            <a:r>
              <a:rPr lang="es-MX" sz="1700" err="1">
                <a:effectLst/>
                <a:latin typeface="Cambria" panose="02040503050406030204" pitchFamily="18" charset="0"/>
                <a:ea typeface="Cambria" panose="02040503050406030204" pitchFamily="18" charset="0"/>
                <a:cs typeface="Times New Roman" panose="02020603050405020304" pitchFamily="18" charset="0"/>
              </a:rPr>
              <a:t>to</a:t>
            </a:r>
            <a:r>
              <a:rPr lang="es-MX" sz="1700">
                <a:effectLst/>
                <a:latin typeface="Cambria" panose="02040503050406030204" pitchFamily="18" charset="0"/>
                <a:ea typeface="Cambria" panose="02040503050406030204" pitchFamily="18" charset="0"/>
                <a:cs typeface="Times New Roman" panose="02020603050405020304" pitchFamily="18" charset="0"/>
              </a:rPr>
              <a:t> </a:t>
            </a:r>
            <a:r>
              <a:rPr lang="es-MX" sz="1700" err="1">
                <a:effectLst/>
                <a:latin typeface="Cambria" panose="02040503050406030204" pitchFamily="18" charset="0"/>
                <a:ea typeface="Cambria" panose="02040503050406030204" pitchFamily="18" charset="0"/>
                <a:cs typeface="Times New Roman" panose="02020603050405020304" pitchFamily="18" charset="0"/>
              </a:rPr>
              <a:t>numerical</a:t>
            </a:r>
            <a:r>
              <a:rPr lang="es-MX" sz="1700">
                <a:effectLst/>
                <a:latin typeface="Cambria" panose="02040503050406030204" pitchFamily="18" charset="0"/>
                <a:ea typeface="Cambria" panose="02040503050406030204" pitchFamily="18" charset="0"/>
                <a:cs typeface="Times New Roman" panose="02020603050405020304" pitchFamily="18" charset="0"/>
              </a:rPr>
              <a:t> </a:t>
            </a:r>
            <a:r>
              <a:rPr lang="es-MX" sz="1700" err="1">
                <a:effectLst/>
                <a:latin typeface="Cambria" panose="02040503050406030204" pitchFamily="18" charset="0"/>
                <a:ea typeface="Cambria" panose="02040503050406030204" pitchFamily="18" charset="0"/>
                <a:cs typeface="Times New Roman" panose="02020603050405020304" pitchFamily="18" charset="0"/>
              </a:rPr>
              <a:t>simulations</a:t>
            </a:r>
            <a:r>
              <a:rPr lang="es-MX" sz="1700">
                <a:effectLst/>
                <a:latin typeface="Cambria" panose="02040503050406030204" pitchFamily="18" charset="0"/>
                <a:ea typeface="Cambria" panose="02040503050406030204" pitchFamily="18" charset="0"/>
                <a:cs typeface="Times New Roman" panose="02020603050405020304" pitchFamily="18" charset="0"/>
              </a:rPr>
              <a:t> </a:t>
            </a:r>
            <a:r>
              <a:rPr lang="es-MX" sz="1700" err="1">
                <a:effectLst/>
                <a:latin typeface="Cambria" panose="02040503050406030204" pitchFamily="18" charset="0"/>
                <a:ea typeface="Cambria" panose="02040503050406030204" pitchFamily="18" charset="0"/>
                <a:cs typeface="Times New Roman" panose="02020603050405020304" pitchFamily="18" charset="0"/>
              </a:rPr>
              <a:t>with</a:t>
            </a:r>
            <a:r>
              <a:rPr lang="es-MX" sz="1700">
                <a:effectLst/>
                <a:latin typeface="Cambria" panose="02040503050406030204" pitchFamily="18" charset="0"/>
                <a:ea typeface="Cambria" panose="02040503050406030204" pitchFamily="18" charset="0"/>
                <a:cs typeface="Times New Roman" panose="02020603050405020304" pitchFamily="18" charset="0"/>
              </a:rPr>
              <a:t> </a:t>
            </a:r>
            <a:r>
              <a:rPr lang="es-MX" sz="1700" err="1">
                <a:effectLst/>
                <a:latin typeface="Cambria" panose="02040503050406030204" pitchFamily="18" charset="0"/>
                <a:ea typeface="Cambria" panose="02040503050406030204" pitchFamily="18" charset="0"/>
                <a:cs typeface="Times New Roman" panose="02020603050405020304" pitchFamily="18" charset="0"/>
              </a:rPr>
              <a:t>python</a:t>
            </a:r>
            <a:r>
              <a:rPr lang="es-MX" sz="1700">
                <a:effectLst/>
                <a:latin typeface="Cambria" panose="02040503050406030204" pitchFamily="18" charset="0"/>
                <a:ea typeface="Cambria" panose="02040503050406030204" pitchFamily="18" charset="0"/>
                <a:cs typeface="Times New Roman" panose="02020603050405020304" pitchFamily="18" charset="0"/>
              </a:rPr>
              <a:t> 3.6. Cham: Springer.</a:t>
            </a:r>
          </a:p>
          <a:p>
            <a:pPr marL="342900" marR="144145" lvl="0" indent="-342900">
              <a:lnSpc>
                <a:spcPct val="110000"/>
              </a:lnSpc>
              <a:spcAft>
                <a:spcPts val="1000"/>
              </a:spcAft>
              <a:buFont typeface="Symbol" panose="05050102010706020507" pitchFamily="18" charset="2"/>
              <a:buChar char=""/>
            </a:pPr>
            <a:r>
              <a:rPr lang="es-MX" sz="1700">
                <a:effectLst/>
                <a:latin typeface="Calibri" panose="020F0502020204030204" pitchFamily="34" charset="0"/>
                <a:ea typeface="Arial" panose="020B0604020202020204" pitchFamily="34" charset="0"/>
              </a:rPr>
              <a:t>Stewart</a:t>
            </a:r>
            <a:r>
              <a:rPr lang="es-MX" sz="1700">
                <a:effectLst/>
              </a:rPr>
              <a:t> J</a:t>
            </a:r>
            <a:r>
              <a:rPr lang="es-MX" sz="1700">
                <a:effectLst/>
                <a:latin typeface="Calibri" panose="020F0502020204030204" pitchFamily="34" charset="0"/>
                <a:ea typeface="Arial" panose="020B0604020202020204" pitchFamily="34" charset="0"/>
              </a:rPr>
              <a:t>, </a:t>
            </a:r>
            <a:r>
              <a:rPr lang="es-MX" sz="1700">
                <a:effectLst/>
              </a:rPr>
              <a:t>Clegg D, Watson S. (2021) </a:t>
            </a:r>
            <a:r>
              <a:rPr lang="es-ES" sz="1700">
                <a:effectLst/>
                <a:latin typeface="Calibri" panose="020F0502020204030204" pitchFamily="34" charset="0"/>
                <a:ea typeface="Arial" panose="020B0604020202020204" pitchFamily="34" charset="0"/>
              </a:rPr>
              <a:t>Cálculo: trascendentes tempranas</a:t>
            </a:r>
            <a:r>
              <a:rPr lang="es-MX" sz="1700">
                <a:effectLst/>
              </a:rPr>
              <a:t>. Ciudad de México: Cengage. </a:t>
            </a:r>
            <a:endParaRPr lang="es-MX" sz="1700">
              <a:effectLst/>
              <a:latin typeface="Cambria" panose="02040503050406030204" pitchFamily="18" charset="0"/>
              <a:ea typeface="Cambria" panose="02040503050406030204" pitchFamily="18" charset="0"/>
              <a:cs typeface="Times New Roman" panose="02020603050405020304" pitchFamily="18" charset="0"/>
            </a:endParaRPr>
          </a:p>
          <a:p>
            <a:pPr>
              <a:lnSpc>
                <a:spcPct val="110000"/>
              </a:lnSpc>
            </a:pPr>
            <a:endParaRPr lang="es-MX" sz="1700"/>
          </a:p>
        </p:txBody>
      </p:sp>
    </p:spTree>
    <p:extLst>
      <p:ext uri="{BB962C8B-B14F-4D97-AF65-F5344CB8AC3E}">
        <p14:creationId xmlns:p14="http://schemas.microsoft.com/office/powerpoint/2010/main" val="26638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C48354D-16E9-4575-B90B-6F6DE75D4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2585264-AD4F-1101-7ED2-6A7998DA1E42}"/>
              </a:ext>
            </a:extLst>
          </p:cNvPr>
          <p:cNvSpPr>
            <a:spLocks noGrp="1"/>
          </p:cNvSpPr>
          <p:nvPr>
            <p:ph type="title"/>
          </p:nvPr>
        </p:nvSpPr>
        <p:spPr>
          <a:xfrm>
            <a:off x="1160890" y="1061686"/>
            <a:ext cx="9850010" cy="3793336"/>
          </a:xfrm>
        </p:spPr>
        <p:txBody>
          <a:bodyPr vert="horz" lIns="91440" tIns="45720" rIns="91440" bIns="45720" rtlCol="0" anchor="t">
            <a:normAutofit/>
          </a:bodyPr>
          <a:lstStyle/>
          <a:p>
            <a:r>
              <a:rPr lang="en-US" sz="6600" cap="all" spc="300" dirty="0"/>
              <a:t>Gracias</a:t>
            </a:r>
          </a:p>
        </p:txBody>
      </p:sp>
      <p:cxnSp>
        <p:nvCxnSpPr>
          <p:cNvPr id="16" name="Straight Connector 15">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464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FA294778-47A8-4EEF-9689-F6964D44D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2">
            <a:extLst>
              <a:ext uri="{FF2B5EF4-FFF2-40B4-BE49-F238E27FC236}">
                <a16:creationId xmlns:a16="http://schemas.microsoft.com/office/drawing/2014/main" id="{BD2A511A-065F-489D-9CF0-FEF36143A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531806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6F626582-88CC-4CA0-8BC6-94550FF9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565BD6E-ABDE-52C5-E761-2A7274AD760D}"/>
              </a:ext>
            </a:extLst>
          </p:cNvPr>
          <p:cNvSpPr>
            <a:spLocks noGrp="1"/>
          </p:cNvSpPr>
          <p:nvPr>
            <p:ph type="title"/>
          </p:nvPr>
        </p:nvSpPr>
        <p:spPr>
          <a:xfrm>
            <a:off x="1143000" y="872937"/>
            <a:ext cx="7492285" cy="1360898"/>
          </a:xfrm>
        </p:spPr>
        <p:txBody>
          <a:bodyPr>
            <a:normAutofit/>
          </a:bodyPr>
          <a:lstStyle/>
          <a:p>
            <a:r>
              <a:rPr lang="es-ES" b="1">
                <a:effectLst/>
                <a:latin typeface="Calibri" panose="020F0502020204030204" pitchFamily="34" charset="0"/>
                <a:ea typeface="Arial" panose="020B0604020202020204" pitchFamily="34" charset="0"/>
                <a:cs typeface="Calibri" panose="020F0502020204030204" pitchFamily="34" charset="0"/>
              </a:rPr>
              <a:t>DATOS GENERALES</a:t>
            </a:r>
            <a:endParaRPr lang="es-MX" dirty="0"/>
          </a:p>
        </p:txBody>
      </p:sp>
      <p:sp>
        <p:nvSpPr>
          <p:cNvPr id="3" name="Marcador de contenido 2">
            <a:extLst>
              <a:ext uri="{FF2B5EF4-FFF2-40B4-BE49-F238E27FC236}">
                <a16:creationId xmlns:a16="http://schemas.microsoft.com/office/drawing/2014/main" id="{4A224602-C671-BE75-4B43-918771FC5F79}"/>
              </a:ext>
            </a:extLst>
          </p:cNvPr>
          <p:cNvSpPr>
            <a:spLocks noGrp="1"/>
          </p:cNvSpPr>
          <p:nvPr>
            <p:ph idx="1"/>
          </p:nvPr>
        </p:nvSpPr>
        <p:spPr>
          <a:xfrm>
            <a:off x="1143001" y="2332028"/>
            <a:ext cx="5115812" cy="3653035"/>
          </a:xfrm>
        </p:spPr>
        <p:txBody>
          <a:bodyPr>
            <a:normAutofit/>
          </a:bodyPr>
          <a:lstStyle/>
          <a:p>
            <a:r>
              <a:rPr lang="es-ES">
                <a:effectLst/>
                <a:latin typeface="Calibri" panose="020F0502020204030204" pitchFamily="34" charset="0"/>
                <a:ea typeface="Arial" panose="020B0604020202020204" pitchFamily="34" charset="0"/>
              </a:rPr>
              <a:t>Cálculo Diferencial e Integral I</a:t>
            </a:r>
          </a:p>
          <a:p>
            <a:r>
              <a:rPr lang="es-ES">
                <a:effectLst/>
                <a:latin typeface="Calibri" panose="020F0502020204030204" pitchFamily="34" charset="0"/>
                <a:ea typeface="Arial" panose="020B0604020202020204" pitchFamily="34" charset="0"/>
              </a:rPr>
              <a:t>Unidad 1: Procesos infinitos y la noción de límite</a:t>
            </a:r>
            <a:endParaRPr lang="es-ES">
              <a:latin typeface="Calibri" panose="020F0502020204030204" pitchFamily="34" charset="0"/>
              <a:ea typeface="Arial" panose="020B0604020202020204" pitchFamily="34" charset="0"/>
            </a:endParaRPr>
          </a:p>
          <a:p>
            <a:r>
              <a:rPr lang="es-ES">
                <a:effectLst/>
                <a:latin typeface="Calibri" panose="020F0502020204030204" pitchFamily="34" charset="0"/>
                <a:ea typeface="Arial" panose="020B0604020202020204" pitchFamily="34" charset="0"/>
              </a:rPr>
              <a:t>Aprendizaje: Utiliza las representaciones gráfica, tabular o </a:t>
            </a:r>
            <a:r>
              <a:rPr lang="es-ES" err="1">
                <a:effectLst/>
                <a:latin typeface="Calibri" panose="020F0502020204030204" pitchFamily="34" charset="0"/>
                <a:ea typeface="Arial" panose="020B0604020202020204" pitchFamily="34" charset="0"/>
              </a:rPr>
              <a:t>algebráica</a:t>
            </a:r>
            <a:r>
              <a:rPr lang="es-ES">
                <a:effectLst/>
                <a:latin typeface="Calibri" panose="020F0502020204030204" pitchFamily="34" charset="0"/>
                <a:ea typeface="Arial" panose="020B0604020202020204" pitchFamily="34" charset="0"/>
              </a:rPr>
              <a:t> de un proceso </a:t>
            </a:r>
            <a:r>
              <a:rPr lang="es-ES" err="1">
                <a:effectLst/>
                <a:latin typeface="Calibri" panose="020F0502020204030204" pitchFamily="34" charset="0"/>
                <a:ea typeface="Arial" panose="020B0604020202020204" pitchFamily="34" charset="0"/>
              </a:rPr>
              <a:t>inifinito</a:t>
            </a:r>
            <a:r>
              <a:rPr lang="es-ES">
                <a:effectLst/>
                <a:latin typeface="Calibri" panose="020F0502020204030204" pitchFamily="34" charset="0"/>
                <a:ea typeface="Arial" panose="020B0604020202020204" pitchFamily="34" charset="0"/>
              </a:rPr>
              <a:t> para analizar su comportamiento en cuanto a: cómo cambia la variable, qué comportamiento sigue, cuáles son los valores siguientes, y a la larga cómo son estos. </a:t>
            </a:r>
            <a:endParaRPr lang="es-MX" dirty="0"/>
          </a:p>
        </p:txBody>
      </p:sp>
      <p:pic>
        <p:nvPicPr>
          <p:cNvPr id="1026" name="Picture 2" descr="Didáctica - Qué es, definición, clasificación y formas">
            <a:extLst>
              <a:ext uri="{FF2B5EF4-FFF2-40B4-BE49-F238E27FC236}">
                <a16:creationId xmlns:a16="http://schemas.microsoft.com/office/drawing/2014/main" id="{88A311C1-D314-F346-541A-D3022E4683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3486" y="3762475"/>
            <a:ext cx="3183661" cy="2118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70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54">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56">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84CA6DC-17C3-CCCD-56D2-78E2D0C0286F}"/>
              </a:ext>
            </a:extLst>
          </p:cNvPr>
          <p:cNvSpPr>
            <a:spLocks noGrp="1"/>
          </p:cNvSpPr>
          <p:nvPr>
            <p:ph type="title"/>
          </p:nvPr>
        </p:nvSpPr>
        <p:spPr>
          <a:xfrm>
            <a:off x="5102157" y="4661939"/>
            <a:ext cx="5946841" cy="1510261"/>
          </a:xfrm>
        </p:spPr>
        <p:txBody>
          <a:bodyPr anchor="b">
            <a:normAutofit/>
          </a:bodyPr>
          <a:lstStyle/>
          <a:p>
            <a:pPr algn="r">
              <a:lnSpc>
                <a:spcPct val="90000"/>
              </a:lnSpc>
            </a:pPr>
            <a:r>
              <a:rPr lang="es-ES" sz="3400" b="1">
                <a:effectLst/>
                <a:latin typeface="Calibri" panose="020F0502020204030204" pitchFamily="34" charset="0"/>
                <a:ea typeface="Arial" panose="020B0604020202020204" pitchFamily="34" charset="0"/>
              </a:rPr>
              <a:t>Problemática que se abordará a través del problema. </a:t>
            </a:r>
            <a:endParaRPr lang="es-MX" sz="3400"/>
          </a:p>
        </p:txBody>
      </p:sp>
      <p:pic>
        <p:nvPicPr>
          <p:cNvPr id="2050" name="Picture 2" descr="Hepatitis autoinmune y COVID-19 | Clínica FEHV">
            <a:extLst>
              <a:ext uri="{FF2B5EF4-FFF2-40B4-BE49-F238E27FC236}">
                <a16:creationId xmlns:a16="http://schemas.microsoft.com/office/drawing/2014/main" id="{BDA428AF-E0BA-50EB-CD49-17E66D837F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033" y="1531865"/>
            <a:ext cx="4636744" cy="196221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15569692-4D04-F7F4-4411-679C5CE079FA}"/>
              </a:ext>
            </a:extLst>
          </p:cNvPr>
          <p:cNvSpPr>
            <a:spLocks noGrp="1"/>
          </p:cNvSpPr>
          <p:nvPr>
            <p:ph idx="1"/>
          </p:nvPr>
        </p:nvSpPr>
        <p:spPr>
          <a:xfrm>
            <a:off x="7610427" y="1299753"/>
            <a:ext cx="3438573" cy="3122343"/>
          </a:xfrm>
        </p:spPr>
        <p:txBody>
          <a:bodyPr anchor="t">
            <a:normAutofit/>
          </a:bodyPr>
          <a:lstStyle/>
          <a:p>
            <a:pPr algn="r">
              <a:lnSpc>
                <a:spcPct val="110000"/>
              </a:lnSpc>
            </a:pPr>
            <a:r>
              <a:rPr lang="es-ES" sz="1300">
                <a:effectLst/>
                <a:latin typeface="Calibri" panose="020F0502020204030204" pitchFamily="34" charset="0"/>
                <a:ea typeface="Arial" panose="020B0604020202020204" pitchFamily="34" charset="0"/>
              </a:rPr>
              <a:t>El desarrollo de las enfermedades es un asunto de importancia capital para los gobiernos de todo el mundo. Entender la dispersión y comportamiento de una enfermedad nos permite ser previsores y tomar decisiones estratégicas para afrontar cuestiones de salud pública. En los años recientes, el mundo entero se conmocionó ante la aparición del COVID-19. Para afrontar y entender el desarrollo de la pandemia se recurrió a los modelos matemáticos para predecir su comportamiento.</a:t>
            </a:r>
            <a:endParaRPr lang="es-MX" sz="1300">
              <a:effectLst/>
              <a:latin typeface="Arial" panose="020B0604020202020204" pitchFamily="34" charset="0"/>
              <a:ea typeface="Arial" panose="020B0604020202020204" pitchFamily="34" charset="0"/>
            </a:endParaRPr>
          </a:p>
          <a:p>
            <a:pPr algn="r">
              <a:lnSpc>
                <a:spcPct val="110000"/>
              </a:lnSpc>
            </a:pPr>
            <a:endParaRPr lang="es-MX" sz="1300"/>
          </a:p>
        </p:txBody>
      </p:sp>
    </p:spTree>
    <p:extLst>
      <p:ext uri="{BB962C8B-B14F-4D97-AF65-F5344CB8AC3E}">
        <p14:creationId xmlns:p14="http://schemas.microsoft.com/office/powerpoint/2010/main" val="128922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4" name="Rectangle 3078">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Freeform: Shape 3080">
            <a:extLst>
              <a:ext uri="{FF2B5EF4-FFF2-40B4-BE49-F238E27FC236}">
                <a16:creationId xmlns:a16="http://schemas.microsoft.com/office/drawing/2014/main" id="{2712B839-088B-4F97-96A4-6FAA8E3D1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Freeform: Shape 3082">
            <a:extLst>
              <a:ext uri="{FF2B5EF4-FFF2-40B4-BE49-F238E27FC236}">
                <a16:creationId xmlns:a16="http://schemas.microsoft.com/office/drawing/2014/main" id="{789BAF08-0AD0-4642-9767-4D53853C5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527" y="0"/>
            <a:ext cx="6899617" cy="6858000"/>
          </a:xfrm>
          <a:custGeom>
            <a:avLst/>
            <a:gdLst>
              <a:gd name="connsiteX0" fmla="*/ 6010592 w 6899617"/>
              <a:gd name="connsiteY0" fmla="*/ 0 h 6858000"/>
              <a:gd name="connsiteX1" fmla="*/ 6036517 w 6899617"/>
              <a:gd name="connsiteY1" fmla="*/ 0 h 6858000"/>
              <a:gd name="connsiteX2" fmla="*/ 6899617 w 6899617"/>
              <a:gd name="connsiteY2" fmla="*/ 0 h 6858000"/>
              <a:gd name="connsiteX3" fmla="*/ 6899617 w 6899617"/>
              <a:gd name="connsiteY3" fmla="*/ 1529274 h 6858000"/>
              <a:gd name="connsiteX4" fmla="*/ 6899617 w 6899617"/>
              <a:gd name="connsiteY4" fmla="*/ 6858000 h 6858000"/>
              <a:gd name="connsiteX5" fmla="*/ 2229334 w 6899617"/>
              <a:gd name="connsiteY5" fmla="*/ 6858000 h 6858000"/>
              <a:gd name="connsiteX6" fmla="*/ 25925 w 6899617"/>
              <a:gd name="connsiteY6" fmla="*/ 6858000 h 6858000"/>
              <a:gd name="connsiteX7" fmla="*/ 0 w 689961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9617" h="6858000">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9D7D5FB-9425-F993-01B7-72020BB5EF37}"/>
              </a:ext>
            </a:extLst>
          </p:cNvPr>
          <p:cNvSpPr>
            <a:spLocks noGrp="1"/>
          </p:cNvSpPr>
          <p:nvPr>
            <p:ph type="title"/>
          </p:nvPr>
        </p:nvSpPr>
        <p:spPr>
          <a:xfrm>
            <a:off x="1142999" y="872937"/>
            <a:ext cx="5946290" cy="1360898"/>
          </a:xfrm>
        </p:spPr>
        <p:txBody>
          <a:bodyPr>
            <a:normAutofit/>
          </a:bodyPr>
          <a:lstStyle/>
          <a:p>
            <a:r>
              <a:rPr lang="es-ES" b="1">
                <a:effectLst/>
                <a:latin typeface="Calibri" panose="020F0502020204030204" pitchFamily="34" charset="0"/>
                <a:ea typeface="Arial" panose="020B0604020202020204" pitchFamily="34" charset="0"/>
              </a:rPr>
              <a:t>Justificación.</a:t>
            </a:r>
            <a:br>
              <a:rPr lang="es-MX">
                <a:effectLst/>
                <a:latin typeface="Arial" panose="020B0604020202020204" pitchFamily="34" charset="0"/>
                <a:ea typeface="Arial" panose="020B0604020202020204" pitchFamily="34" charset="0"/>
              </a:rPr>
            </a:br>
            <a:endParaRPr lang="es-MX"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C22068BE-6F99-4769-2626-D01B34A7B67A}"/>
                  </a:ext>
                </a:extLst>
              </p:cNvPr>
              <p:cNvSpPr>
                <a:spLocks noGrp="1"/>
              </p:cNvSpPr>
              <p:nvPr>
                <p:ph idx="1"/>
              </p:nvPr>
            </p:nvSpPr>
            <p:spPr>
              <a:xfrm>
                <a:off x="1143000" y="2332028"/>
                <a:ext cx="3729867" cy="3840172"/>
              </a:xfrm>
            </p:spPr>
            <p:txBody>
              <a:bodyPr>
                <a:normAutofit/>
              </a:bodyPr>
              <a:lstStyle/>
              <a:p>
                <a:pPr>
                  <a:lnSpc>
                    <a:spcPct val="110000"/>
                  </a:lnSpc>
                </a:pPr>
                <a:r>
                  <a:rPr lang="es-ES" sz="1300" dirty="0">
                    <a:effectLst/>
                    <a:latin typeface="Calibri" panose="020F0502020204030204" pitchFamily="34" charset="0"/>
                    <a:ea typeface="Arial" panose="020B0604020202020204" pitchFamily="34" charset="0"/>
                  </a:rPr>
                  <a:t>Para construir las soluciones del modelo SIR con base en el sistema de ecuaciones en diferencias resultante al implementar el método “Forward Euler” se deben resolver una serie de problemas asociados.</a:t>
                </a:r>
                <a:endParaRPr lang="es-MX" sz="1300" dirty="0">
                  <a:effectLst/>
                  <a:latin typeface="Arial" panose="020B0604020202020204" pitchFamily="34" charset="0"/>
                  <a:ea typeface="Arial" panose="020B0604020202020204" pitchFamily="34" charset="0"/>
                </a:endParaRPr>
              </a:p>
              <a:p>
                <a:pPr>
                  <a:lnSpc>
                    <a:spcPct val="110000"/>
                  </a:lnSpc>
                </a:pPr>
                <a:r>
                  <a:rPr lang="es-ES" sz="1300" dirty="0">
                    <a:effectLst/>
                    <a:latin typeface="Calibri" panose="020F0502020204030204" pitchFamily="34" charset="0"/>
                    <a:ea typeface="Arial" panose="020B0604020202020204" pitchFamily="34" charset="0"/>
                  </a:rPr>
                  <a:t>En primer lugar, necesitamos determinar las constantes </a:t>
                </a:r>
                <a14:m>
                  <m:oMath xmlns:m="http://schemas.openxmlformats.org/officeDocument/2006/math">
                    <m:r>
                      <m:rPr>
                        <m:sty m:val="p"/>
                      </m:rPr>
                      <a:rPr lang="es-ES" sz="1300">
                        <a:effectLst/>
                        <a:latin typeface="Cambria Math" panose="02040503050406030204" pitchFamily="18" charset="0"/>
                        <a:ea typeface="Arial" panose="020B0604020202020204" pitchFamily="34" charset="0"/>
                        <a:cs typeface="Calibri" panose="020F0502020204030204" pitchFamily="34" charset="0"/>
                      </a:rPr>
                      <m:t>β</m:t>
                    </m:r>
                  </m:oMath>
                </a14:m>
                <a:r>
                  <a:rPr lang="es-ES" sz="1300" dirty="0">
                    <a:effectLst/>
                    <a:latin typeface="Calibri" panose="020F0502020204030204" pitchFamily="34" charset="0"/>
                    <a:ea typeface="Times New Roman" panose="02020603050405020304" pitchFamily="18" charset="0"/>
                  </a:rPr>
                  <a:t> y </a:t>
                </a:r>
                <a14:m>
                  <m:oMath xmlns:m="http://schemas.openxmlformats.org/officeDocument/2006/math">
                    <m:r>
                      <m:rPr>
                        <m:sty m:val="p"/>
                      </m:rPr>
                      <a:rPr lang="es-ES" sz="1300">
                        <a:effectLst/>
                        <a:latin typeface="Cambria Math" panose="02040503050406030204" pitchFamily="18" charset="0"/>
                        <a:ea typeface="Times New Roman" panose="02020603050405020304" pitchFamily="18" charset="0"/>
                        <a:cs typeface="Calibri" panose="020F0502020204030204" pitchFamily="34" charset="0"/>
                      </a:rPr>
                      <m:t>γ</m:t>
                    </m:r>
                  </m:oMath>
                </a14:m>
                <a:r>
                  <a:rPr lang="es-ES" sz="1300" dirty="0">
                    <a:effectLst/>
                    <a:latin typeface="Calibri" panose="020F0502020204030204" pitchFamily="34" charset="0"/>
                    <a:ea typeface="Times New Roman" panose="02020603050405020304" pitchFamily="18" charset="0"/>
                  </a:rPr>
                  <a:t>. Para determinar las constantes es necesario recurrir a los datos reales que se recopilaron durante la pandemia. Las constantes </a:t>
                </a:r>
                <a14:m>
                  <m:oMath xmlns:m="http://schemas.openxmlformats.org/officeDocument/2006/math">
                    <m:r>
                      <m:rPr>
                        <m:sty m:val="p"/>
                      </m:rPr>
                      <a:rPr lang="es-ES" sz="1300">
                        <a:effectLst/>
                        <a:latin typeface="Cambria Math" panose="02040503050406030204" pitchFamily="18" charset="0"/>
                        <a:ea typeface="Arial" panose="020B0604020202020204" pitchFamily="34" charset="0"/>
                        <a:cs typeface="Calibri" panose="020F0502020204030204" pitchFamily="34" charset="0"/>
                      </a:rPr>
                      <m:t>β</m:t>
                    </m:r>
                  </m:oMath>
                </a14:m>
                <a:r>
                  <a:rPr lang="es-ES" sz="1300" dirty="0">
                    <a:effectLst/>
                    <a:latin typeface="Calibri" panose="020F0502020204030204" pitchFamily="34" charset="0"/>
                    <a:ea typeface="Times New Roman" panose="02020603050405020304" pitchFamily="18" charset="0"/>
                  </a:rPr>
                  <a:t> y </a:t>
                </a:r>
                <a14:m>
                  <m:oMath xmlns:m="http://schemas.openxmlformats.org/officeDocument/2006/math">
                    <m:r>
                      <m:rPr>
                        <m:sty m:val="p"/>
                      </m:rPr>
                      <a:rPr lang="es-ES" sz="1300">
                        <a:effectLst/>
                        <a:latin typeface="Cambria Math" panose="02040503050406030204" pitchFamily="18" charset="0"/>
                        <a:ea typeface="Times New Roman" panose="02020603050405020304" pitchFamily="18" charset="0"/>
                        <a:cs typeface="Calibri" panose="020F0502020204030204" pitchFamily="34" charset="0"/>
                      </a:rPr>
                      <m:t>γ</m:t>
                    </m:r>
                  </m:oMath>
                </a14:m>
                <a:r>
                  <a:rPr lang="es-ES" sz="1300" dirty="0">
                    <a:effectLst/>
                    <a:latin typeface="Calibri" panose="020F0502020204030204" pitchFamily="34" charset="0"/>
                    <a:ea typeface="Times New Roman" panose="02020603050405020304" pitchFamily="18" charset="0"/>
                  </a:rPr>
                  <a:t> dependen del tipo de enfermedad con la que se trabaje. Sin embargo, debido a las medidas que se implementaron para atenuar los efectos en la población del COVID-19, se espera que los valores de </a:t>
                </a:r>
                <a14:m>
                  <m:oMath xmlns:m="http://schemas.openxmlformats.org/officeDocument/2006/math">
                    <m:r>
                      <m:rPr>
                        <m:sty m:val="p"/>
                      </m:rPr>
                      <a:rPr lang="es-ES" sz="1300">
                        <a:effectLst/>
                        <a:latin typeface="Cambria Math" panose="02040503050406030204" pitchFamily="18" charset="0"/>
                        <a:ea typeface="Arial" panose="020B0604020202020204" pitchFamily="34" charset="0"/>
                        <a:cs typeface="Calibri" panose="020F0502020204030204" pitchFamily="34" charset="0"/>
                      </a:rPr>
                      <m:t>β</m:t>
                    </m:r>
                  </m:oMath>
                </a14:m>
                <a:r>
                  <a:rPr lang="es-ES" sz="1300" dirty="0">
                    <a:effectLst/>
                    <a:latin typeface="Calibri" panose="020F0502020204030204" pitchFamily="34" charset="0"/>
                    <a:ea typeface="Times New Roman" panose="02020603050405020304" pitchFamily="18" charset="0"/>
                  </a:rPr>
                  <a:t> y </a:t>
                </a:r>
                <a14:m>
                  <m:oMath xmlns:m="http://schemas.openxmlformats.org/officeDocument/2006/math">
                    <m:r>
                      <m:rPr>
                        <m:sty m:val="p"/>
                      </m:rPr>
                      <a:rPr lang="es-ES" sz="1300">
                        <a:effectLst/>
                        <a:latin typeface="Cambria Math" panose="02040503050406030204" pitchFamily="18" charset="0"/>
                        <a:ea typeface="Times New Roman" panose="02020603050405020304" pitchFamily="18" charset="0"/>
                        <a:cs typeface="Calibri" panose="020F0502020204030204" pitchFamily="34" charset="0"/>
                      </a:rPr>
                      <m:t>γ</m:t>
                    </m:r>
                  </m:oMath>
                </a14:m>
                <a:r>
                  <a:rPr lang="es-ES" sz="1300" dirty="0">
                    <a:effectLst/>
                    <a:latin typeface="Calibri" panose="020F0502020204030204" pitchFamily="34" charset="0"/>
                    <a:ea typeface="Times New Roman" panose="02020603050405020304" pitchFamily="18" charset="0"/>
                  </a:rPr>
                  <a:t> cambien en cada etapa que se desee analizar.</a:t>
                </a:r>
                <a:endParaRPr lang="es-MX" sz="1300" dirty="0">
                  <a:effectLst/>
                  <a:latin typeface="Arial" panose="020B0604020202020204" pitchFamily="34" charset="0"/>
                  <a:ea typeface="Arial" panose="020B0604020202020204" pitchFamily="34" charset="0"/>
                </a:endParaRPr>
              </a:p>
              <a:p>
                <a:pPr>
                  <a:lnSpc>
                    <a:spcPct val="110000"/>
                  </a:lnSpc>
                </a:pPr>
                <a:endParaRPr lang="es-MX" sz="1300" dirty="0"/>
              </a:p>
            </p:txBody>
          </p:sp>
        </mc:Choice>
        <mc:Fallback>
          <p:sp>
            <p:nvSpPr>
              <p:cNvPr id="3" name="Marcador de contenido 2">
                <a:extLst>
                  <a:ext uri="{FF2B5EF4-FFF2-40B4-BE49-F238E27FC236}">
                    <a16:creationId xmlns:a16="http://schemas.microsoft.com/office/drawing/2014/main" id="{C22068BE-6F99-4769-2626-D01B34A7B67A}"/>
                  </a:ext>
                </a:extLst>
              </p:cNvPr>
              <p:cNvSpPr>
                <a:spLocks noGrp="1" noRot="1" noChangeAspect="1" noMove="1" noResize="1" noEditPoints="1" noAdjustHandles="1" noChangeArrowheads="1" noChangeShapeType="1" noTextEdit="1"/>
              </p:cNvSpPr>
              <p:nvPr>
                <p:ph idx="1"/>
              </p:nvPr>
            </p:nvSpPr>
            <p:spPr>
              <a:xfrm>
                <a:off x="1143000" y="2332028"/>
                <a:ext cx="3729867" cy="3840172"/>
              </a:xfrm>
              <a:blipFill>
                <a:blip r:embed="rId2"/>
                <a:stretch>
                  <a:fillRect l="-164"/>
                </a:stretch>
              </a:blipFill>
            </p:spPr>
            <p:txBody>
              <a:bodyPr/>
              <a:lstStyle/>
              <a:p>
                <a:r>
                  <a:rPr lang="es-MX">
                    <a:noFill/>
                  </a:rPr>
                  <a:t> </a:t>
                </a:r>
              </a:p>
            </p:txBody>
          </p:sp>
        </mc:Fallback>
      </mc:AlternateContent>
      <p:pic>
        <p:nvPicPr>
          <p:cNvPr id="3074" name="Picture 2" descr="Modelo SIR — Cuaderno de Cultura Científica">
            <a:extLst>
              <a:ext uri="{FF2B5EF4-FFF2-40B4-BE49-F238E27FC236}">
                <a16:creationId xmlns:a16="http://schemas.microsoft.com/office/drawing/2014/main" id="{E5132214-A773-B1B3-F755-FD49561071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31045" y="4047060"/>
            <a:ext cx="2817487" cy="1170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192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E10D6CC1-E49B-46F5-B186-3458F335B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83" y="0"/>
            <a:ext cx="689961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9617" h="6858000">
                <a:moveTo>
                  <a:pt x="6010592" y="0"/>
                </a:moveTo>
                <a:lnTo>
                  <a:pt x="6899617" y="0"/>
                </a:lnTo>
                <a:lnTo>
                  <a:pt x="6899617" y="1529274"/>
                </a:lnTo>
                <a:lnTo>
                  <a:pt x="2229334"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AAEA582-48BC-86A5-1FE4-E65BCC76FFCC}"/>
              </a:ext>
            </a:extLst>
          </p:cNvPr>
          <p:cNvSpPr>
            <a:spLocks noGrp="1"/>
          </p:cNvSpPr>
          <p:nvPr>
            <p:ph type="title"/>
          </p:nvPr>
        </p:nvSpPr>
        <p:spPr>
          <a:xfrm>
            <a:off x="1143001" y="872937"/>
            <a:ext cx="8167744" cy="1360898"/>
          </a:xfrm>
        </p:spPr>
        <p:txBody>
          <a:bodyPr>
            <a:normAutofit/>
          </a:bodyPr>
          <a:lstStyle/>
          <a:p>
            <a:r>
              <a:rPr lang="es-ES" b="1">
                <a:effectLst/>
                <a:latin typeface="Calibri" panose="020F0502020204030204" pitchFamily="34" charset="0"/>
                <a:ea typeface="Arial" panose="020B0604020202020204" pitchFamily="34" charset="0"/>
              </a:rPr>
              <a:t>Producto esperado</a:t>
            </a:r>
            <a:br>
              <a:rPr lang="es-MX">
                <a:effectLst/>
                <a:latin typeface="Arial" panose="020B0604020202020204" pitchFamily="34" charset="0"/>
                <a:ea typeface="Arial" panose="020B0604020202020204" pitchFamily="34" charset="0"/>
              </a:rPr>
            </a:br>
            <a:endParaRPr lang="es-MX" dirty="0"/>
          </a:p>
        </p:txBody>
      </p:sp>
      <p:sp>
        <p:nvSpPr>
          <p:cNvPr id="3" name="Marcador de contenido 2">
            <a:extLst>
              <a:ext uri="{FF2B5EF4-FFF2-40B4-BE49-F238E27FC236}">
                <a16:creationId xmlns:a16="http://schemas.microsoft.com/office/drawing/2014/main" id="{604698F9-F557-45A2-529D-D8F41F7EE3C6}"/>
              </a:ext>
            </a:extLst>
          </p:cNvPr>
          <p:cNvSpPr>
            <a:spLocks noGrp="1"/>
          </p:cNvSpPr>
          <p:nvPr>
            <p:ph idx="1"/>
          </p:nvPr>
        </p:nvSpPr>
        <p:spPr>
          <a:xfrm>
            <a:off x="1142999" y="2332029"/>
            <a:ext cx="5715001" cy="3382972"/>
          </a:xfrm>
        </p:spPr>
        <p:txBody>
          <a:bodyPr>
            <a:normAutofit/>
          </a:bodyPr>
          <a:lstStyle/>
          <a:p>
            <a:pPr marL="342900" lvl="0" indent="-342900">
              <a:spcBef>
                <a:spcPts val="1200"/>
              </a:spcBef>
              <a:spcAft>
                <a:spcPts val="1200"/>
              </a:spcAft>
              <a:buFont typeface="Symbol" panose="05050102010706020507" pitchFamily="18" charset="2"/>
              <a:buChar char=""/>
            </a:pPr>
            <a:r>
              <a:rPr lang="es-MX" dirty="0">
                <a:effectLst/>
                <a:latin typeface="Calibri" panose="020F0502020204030204" pitchFamily="34" charset="0"/>
                <a:ea typeface="Cambria" panose="02040503050406030204" pitchFamily="18" charset="0"/>
                <a:cs typeface="Times New Roman" panose="02020603050405020304" pitchFamily="18" charset="0"/>
              </a:rPr>
              <a:t>Libreta notebook de </a:t>
            </a:r>
            <a:r>
              <a:rPr lang="es-MX" dirty="0" err="1">
                <a:effectLst/>
                <a:latin typeface="Calibri" panose="020F0502020204030204" pitchFamily="34" charset="0"/>
                <a:ea typeface="Cambria" panose="02040503050406030204" pitchFamily="18" charset="0"/>
                <a:cs typeface="Times New Roman" panose="02020603050405020304" pitchFamily="18" charset="0"/>
              </a:rPr>
              <a:t>jupiter</a:t>
            </a:r>
            <a:endParaRPr lang="es-MX" dirty="0">
              <a:effectLst/>
              <a:latin typeface="Cambria" panose="02040503050406030204" pitchFamily="18" charset="0"/>
              <a:ea typeface="Cambria" panose="02040503050406030204" pitchFamily="18" charset="0"/>
              <a:cs typeface="Times New Roman" panose="02020603050405020304" pitchFamily="18" charset="0"/>
            </a:endParaRPr>
          </a:p>
          <a:p>
            <a:r>
              <a:rPr lang="es-ES" dirty="0">
                <a:effectLst/>
                <a:latin typeface="Calibri" panose="020F0502020204030204" pitchFamily="34" charset="0"/>
                <a:ea typeface="Arial" panose="020B0604020202020204" pitchFamily="34" charset="0"/>
              </a:rPr>
              <a:t>Respuesta de preguntas guiadas enfocadas a la reflexión</a:t>
            </a:r>
          </a:p>
          <a:p>
            <a:r>
              <a:rPr lang="es-ES" sz="1800" dirty="0">
                <a:effectLst/>
                <a:latin typeface="Calibri" panose="020F0502020204030204" pitchFamily="34" charset="0"/>
                <a:ea typeface="Arial" panose="020B0604020202020204" pitchFamily="34" charset="0"/>
              </a:rPr>
              <a:t>Reflexión crítica </a:t>
            </a:r>
            <a:endParaRPr lang="es-MX" dirty="0"/>
          </a:p>
        </p:txBody>
      </p:sp>
      <p:pic>
        <p:nvPicPr>
          <p:cNvPr id="4098" name="Picture 2" descr="5 lenguajes de programación ideales para empezar a aprender código |  Computer Hoy">
            <a:extLst>
              <a:ext uri="{FF2B5EF4-FFF2-40B4-BE49-F238E27FC236}">
                <a16:creationId xmlns:a16="http://schemas.microsoft.com/office/drawing/2014/main" id="{B961147B-CD86-0DDF-0AE2-87B0288027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716" r="31551" b="-1"/>
          <a:stretch/>
        </p:blipFill>
        <p:spPr bwMode="auto">
          <a:xfrm>
            <a:off x="7520247" y="1524000"/>
            <a:ext cx="4671753" cy="5333999"/>
          </a:xfrm>
          <a:custGeom>
            <a:avLst/>
            <a:gdLst/>
            <a:ahLst/>
            <a:cxnLst/>
            <a:rect l="l" t="t" r="r" b="b"/>
            <a:pathLst>
              <a:path w="4650449" h="5306096">
                <a:moveTo>
                  <a:pt x="4650449" y="0"/>
                </a:moveTo>
                <a:lnTo>
                  <a:pt x="4650449" y="5306096"/>
                </a:lnTo>
                <a:lnTo>
                  <a:pt x="0" y="5306096"/>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792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CECE499-BF79-A5F3-8070-FE77E736E3A9}"/>
              </a:ext>
            </a:extLst>
          </p:cNvPr>
          <p:cNvSpPr>
            <a:spLocks noGrp="1"/>
          </p:cNvSpPr>
          <p:nvPr>
            <p:ph type="title"/>
          </p:nvPr>
        </p:nvSpPr>
        <p:spPr>
          <a:xfrm>
            <a:off x="1143001" y="872935"/>
            <a:ext cx="5999018" cy="1360898"/>
          </a:xfrm>
        </p:spPr>
        <p:txBody>
          <a:bodyPr>
            <a:normAutofit/>
          </a:bodyPr>
          <a:lstStyle/>
          <a:p>
            <a:r>
              <a:rPr lang="es-MX" dirty="0"/>
              <a:t>Problema a resolver</a:t>
            </a:r>
          </a:p>
        </p:txBody>
      </p:sp>
      <p:sp>
        <p:nvSpPr>
          <p:cNvPr id="6" name="Marcador de contenido 5">
            <a:extLst>
              <a:ext uri="{FF2B5EF4-FFF2-40B4-BE49-F238E27FC236}">
                <a16:creationId xmlns:a16="http://schemas.microsoft.com/office/drawing/2014/main" id="{12CA5FA4-7B44-369D-0705-41462ABAD25A}"/>
              </a:ext>
            </a:extLst>
          </p:cNvPr>
          <p:cNvSpPr>
            <a:spLocks noGrp="1"/>
          </p:cNvSpPr>
          <p:nvPr>
            <p:ph idx="1"/>
          </p:nvPr>
        </p:nvSpPr>
        <p:spPr>
          <a:xfrm>
            <a:off x="1143001" y="2332026"/>
            <a:ext cx="4953000" cy="3567118"/>
          </a:xfrm>
        </p:spPr>
        <p:txBody>
          <a:bodyPr anchor="t">
            <a:normAutofit/>
          </a:bodyPr>
          <a:lstStyle/>
          <a:p>
            <a:pPr marL="342900" lvl="0" indent="-342900">
              <a:lnSpc>
                <a:spcPct val="110000"/>
              </a:lnSpc>
              <a:spcBef>
                <a:spcPts val="1200"/>
              </a:spcBef>
              <a:spcAft>
                <a:spcPts val="1200"/>
              </a:spcAft>
              <a:buFont typeface="+mj-lt"/>
              <a:buAutoNum type="arabicPeriod"/>
            </a:pPr>
            <a:r>
              <a:rPr lang="es-MX" sz="1900">
                <a:effectLst/>
                <a:latin typeface="Calibri" panose="020F0502020204030204" pitchFamily="34" charset="0"/>
                <a:ea typeface="Cambria" panose="02040503050406030204" pitchFamily="18" charset="0"/>
                <a:cs typeface="Times New Roman" panose="02020603050405020304" pitchFamily="18" charset="0"/>
              </a:rPr>
              <a:t>¿Cómo funcionan los modelos matemáticos de predicción de enfermedades infecciosas?</a:t>
            </a:r>
            <a:endParaRPr lang="es-MX" sz="190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0000"/>
              </a:lnSpc>
              <a:spcBef>
                <a:spcPts val="1200"/>
              </a:spcBef>
              <a:spcAft>
                <a:spcPts val="1200"/>
              </a:spcAft>
              <a:buFont typeface="+mj-lt"/>
              <a:buAutoNum type="arabicPeriod"/>
            </a:pPr>
            <a:r>
              <a:rPr lang="es-ES" sz="1900">
                <a:effectLst/>
                <a:latin typeface="Calibri" panose="020F0502020204030204" pitchFamily="34" charset="0"/>
                <a:ea typeface="Arial" panose="020B0604020202020204" pitchFamily="34" charset="0"/>
              </a:rPr>
              <a:t>¿Qué tan confiable es la predicción que arrojan los modelos matemáticos de </a:t>
            </a:r>
            <a:r>
              <a:rPr lang="es-MX" sz="1900">
                <a:effectLst/>
                <a:latin typeface="Calibri" panose="020F0502020204030204" pitchFamily="34" charset="0"/>
                <a:ea typeface="Cambria" panose="02040503050406030204" pitchFamily="18" charset="0"/>
                <a:cs typeface="Times New Roman" panose="02020603050405020304" pitchFamily="18" charset="0"/>
              </a:rPr>
              <a:t>predicción de enfermedades infecciosas?</a:t>
            </a:r>
            <a:endParaRPr lang="es-MX" sz="190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0000"/>
              </a:lnSpc>
              <a:spcBef>
                <a:spcPts val="1200"/>
              </a:spcBef>
              <a:spcAft>
                <a:spcPts val="1200"/>
              </a:spcAft>
              <a:buFont typeface="+mj-lt"/>
              <a:buAutoNum type="arabicPeriod"/>
            </a:pPr>
            <a:r>
              <a:rPr lang="es-MX" sz="1900">
                <a:effectLst/>
                <a:latin typeface="Calibri" panose="020F0502020204030204" pitchFamily="34" charset="0"/>
                <a:ea typeface="Cambria" panose="02040503050406030204" pitchFamily="18" charset="0"/>
                <a:cs typeface="Times New Roman" panose="02020603050405020304" pitchFamily="18" charset="0"/>
              </a:rPr>
              <a:t>¿Cómo podríamos medir la efectividad de las medidas adoptadas por el gobierno para contrarrestar la dispersión del COVID-19?</a:t>
            </a:r>
            <a:endParaRPr lang="es-MX" sz="1900">
              <a:effectLst/>
              <a:latin typeface="Cambria" panose="02040503050406030204" pitchFamily="18" charset="0"/>
              <a:ea typeface="Cambria" panose="02040503050406030204" pitchFamily="18" charset="0"/>
              <a:cs typeface="Times New Roman" panose="02020603050405020304" pitchFamily="18" charset="0"/>
            </a:endParaRPr>
          </a:p>
          <a:p>
            <a:pPr>
              <a:lnSpc>
                <a:spcPct val="110000"/>
              </a:lnSpc>
            </a:pPr>
            <a:endParaRPr lang="es-MX" sz="1900"/>
          </a:p>
        </p:txBody>
      </p:sp>
      <p:pic>
        <p:nvPicPr>
          <p:cNvPr id="5122" name="Picture 2" descr="Por qué es importante enfocarse en el problema para encontrar soluciones? |  Capital Humano">
            <a:extLst>
              <a:ext uri="{FF2B5EF4-FFF2-40B4-BE49-F238E27FC236}">
                <a16:creationId xmlns:a16="http://schemas.microsoft.com/office/drawing/2014/main" id="{3F84A307-ADA2-2AC2-CC6F-EC433BDA4E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57310" y="2467387"/>
            <a:ext cx="3327437" cy="2254856"/>
          </a:xfrm>
          <a:prstGeom prst="rect">
            <a:avLst/>
          </a:prstGeom>
          <a:noFill/>
          <a:extLst>
            <a:ext uri="{909E8E84-426E-40DD-AFC4-6F175D3DCCD1}">
              <a14:hiddenFill xmlns:a14="http://schemas.microsoft.com/office/drawing/2010/main">
                <a:solidFill>
                  <a:srgbClr val="FFFFFF"/>
                </a:solidFill>
              </a14:hiddenFill>
            </a:ext>
          </a:extLst>
        </p:spPr>
      </p:pic>
      <p:cxnSp>
        <p:nvCxnSpPr>
          <p:cNvPr id="5131" name="Straight Connector 5130">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04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7" name="Rectangle 6150">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Freeform: Shape 6152">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79F7A68-D848-184F-CA19-E84C7B8FA574}"/>
              </a:ext>
            </a:extLst>
          </p:cNvPr>
          <p:cNvSpPr>
            <a:spLocks noGrp="1"/>
          </p:cNvSpPr>
          <p:nvPr>
            <p:ph type="title"/>
          </p:nvPr>
        </p:nvSpPr>
        <p:spPr>
          <a:xfrm>
            <a:off x="1143001" y="872935"/>
            <a:ext cx="5999018" cy="1360898"/>
          </a:xfrm>
        </p:spPr>
        <p:txBody>
          <a:bodyPr>
            <a:normAutofit/>
          </a:bodyPr>
          <a:lstStyle/>
          <a:p>
            <a:r>
              <a:rPr lang="es-ES" b="1">
                <a:effectLst/>
                <a:latin typeface="Calibri" panose="020F0502020204030204" pitchFamily="34" charset="0"/>
                <a:ea typeface="Arial" panose="020B0604020202020204" pitchFamily="34" charset="0"/>
              </a:rPr>
              <a:t>Inicio de la Sesión</a:t>
            </a:r>
            <a:endParaRPr lang="es-MX" dirty="0"/>
          </a:p>
        </p:txBody>
      </p:sp>
      <p:sp>
        <p:nvSpPr>
          <p:cNvPr id="3" name="Marcador de contenido 2">
            <a:extLst>
              <a:ext uri="{FF2B5EF4-FFF2-40B4-BE49-F238E27FC236}">
                <a16:creationId xmlns:a16="http://schemas.microsoft.com/office/drawing/2014/main" id="{B5004CA5-45C0-BC18-B20E-B1DF0DD421F3}"/>
              </a:ext>
            </a:extLst>
          </p:cNvPr>
          <p:cNvSpPr>
            <a:spLocks noGrp="1"/>
          </p:cNvSpPr>
          <p:nvPr>
            <p:ph idx="1"/>
          </p:nvPr>
        </p:nvSpPr>
        <p:spPr>
          <a:xfrm>
            <a:off x="1143001" y="2332026"/>
            <a:ext cx="4953000" cy="3567118"/>
          </a:xfrm>
        </p:spPr>
        <p:txBody>
          <a:bodyPr anchor="t">
            <a:normAutofit/>
          </a:bodyPr>
          <a:lstStyle/>
          <a:p>
            <a:pPr marL="342900" lvl="0" indent="-342900" fontAlgn="base">
              <a:buFont typeface="+mj-lt"/>
              <a:buAutoNum type="arabicPeriod"/>
            </a:pPr>
            <a:r>
              <a:rPr lang="es-ES">
                <a:effectLst/>
                <a:latin typeface="Calibri" panose="020F0502020204030204" pitchFamily="34" charset="0"/>
                <a:ea typeface="Times New Roman" panose="02020603050405020304" pitchFamily="18" charset="0"/>
              </a:rPr>
              <a:t>¿Qué es un modelo matemático?</a:t>
            </a:r>
            <a:endParaRPr lang="es-MX">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a:pPr>
            <a:r>
              <a:rPr lang="es-ES">
                <a:effectLst/>
                <a:latin typeface="Calibri" panose="020F0502020204030204" pitchFamily="34" charset="0"/>
                <a:ea typeface="Times New Roman" panose="02020603050405020304" pitchFamily="18" charset="0"/>
              </a:rPr>
              <a:t>Investiga cuál es el modelo matemático que desarrollaron los matemáticos mexicanos para entender y predecir el comportamiento del COVID-19 en México.</a:t>
            </a:r>
            <a:endParaRPr lang="es-MX">
              <a:effectLst/>
              <a:latin typeface="Times New Roman" panose="02020603050405020304" pitchFamily="18" charset="0"/>
              <a:ea typeface="Times New Roman" panose="02020603050405020304" pitchFamily="18" charset="0"/>
            </a:endParaRPr>
          </a:p>
          <a:p>
            <a:pPr marL="342900" lvl="0" indent="-342900" fontAlgn="base">
              <a:buFont typeface="+mj-lt"/>
              <a:buAutoNum type="arabicPeriod"/>
            </a:pPr>
            <a:r>
              <a:rPr lang="es-ES">
                <a:effectLst/>
                <a:latin typeface="Calibri" panose="020F0502020204030204" pitchFamily="34" charset="0"/>
                <a:ea typeface="Times New Roman" panose="02020603050405020304" pitchFamily="18" charset="0"/>
              </a:rPr>
              <a:t>¿Qué es un modelo SIR?</a:t>
            </a:r>
            <a:endParaRPr lang="es-MX">
              <a:effectLst/>
              <a:latin typeface="Times New Roman" panose="02020603050405020304" pitchFamily="18" charset="0"/>
              <a:ea typeface="Times New Roman" panose="02020603050405020304" pitchFamily="18" charset="0"/>
            </a:endParaRPr>
          </a:p>
          <a:p>
            <a:r>
              <a:rPr lang="es-ES">
                <a:effectLst/>
                <a:latin typeface="Calibri" panose="020F0502020204030204" pitchFamily="34" charset="0"/>
                <a:ea typeface="Arial" panose="020B0604020202020204" pitchFamily="34" charset="0"/>
              </a:rPr>
              <a:t>¿Qué significan las siglas S, I y R? Explica con tus palabras su interrelación.</a:t>
            </a:r>
          </a:p>
          <a:p>
            <a:endParaRPr lang="es-MX" dirty="0"/>
          </a:p>
        </p:txBody>
      </p:sp>
      <p:pic>
        <p:nvPicPr>
          <p:cNvPr id="6146" name="Picture 2" descr="Visor Redalyc - Mathematical model and COVID-19">
            <a:extLst>
              <a:ext uri="{FF2B5EF4-FFF2-40B4-BE49-F238E27FC236}">
                <a16:creationId xmlns:a16="http://schemas.microsoft.com/office/drawing/2014/main" id="{105E9CE4-2CC6-80C5-B44C-F3643DB1F4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57310" y="2920845"/>
            <a:ext cx="3327437" cy="1347941"/>
          </a:xfrm>
          <a:prstGeom prst="rect">
            <a:avLst/>
          </a:prstGeom>
          <a:noFill/>
          <a:extLst>
            <a:ext uri="{909E8E84-426E-40DD-AFC4-6F175D3DCCD1}">
              <a14:hiddenFill xmlns:a14="http://schemas.microsoft.com/office/drawing/2010/main">
                <a:solidFill>
                  <a:srgbClr val="FFFFFF"/>
                </a:solidFill>
              </a14:hiddenFill>
            </a:ext>
          </a:extLst>
        </p:spPr>
      </p:pic>
      <p:cxnSp>
        <p:nvCxnSpPr>
          <p:cNvPr id="6159" name="Straight Connector 6154">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959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C49F7-21BE-4EEA-78CB-351B12C5B874}"/>
              </a:ext>
            </a:extLst>
          </p:cNvPr>
          <p:cNvSpPr>
            <a:spLocks noGrp="1"/>
          </p:cNvSpPr>
          <p:nvPr>
            <p:ph type="title"/>
          </p:nvPr>
        </p:nvSpPr>
        <p:spPr/>
        <p:txBody>
          <a:bodyPr/>
          <a:lstStyle/>
          <a:p>
            <a:r>
              <a:rPr lang="es-ES" sz="1800" b="1" dirty="0">
                <a:effectLst/>
                <a:latin typeface="Calibri" panose="020F0502020204030204" pitchFamily="34" charset="0"/>
                <a:ea typeface="Arial" panose="020B0604020202020204" pitchFamily="34" charset="0"/>
              </a:rPr>
              <a:t>Desarrollo de la sesión</a:t>
            </a:r>
            <a:br>
              <a:rPr lang="es-ES" sz="1800" b="1" dirty="0">
                <a:effectLst/>
                <a:latin typeface="Calibri" panose="020F0502020204030204" pitchFamily="34" charset="0"/>
                <a:ea typeface="Arial" panose="020B0604020202020204" pitchFamily="34" charset="0"/>
              </a:rPr>
            </a:br>
            <a:r>
              <a:rPr lang="es-ES" sz="1800" b="1" dirty="0">
                <a:effectLst/>
                <a:latin typeface="Calibri" panose="020F0502020204030204" pitchFamily="34" charset="0"/>
                <a:ea typeface="Arial" panose="020B0604020202020204" pitchFamily="34" charset="0"/>
              </a:rPr>
              <a:t>Actividad 1: Modelo SIR </a:t>
            </a:r>
            <a:endParaRPr lang="es-MX"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00C94DB-ED97-E3F4-4BCE-6DB2CBA9DD09}"/>
                  </a:ext>
                </a:extLst>
              </p:cNvPr>
              <p:cNvSpPr>
                <a:spLocks noGrp="1"/>
              </p:cNvSpPr>
              <p:nvPr>
                <p:ph idx="1"/>
              </p:nvPr>
            </p:nvSpPr>
            <p:spPr/>
            <p:txBody>
              <a:bodyPr/>
              <a:lstStyle/>
              <a:p>
                <a:pPr marL="342900" lvl="0" indent="-342900" algn="just">
                  <a:lnSpc>
                    <a:spcPct val="150000"/>
                  </a:lnSpc>
                  <a:buFont typeface="+mj-lt"/>
                  <a:buAutoNum type="arabicPeriod"/>
                </a:pPr>
                <a:r>
                  <a:rPr lang="es-MX" sz="1800" dirty="0">
                    <a:effectLst/>
                    <a:latin typeface="Calibri" panose="020F0502020204030204" pitchFamily="34" charset="0"/>
                    <a:ea typeface="Times New Roman" panose="02020603050405020304" pitchFamily="18" charset="0"/>
                    <a:cs typeface="Times New Roman" panose="02020603050405020304" pitchFamily="18" charset="0"/>
                  </a:rPr>
                  <a:t>Con tus palabras explica e interpreta la información que está contenida en las condiciones iniciales.</a:t>
                </a:r>
                <a:endParaRPr lang="es-MX"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just">
                  <a:lnSpc>
                    <a:spcPct val="150000"/>
                  </a:lnSpc>
                  <a:spcAft>
                    <a:spcPts val="800"/>
                  </a:spcAft>
                  <a:buFont typeface="+mj-lt"/>
                  <a:buAutoNum type="arabicPeriod"/>
                </a:pPr>
                <a:r>
                  <a:rPr lang="es-MX" sz="1800" dirty="0">
                    <a:effectLst/>
                    <a:latin typeface="Calibri" panose="020F0502020204030204" pitchFamily="34" charset="0"/>
                    <a:ea typeface="Times New Roman" panose="02020603050405020304" pitchFamily="18" charset="0"/>
                    <a:cs typeface="Times New Roman" panose="02020603050405020304" pitchFamily="18" charset="0"/>
                  </a:rPr>
                  <a:t>¿Cuántos individuos hay en una población donde se den dichas condiciones iniciales?</a:t>
                </a:r>
                <a:endParaRPr lang="es-MX" sz="1800" dirty="0">
                  <a:effectLst/>
                  <a:latin typeface="Cambria" panose="02040503050406030204" pitchFamily="18" charset="0"/>
                  <a:ea typeface="Cambria" panose="02040503050406030204" pitchFamily="18" charset="0"/>
                  <a:cs typeface="Times New Roman" panose="02020603050405020304" pitchFamily="18" charset="0"/>
                </a:endParaRPr>
              </a:p>
              <a:p>
                <a:r>
                  <a:rPr lang="es-MX" dirty="0"/>
                  <a:t>Damos algunos datos hipotéticos del modelo</a:t>
                </a:r>
              </a:p>
              <a:p>
                <a:pPr marL="342900" lvl="0" indent="-342900">
                  <a:lnSpc>
                    <a:spcPct val="107000"/>
                  </a:lnSpc>
                  <a:spcBef>
                    <a:spcPts val="600"/>
                  </a:spcBef>
                  <a:spcAft>
                    <a:spcPts val="600"/>
                  </a:spcAft>
                  <a:buFont typeface="+mj-lt"/>
                  <a:buAutoNum type="arabicPeriod"/>
                </a:pPr>
                <a:r>
                  <a:rPr lang="es-MX" sz="1800" dirty="0">
                    <a:effectLst/>
                    <a:latin typeface="Calibri" panose="020F0502020204030204" pitchFamily="34" charset="0"/>
                    <a:ea typeface="Cambria" panose="02040503050406030204" pitchFamily="18" charset="0"/>
                    <a:cs typeface="Times New Roman" panose="02020603050405020304" pitchFamily="18" charset="0"/>
                  </a:rPr>
                  <a:t>Calcula los primeros 5 términos de las sucesiones, es decir, calcula </a:t>
                </a:r>
                <a14:m>
                  <m:oMath xmlns:m="http://schemas.openxmlformats.org/officeDocument/2006/math">
                    <m:sSub>
                      <m:sSubPr>
                        <m:ctrlPr>
                          <a:rPr lang="es-MX" sz="1800" i="1">
                            <a:effectLst/>
                            <a:latin typeface="Cambria Math" panose="02040503050406030204" pitchFamily="18" charset="0"/>
                            <a:ea typeface="Cambria" panose="02040503050406030204" pitchFamily="18" charset="0"/>
                            <a:cs typeface="Calibri" panose="020F0502020204030204" pitchFamily="34" charset="0"/>
                          </a:rPr>
                        </m:ctrlPr>
                      </m:sSubPr>
                      <m:e>
                        <m:r>
                          <a:rPr lang="es-MX" sz="1800" i="1">
                            <a:effectLst/>
                            <a:latin typeface="Cambria Math" panose="02040503050406030204" pitchFamily="18" charset="0"/>
                            <a:ea typeface="Cambria" panose="02040503050406030204" pitchFamily="18" charset="0"/>
                            <a:cs typeface="Calibri" panose="020F0502020204030204" pitchFamily="34" charset="0"/>
                          </a:rPr>
                          <m:t>𝑆</m:t>
                        </m:r>
                      </m:e>
                      <m:sub>
                        <m:r>
                          <a:rPr lang="es-MX" sz="1800" i="1">
                            <a:effectLst/>
                            <a:latin typeface="Cambria Math" panose="02040503050406030204" pitchFamily="18" charset="0"/>
                            <a:ea typeface="Cambria" panose="02040503050406030204" pitchFamily="18" charset="0"/>
                            <a:cs typeface="Calibri" panose="020F0502020204030204" pitchFamily="34" charset="0"/>
                          </a:rPr>
                          <m:t>1</m:t>
                        </m:r>
                      </m:sub>
                    </m:sSub>
                    <m:r>
                      <a:rPr lang="es-MX" sz="1800" i="1">
                        <a:effectLst/>
                        <a:latin typeface="Cambria Math" panose="02040503050406030204" pitchFamily="18" charset="0"/>
                        <a:ea typeface="Cambria" panose="02040503050406030204" pitchFamily="18" charset="0"/>
                        <a:cs typeface="Calibri" panose="020F0502020204030204" pitchFamily="34" charset="0"/>
                      </a:rPr>
                      <m:t>,</m:t>
                    </m:r>
                    <m:sSub>
                      <m:sSubPr>
                        <m:ctrlPr>
                          <a:rPr lang="es-MX" sz="1800" i="1">
                            <a:effectLst/>
                            <a:latin typeface="Cambria Math" panose="02040503050406030204" pitchFamily="18" charset="0"/>
                            <a:ea typeface="Cambria" panose="02040503050406030204" pitchFamily="18" charset="0"/>
                            <a:cs typeface="Calibri" panose="020F0502020204030204" pitchFamily="34" charset="0"/>
                          </a:rPr>
                        </m:ctrlPr>
                      </m:sSubPr>
                      <m:e>
                        <m:r>
                          <a:rPr lang="es-MX" sz="1800" i="1">
                            <a:effectLst/>
                            <a:latin typeface="Cambria Math" panose="02040503050406030204" pitchFamily="18" charset="0"/>
                            <a:ea typeface="Cambria" panose="02040503050406030204" pitchFamily="18" charset="0"/>
                            <a:cs typeface="Calibri" panose="020F0502020204030204" pitchFamily="34" charset="0"/>
                          </a:rPr>
                          <m:t>𝑆</m:t>
                        </m:r>
                      </m:e>
                      <m:sub>
                        <m:r>
                          <a:rPr lang="es-MX" sz="1800" i="1">
                            <a:effectLst/>
                            <a:latin typeface="Cambria Math" panose="02040503050406030204" pitchFamily="18" charset="0"/>
                            <a:ea typeface="Cambria" panose="02040503050406030204" pitchFamily="18" charset="0"/>
                            <a:cs typeface="Calibri" panose="020F0502020204030204" pitchFamily="34" charset="0"/>
                          </a:rPr>
                          <m:t>2</m:t>
                        </m:r>
                      </m:sub>
                    </m:sSub>
                    <m:r>
                      <a:rPr lang="es-MX" sz="1800" i="1">
                        <a:effectLst/>
                        <a:latin typeface="Cambria Math" panose="02040503050406030204" pitchFamily="18" charset="0"/>
                        <a:ea typeface="Cambria" panose="02040503050406030204" pitchFamily="18" charset="0"/>
                        <a:cs typeface="Calibri" panose="020F0502020204030204" pitchFamily="34" charset="0"/>
                      </a:rPr>
                      <m:t>,</m:t>
                    </m:r>
                    <m:r>
                      <a:rPr lang="es-MX" sz="1800">
                        <a:effectLst/>
                        <a:latin typeface="Cambria Math" panose="02040503050406030204" pitchFamily="18" charset="0"/>
                        <a:ea typeface="Cambria" panose="02040503050406030204" pitchFamily="18" charset="0"/>
                        <a:cs typeface="Calibri" panose="020F0502020204030204" pitchFamily="34" charset="0"/>
                      </a:rPr>
                      <m:t>⋯</m:t>
                    </m:r>
                    <m:r>
                      <a:rPr lang="es-MX" sz="1800" i="1">
                        <a:effectLst/>
                        <a:latin typeface="Cambria Math" panose="02040503050406030204" pitchFamily="18" charset="0"/>
                        <a:ea typeface="Cambria" panose="02040503050406030204" pitchFamily="18" charset="0"/>
                        <a:cs typeface="Calibri" panose="020F0502020204030204" pitchFamily="34" charset="0"/>
                      </a:rPr>
                      <m:t>,</m:t>
                    </m:r>
                    <m:sSub>
                      <m:sSubPr>
                        <m:ctrlPr>
                          <a:rPr lang="es-MX" sz="1800" i="1">
                            <a:effectLst/>
                            <a:latin typeface="Cambria Math" panose="02040503050406030204" pitchFamily="18" charset="0"/>
                            <a:ea typeface="Cambria" panose="02040503050406030204" pitchFamily="18" charset="0"/>
                            <a:cs typeface="Calibri" panose="020F0502020204030204" pitchFamily="34" charset="0"/>
                          </a:rPr>
                        </m:ctrlPr>
                      </m:sSubPr>
                      <m:e>
                        <m:r>
                          <a:rPr lang="es-MX" sz="1800" i="1">
                            <a:effectLst/>
                            <a:latin typeface="Cambria Math" panose="02040503050406030204" pitchFamily="18" charset="0"/>
                            <a:ea typeface="Cambria" panose="02040503050406030204" pitchFamily="18" charset="0"/>
                            <a:cs typeface="Calibri" panose="020F0502020204030204" pitchFamily="34" charset="0"/>
                          </a:rPr>
                          <m:t>𝑆</m:t>
                        </m:r>
                      </m:e>
                      <m:sub>
                        <m:r>
                          <a:rPr lang="es-MX" sz="1800" i="1">
                            <a:effectLst/>
                            <a:latin typeface="Cambria Math" panose="02040503050406030204" pitchFamily="18" charset="0"/>
                            <a:ea typeface="Cambria" panose="02040503050406030204" pitchFamily="18" charset="0"/>
                            <a:cs typeface="Calibri" panose="020F0502020204030204" pitchFamily="34" charset="0"/>
                          </a:rPr>
                          <m:t>5</m:t>
                        </m:r>
                      </m:sub>
                    </m:sSub>
                  </m:oMath>
                </a14:m>
                <a:r>
                  <a:rPr lang="es-MX"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MX" sz="1800" i="1">
                            <a:effectLst/>
                            <a:latin typeface="Cambria Math" panose="02040503050406030204" pitchFamily="18" charset="0"/>
                            <a:ea typeface="Cambria" panose="02040503050406030204" pitchFamily="18" charset="0"/>
                            <a:cs typeface="Calibri" panose="020F0502020204030204" pitchFamily="34" charset="0"/>
                          </a:rPr>
                        </m:ctrlPr>
                      </m:sSubPr>
                      <m:e>
                        <m:r>
                          <a:rPr lang="es-MX" sz="1800" i="1">
                            <a:effectLst/>
                            <a:latin typeface="Cambria Math" panose="02040503050406030204" pitchFamily="18" charset="0"/>
                            <a:ea typeface="Cambria" panose="02040503050406030204" pitchFamily="18" charset="0"/>
                            <a:cs typeface="Calibri" panose="020F0502020204030204" pitchFamily="34" charset="0"/>
                          </a:rPr>
                          <m:t>𝐼</m:t>
                        </m:r>
                      </m:e>
                      <m:sub>
                        <m:r>
                          <a:rPr lang="es-MX" sz="1800" i="1">
                            <a:effectLst/>
                            <a:latin typeface="Cambria Math" panose="02040503050406030204" pitchFamily="18" charset="0"/>
                            <a:ea typeface="Cambria" panose="02040503050406030204" pitchFamily="18" charset="0"/>
                            <a:cs typeface="Calibri" panose="020F0502020204030204" pitchFamily="34" charset="0"/>
                          </a:rPr>
                          <m:t>1</m:t>
                        </m:r>
                      </m:sub>
                    </m:sSub>
                    <m:r>
                      <a:rPr lang="es-MX" sz="1800" i="1">
                        <a:effectLst/>
                        <a:latin typeface="Cambria Math" panose="02040503050406030204" pitchFamily="18" charset="0"/>
                        <a:ea typeface="Cambria" panose="02040503050406030204" pitchFamily="18" charset="0"/>
                        <a:cs typeface="Calibri" panose="020F0502020204030204" pitchFamily="34" charset="0"/>
                      </a:rPr>
                      <m:t>,</m:t>
                    </m:r>
                    <m:sSub>
                      <m:sSubPr>
                        <m:ctrlPr>
                          <a:rPr lang="es-MX" sz="1800" i="1">
                            <a:effectLst/>
                            <a:latin typeface="Cambria Math" panose="02040503050406030204" pitchFamily="18" charset="0"/>
                            <a:ea typeface="Cambria" panose="02040503050406030204" pitchFamily="18" charset="0"/>
                            <a:cs typeface="Calibri" panose="020F0502020204030204" pitchFamily="34" charset="0"/>
                          </a:rPr>
                        </m:ctrlPr>
                      </m:sSubPr>
                      <m:e>
                        <m:r>
                          <a:rPr lang="es-MX" sz="1800" i="1">
                            <a:effectLst/>
                            <a:latin typeface="Cambria Math" panose="02040503050406030204" pitchFamily="18" charset="0"/>
                            <a:ea typeface="Cambria" panose="02040503050406030204" pitchFamily="18" charset="0"/>
                            <a:cs typeface="Calibri" panose="020F0502020204030204" pitchFamily="34" charset="0"/>
                          </a:rPr>
                          <m:t>𝐼</m:t>
                        </m:r>
                      </m:e>
                      <m:sub>
                        <m:r>
                          <a:rPr lang="es-MX" sz="1800" i="1">
                            <a:effectLst/>
                            <a:latin typeface="Cambria Math" panose="02040503050406030204" pitchFamily="18" charset="0"/>
                            <a:ea typeface="Cambria" panose="02040503050406030204" pitchFamily="18" charset="0"/>
                            <a:cs typeface="Calibri" panose="020F0502020204030204" pitchFamily="34" charset="0"/>
                          </a:rPr>
                          <m:t>2</m:t>
                        </m:r>
                      </m:sub>
                    </m:sSub>
                    <m:r>
                      <a:rPr lang="es-MX" sz="1800" i="1">
                        <a:effectLst/>
                        <a:latin typeface="Cambria Math" panose="02040503050406030204" pitchFamily="18" charset="0"/>
                        <a:ea typeface="Cambria" panose="02040503050406030204" pitchFamily="18" charset="0"/>
                        <a:cs typeface="Calibri" panose="020F0502020204030204" pitchFamily="34" charset="0"/>
                      </a:rPr>
                      <m:t>,</m:t>
                    </m:r>
                    <m:r>
                      <a:rPr lang="es-MX" sz="1800">
                        <a:effectLst/>
                        <a:latin typeface="Cambria Math" panose="02040503050406030204" pitchFamily="18" charset="0"/>
                        <a:ea typeface="Cambria" panose="02040503050406030204" pitchFamily="18" charset="0"/>
                        <a:cs typeface="Calibri" panose="020F0502020204030204" pitchFamily="34" charset="0"/>
                      </a:rPr>
                      <m:t>⋯</m:t>
                    </m:r>
                    <m:r>
                      <a:rPr lang="es-MX" sz="1800" i="1">
                        <a:effectLst/>
                        <a:latin typeface="Cambria Math" panose="02040503050406030204" pitchFamily="18" charset="0"/>
                        <a:ea typeface="Cambria" panose="02040503050406030204" pitchFamily="18" charset="0"/>
                        <a:cs typeface="Calibri" panose="020F0502020204030204" pitchFamily="34" charset="0"/>
                      </a:rPr>
                      <m:t>,</m:t>
                    </m:r>
                    <m:sSub>
                      <m:sSubPr>
                        <m:ctrlPr>
                          <a:rPr lang="es-MX" sz="1800" i="1">
                            <a:effectLst/>
                            <a:latin typeface="Cambria Math" panose="02040503050406030204" pitchFamily="18" charset="0"/>
                            <a:ea typeface="Cambria" panose="02040503050406030204" pitchFamily="18" charset="0"/>
                            <a:cs typeface="Calibri" panose="020F0502020204030204" pitchFamily="34" charset="0"/>
                          </a:rPr>
                        </m:ctrlPr>
                      </m:sSubPr>
                      <m:e>
                        <m:r>
                          <a:rPr lang="es-MX" sz="1800" i="1">
                            <a:effectLst/>
                            <a:latin typeface="Cambria Math" panose="02040503050406030204" pitchFamily="18" charset="0"/>
                            <a:ea typeface="Cambria" panose="02040503050406030204" pitchFamily="18" charset="0"/>
                            <a:cs typeface="Calibri" panose="020F0502020204030204" pitchFamily="34" charset="0"/>
                          </a:rPr>
                          <m:t>𝐼</m:t>
                        </m:r>
                      </m:e>
                      <m:sub>
                        <m:r>
                          <a:rPr lang="es-MX" sz="1800" i="1">
                            <a:effectLst/>
                            <a:latin typeface="Cambria Math" panose="02040503050406030204" pitchFamily="18" charset="0"/>
                            <a:ea typeface="Cambria" panose="02040503050406030204" pitchFamily="18" charset="0"/>
                            <a:cs typeface="Calibri" panose="020F0502020204030204" pitchFamily="34" charset="0"/>
                          </a:rPr>
                          <m:t>5</m:t>
                        </m:r>
                      </m:sub>
                    </m:sSub>
                  </m:oMath>
                </a14:m>
                <a:r>
                  <a:rPr lang="es-MX"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MX" sz="1800" i="1">
                            <a:effectLst/>
                            <a:latin typeface="Cambria Math" panose="02040503050406030204" pitchFamily="18" charset="0"/>
                            <a:ea typeface="Cambria" panose="02040503050406030204" pitchFamily="18" charset="0"/>
                            <a:cs typeface="Calibri" panose="020F0502020204030204" pitchFamily="34" charset="0"/>
                          </a:rPr>
                        </m:ctrlPr>
                      </m:sSubPr>
                      <m:e>
                        <m:r>
                          <a:rPr lang="es-MX" sz="1800" i="1">
                            <a:effectLst/>
                            <a:latin typeface="Cambria Math" panose="02040503050406030204" pitchFamily="18" charset="0"/>
                            <a:ea typeface="Cambria" panose="02040503050406030204" pitchFamily="18" charset="0"/>
                            <a:cs typeface="Calibri" panose="020F0502020204030204" pitchFamily="34" charset="0"/>
                          </a:rPr>
                          <m:t>𝑅</m:t>
                        </m:r>
                      </m:e>
                      <m:sub>
                        <m:r>
                          <a:rPr lang="es-MX" sz="1800" i="1">
                            <a:effectLst/>
                            <a:latin typeface="Cambria Math" panose="02040503050406030204" pitchFamily="18" charset="0"/>
                            <a:ea typeface="Cambria" panose="02040503050406030204" pitchFamily="18" charset="0"/>
                            <a:cs typeface="Calibri" panose="020F0502020204030204" pitchFamily="34" charset="0"/>
                          </a:rPr>
                          <m:t>1</m:t>
                        </m:r>
                      </m:sub>
                    </m:sSub>
                    <m:r>
                      <a:rPr lang="es-MX" sz="1800" i="1">
                        <a:effectLst/>
                        <a:latin typeface="Cambria Math" panose="02040503050406030204" pitchFamily="18" charset="0"/>
                        <a:ea typeface="Cambria" panose="02040503050406030204" pitchFamily="18" charset="0"/>
                        <a:cs typeface="Calibri" panose="020F0502020204030204" pitchFamily="34" charset="0"/>
                      </a:rPr>
                      <m:t>,</m:t>
                    </m:r>
                    <m:sSub>
                      <m:sSubPr>
                        <m:ctrlPr>
                          <a:rPr lang="es-MX" sz="1800" i="1">
                            <a:effectLst/>
                            <a:latin typeface="Cambria Math" panose="02040503050406030204" pitchFamily="18" charset="0"/>
                            <a:ea typeface="Cambria" panose="02040503050406030204" pitchFamily="18" charset="0"/>
                            <a:cs typeface="Calibri" panose="020F0502020204030204" pitchFamily="34" charset="0"/>
                          </a:rPr>
                        </m:ctrlPr>
                      </m:sSubPr>
                      <m:e>
                        <m:r>
                          <a:rPr lang="es-MX" sz="1800" i="1">
                            <a:effectLst/>
                            <a:latin typeface="Cambria Math" panose="02040503050406030204" pitchFamily="18" charset="0"/>
                            <a:ea typeface="Cambria" panose="02040503050406030204" pitchFamily="18" charset="0"/>
                            <a:cs typeface="Calibri" panose="020F0502020204030204" pitchFamily="34" charset="0"/>
                          </a:rPr>
                          <m:t>𝑅</m:t>
                        </m:r>
                      </m:e>
                      <m:sub>
                        <m:r>
                          <a:rPr lang="es-MX" sz="1800" i="1">
                            <a:effectLst/>
                            <a:latin typeface="Cambria Math" panose="02040503050406030204" pitchFamily="18" charset="0"/>
                            <a:ea typeface="Cambria" panose="02040503050406030204" pitchFamily="18" charset="0"/>
                            <a:cs typeface="Calibri" panose="020F0502020204030204" pitchFamily="34" charset="0"/>
                          </a:rPr>
                          <m:t>2</m:t>
                        </m:r>
                      </m:sub>
                    </m:sSub>
                    <m:r>
                      <a:rPr lang="es-MX" sz="1800" i="1">
                        <a:effectLst/>
                        <a:latin typeface="Cambria Math" panose="02040503050406030204" pitchFamily="18" charset="0"/>
                        <a:ea typeface="Cambria" panose="02040503050406030204" pitchFamily="18" charset="0"/>
                        <a:cs typeface="Calibri" panose="020F0502020204030204" pitchFamily="34" charset="0"/>
                      </a:rPr>
                      <m:t>,</m:t>
                    </m:r>
                    <m:r>
                      <a:rPr lang="es-MX" sz="1800">
                        <a:effectLst/>
                        <a:latin typeface="Cambria Math" panose="02040503050406030204" pitchFamily="18" charset="0"/>
                        <a:ea typeface="Cambria" panose="02040503050406030204" pitchFamily="18" charset="0"/>
                        <a:cs typeface="Calibri" panose="020F0502020204030204" pitchFamily="34" charset="0"/>
                      </a:rPr>
                      <m:t>⋯</m:t>
                    </m:r>
                    <m:r>
                      <a:rPr lang="es-MX" sz="1800" i="1">
                        <a:effectLst/>
                        <a:latin typeface="Cambria Math" panose="02040503050406030204" pitchFamily="18" charset="0"/>
                        <a:ea typeface="Cambria" panose="02040503050406030204" pitchFamily="18" charset="0"/>
                        <a:cs typeface="Calibri" panose="020F0502020204030204" pitchFamily="34" charset="0"/>
                      </a:rPr>
                      <m:t>,</m:t>
                    </m:r>
                    <m:sSub>
                      <m:sSubPr>
                        <m:ctrlPr>
                          <a:rPr lang="es-MX" sz="1800" i="1">
                            <a:effectLst/>
                            <a:latin typeface="Cambria Math" panose="02040503050406030204" pitchFamily="18" charset="0"/>
                            <a:ea typeface="Cambria" panose="02040503050406030204" pitchFamily="18" charset="0"/>
                            <a:cs typeface="Calibri" panose="020F0502020204030204" pitchFamily="34" charset="0"/>
                          </a:rPr>
                        </m:ctrlPr>
                      </m:sSubPr>
                      <m:e>
                        <m:r>
                          <a:rPr lang="es-MX" sz="1800" i="1">
                            <a:effectLst/>
                            <a:latin typeface="Cambria Math" panose="02040503050406030204" pitchFamily="18" charset="0"/>
                            <a:ea typeface="Cambria" panose="02040503050406030204" pitchFamily="18" charset="0"/>
                            <a:cs typeface="Calibri" panose="020F0502020204030204" pitchFamily="34" charset="0"/>
                          </a:rPr>
                          <m:t>𝑅</m:t>
                        </m:r>
                      </m:e>
                      <m:sub>
                        <m:r>
                          <a:rPr lang="es-MX" sz="1800" i="1">
                            <a:effectLst/>
                            <a:latin typeface="Cambria Math" panose="02040503050406030204" pitchFamily="18" charset="0"/>
                            <a:ea typeface="Cambria" panose="02040503050406030204" pitchFamily="18" charset="0"/>
                            <a:cs typeface="Calibri" panose="020F0502020204030204" pitchFamily="34" charset="0"/>
                          </a:rPr>
                          <m:t>5</m:t>
                        </m:r>
                      </m:sub>
                    </m:sSub>
                  </m:oMath>
                </a14:m>
                <a:r>
                  <a:rPr lang="es-MX"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s-MX"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Bef>
                    <a:spcPts val="600"/>
                  </a:spcBef>
                  <a:spcAft>
                    <a:spcPts val="600"/>
                  </a:spcAft>
                  <a:buFont typeface="+mj-lt"/>
                  <a:buAutoNum type="arabicPeriod"/>
                </a:pPr>
                <a:r>
                  <a:rPr lang="es-MX" sz="1800" dirty="0">
                    <a:effectLst/>
                    <a:latin typeface="Calibri" panose="020F0502020204030204" pitchFamily="34" charset="0"/>
                    <a:ea typeface="Cambria" panose="02040503050406030204" pitchFamily="18" charset="0"/>
                    <a:cs typeface="Times New Roman" panose="02020603050405020304" pitchFamily="18" charset="0"/>
                  </a:rPr>
                  <a:t>Grafica los puntos correspondientes indicando con un color distinto los valores de S, I y R.</a:t>
                </a:r>
                <a:endParaRPr lang="es-MX"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s-MX" dirty="0"/>
              </a:p>
            </p:txBody>
          </p:sp>
        </mc:Choice>
        <mc:Fallback>
          <p:sp>
            <p:nvSpPr>
              <p:cNvPr id="3" name="Marcador de contenido 2">
                <a:extLst>
                  <a:ext uri="{FF2B5EF4-FFF2-40B4-BE49-F238E27FC236}">
                    <a16:creationId xmlns:a16="http://schemas.microsoft.com/office/drawing/2014/main" id="{600C94DB-ED97-E3F4-4BCE-6DB2CBA9DD09}"/>
                  </a:ext>
                </a:extLst>
              </p:cNvPr>
              <p:cNvSpPr>
                <a:spLocks noGrp="1" noRot="1" noChangeAspect="1" noMove="1" noResize="1" noEditPoints="1" noAdjustHandles="1" noChangeArrowheads="1" noChangeShapeType="1" noTextEdit="1"/>
              </p:cNvSpPr>
              <p:nvPr>
                <p:ph idx="1"/>
              </p:nvPr>
            </p:nvSpPr>
            <p:spPr>
              <a:blipFill>
                <a:blip r:embed="rId2"/>
                <a:stretch>
                  <a:fillRect l="-554"/>
                </a:stretch>
              </a:blipFill>
            </p:spPr>
            <p:txBody>
              <a:bodyPr/>
              <a:lstStyle/>
              <a:p>
                <a:r>
                  <a:rPr lang="es-MX">
                    <a:noFill/>
                  </a:rPr>
                  <a:t> </a:t>
                </a:r>
              </a:p>
            </p:txBody>
          </p:sp>
        </mc:Fallback>
      </mc:AlternateContent>
    </p:spTree>
    <p:extLst>
      <p:ext uri="{BB962C8B-B14F-4D97-AF65-F5344CB8AC3E}">
        <p14:creationId xmlns:p14="http://schemas.microsoft.com/office/powerpoint/2010/main" val="114645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45540094-E5A9-212E-78FA-894479858FD0}"/>
              </a:ext>
            </a:extLst>
          </p:cNvPr>
          <p:cNvPicPr>
            <a:picLocks noChangeAspect="1"/>
          </p:cNvPicPr>
          <p:nvPr/>
        </p:nvPicPr>
        <p:blipFill rotWithShape="1">
          <a:blip r:embed="rId2"/>
          <a:srcRect l="3977" r="21394"/>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2" name="Freeform: Shape 11">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5D3360-9739-5172-DC57-67427234D049}"/>
              </a:ext>
            </a:extLst>
          </p:cNvPr>
          <p:cNvSpPr>
            <a:spLocks noGrp="1"/>
          </p:cNvSpPr>
          <p:nvPr>
            <p:ph type="title"/>
          </p:nvPr>
        </p:nvSpPr>
        <p:spPr>
          <a:xfrm>
            <a:off x="1143001" y="872937"/>
            <a:ext cx="5920740" cy="1360898"/>
          </a:xfrm>
        </p:spPr>
        <p:txBody>
          <a:bodyPr>
            <a:normAutofit/>
          </a:bodyPr>
          <a:lstStyle/>
          <a:p>
            <a:pPr>
              <a:lnSpc>
                <a:spcPct val="90000"/>
              </a:lnSpc>
            </a:pPr>
            <a:r>
              <a:rPr lang="es-ES" sz="2200" b="1">
                <a:effectLst/>
                <a:latin typeface="Calibri" panose="020F0502020204030204" pitchFamily="34" charset="0"/>
                <a:ea typeface="Arial" panose="020B0604020202020204" pitchFamily="34" charset="0"/>
              </a:rPr>
              <a:t>Desarrollo de la sesión</a:t>
            </a:r>
            <a:br>
              <a:rPr lang="es-ES" sz="2200" b="1">
                <a:effectLst/>
                <a:latin typeface="Calibri" panose="020F0502020204030204" pitchFamily="34" charset="0"/>
                <a:ea typeface="Arial" panose="020B0604020202020204" pitchFamily="34" charset="0"/>
              </a:rPr>
            </a:br>
            <a:r>
              <a:rPr lang="es-ES" sz="2200" b="1">
                <a:effectLst/>
                <a:latin typeface="Calibri" panose="020F0502020204030204" pitchFamily="34" charset="0"/>
                <a:ea typeface="Arial" panose="020B0604020202020204" pitchFamily="34" charset="0"/>
              </a:rPr>
              <a:t>Actividad 2: Analizando los datos de la pandemia</a:t>
            </a:r>
            <a:br>
              <a:rPr lang="es-MX" sz="2200">
                <a:effectLst/>
                <a:latin typeface="Arial" panose="020B0604020202020204" pitchFamily="34" charset="0"/>
                <a:ea typeface="Arial" panose="020B0604020202020204" pitchFamily="34" charset="0"/>
              </a:rPr>
            </a:br>
            <a:endParaRPr lang="es-MX" sz="2200"/>
          </a:p>
        </p:txBody>
      </p:sp>
      <p:sp>
        <p:nvSpPr>
          <p:cNvPr id="3" name="Marcador de contenido 2">
            <a:extLst>
              <a:ext uri="{FF2B5EF4-FFF2-40B4-BE49-F238E27FC236}">
                <a16:creationId xmlns:a16="http://schemas.microsoft.com/office/drawing/2014/main" id="{E6A0C336-55EB-70E1-F944-A5625CE77141}"/>
              </a:ext>
            </a:extLst>
          </p:cNvPr>
          <p:cNvSpPr>
            <a:spLocks noGrp="1"/>
          </p:cNvSpPr>
          <p:nvPr>
            <p:ph idx="1"/>
          </p:nvPr>
        </p:nvSpPr>
        <p:spPr>
          <a:xfrm>
            <a:off x="1143002" y="2332029"/>
            <a:ext cx="4118906" cy="3840171"/>
          </a:xfrm>
        </p:spPr>
        <p:txBody>
          <a:bodyPr>
            <a:normAutofit/>
          </a:bodyPr>
          <a:lstStyle/>
          <a:p>
            <a:pPr marL="342900" lvl="0" indent="-342900">
              <a:lnSpc>
                <a:spcPct val="110000"/>
              </a:lnSpc>
              <a:spcBef>
                <a:spcPts val="600"/>
              </a:spcBef>
              <a:spcAft>
                <a:spcPts val="600"/>
              </a:spcAft>
              <a:buFont typeface="+mj-lt"/>
              <a:buAutoNum type="arabicPeriod"/>
            </a:pPr>
            <a:r>
              <a:rPr lang="es-MX" sz="1900">
                <a:effectLst/>
                <a:latin typeface="Calibri" panose="020F0502020204030204" pitchFamily="34" charset="0"/>
                <a:ea typeface="Cambria" panose="02040503050406030204" pitchFamily="18" charset="0"/>
                <a:cs typeface="Times New Roman" panose="02020603050405020304" pitchFamily="18" charset="0"/>
              </a:rPr>
              <a:t>¿Entre que fechas se registró un mayor número de contagios?</a:t>
            </a:r>
            <a:endParaRPr lang="es-MX" sz="190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0000"/>
              </a:lnSpc>
              <a:spcBef>
                <a:spcPts val="600"/>
              </a:spcBef>
              <a:spcAft>
                <a:spcPts val="600"/>
              </a:spcAft>
              <a:buFont typeface="+mj-lt"/>
              <a:buAutoNum type="arabicPeriod"/>
            </a:pPr>
            <a:r>
              <a:rPr lang="es-MX" sz="1900">
                <a:effectLst/>
                <a:latin typeface="Calibri" panose="020F0502020204030204" pitchFamily="34" charset="0"/>
                <a:ea typeface="Cambria" panose="02040503050406030204" pitchFamily="18" charset="0"/>
                <a:cs typeface="Times New Roman" panose="02020603050405020304" pitchFamily="18" charset="0"/>
              </a:rPr>
              <a:t>¿Qué significan los “picos” en la gráfica?</a:t>
            </a:r>
            <a:endParaRPr lang="es-MX" sz="190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0000"/>
              </a:lnSpc>
              <a:spcBef>
                <a:spcPts val="600"/>
              </a:spcBef>
              <a:spcAft>
                <a:spcPts val="600"/>
              </a:spcAft>
              <a:buFont typeface="+mj-lt"/>
              <a:buAutoNum type="arabicPeriod"/>
            </a:pPr>
            <a:r>
              <a:rPr lang="es-MX" sz="1900">
                <a:effectLst/>
                <a:latin typeface="Calibri" panose="020F0502020204030204" pitchFamily="34" charset="0"/>
                <a:ea typeface="Cambria" panose="02040503050406030204" pitchFamily="18" charset="0"/>
                <a:cs typeface="Times New Roman" panose="02020603050405020304" pitchFamily="18" charset="0"/>
              </a:rPr>
              <a:t>¿A qué crees que se deba que haya “picos” en la gráfica?</a:t>
            </a:r>
            <a:endParaRPr lang="es-MX" sz="1900">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10000"/>
              </a:lnSpc>
              <a:spcBef>
                <a:spcPts val="600"/>
              </a:spcBef>
              <a:spcAft>
                <a:spcPts val="600"/>
              </a:spcAft>
              <a:buFont typeface="+mj-lt"/>
              <a:buAutoNum type="arabicPeriod"/>
            </a:pPr>
            <a:r>
              <a:rPr lang="es-MX" sz="1900">
                <a:effectLst/>
                <a:latin typeface="Calibri" panose="020F0502020204030204" pitchFamily="34" charset="0"/>
                <a:ea typeface="Cambria" panose="02040503050406030204" pitchFamily="18" charset="0"/>
                <a:cs typeface="Times New Roman" panose="02020603050405020304" pitchFamily="18" charset="0"/>
              </a:rPr>
              <a:t>¿Por qué crees que era importante mantener un constante monitoreo en el número de contagios registrados?</a:t>
            </a:r>
          </a:p>
          <a:p>
            <a:pPr marL="342900" lvl="0" indent="-342900">
              <a:lnSpc>
                <a:spcPct val="110000"/>
              </a:lnSpc>
              <a:spcBef>
                <a:spcPts val="600"/>
              </a:spcBef>
              <a:spcAft>
                <a:spcPts val="600"/>
              </a:spcAft>
              <a:buFont typeface="+mj-lt"/>
              <a:buAutoNum type="arabicPeriod"/>
            </a:pPr>
            <a:endParaRPr lang="es-MX" sz="1900">
              <a:effectLst/>
              <a:latin typeface="Cambria" panose="02040503050406030204" pitchFamily="18" charset="0"/>
              <a:ea typeface="Cambria" panose="02040503050406030204" pitchFamily="18" charset="0"/>
              <a:cs typeface="Times New Roman" panose="02020603050405020304" pitchFamily="18" charset="0"/>
            </a:endParaRPr>
          </a:p>
          <a:p>
            <a:pPr>
              <a:lnSpc>
                <a:spcPct val="110000"/>
              </a:lnSpc>
            </a:pPr>
            <a:endParaRPr lang="es-MX" sz="1900"/>
          </a:p>
        </p:txBody>
      </p:sp>
    </p:spTree>
    <p:extLst>
      <p:ext uri="{BB962C8B-B14F-4D97-AF65-F5344CB8AC3E}">
        <p14:creationId xmlns:p14="http://schemas.microsoft.com/office/powerpoint/2010/main" val="3836880752"/>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25</TotalTime>
  <Words>862</Words>
  <Application>Microsoft Office PowerPoint</Application>
  <PresentationFormat>Panorámica</PresentationFormat>
  <Paragraphs>55</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Calibri</vt:lpstr>
      <vt:lpstr>Cambria</vt:lpstr>
      <vt:lpstr>Cambria Math</vt:lpstr>
      <vt:lpstr>Symbol</vt:lpstr>
      <vt:lpstr>Times New Roman</vt:lpstr>
      <vt:lpstr>Walbaum Display</vt:lpstr>
      <vt:lpstr>RegattaVTI</vt:lpstr>
      <vt:lpstr>Matemáticas para la entender la pandemia </vt:lpstr>
      <vt:lpstr>DATOS GENERALES</vt:lpstr>
      <vt:lpstr>Problemática que se abordará a través del problema. </vt:lpstr>
      <vt:lpstr>Justificación. </vt:lpstr>
      <vt:lpstr>Producto esperado </vt:lpstr>
      <vt:lpstr>Problema a resolver</vt:lpstr>
      <vt:lpstr>Inicio de la Sesión</vt:lpstr>
      <vt:lpstr>Desarrollo de la sesión Actividad 1: Modelo SIR </vt:lpstr>
      <vt:lpstr>Desarrollo de la sesión Actividad 2: Analizando los datos de la pandemia </vt:lpstr>
      <vt:lpstr>Desarrollo de la sesión Actividad 3: Predicción del número de contagios </vt:lpstr>
      <vt:lpstr>Cierre de la sesión </vt:lpstr>
      <vt:lpstr>Evaluación</vt:lpstr>
      <vt:lpstr>Referencias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Matemáticas para la entender la pandemia </dc:title>
  <dc:creator>RICARDO YADEL MURILLO PEREZ</dc:creator>
  <cp:lastModifiedBy>RICARDO YADEL MURILLO PEREZ</cp:lastModifiedBy>
  <cp:revision>1</cp:revision>
  <dcterms:created xsi:type="dcterms:W3CDTF">2023-08-10T00:29:45Z</dcterms:created>
  <dcterms:modified xsi:type="dcterms:W3CDTF">2023-08-10T00:55:30Z</dcterms:modified>
</cp:coreProperties>
</file>