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343" r:id="rId2"/>
    <p:sldId id="257" r:id="rId3"/>
    <p:sldId id="351" r:id="rId4"/>
    <p:sldId id="352" r:id="rId5"/>
    <p:sldId id="353" r:id="rId6"/>
    <p:sldId id="259" r:id="rId7"/>
    <p:sldId id="354" r:id="rId8"/>
    <p:sldId id="356" r:id="rId9"/>
    <p:sldId id="268" r:id="rId10"/>
    <p:sldId id="347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34" autoAdjust="0"/>
  </p:normalViewPr>
  <p:slideViewPr>
    <p:cSldViewPr snapToGrid="0">
      <p:cViewPr varScale="1">
        <p:scale>
          <a:sx n="116" d="100"/>
          <a:sy n="116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chevron1" loCatId="icon" qsTypeId="urn:microsoft.com/office/officeart/2005/8/quickstyle/simple1" qsCatId="simple" csTypeId="urn:microsoft.com/office/officeart/2005/8/colors/colorful3" csCatId="colorful" phldr="1"/>
      <dgm:spPr/>
      <dgm:t>
        <a:bodyPr rtlCol="0"/>
        <a:lstStyle/>
        <a:p>
          <a:pPr rtl="0"/>
          <a:endParaRPr lang="en-US"/>
        </a:p>
      </dgm:t>
    </dgm:pt>
    <dgm:pt modelId="{5D70EFF5-8B31-4A1F-AE44-51E4CF0013EB}">
      <dgm:prSet phldrT="[Text]" custT="1"/>
      <dgm:spPr/>
      <dgm:t>
        <a:bodyPr lIns="0" tIns="432000" rIns="0" rtlCol="0" anchor="t" anchorCtr="0"/>
        <a:lstStyle/>
        <a:p>
          <a:pPr marL="17463" indent="0" rtl="0">
            <a:buNone/>
            <a:tabLst/>
          </a:pPr>
          <a:r>
            <a:rPr lang="es-ES" sz="1200" noProof="0" dirty="0"/>
            <a:t>Dentro del material asignado se encuentra información del algoritmo DDPG, al cual hay que poner énfasis.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Implementar en Matlab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4A6BB192-9983-4F48-BBC5-6E384EED7EC5}">
      <dgm:prSet phldrT="[Text]" custT="1"/>
      <dgm:spPr/>
      <dgm:t>
        <a:bodyPr lIns="0" tIns="432000" rIns="182880" rtlCol="0" anchor="t" anchorCtr="0"/>
        <a:lstStyle/>
        <a:p>
          <a:pPr marL="17463" indent="0" rtl="0">
            <a:buNone/>
            <a:tabLst/>
          </a:pPr>
          <a:r>
            <a:rPr lang="es-ES" sz="1200" noProof="0" dirty="0">
              <a:latin typeface="+mn-lt"/>
              <a:ea typeface="+mn-ea"/>
              <a:cs typeface="+mn-cs"/>
            </a:rPr>
            <a:t>Estudiar la implementación en Matlab para entender como funciona. </a:t>
          </a:r>
          <a:endParaRPr lang="es-ES" sz="12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Entender DDPG</a:t>
          </a:r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2CCB050-072A-41BF-BE1B-388CF53E5629}">
      <dgm:prSet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Otros métodos</a:t>
          </a:r>
        </a:p>
      </dgm:t>
    </dgm:pt>
    <dgm:pt modelId="{B301371B-A53D-4B79-8B8D-7B304894442B}" type="par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F05D8EE-4413-4737-8721-DAF10D6CAB04}" type="sibTrans" cxnId="{042E0AE1-6450-410A-B96E-AFBADB139BE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04A40292-9119-41B2-B968-7B651F20675D}">
      <dgm:prSet custT="1"/>
      <dgm:spPr/>
      <dgm:t>
        <a:bodyPr lIns="0" tIns="432000" rIns="182880" rtlCol="0" anchor="t" anchorCtr="0"/>
        <a:lstStyle/>
        <a:p>
          <a:pPr marL="0" lvl="0" indent="0" defTabSz="533400" rtl="0"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Si es posible, estudiar los otros métodos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model</a:t>
          </a:r>
          <a:r>
            <a:rPr lang="es-ES" sz="1200" kern="1200" noProof="0" dirty="0">
              <a:latin typeface="+mn-lt"/>
              <a:ea typeface="+mn-ea"/>
              <a:cs typeface="+mn-cs"/>
            </a:rPr>
            <a:t>-free (A2C/A3C  y PPO). </a:t>
          </a:r>
        </a:p>
      </dgm:t>
    </dgm:pt>
    <dgm:pt modelId="{70078FF1-F2A9-4A6B-88D1-8CF3595EFE73}" type="par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4C4972A-0898-484E-AF78-D5D7E0F991F2}" type="sibTrans" cxnId="{1D6C5464-DE30-4BEC-9E27-B2C179C39CC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es-ES" sz="1600" b="1" noProof="0" dirty="0">
              <a:effectLst/>
              <a:latin typeface="+mj-lt"/>
            </a:rPr>
            <a:t>Leer </a:t>
          </a:r>
          <a:r>
            <a:rPr lang="es-ES" sz="1600" b="1" noProof="0" dirty="0" err="1">
              <a:effectLst/>
              <a:latin typeface="+mj-lt"/>
            </a:rPr>
            <a:t>papers</a:t>
          </a:r>
          <a:endParaRPr lang="es-ES" sz="1600" b="1" noProof="0" dirty="0">
            <a:effectLst/>
            <a:latin typeface="+mj-lt"/>
          </a:endParaRPr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49299C9-846E-4827-813A-349CCCE20782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El profesor asignó material de lectura en la penúltima reunión.</a:t>
          </a:r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305BAF83-2EF5-4A4C-A5D1-A30E1B7AC28A}">
      <dgm:prSet phldrT="[Text]" custT="1"/>
      <dgm:spPr/>
      <dgm:t>
        <a:bodyPr lIns="0" tIns="432000" rIns="182880" rtlCol="0" anchor="t" anchorCtr="0"/>
        <a:lstStyle/>
        <a:p>
          <a:pPr marL="0" lvl="0" indent="0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Estos son para el estado del arte.</a:t>
          </a:r>
        </a:p>
      </dgm:t>
    </dgm:pt>
    <dgm:pt modelId="{3B08B892-C9BD-4EB9-8597-77B9818E69FA}" type="parTrans" cxnId="{421634CF-EA78-4EAF-A2B0-2D92FA924D1B}">
      <dgm:prSet/>
      <dgm:spPr/>
      <dgm:t>
        <a:bodyPr/>
        <a:lstStyle/>
        <a:p>
          <a:endParaRPr lang="es-CL"/>
        </a:p>
      </dgm:t>
    </dgm:pt>
    <dgm:pt modelId="{F5B6E401-E6DA-4A47-96E1-C1041386A173}" type="sibTrans" cxnId="{421634CF-EA78-4EAF-A2B0-2D92FA924D1B}">
      <dgm:prSet/>
      <dgm:spPr/>
      <dgm:t>
        <a:bodyPr/>
        <a:lstStyle/>
        <a:p>
          <a:endParaRPr lang="es-CL"/>
        </a:p>
      </dgm:t>
    </dgm:pt>
    <dgm:pt modelId="{69331891-6B40-0C44-A32D-46158B8E57A3}" type="pres">
      <dgm:prSet presAssocID="{55C0B14E-AEA6-48D3-A387-ED4A3A3BF840}" presName="Name0" presStyleCnt="0">
        <dgm:presLayoutVars>
          <dgm:dir/>
          <dgm:animLvl val="lvl"/>
          <dgm:resizeHandles val="exact"/>
        </dgm:presLayoutVars>
      </dgm:prSet>
      <dgm:spPr/>
    </dgm:pt>
    <dgm:pt modelId="{66037EBF-ADAB-534E-B6BA-93176E763C1F}" type="pres">
      <dgm:prSet presAssocID="{AACEAFD5-63CF-4AFC-B46F-BE086C5D447C}" presName="composite" presStyleCnt="0"/>
      <dgm:spPr/>
    </dgm:pt>
    <dgm:pt modelId="{F2E1D599-5132-544B-9617-7B411AECE87E}" type="pres">
      <dgm:prSet presAssocID="{AACEAFD5-63CF-4AFC-B46F-BE086C5D447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CA1122-69FB-0B4E-B2C9-4D2ECE3F8377}" type="pres">
      <dgm:prSet presAssocID="{AACEAFD5-63CF-4AFC-B46F-BE086C5D447C}" presName="desTx" presStyleLbl="revTx" presStyleIdx="0" presStyleCnt="4">
        <dgm:presLayoutVars>
          <dgm:bulletEnabled val="1"/>
        </dgm:presLayoutVars>
      </dgm:prSet>
      <dgm:spPr/>
    </dgm:pt>
    <dgm:pt modelId="{E0B111EB-6B00-CA49-8FEC-22C5BE757EB4}" type="pres">
      <dgm:prSet presAssocID="{7A8D4B4D-06E9-4958-810D-A6226B6AC588}" presName="space" presStyleCnt="0"/>
      <dgm:spPr/>
    </dgm:pt>
    <dgm:pt modelId="{F7544DD8-4F55-DE42-B417-F2F202376970}" type="pres">
      <dgm:prSet presAssocID="{D07AD3FD-84FF-467E-9693-752776549C61}" presName="composite" presStyleCnt="0"/>
      <dgm:spPr/>
    </dgm:pt>
    <dgm:pt modelId="{3FE0BECA-F8E9-F948-9E5B-A2C88CDF4684}" type="pres">
      <dgm:prSet presAssocID="{D07AD3FD-84FF-467E-9693-752776549C6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B80017-40D4-A441-897E-5DB40659239C}" type="pres">
      <dgm:prSet presAssocID="{D07AD3FD-84FF-467E-9693-752776549C61}" presName="desTx" presStyleLbl="revTx" presStyleIdx="1" presStyleCnt="4">
        <dgm:presLayoutVars>
          <dgm:bulletEnabled val="1"/>
        </dgm:presLayoutVars>
      </dgm:prSet>
      <dgm:spPr/>
    </dgm:pt>
    <dgm:pt modelId="{7D67B05F-DA7B-C240-8240-8CABE6816E7A}" type="pres">
      <dgm:prSet presAssocID="{A8C9B7A9-BC2A-4753-B7F0-F2E361D95520}" presName="space" presStyleCnt="0"/>
      <dgm:spPr/>
    </dgm:pt>
    <dgm:pt modelId="{9D079F4D-3747-784B-B50B-CC270636EE58}" type="pres">
      <dgm:prSet presAssocID="{D71FC021-6A65-44D1-95B9-0E6C89079866}" presName="composite" presStyleCnt="0"/>
      <dgm:spPr/>
    </dgm:pt>
    <dgm:pt modelId="{81520718-E0A3-F74D-A443-828F2E61E496}" type="pres">
      <dgm:prSet presAssocID="{D71FC021-6A65-44D1-95B9-0E6C8907986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27EB0C-FEE2-BE49-9979-EC1C219DE78D}" type="pres">
      <dgm:prSet presAssocID="{D71FC021-6A65-44D1-95B9-0E6C89079866}" presName="desTx" presStyleLbl="revTx" presStyleIdx="2" presStyleCnt="4">
        <dgm:presLayoutVars>
          <dgm:bulletEnabled val="1"/>
        </dgm:presLayoutVars>
      </dgm:prSet>
      <dgm:spPr/>
    </dgm:pt>
    <dgm:pt modelId="{061C61CF-83ED-8243-8B23-EF5929A5B331}" type="pres">
      <dgm:prSet presAssocID="{9B090D9D-470E-46E2-AABB-0368A52481AA}" presName="space" presStyleCnt="0"/>
      <dgm:spPr/>
    </dgm:pt>
    <dgm:pt modelId="{930410B6-8652-C443-9B5D-34A37BFD720A}" type="pres">
      <dgm:prSet presAssocID="{32CCB050-072A-41BF-BE1B-388CF53E5629}" presName="composite" presStyleCnt="0"/>
      <dgm:spPr/>
    </dgm:pt>
    <dgm:pt modelId="{0CD56FB9-D72E-9940-8548-010CDB0C9363}" type="pres">
      <dgm:prSet presAssocID="{32CCB050-072A-41BF-BE1B-388CF53E562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F38F5139-7DF1-3240-BF8A-0D0B02C34E33}" type="pres">
      <dgm:prSet presAssocID="{32CCB050-072A-41BF-BE1B-388CF53E5629}" presName="desTx" presStyleLbl="revTx" presStyleIdx="3" presStyleCnt="4">
        <dgm:presLayoutVars>
          <dgm:bulletEnabled val="1"/>
        </dgm:presLayoutVars>
      </dgm:prSet>
      <dgm:spPr/>
    </dgm:pt>
  </dgm:ptLst>
  <dgm:cxnLst>
    <dgm:cxn modelId="{A92C1709-8F21-C44B-926D-1E0164FABBBE}" type="presOf" srcId="{32CCB050-072A-41BF-BE1B-388CF53E5629}" destId="{0CD56FB9-D72E-9940-8548-010CDB0C9363}" srcOrd="0" destOrd="0" presId="urn:microsoft.com/office/officeart/2005/8/layout/chevron1"/>
    <dgm:cxn modelId="{560D6613-8835-7446-8364-D2E287F4770E}" type="presOf" srcId="{4A6BB192-9983-4F48-BBC5-6E384EED7EC5}" destId="{8A27EB0C-FEE2-BE49-9979-EC1C219DE78D}" srcOrd="0" destOrd="0" presId="urn:microsoft.com/office/officeart/2005/8/layout/chevron1"/>
    <dgm:cxn modelId="{C5402926-5F5C-494A-A720-11303530F926}" type="presOf" srcId="{55C0B14E-AEA6-48D3-A387-ED4A3A3BF840}" destId="{69331891-6B40-0C44-A32D-46158B8E57A3}" srcOrd="0" destOrd="0" presId="urn:microsoft.com/office/officeart/2005/8/layout/chevron1"/>
    <dgm:cxn modelId="{36405C2F-552A-C342-A767-C4EB339558B3}" type="presOf" srcId="{D07AD3FD-84FF-467E-9693-752776549C61}" destId="{3FE0BECA-F8E9-F948-9E5B-A2C88CDF4684}" srcOrd="0" destOrd="0" presId="urn:microsoft.com/office/officeart/2005/8/layout/chevron1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2623D3C-145C-5045-A32A-A07E89BEB58E}" type="presOf" srcId="{D71FC021-6A65-44D1-95B9-0E6C89079866}" destId="{81520718-E0A3-F74D-A443-828F2E61E496}" srcOrd="0" destOrd="0" presId="urn:microsoft.com/office/officeart/2005/8/layout/chevron1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E505868-71CE-6A42-87A1-4DCF310C5A66}" type="presOf" srcId="{349299C9-846E-4827-813A-349CCCE20782}" destId="{79CA1122-69FB-0B4E-B2C9-4D2ECE3F8377}" srcOrd="0" destOrd="0" presId="urn:microsoft.com/office/officeart/2005/8/layout/chevron1"/>
    <dgm:cxn modelId="{29C8E34F-69F8-B94A-9711-27C220EB2A8A}" type="presOf" srcId="{5D70EFF5-8B31-4A1F-AE44-51E4CF0013EB}" destId="{E0B80017-40D4-A441-897E-5DB40659239C}" srcOrd="0" destOrd="0" presId="urn:microsoft.com/office/officeart/2005/8/layout/chevron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9D4074-DD36-9C4C-ADAE-079A6FBBA9E6}" type="presOf" srcId="{04A40292-9119-41B2-B968-7B651F20675D}" destId="{F38F5139-7DF1-3240-BF8A-0D0B02C34E33}" srcOrd="0" destOrd="0" presId="urn:microsoft.com/office/officeart/2005/8/layout/chevron1"/>
    <dgm:cxn modelId="{1A64F78D-A294-4954-82ED-AEC4E09541ED}" type="presOf" srcId="{305BAF83-2EF5-4A4C-A5D1-A30E1B7AC28A}" destId="{79CA1122-69FB-0B4E-B2C9-4D2ECE3F8377}" srcOrd="0" destOrd="1" presId="urn:microsoft.com/office/officeart/2005/8/layout/chevron1"/>
    <dgm:cxn modelId="{7DB70C93-4F71-D447-8430-A39299AC3539}" type="presOf" srcId="{AACEAFD5-63CF-4AFC-B46F-BE086C5D447C}" destId="{F2E1D599-5132-544B-9617-7B411AECE87E}" srcOrd="0" destOrd="0" presId="urn:microsoft.com/office/officeart/2005/8/layout/chevron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421634CF-EA78-4EAF-A2B0-2D92FA924D1B}" srcId="{AACEAFD5-63CF-4AFC-B46F-BE086C5D447C}" destId="{305BAF83-2EF5-4A4C-A5D1-A30E1B7AC28A}" srcOrd="1" destOrd="0" parTransId="{3B08B892-C9BD-4EB9-8597-77B9818E69FA}" sibTransId="{F5B6E401-E6DA-4A47-96E1-C1041386A173}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46B333CE-C86D-1C4F-9735-05E20A6698B6}" type="presParOf" srcId="{69331891-6B40-0C44-A32D-46158B8E57A3}" destId="{66037EBF-ADAB-534E-B6BA-93176E763C1F}" srcOrd="0" destOrd="0" presId="urn:microsoft.com/office/officeart/2005/8/layout/chevron1"/>
    <dgm:cxn modelId="{09D834C5-BCB1-D848-B10C-567FE9C72AFC}" type="presParOf" srcId="{66037EBF-ADAB-534E-B6BA-93176E763C1F}" destId="{F2E1D599-5132-544B-9617-7B411AECE87E}" srcOrd="0" destOrd="0" presId="urn:microsoft.com/office/officeart/2005/8/layout/chevron1"/>
    <dgm:cxn modelId="{E090E317-6265-CD49-9DBE-C3FA0A32CA83}" type="presParOf" srcId="{66037EBF-ADAB-534E-B6BA-93176E763C1F}" destId="{79CA1122-69FB-0B4E-B2C9-4D2ECE3F8377}" srcOrd="1" destOrd="0" presId="urn:microsoft.com/office/officeart/2005/8/layout/chevron1"/>
    <dgm:cxn modelId="{E75B3344-8A2B-4344-AD0B-5DB03A32FF62}" type="presParOf" srcId="{69331891-6B40-0C44-A32D-46158B8E57A3}" destId="{E0B111EB-6B00-CA49-8FEC-22C5BE757EB4}" srcOrd="1" destOrd="0" presId="urn:microsoft.com/office/officeart/2005/8/layout/chevron1"/>
    <dgm:cxn modelId="{B35010FA-8126-9B4E-9C65-77A64CDEA6F7}" type="presParOf" srcId="{69331891-6B40-0C44-A32D-46158B8E57A3}" destId="{F7544DD8-4F55-DE42-B417-F2F202376970}" srcOrd="2" destOrd="0" presId="urn:microsoft.com/office/officeart/2005/8/layout/chevron1"/>
    <dgm:cxn modelId="{3022048D-493D-BD46-B495-41678D19C72D}" type="presParOf" srcId="{F7544DD8-4F55-DE42-B417-F2F202376970}" destId="{3FE0BECA-F8E9-F948-9E5B-A2C88CDF4684}" srcOrd="0" destOrd="0" presId="urn:microsoft.com/office/officeart/2005/8/layout/chevron1"/>
    <dgm:cxn modelId="{DDC20A47-D8F9-1845-8C87-00F72415965C}" type="presParOf" srcId="{F7544DD8-4F55-DE42-B417-F2F202376970}" destId="{E0B80017-40D4-A441-897E-5DB40659239C}" srcOrd="1" destOrd="0" presId="urn:microsoft.com/office/officeart/2005/8/layout/chevron1"/>
    <dgm:cxn modelId="{F6E633C1-6B03-C743-A416-02AAB6F8B436}" type="presParOf" srcId="{69331891-6B40-0C44-A32D-46158B8E57A3}" destId="{7D67B05F-DA7B-C240-8240-8CABE6816E7A}" srcOrd="3" destOrd="0" presId="urn:microsoft.com/office/officeart/2005/8/layout/chevron1"/>
    <dgm:cxn modelId="{E1AE297C-D1A4-B74A-87CF-7C0F7CEADAF3}" type="presParOf" srcId="{69331891-6B40-0C44-A32D-46158B8E57A3}" destId="{9D079F4D-3747-784B-B50B-CC270636EE58}" srcOrd="4" destOrd="0" presId="urn:microsoft.com/office/officeart/2005/8/layout/chevron1"/>
    <dgm:cxn modelId="{2E5B43A1-8D4A-6949-AC44-3F77D95B4436}" type="presParOf" srcId="{9D079F4D-3747-784B-B50B-CC270636EE58}" destId="{81520718-E0A3-F74D-A443-828F2E61E496}" srcOrd="0" destOrd="0" presId="urn:microsoft.com/office/officeart/2005/8/layout/chevron1"/>
    <dgm:cxn modelId="{3D85CBF9-A758-A341-9A0F-3865EDC5697E}" type="presParOf" srcId="{9D079F4D-3747-784B-B50B-CC270636EE58}" destId="{8A27EB0C-FEE2-BE49-9979-EC1C219DE78D}" srcOrd="1" destOrd="0" presId="urn:microsoft.com/office/officeart/2005/8/layout/chevron1"/>
    <dgm:cxn modelId="{EFACF304-0EC4-F04A-A845-717FD5E525B6}" type="presParOf" srcId="{69331891-6B40-0C44-A32D-46158B8E57A3}" destId="{061C61CF-83ED-8243-8B23-EF5929A5B331}" srcOrd="5" destOrd="0" presId="urn:microsoft.com/office/officeart/2005/8/layout/chevron1"/>
    <dgm:cxn modelId="{40E56247-A374-E44F-A1ED-68F8892D0FBE}" type="presParOf" srcId="{69331891-6B40-0C44-A32D-46158B8E57A3}" destId="{930410B6-8652-C443-9B5D-34A37BFD720A}" srcOrd="6" destOrd="0" presId="urn:microsoft.com/office/officeart/2005/8/layout/chevron1"/>
    <dgm:cxn modelId="{D8BCC1E0-AF1A-0941-B00F-D4AB4F0EE07E}" type="presParOf" srcId="{930410B6-8652-C443-9B5D-34A37BFD720A}" destId="{0CD56FB9-D72E-9940-8548-010CDB0C9363}" srcOrd="0" destOrd="0" presId="urn:microsoft.com/office/officeart/2005/8/layout/chevron1"/>
    <dgm:cxn modelId="{1753FAB6-48E4-9C46-AAD0-D42FAC3B4808}" type="presParOf" srcId="{930410B6-8652-C443-9B5D-34A37BFD720A}" destId="{F38F5139-7DF1-3240-BF8A-0D0B02C34E3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1D599-5132-544B-9617-7B411AECE87E}">
      <dsp:nvSpPr>
        <dsp:cNvPr id="0" name=""/>
        <dsp:cNvSpPr/>
      </dsp:nvSpPr>
      <dsp:spPr>
        <a:xfrm>
          <a:off x="9674" y="584559"/>
          <a:ext cx="2671762" cy="106870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Leer </a:t>
          </a:r>
          <a:r>
            <a:rPr lang="es-ES" sz="1600" b="1" kern="1200" noProof="0" dirty="0" err="1">
              <a:effectLst/>
              <a:latin typeface="+mj-lt"/>
            </a:rPr>
            <a:t>papers</a:t>
          </a:r>
          <a:endParaRPr lang="es-ES" sz="1600" b="1" kern="1200" noProof="0" dirty="0">
            <a:effectLst/>
            <a:latin typeface="+mj-lt"/>
          </a:endParaRPr>
        </a:p>
      </dsp:txBody>
      <dsp:txXfrm>
        <a:off x="544027" y="584559"/>
        <a:ext cx="1603057" cy="1068705"/>
      </dsp:txXfrm>
    </dsp:sp>
    <dsp:sp modelId="{79CA1122-69FB-0B4E-B2C9-4D2ECE3F8377}">
      <dsp:nvSpPr>
        <dsp:cNvPr id="0" name=""/>
        <dsp:cNvSpPr/>
      </dsp:nvSpPr>
      <dsp:spPr>
        <a:xfrm>
          <a:off x="9674" y="1786853"/>
          <a:ext cx="213741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El profesor asignó material de lectura en la penúltima reunión.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Estos son para el estado del arte.</a:t>
          </a:r>
        </a:p>
      </dsp:txBody>
      <dsp:txXfrm>
        <a:off x="9674" y="1786853"/>
        <a:ext cx="2137410" cy="1389375"/>
      </dsp:txXfrm>
    </dsp:sp>
    <dsp:sp modelId="{3FE0BECA-F8E9-F948-9E5B-A2C88CDF4684}">
      <dsp:nvSpPr>
        <dsp:cNvPr id="0" name=""/>
        <dsp:cNvSpPr/>
      </dsp:nvSpPr>
      <dsp:spPr>
        <a:xfrm>
          <a:off x="2465437" y="584559"/>
          <a:ext cx="2671762" cy="1068705"/>
        </a:xfrm>
        <a:prstGeom prst="chevron">
          <a:avLst/>
        </a:prstGeom>
        <a:solidFill>
          <a:schemeClr val="accent3">
            <a:hueOff val="-2249913"/>
            <a:satOff val="-675"/>
            <a:lumOff val="-188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Entender DDPG</a:t>
          </a:r>
        </a:p>
      </dsp:txBody>
      <dsp:txXfrm>
        <a:off x="2999790" y="584559"/>
        <a:ext cx="1603057" cy="1068705"/>
      </dsp:txXfrm>
    </dsp:sp>
    <dsp:sp modelId="{E0B80017-40D4-A441-897E-5DB40659239C}">
      <dsp:nvSpPr>
        <dsp:cNvPr id="0" name=""/>
        <dsp:cNvSpPr/>
      </dsp:nvSpPr>
      <dsp:spPr>
        <a:xfrm>
          <a:off x="2465437" y="1786853"/>
          <a:ext cx="213741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/>
            <a:t>Dentro del material asignado se encuentra información del algoritmo DDPG, al cual hay que poner énfasis.</a:t>
          </a:r>
        </a:p>
      </dsp:txBody>
      <dsp:txXfrm>
        <a:off x="2465437" y="1786853"/>
        <a:ext cx="2137410" cy="1389375"/>
      </dsp:txXfrm>
    </dsp:sp>
    <dsp:sp modelId="{81520718-E0A3-F74D-A443-828F2E61E496}">
      <dsp:nvSpPr>
        <dsp:cNvPr id="0" name=""/>
        <dsp:cNvSpPr/>
      </dsp:nvSpPr>
      <dsp:spPr>
        <a:xfrm>
          <a:off x="4921199" y="584559"/>
          <a:ext cx="2671762" cy="1068705"/>
        </a:xfrm>
        <a:prstGeom prst="chevron">
          <a:avLst/>
        </a:prstGeom>
        <a:solidFill>
          <a:schemeClr val="accent3">
            <a:hueOff val="-4499826"/>
            <a:satOff val="-1350"/>
            <a:lumOff val="-377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Implementar en Matlab</a:t>
          </a:r>
        </a:p>
      </dsp:txBody>
      <dsp:txXfrm>
        <a:off x="5455552" y="584559"/>
        <a:ext cx="1603057" cy="1068705"/>
      </dsp:txXfrm>
    </dsp:sp>
    <dsp:sp modelId="{8A27EB0C-FEE2-BE49-9979-EC1C219DE78D}">
      <dsp:nvSpPr>
        <dsp:cNvPr id="0" name=""/>
        <dsp:cNvSpPr/>
      </dsp:nvSpPr>
      <dsp:spPr>
        <a:xfrm>
          <a:off x="4921199" y="1786853"/>
          <a:ext cx="213741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17463" lvl="1" indent="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s-ES" sz="1200" kern="1200" noProof="0" dirty="0">
              <a:latin typeface="+mn-lt"/>
              <a:ea typeface="+mn-ea"/>
              <a:cs typeface="+mn-cs"/>
            </a:rPr>
            <a:t>Estudiar la implementación en Matlab para entender como funciona. </a:t>
          </a:r>
          <a:endParaRPr lang="es-ES" sz="1200" kern="1200" noProof="0" dirty="0"/>
        </a:p>
      </dsp:txBody>
      <dsp:txXfrm>
        <a:off x="4921199" y="1786853"/>
        <a:ext cx="2137410" cy="1389375"/>
      </dsp:txXfrm>
    </dsp:sp>
    <dsp:sp modelId="{0CD56FB9-D72E-9940-8548-010CDB0C9363}">
      <dsp:nvSpPr>
        <dsp:cNvPr id="0" name=""/>
        <dsp:cNvSpPr/>
      </dsp:nvSpPr>
      <dsp:spPr>
        <a:xfrm>
          <a:off x="7376962" y="584559"/>
          <a:ext cx="2671762" cy="1068705"/>
        </a:xfrm>
        <a:prstGeom prst="chevron">
          <a:avLst/>
        </a:prstGeom>
        <a:solidFill>
          <a:schemeClr val="accent3">
            <a:hueOff val="-6749738"/>
            <a:satOff val="-2025"/>
            <a:lumOff val="-566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noProof="0" dirty="0">
              <a:effectLst/>
              <a:latin typeface="+mj-lt"/>
            </a:rPr>
            <a:t>Otros métodos</a:t>
          </a:r>
        </a:p>
      </dsp:txBody>
      <dsp:txXfrm>
        <a:off x="7911315" y="584559"/>
        <a:ext cx="1603057" cy="1068705"/>
      </dsp:txXfrm>
    </dsp:sp>
    <dsp:sp modelId="{F38F5139-7DF1-3240-BF8A-0D0B02C34E33}">
      <dsp:nvSpPr>
        <dsp:cNvPr id="0" name=""/>
        <dsp:cNvSpPr/>
      </dsp:nvSpPr>
      <dsp:spPr>
        <a:xfrm>
          <a:off x="7376962" y="1786853"/>
          <a:ext cx="2137410" cy="13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32000" rIns="18288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200" kern="1200" noProof="0" dirty="0">
              <a:latin typeface="+mn-lt"/>
              <a:ea typeface="+mn-ea"/>
              <a:cs typeface="+mn-cs"/>
            </a:rPr>
            <a:t>Si es posible, estudiar los otros métodos </a:t>
          </a:r>
          <a:r>
            <a:rPr lang="es-ES" sz="1200" kern="1200" noProof="0" dirty="0" err="1">
              <a:latin typeface="+mn-lt"/>
              <a:ea typeface="+mn-ea"/>
              <a:cs typeface="+mn-cs"/>
            </a:rPr>
            <a:t>model</a:t>
          </a:r>
          <a:r>
            <a:rPr lang="es-ES" sz="1200" kern="1200" noProof="0" dirty="0">
              <a:latin typeface="+mn-lt"/>
              <a:ea typeface="+mn-ea"/>
              <a:cs typeface="+mn-cs"/>
            </a:rPr>
            <a:t>-free (A2C/A3C  y PPO). </a:t>
          </a:r>
        </a:p>
      </dsp:txBody>
      <dsp:txXfrm>
        <a:off x="7376962" y="1786853"/>
        <a:ext cx="2137410" cy="138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A30C51-7517-4CD6-8DE8-15052DD23BD9}" type="datetime1">
              <a:rPr lang="es-ES" smtClean="0"/>
              <a:t>08/06/2021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2BE3E-5ECC-447F-AFDC-EFD8FA390703}" type="datetime1">
              <a:rPr lang="es-ES" smtClean="0"/>
              <a:pPr/>
              <a:t>08/06/2021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7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88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06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438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01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2CEF05-1CD2-4F26-AFC9-898138DD7C6C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04B75E-2997-4426-8203-A404F5EB9642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5AD071-CFB1-4523-A02A-055C83B583DA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EDITAR EL ESTILO DEL TÍTULO DEL PATRÓN</a:t>
            </a:r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4" name="Marcador de posición de conteni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93401CE-9321-4898-80B3-8DCB71EAEA9E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cera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1" name="Rectá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1122B1-7112-40EE-9A05-16DEA0DDC0C5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3" name="Rectá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03624-3677-4E06-81D3-B6CE5EFC1443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6" name="Rectá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E8B8F-6411-4488-9A71-1ABC5BF290C1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Marcador de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78DC07-27B4-4471-8FFC-31FAEA148A21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Rectá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9279ED-8375-4264-877C-D9492ABA35D8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9" name="Marcador de posición de imagen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El nombre va aquí</a:t>
            </a:r>
          </a:p>
        </p:txBody>
      </p:sp>
      <p:sp>
        <p:nvSpPr>
          <p:cNvPr id="25" name="Marcador de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HAGA CLIC PARA EDITAR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74330-492A-4ADB-9BF1-EEF1B5E78F94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C5F1C-1E2A-46EF-AD04-EC80D64A8C1E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Marcador de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0DB45-F37D-4C05-97E5-A9FDA21BE3B2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6" name="Rectá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es-ES" noProof="0" dirty="0"/>
              <a:t>El título se escribe aquí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es-ES" noProof="0" dirty="0"/>
              <a:t>La cita va aquí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s-ES" sz="1600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71A65128-D7F6-4571-AA21-F6E972AE44B7}" type="datetime1">
              <a:rPr lang="es-ES" noProof="0" smtClean="0"/>
              <a:t>08/06/2021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07365"/>
            <a:ext cx="10058400" cy="3065655"/>
          </a:xfrm>
        </p:spPr>
        <p:txBody>
          <a:bodyPr rtlCol="0">
            <a:normAutofit/>
          </a:bodyPr>
          <a:lstStyle/>
          <a:p>
            <a:pPr rtl="0"/>
            <a:r>
              <a:rPr lang="es-ES" sz="6000" dirty="0"/>
              <a:t>Presentación de avances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773020"/>
            <a:ext cx="10058400" cy="1143000"/>
          </a:xfrm>
        </p:spPr>
        <p:txBody>
          <a:bodyPr rtlCol="0"/>
          <a:lstStyle/>
          <a:p>
            <a:pPr rtl="0"/>
            <a:r>
              <a:rPr lang="es-ES" dirty="0"/>
              <a:t>Introducción a trabajo de título</a:t>
            </a:r>
          </a:p>
          <a:p>
            <a:pPr rtl="0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7932E3-E747-478F-BC97-59AE7F446E22}"/>
              </a:ext>
            </a:extLst>
          </p:cNvPr>
          <p:cNvSpPr txBox="1"/>
          <p:nvPr/>
        </p:nvSpPr>
        <p:spPr>
          <a:xfrm>
            <a:off x="7087462" y="4842930"/>
            <a:ext cx="376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Alumno: Ricardo López D.</a:t>
            </a:r>
          </a:p>
          <a:p>
            <a:r>
              <a:rPr lang="es-ES" dirty="0"/>
              <a:t>Prof. Curso: Francisco Rivera</a:t>
            </a:r>
            <a:endParaRPr lang="es-C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AC084-913B-456C-A3C1-B9697AB2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21F71-D4DC-408A-AAF3-6A295F01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endParaRPr lang="es-ES" dirty="0"/>
          </a:p>
          <a:p>
            <a:pPr rtl="0"/>
            <a:endParaRPr lang="es-ES" noProof="0" dirty="0"/>
          </a:p>
        </p:txBody>
      </p:sp>
      <p:pic>
        <p:nvPicPr>
          <p:cNvPr id="8" name="Imagen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BF54AC20-9B33-405C-A8BB-17F0B204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885" y="452839"/>
            <a:ext cx="1565189" cy="12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¿PREGUNTAS?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pic>
        <p:nvPicPr>
          <p:cNvPr id="25" name="Marcador de posición de imagen 24" descr="Grupo de personas en una reunión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41B7FA-97A9-4230-9168-F9531D6D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9820E2-17F3-4840-877B-9253EEA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ESQUEMA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s-ES" dirty="0"/>
              <a:t>Tema y profesor guía.</a:t>
            </a:r>
          </a:p>
          <a:p>
            <a:pPr rtl="0"/>
            <a:r>
              <a:rPr lang="es-ES" dirty="0"/>
              <a:t>Descripción del tema.</a:t>
            </a:r>
          </a:p>
          <a:p>
            <a:pPr rtl="0"/>
            <a:r>
              <a:rPr lang="es-ES"/>
              <a:t>Avances.</a:t>
            </a:r>
            <a:endParaRPr lang="es-ES" dirty="0"/>
          </a:p>
          <a:p>
            <a:pPr rtl="0"/>
            <a:r>
              <a:rPr lang="es-ES" dirty="0"/>
              <a:t>Sistema HVAC.</a:t>
            </a:r>
          </a:p>
          <a:p>
            <a:pPr rtl="0"/>
            <a:r>
              <a:rPr lang="es-ES" dirty="0"/>
              <a:t>Aprendizaje reforzado.</a:t>
            </a:r>
          </a:p>
          <a:p>
            <a:pPr rtl="0"/>
            <a:r>
              <a:rPr lang="es-ES" dirty="0" err="1"/>
              <a:t>Toolbox</a:t>
            </a:r>
            <a:r>
              <a:rPr lang="es-ES" dirty="0"/>
              <a:t> de Matlab.</a:t>
            </a:r>
          </a:p>
          <a:p>
            <a:pPr rtl="0"/>
            <a:r>
              <a:rPr lang="es-ES" dirty="0"/>
              <a:t>Trabajo futuro ya pactado.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3C33A67-4EEB-47D9-AF82-693ADD0C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17EF80B-75C3-4773-8BB1-CB496A09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EB6A0-4985-42CD-ADB3-30B0EB1CC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673" y="651128"/>
            <a:ext cx="5569787" cy="43866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/>
              <a:t>Profesor guía:</a:t>
            </a:r>
          </a:p>
          <a:p>
            <a:pPr marL="0" indent="0" algn="ctr">
              <a:buNone/>
            </a:pPr>
            <a:r>
              <a:rPr lang="es-ES" sz="2800" dirty="0"/>
              <a:t>Diego Muñoz Carpintero</a:t>
            </a:r>
            <a:endParaRPr lang="es-CL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96CBE29-63B8-4568-A23A-1A3D5D254720}"/>
              </a:ext>
            </a:extLst>
          </p:cNvPr>
          <p:cNvSpPr txBox="1">
            <a:spLocks/>
          </p:cNvSpPr>
          <p:nvPr/>
        </p:nvSpPr>
        <p:spPr>
          <a:xfrm>
            <a:off x="5932580" y="648252"/>
            <a:ext cx="5385277" cy="559025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64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552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840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+mj-lt"/>
              <a:buNone/>
            </a:pPr>
            <a:r>
              <a:rPr lang="es-ES" sz="2800" dirty="0"/>
              <a:t>Tema:</a:t>
            </a:r>
          </a:p>
          <a:p>
            <a:pPr marL="0" indent="0" algn="ctr">
              <a:buFont typeface="+mj-lt"/>
              <a:buNone/>
            </a:pPr>
            <a:r>
              <a:rPr lang="es-ES" sz="2800" dirty="0"/>
              <a:t>Diseño e implementación de un sistema de control de clima basado en aprendizaje reforzado</a:t>
            </a:r>
            <a:endParaRPr lang="es-CL" sz="28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2381EC-6444-499E-9194-F8FF48FA849F}"/>
              </a:ext>
            </a:extLst>
          </p:cNvPr>
          <p:cNvCxnSpPr>
            <a:cxnSpLocks/>
          </p:cNvCxnSpPr>
          <p:nvPr/>
        </p:nvCxnSpPr>
        <p:spPr>
          <a:xfrm>
            <a:off x="5607460" y="1104181"/>
            <a:ext cx="0" cy="4710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D2310BF-4B82-426A-BC73-B9A05A46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48B21-7312-4E0D-994B-6AEDA0AD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181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599B-B695-4E9E-9465-C2BAAE3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tema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B8A184-90DA-40BA-975D-6605EDFBEEB2}"/>
              </a:ext>
            </a:extLst>
          </p:cNvPr>
          <p:cNvSpPr txBox="1"/>
          <p:nvPr/>
        </p:nvSpPr>
        <p:spPr>
          <a:xfrm>
            <a:off x="1897811" y="2225615"/>
            <a:ext cx="8471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Formular el problema de climatización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Resolver el problema con aprendizaje reforzado(RL) del tipo </a:t>
            </a:r>
            <a:r>
              <a:rPr lang="es-ES" sz="2400" dirty="0" err="1"/>
              <a:t>model</a:t>
            </a:r>
            <a:r>
              <a:rPr lang="es-ES" sz="2400" dirty="0"/>
              <a:t>-free.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implementa y simula en Matlab, utilizando el </a:t>
            </a:r>
            <a:r>
              <a:rPr lang="es-CL" sz="2400" dirty="0" err="1"/>
              <a:t>toolbox</a:t>
            </a:r>
            <a:r>
              <a:rPr lang="es-CL" sz="2400" dirty="0"/>
              <a:t> de RL.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D99A3F-8C4D-448C-B657-988B91A9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60E8F2-41AD-4CAC-AA63-629D4C69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4</a:t>
            </a:fld>
            <a:endParaRPr lang="es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3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599B-B695-4E9E-9465-C2BAAE3C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Avances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B8A184-90DA-40BA-975D-6605EDFBEEB2}"/>
              </a:ext>
            </a:extLst>
          </p:cNvPr>
          <p:cNvSpPr txBox="1"/>
          <p:nvPr/>
        </p:nvSpPr>
        <p:spPr>
          <a:xfrm>
            <a:off x="1897811" y="2225615"/>
            <a:ext cx="84711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Se leen </a:t>
            </a:r>
            <a:r>
              <a:rPr lang="es-ES" sz="2400" dirty="0" err="1"/>
              <a:t>papers</a:t>
            </a:r>
            <a:r>
              <a:rPr lang="es-ES" sz="2400" dirty="0"/>
              <a:t> preliminares a elegir el tema.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Reunión con profesor, se explica el aprendizaje reforzado y se fijan objetivos para próxima reunión.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realiza una segunda reunión, se habla de la inscripción del tema y se fijan objetivos.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/>
              <a:t>Se realiza una tercera reunión, donde se habla de Matlab y DDPG.</a:t>
            </a:r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C14D20-32DC-402B-A9C1-5FC8D5C4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B208EA-8BD8-455F-96C7-590C01C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5</a:t>
            </a:fld>
            <a:endParaRPr lang="es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lvl="1"/>
            <a:r>
              <a:rPr lang="es-ES" dirty="0"/>
              <a:t>Sistema de calefacción.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Sistema de ventilación.</a:t>
            </a:r>
          </a:p>
          <a:p>
            <a:pPr lvl="1"/>
            <a:r>
              <a:rPr lang="es-ES" dirty="0"/>
              <a:t>Sistema de refrigeración.</a:t>
            </a:r>
          </a:p>
          <a:p>
            <a:pPr lvl="1"/>
            <a:endParaRPr lang="es-ES" dirty="0"/>
          </a:p>
          <a:p>
            <a:pPr marL="201168" lvl="1" indent="0">
              <a:buNone/>
            </a:pPr>
            <a:r>
              <a:rPr lang="es-ES" dirty="0"/>
              <a:t>Problemas a abordar:</a:t>
            </a:r>
          </a:p>
          <a:p>
            <a:pPr lvl="1"/>
            <a:r>
              <a:rPr lang="es-ES" dirty="0"/>
              <a:t>Gasto energético.</a:t>
            </a:r>
          </a:p>
          <a:p>
            <a:pPr lvl="1"/>
            <a:r>
              <a:rPr lang="es-ES" dirty="0"/>
              <a:t>Comodidad de las personas.</a:t>
            </a:r>
          </a:p>
          <a:p>
            <a:pPr lvl="1"/>
            <a:r>
              <a:rPr lang="es-ES" dirty="0"/>
              <a:t>Explorar otros posibles.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Sistema HVAC(</a:t>
            </a:r>
            <a:r>
              <a:rPr lang="es-ES" dirty="0" err="1"/>
              <a:t>Heat-ventilation</a:t>
            </a:r>
            <a:r>
              <a:rPr lang="es-ES" dirty="0"/>
              <a:t> &amp; air </a:t>
            </a:r>
            <a:r>
              <a:rPr lang="es-ES" dirty="0" err="1"/>
              <a:t>conditionair</a:t>
            </a:r>
            <a:r>
              <a:rPr lang="es-ES" dirty="0"/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C0345A-EAD6-4E55-9697-8BD7EB5C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79" y="1530455"/>
            <a:ext cx="4425778" cy="414541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4C9DBCA-3E09-498F-A239-B7558AEBA667}"/>
              </a:ext>
            </a:extLst>
          </p:cNvPr>
          <p:cNvSpPr txBox="1"/>
          <p:nvPr/>
        </p:nvSpPr>
        <p:spPr>
          <a:xfrm>
            <a:off x="2356115" y="5196740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Fig.1: Diagrama HVAC[1]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98F72276-E7F0-4C38-B128-5FF5DCA7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[1] </a:t>
            </a:r>
            <a:r>
              <a:rPr lang="es-ES" noProof="0" dirty="0" err="1"/>
              <a:t>The</a:t>
            </a:r>
            <a:r>
              <a:rPr lang="es-ES" noProof="0" dirty="0"/>
              <a:t> </a:t>
            </a:r>
            <a:r>
              <a:rPr lang="es-ES" noProof="0" dirty="0" err="1"/>
              <a:t>seven</a:t>
            </a:r>
            <a:r>
              <a:rPr lang="es-ES" noProof="0" dirty="0"/>
              <a:t> </a:t>
            </a:r>
            <a:r>
              <a:rPr lang="es-ES" noProof="0" dirty="0" err="1"/>
              <a:t>group</a:t>
            </a:r>
            <a:r>
              <a:rPr lang="es-ES" noProof="0" dirty="0"/>
              <a:t> - https://www.theseverngroup.com/hvac-system/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B0FE0BB-8FE9-4285-B5FB-E0DE7A1C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6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F39E02C-6569-4CA1-A79A-B496B6249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HVAC consiste: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B2AEFA-938A-4C69-91D2-AEDD1076C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874" t="15899" r="20834" b="3049"/>
          <a:stretch/>
        </p:blipFill>
        <p:spPr>
          <a:xfrm>
            <a:off x="1316793" y="2006357"/>
            <a:ext cx="4200709" cy="352920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Consiste 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25321"/>
            <a:ext cx="4639736" cy="2910821"/>
          </a:xfrm>
        </p:spPr>
        <p:txBody>
          <a:bodyPr rtlCol="0"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Área de ML y </a:t>
            </a:r>
            <a:r>
              <a:rPr lang="es-ES" dirty="0" err="1">
                <a:solidFill>
                  <a:schemeClr val="tx1"/>
                </a:solidFill>
              </a:rPr>
              <a:t>DataM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Se centra en encontrar un balance entre exploración y explotación.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Hace un agente inteligente que toma acciones para maximizar una cierta recompensa promedio</a:t>
            </a:r>
            <a:r>
              <a:rPr lang="es-CL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CL" dirty="0"/>
              <a:t>Se puede modelar como un MDP (</a:t>
            </a:r>
            <a:r>
              <a:rPr lang="es-CL" dirty="0" err="1"/>
              <a:t>Markov</a:t>
            </a:r>
            <a:r>
              <a:rPr lang="es-CL" dirty="0"/>
              <a:t> </a:t>
            </a:r>
            <a:r>
              <a:rPr lang="es-CL" dirty="0" err="1"/>
              <a:t>decision</a:t>
            </a:r>
            <a:r>
              <a:rPr lang="es-CL" dirty="0"/>
              <a:t> </a:t>
            </a:r>
            <a:r>
              <a:rPr lang="es-CL" dirty="0" err="1"/>
              <a:t>process</a:t>
            </a:r>
            <a:r>
              <a:rPr lang="es-CL"/>
              <a:t>).</a:t>
            </a:r>
            <a:endParaRPr lang="es-CL" dirty="0"/>
          </a:p>
          <a:p>
            <a:pPr lvl="1">
              <a:lnSpc>
                <a:spcPct val="150000"/>
              </a:lnSpc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Aprendizaje reforzado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69FBF-4C24-42AA-8174-D52768D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[2]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314C2-B730-47A0-9E09-7F936EC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7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96EB36-867A-4264-81DA-21485A4439A5}"/>
              </a:ext>
            </a:extLst>
          </p:cNvPr>
          <p:cNvSpPr txBox="1"/>
          <p:nvPr/>
        </p:nvSpPr>
        <p:spPr>
          <a:xfrm>
            <a:off x="2066141" y="5535564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Diagrama RL-Matlab[2]</a:t>
            </a:r>
          </a:p>
        </p:txBody>
      </p:sp>
    </p:spTree>
    <p:extLst>
      <p:ext uri="{BB962C8B-B14F-4D97-AF65-F5344CB8AC3E}">
        <p14:creationId xmlns:p14="http://schemas.microsoft.com/office/powerpoint/2010/main" val="336444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B2AEFA-938A-4C69-91D2-AEDD1076C3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874" t="15899" r="20834" b="3049"/>
          <a:stretch/>
        </p:blipFill>
        <p:spPr>
          <a:xfrm>
            <a:off x="1316793" y="2006357"/>
            <a:ext cx="4200709" cy="352920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s-ES" dirty="0"/>
              <a:t>El </a:t>
            </a:r>
            <a:r>
              <a:rPr lang="es-ES" dirty="0" err="1"/>
              <a:t>toolbox</a:t>
            </a:r>
            <a:r>
              <a:rPr lang="es-ES" dirty="0"/>
              <a:t> permite: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25321"/>
            <a:ext cx="4639736" cy="2910821"/>
          </a:xfrm>
        </p:spPr>
        <p:txBody>
          <a:bodyPr rtlCol="0"/>
          <a:lstStyle/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Se pueden crear el agente(aprendizaje reforzado) y el ambiente o planta(</a:t>
            </a:r>
            <a:r>
              <a:rPr lang="es-ES" dirty="0" err="1">
                <a:solidFill>
                  <a:schemeClr val="tx1"/>
                </a:solidFill>
              </a:rPr>
              <a:t>environment</a:t>
            </a:r>
            <a:r>
              <a:rPr lang="es-ES" dirty="0">
                <a:solidFill>
                  <a:schemeClr val="tx1"/>
                </a:solidFill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es-ES" dirty="0"/>
              <a:t>Se puede definir la señal de </a:t>
            </a:r>
            <a:r>
              <a:rPr lang="es-ES" dirty="0" err="1"/>
              <a:t>reward</a:t>
            </a:r>
            <a:r>
              <a:rPr lang="es-ES" dirty="0"/>
              <a:t> (</a:t>
            </a:r>
            <a:r>
              <a:rPr lang="es-ES" dirty="0" err="1"/>
              <a:t>Rt</a:t>
            </a:r>
            <a:r>
              <a:rPr lang="es-ES" dirty="0"/>
              <a:t>).</a:t>
            </a:r>
          </a:p>
          <a:p>
            <a:pPr lvl="1">
              <a:lnSpc>
                <a:spcPct val="150000"/>
              </a:lnSpc>
            </a:pPr>
            <a:r>
              <a:rPr lang="es-ES" dirty="0">
                <a:solidFill>
                  <a:schemeClr val="tx1"/>
                </a:solidFill>
              </a:rPr>
              <a:t>Se puede trabajar con el algoritmo de DDPG. Y además se puede trabajar con </a:t>
            </a:r>
            <a:r>
              <a:rPr lang="es-CL" dirty="0"/>
              <a:t>DQN, PPO, SAC.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rtlCol="0"/>
          <a:lstStyle/>
          <a:p>
            <a:pPr rtl="0"/>
            <a:r>
              <a:rPr lang="es-ES" dirty="0"/>
              <a:t>Matlab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C69FBF-4C24-42AA-8174-D52768D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noProof="0" dirty="0"/>
          </a:p>
          <a:p>
            <a:r>
              <a:rPr lang="es-ES" noProof="0" dirty="0"/>
              <a:t>[2] </a:t>
            </a:r>
            <a:r>
              <a:rPr lang="es-ES" noProof="0" dirty="0" err="1"/>
              <a:t>Reinforcement</a:t>
            </a:r>
            <a:r>
              <a:rPr lang="es-ES" noProof="0" dirty="0"/>
              <a:t> </a:t>
            </a:r>
            <a:r>
              <a:rPr lang="es-ES" noProof="0" dirty="0" err="1"/>
              <a:t>Learning</a:t>
            </a:r>
            <a:r>
              <a:rPr lang="es-ES" noProof="0" dirty="0"/>
              <a:t> ENVIROMENT , Matlab </a:t>
            </a:r>
          </a:p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3314C2-B730-47A0-9E09-7F936EC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8</a:t>
            </a:fld>
            <a:endParaRPr lang="es-ES" noProof="0" dirty="0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C5065D-C96C-47D1-BE2C-B600385199C5}"/>
              </a:ext>
            </a:extLst>
          </p:cNvPr>
          <p:cNvSpPr txBox="1"/>
          <p:nvPr/>
        </p:nvSpPr>
        <p:spPr>
          <a:xfrm>
            <a:off x="2066141" y="5535564"/>
            <a:ext cx="2702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Fig.2: Diagrama RL-Matlab[2]</a:t>
            </a:r>
          </a:p>
        </p:txBody>
      </p:sp>
    </p:spTree>
    <p:extLst>
      <p:ext uri="{BB962C8B-B14F-4D97-AF65-F5344CB8AC3E}">
        <p14:creationId xmlns:p14="http://schemas.microsoft.com/office/powerpoint/2010/main" val="42447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6" descr="Diagrama de proceso de SmartArt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061887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Trabajo futuro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5FE609-D50C-4C85-84F6-7C00560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F4D7CD-351E-4773-8DD8-78386EBF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s-ES" noProof="0" smtClean="0">
                <a:solidFill>
                  <a:schemeClr val="tx1"/>
                </a:solidFill>
              </a:rPr>
              <a:t>9</a:t>
            </a:fld>
            <a:endParaRPr lang="es-E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9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28_TF22318419.potx" id="{BDA469B9-7398-4751-9E47-20E13A4F5A35}" vid="{35435947-4245-43E7-8C96-234031701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728</TotalTime>
  <Words>454</Words>
  <Application>Microsoft Office PowerPoint</Application>
  <PresentationFormat>Panorámica</PresentationFormat>
  <Paragraphs>80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RetrospectVTI</vt:lpstr>
      <vt:lpstr>Presentación de avances</vt:lpstr>
      <vt:lpstr>ESQUEMA</vt:lpstr>
      <vt:lpstr>Presentación de PowerPoint</vt:lpstr>
      <vt:lpstr>Descripción del tema</vt:lpstr>
      <vt:lpstr>Avances</vt:lpstr>
      <vt:lpstr>Sistema HVAC(Heat-ventilation &amp; air conditionair)</vt:lpstr>
      <vt:lpstr>Aprendizaje reforzado</vt:lpstr>
      <vt:lpstr>Matlab</vt:lpstr>
      <vt:lpstr>Trabajo futuro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avance</dc:title>
  <dc:creator>Ricardo López</dc:creator>
  <cp:lastModifiedBy>Ricardo López</cp:lastModifiedBy>
  <cp:revision>31</cp:revision>
  <dcterms:created xsi:type="dcterms:W3CDTF">2021-05-10T04:57:35Z</dcterms:created>
  <dcterms:modified xsi:type="dcterms:W3CDTF">2021-06-08T19:23:51Z</dcterms:modified>
</cp:coreProperties>
</file>