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12"/>
  </p:notesMasterIdLst>
  <p:handoutMasterIdLst>
    <p:handoutMasterId r:id="rId13"/>
  </p:handoutMasterIdLst>
  <p:sldIdLst>
    <p:sldId id="343" r:id="rId2"/>
    <p:sldId id="257" r:id="rId3"/>
    <p:sldId id="351" r:id="rId4"/>
    <p:sldId id="352" r:id="rId5"/>
    <p:sldId id="353" r:id="rId6"/>
    <p:sldId id="259" r:id="rId7"/>
    <p:sldId id="354" r:id="rId8"/>
    <p:sldId id="356" r:id="rId9"/>
    <p:sldId id="268" r:id="rId10"/>
    <p:sldId id="357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34" autoAdjust="0"/>
  </p:normalViewPr>
  <p:slideViewPr>
    <p:cSldViewPr snapToGrid="0">
      <p:cViewPr varScale="1">
        <p:scale>
          <a:sx n="116" d="100"/>
          <a:sy n="116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A30C51-7517-4CD6-8DE8-15052DD23BD9}" type="datetime1">
              <a:rPr lang="es-ES" smtClean="0"/>
              <a:t>25/07/2021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2BE3E-5ECC-447F-AFDC-EFD8FA390703}" type="datetime1">
              <a:rPr lang="es-ES" smtClean="0"/>
              <a:pPr/>
              <a:t>25/07/2021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EB433F-E5C6-4E8D-82E5-3D359E2C0E5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0638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0270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0888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4064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4386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8783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1" name="Rectángulo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2CEF05-1CD2-4F26-AFC9-898138DD7C6C}" type="datetime1">
              <a:rPr lang="es-ES" noProof="0" smtClean="0"/>
              <a:t>25/07/2021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04B75E-2997-4426-8203-A404F5EB9642}" type="datetime1">
              <a:rPr lang="es-ES" noProof="0" smtClean="0"/>
              <a:t>25/07/2021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Rectángulo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0" name="Marcador de título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pPr rtl="0"/>
            <a:r>
              <a:rPr lang="es-ES" noProof="0" dirty="0"/>
              <a:t>El título se escribe aquí</a:t>
            </a:r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s obje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5AD071-CFB1-4523-A02A-055C83B583DA}" type="datetime1">
              <a:rPr lang="es-ES" noProof="0" smtClean="0"/>
              <a:t>25/07/2021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Rectángulo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7" name="Marcador de título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EDITAR EL ESTILO DEL TÍTULO DEL PATRÓN</a:t>
            </a:r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4" name="Marcador de posición de contenido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0" name="Rectángulo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93401CE-9321-4898-80B3-8DCB71EAEA9E}" type="datetime1">
              <a:rPr lang="es-ES" noProof="0" smtClean="0"/>
              <a:t>25/07/2021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abecera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1" name="Rectángulo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1122B1-7112-40EE-9A05-16DEA0DDC0C5}" type="datetime1">
              <a:rPr lang="es-ES" noProof="0" smtClean="0"/>
              <a:t>25/07/2021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3" name="Rectángulo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C03624-3677-4E06-81D3-B6CE5EFC1443}" type="datetime1">
              <a:rPr lang="es-ES" noProof="0" smtClean="0"/>
              <a:t>25/07/2021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Marcador de título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6" name="Rectángulo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1E8B8F-6411-4488-9A71-1ABC5BF290C1}" type="datetime1">
              <a:rPr lang="es-ES" noProof="0" smtClean="0"/>
              <a:t>25/07/2021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Marcador de título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0" name="Rectángulo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78DC07-27B4-4471-8FFC-31FAEA148A21}" type="datetime1">
              <a:rPr lang="es-ES" noProof="0" smtClean="0"/>
              <a:t>25/07/2021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4" name="Marcador de título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0" name="Rectángulo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9279ED-8375-4264-877C-D9492ABA35D8}" type="datetime1">
              <a:rPr lang="es-ES" noProof="0" smtClean="0"/>
              <a:t>25/07/2021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9" name="Marcador de posición de imagen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0" name="Marcador de posición de imagen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imagen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El nombre va aquí</a:t>
            </a:r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El nombre va aquí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El nombre va aquí</a:t>
            </a:r>
          </a:p>
        </p:txBody>
      </p:sp>
      <p:sp>
        <p:nvSpPr>
          <p:cNvPr id="25" name="Marcador de título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274330-492A-4ADB-9BF1-EEF1B5E78F94}" type="datetime1">
              <a:rPr lang="es-ES" noProof="0" smtClean="0"/>
              <a:t>25/07/2021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e ima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EC5F1C-1E2A-46EF-AD04-EC80D64A8C1E}" type="datetime1">
              <a:rPr lang="es-ES" noProof="0" smtClean="0"/>
              <a:t>25/07/2021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Rectángulo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0" name="Marcador de posición de imagen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1" name="Marcador de título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El título se escribe aquí</a:t>
            </a:r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40DB45-F37D-4C05-97E5-A9FDA21BE3B2}" type="datetime1">
              <a:rPr lang="es-ES" noProof="0" smtClean="0"/>
              <a:t>25/07/2021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Rectángulo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título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pPr rtl="0"/>
            <a:r>
              <a:rPr lang="es-ES" noProof="0" dirty="0"/>
              <a:t>El título se escribe aquí</a:t>
            </a:r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es-ES" noProof="0" dirty="0"/>
              <a:t>La cita va aquí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71A65128-D7F6-4571-AA21-F6E972AE44B7}" type="datetime1">
              <a:rPr lang="es-ES" noProof="0" smtClean="0"/>
              <a:t>25/07/2021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07365"/>
            <a:ext cx="10058400" cy="3065655"/>
          </a:xfrm>
        </p:spPr>
        <p:txBody>
          <a:bodyPr rtlCol="0">
            <a:normAutofit/>
          </a:bodyPr>
          <a:lstStyle/>
          <a:p>
            <a:pPr rtl="0"/>
            <a:r>
              <a:rPr lang="es-ES" sz="6000" dirty="0"/>
              <a:t>Presentación de avances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3773020"/>
            <a:ext cx="10058400" cy="1143000"/>
          </a:xfrm>
        </p:spPr>
        <p:txBody>
          <a:bodyPr rtlCol="0"/>
          <a:lstStyle/>
          <a:p>
            <a:pPr rtl="0"/>
            <a:r>
              <a:rPr lang="es-ES" dirty="0"/>
              <a:t>Introducción a trabajo de título</a:t>
            </a:r>
          </a:p>
          <a:p>
            <a:pPr rtl="0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D7932E3-E747-478F-BC97-59AE7F446E22}"/>
              </a:ext>
            </a:extLst>
          </p:cNvPr>
          <p:cNvSpPr txBox="1"/>
          <p:nvPr/>
        </p:nvSpPr>
        <p:spPr>
          <a:xfrm>
            <a:off x="7087462" y="4842930"/>
            <a:ext cx="3761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Alumno: Ricardo López D.</a:t>
            </a:r>
          </a:p>
          <a:p>
            <a:r>
              <a:rPr lang="es-ES" dirty="0"/>
              <a:t>Prof. Curso: Francisco Rivera</a:t>
            </a:r>
            <a:endParaRPr lang="es-CL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6AC084-913B-456C-A3C1-B9697AB2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421F71-D4DC-408A-AAF3-6A295F01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endParaRPr lang="es-ES" dirty="0"/>
          </a:p>
          <a:p>
            <a:pPr rtl="0"/>
            <a:endParaRPr lang="es-ES" noProof="0" dirty="0"/>
          </a:p>
        </p:txBody>
      </p:sp>
      <p:pic>
        <p:nvPicPr>
          <p:cNvPr id="8" name="Imagen 7" descr="Texto&#10;&#10;Descripción generada automáticamente con confianza media">
            <a:extLst>
              <a:ext uri="{FF2B5EF4-FFF2-40B4-BE49-F238E27FC236}">
                <a16:creationId xmlns:a16="http://schemas.microsoft.com/office/drawing/2014/main" id="{BF54AC20-9B33-405C-A8BB-17F0B2046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885" y="452839"/>
            <a:ext cx="1565189" cy="120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07365"/>
            <a:ext cx="10058400" cy="3065655"/>
          </a:xfrm>
        </p:spPr>
        <p:txBody>
          <a:bodyPr rtlCol="0">
            <a:normAutofit/>
          </a:bodyPr>
          <a:lstStyle/>
          <a:p>
            <a:pPr rtl="0"/>
            <a:r>
              <a:rPr lang="es-ES" sz="6000" dirty="0"/>
              <a:t>Presentación de avances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3773020"/>
            <a:ext cx="10058400" cy="1143000"/>
          </a:xfrm>
        </p:spPr>
        <p:txBody>
          <a:bodyPr rtlCol="0"/>
          <a:lstStyle/>
          <a:p>
            <a:pPr rtl="0"/>
            <a:r>
              <a:rPr lang="es-ES" dirty="0"/>
              <a:t>Introducción a trabajo de título</a:t>
            </a:r>
          </a:p>
          <a:p>
            <a:pPr rtl="0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D7932E3-E747-478F-BC97-59AE7F446E22}"/>
              </a:ext>
            </a:extLst>
          </p:cNvPr>
          <p:cNvSpPr txBox="1"/>
          <p:nvPr/>
        </p:nvSpPr>
        <p:spPr>
          <a:xfrm>
            <a:off x="7087462" y="4842930"/>
            <a:ext cx="3761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Alumno: Ricardo López D.</a:t>
            </a:r>
          </a:p>
          <a:p>
            <a:r>
              <a:rPr lang="es-ES" dirty="0"/>
              <a:t>Prof. Curso: Francisco Rivera</a:t>
            </a:r>
            <a:endParaRPr lang="es-CL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6AC084-913B-456C-A3C1-B9697AB2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421F71-D4DC-408A-AAF3-6A295F01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endParaRPr lang="es-ES" dirty="0"/>
          </a:p>
          <a:p>
            <a:pPr rtl="0"/>
            <a:endParaRPr lang="es-ES" noProof="0" dirty="0"/>
          </a:p>
        </p:txBody>
      </p:sp>
      <p:pic>
        <p:nvPicPr>
          <p:cNvPr id="8" name="Imagen 7" descr="Texto&#10;&#10;Descripción generada automáticamente con confianza media">
            <a:extLst>
              <a:ext uri="{FF2B5EF4-FFF2-40B4-BE49-F238E27FC236}">
                <a16:creationId xmlns:a16="http://schemas.microsoft.com/office/drawing/2014/main" id="{BF54AC20-9B33-405C-A8BB-17F0B2046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885" y="452839"/>
            <a:ext cx="1565189" cy="120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3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ESQUEMA</a:t>
            </a:r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Tema y profesor guía.</a:t>
            </a:r>
          </a:p>
          <a:p>
            <a:pPr rtl="0"/>
            <a:r>
              <a:rPr lang="es-ES" dirty="0"/>
              <a:t>Descripción del tema.</a:t>
            </a:r>
          </a:p>
          <a:p>
            <a:pPr rtl="0"/>
            <a:r>
              <a:rPr lang="es-ES" dirty="0"/>
              <a:t>Avances.</a:t>
            </a:r>
          </a:p>
          <a:p>
            <a:pPr rtl="0"/>
            <a:r>
              <a:rPr lang="es-ES" dirty="0"/>
              <a:t>Sistema HVAC.</a:t>
            </a:r>
          </a:p>
          <a:p>
            <a:pPr rtl="0"/>
            <a:r>
              <a:rPr lang="es-ES" dirty="0"/>
              <a:t>Aprendizaje reforzado.</a:t>
            </a:r>
          </a:p>
          <a:p>
            <a:pPr rtl="0"/>
            <a:r>
              <a:rPr lang="es-ES" dirty="0" err="1"/>
              <a:t>Toolbox</a:t>
            </a:r>
            <a:r>
              <a:rPr lang="es-ES" dirty="0"/>
              <a:t> de Matlab.</a:t>
            </a:r>
          </a:p>
          <a:p>
            <a:pPr rtl="0"/>
            <a:r>
              <a:rPr lang="es-ES" dirty="0"/>
              <a:t>Trabajo futuro ya pactado.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E3C33A67-4EEB-47D9-AF82-693ADD0CF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17EF80B-75C3-4773-8BB1-CB496A09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8EB6A0-4985-42CD-ADB3-30B0EB1CC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673" y="651128"/>
            <a:ext cx="5569787" cy="43866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800" dirty="0"/>
              <a:t>Profesor guía:</a:t>
            </a:r>
          </a:p>
          <a:p>
            <a:pPr marL="0" indent="0" algn="ctr">
              <a:buNone/>
            </a:pPr>
            <a:r>
              <a:rPr lang="es-ES" sz="2800" dirty="0"/>
              <a:t>Diego Muñoz Carpintero</a:t>
            </a:r>
            <a:endParaRPr lang="es-CL" sz="28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96CBE29-63B8-4568-A23A-1A3D5D254720}"/>
              </a:ext>
            </a:extLst>
          </p:cNvPr>
          <p:cNvSpPr txBox="1">
            <a:spLocks/>
          </p:cNvSpPr>
          <p:nvPr/>
        </p:nvSpPr>
        <p:spPr>
          <a:xfrm>
            <a:off x="5932580" y="648252"/>
            <a:ext cx="5385277" cy="559025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648" indent="-2286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5528" indent="-2286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8408" indent="-2286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+mj-lt"/>
              <a:buNone/>
            </a:pPr>
            <a:r>
              <a:rPr lang="es-ES" sz="2800" dirty="0"/>
              <a:t>Tema:</a:t>
            </a:r>
          </a:p>
          <a:p>
            <a:pPr marL="0" indent="0" algn="ctr">
              <a:buFont typeface="+mj-lt"/>
              <a:buNone/>
            </a:pPr>
            <a:r>
              <a:rPr lang="es-ES" sz="2800" dirty="0"/>
              <a:t>Diseño e implementación de un sistema de control de clima basado en aprendizaje reforzado</a:t>
            </a:r>
            <a:endParaRPr lang="es-CL" sz="2800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2381EC-6444-499E-9194-F8FF48FA849F}"/>
              </a:ext>
            </a:extLst>
          </p:cNvPr>
          <p:cNvCxnSpPr>
            <a:cxnSpLocks/>
          </p:cNvCxnSpPr>
          <p:nvPr/>
        </p:nvCxnSpPr>
        <p:spPr>
          <a:xfrm>
            <a:off x="5607460" y="1104181"/>
            <a:ext cx="0" cy="4710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FD2310BF-4B82-426A-BC73-B9A05A46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E48B21-7312-4E0D-994B-6AEDA0AD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181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0599B-B695-4E9E-9465-C2BAAE3C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tema</a:t>
            </a: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CB8A184-90DA-40BA-975D-6605EDFBEEB2}"/>
              </a:ext>
            </a:extLst>
          </p:cNvPr>
          <p:cNvSpPr txBox="1"/>
          <p:nvPr/>
        </p:nvSpPr>
        <p:spPr>
          <a:xfrm>
            <a:off x="1897811" y="2225615"/>
            <a:ext cx="84711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Formular el problema de climatización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Resolver el problema con aprendizaje reforzado(RL) del tipo </a:t>
            </a:r>
            <a:r>
              <a:rPr lang="es-ES" sz="2400" dirty="0" err="1"/>
              <a:t>model</a:t>
            </a:r>
            <a:r>
              <a:rPr lang="es-ES" sz="2400" dirty="0"/>
              <a:t>-free.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Se implementa y simula en Matlab, utilizando el </a:t>
            </a:r>
            <a:r>
              <a:rPr lang="es-CL" sz="2400" dirty="0" err="1"/>
              <a:t>toolbox</a:t>
            </a:r>
            <a:r>
              <a:rPr lang="es-CL" sz="2400" dirty="0"/>
              <a:t> de RL.</a:t>
            </a:r>
          </a:p>
          <a:p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D99A3F-8C4D-448C-B657-988B91A9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60E8F2-41AD-4CAC-AA63-629D4C69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>
                <a:solidFill>
                  <a:schemeClr val="tx1"/>
                </a:solidFill>
              </a:rPr>
              <a:t>4</a:t>
            </a:fld>
            <a:endParaRPr lang="es-E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3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0599B-B695-4E9E-9465-C2BAAE3C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Avances</a:t>
            </a: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CB8A184-90DA-40BA-975D-6605EDFBEEB2}"/>
              </a:ext>
            </a:extLst>
          </p:cNvPr>
          <p:cNvSpPr txBox="1"/>
          <p:nvPr/>
        </p:nvSpPr>
        <p:spPr>
          <a:xfrm>
            <a:off x="1897811" y="2225615"/>
            <a:ext cx="84711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Se leen </a:t>
            </a:r>
            <a:r>
              <a:rPr lang="es-ES" sz="2400" dirty="0" err="1"/>
              <a:t>papers</a:t>
            </a:r>
            <a:r>
              <a:rPr lang="es-ES" sz="2400" dirty="0"/>
              <a:t> preliminares a elegir el tema.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Reunión con profesor, se explica el aprendizaje reforzado y se fijan objetivos para próxima reunión.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Se realiza una segunda reunión, se habla de la inscripción del tema y se fijan objetivos.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Se realiza una tercera reunión, donde se habla de Matlab y DDPG.</a:t>
            </a:r>
          </a:p>
          <a:p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C14D20-32DC-402B-A9C1-5FC8D5C48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B208EA-8BD8-455F-96C7-590C01C4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>
                <a:solidFill>
                  <a:schemeClr val="tx1"/>
                </a:solidFill>
              </a:rPr>
              <a:t>5</a:t>
            </a:fld>
            <a:endParaRPr lang="es-E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35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lvl="1"/>
            <a:r>
              <a:rPr lang="es-ES" dirty="0"/>
              <a:t>Sistema de calefacción.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Sistema de ventilación.</a:t>
            </a:r>
          </a:p>
          <a:p>
            <a:pPr lvl="1"/>
            <a:r>
              <a:rPr lang="es-ES" dirty="0"/>
              <a:t>Sistema de refrigeración.</a:t>
            </a:r>
          </a:p>
          <a:p>
            <a:pPr lvl="1"/>
            <a:endParaRPr lang="es-ES" dirty="0"/>
          </a:p>
          <a:p>
            <a:pPr marL="201168" lvl="1" indent="0">
              <a:buNone/>
            </a:pPr>
            <a:r>
              <a:rPr lang="es-ES" dirty="0"/>
              <a:t>Problemas a abordar:</a:t>
            </a:r>
          </a:p>
          <a:p>
            <a:pPr lvl="1"/>
            <a:r>
              <a:rPr lang="es-ES" dirty="0"/>
              <a:t>Gasto energético.</a:t>
            </a:r>
          </a:p>
          <a:p>
            <a:pPr lvl="1"/>
            <a:r>
              <a:rPr lang="es-ES" dirty="0"/>
              <a:t>Comodidad de las personas.</a:t>
            </a:r>
          </a:p>
          <a:p>
            <a:pPr lvl="1"/>
            <a:r>
              <a:rPr lang="es-ES" dirty="0"/>
              <a:t>Explorar otros posibles.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rtlCol="0"/>
          <a:lstStyle/>
          <a:p>
            <a:pPr rtl="0"/>
            <a:r>
              <a:rPr lang="es-ES" dirty="0"/>
              <a:t>Sistema HVAC(</a:t>
            </a:r>
            <a:r>
              <a:rPr lang="es-ES" dirty="0" err="1"/>
              <a:t>Heat-ventilation</a:t>
            </a:r>
            <a:r>
              <a:rPr lang="es-ES" dirty="0"/>
              <a:t> &amp; air </a:t>
            </a:r>
            <a:r>
              <a:rPr lang="es-ES" dirty="0" err="1"/>
              <a:t>conditionair</a:t>
            </a:r>
            <a:r>
              <a:rPr lang="es-ES" dirty="0"/>
              <a:t>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4C9DBCA-3E09-498F-A239-B7558AEBA667}"/>
              </a:ext>
            </a:extLst>
          </p:cNvPr>
          <p:cNvSpPr txBox="1"/>
          <p:nvPr/>
        </p:nvSpPr>
        <p:spPr>
          <a:xfrm>
            <a:off x="2356115" y="5196740"/>
            <a:ext cx="270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Fig.1: Diagrama HVAC[1]</a:t>
            </a:r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98F72276-E7F0-4C38-B128-5FF5DCA7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[1] </a:t>
            </a:r>
            <a:r>
              <a:rPr lang="es-ES" noProof="0" dirty="0" err="1"/>
              <a:t>The</a:t>
            </a:r>
            <a:r>
              <a:rPr lang="es-ES" noProof="0" dirty="0"/>
              <a:t> </a:t>
            </a:r>
            <a:r>
              <a:rPr lang="es-ES" noProof="0" dirty="0" err="1"/>
              <a:t>seven</a:t>
            </a:r>
            <a:r>
              <a:rPr lang="es-ES" noProof="0" dirty="0"/>
              <a:t> </a:t>
            </a:r>
            <a:r>
              <a:rPr lang="es-ES" noProof="0" dirty="0" err="1"/>
              <a:t>group</a:t>
            </a:r>
            <a:r>
              <a:rPr lang="es-ES" noProof="0" dirty="0"/>
              <a:t> - https://www.theseverngroup.com/hvac-system/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CB0FE0BB-8FE9-4285-B5FB-E0DE7A1C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>
                <a:solidFill>
                  <a:schemeClr val="tx1"/>
                </a:solidFill>
              </a:rPr>
              <a:t>6</a:t>
            </a:fld>
            <a:endParaRPr lang="es-ES" noProof="0" dirty="0">
              <a:solidFill>
                <a:schemeClr val="tx1"/>
              </a:solidFill>
            </a:endParaRP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7F39E02C-6569-4CA1-A79A-B496B6249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HVAC consiste:</a:t>
            </a:r>
            <a:endParaRPr lang="es-CL" dirty="0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BAD45005-5F43-4BC9-AD8D-BFCAB5A7A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59" y="2091420"/>
            <a:ext cx="5716575" cy="271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5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8B2AEFA-938A-4C69-91D2-AEDD1076C3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874" t="15899" r="20834" b="3049"/>
          <a:stretch/>
        </p:blipFill>
        <p:spPr>
          <a:xfrm>
            <a:off x="1316793" y="2006357"/>
            <a:ext cx="4200709" cy="3529207"/>
          </a:xfrm>
          <a:prstGeom prst="rect">
            <a:avLst/>
          </a:prstGeo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es-ES" dirty="0"/>
              <a:t>Consiste en: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5944" y="2925321"/>
            <a:ext cx="4639736" cy="2910821"/>
          </a:xfrm>
        </p:spPr>
        <p:txBody>
          <a:bodyPr rtlCol="0"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s-ES" dirty="0">
                <a:solidFill>
                  <a:schemeClr val="tx1"/>
                </a:solidFill>
              </a:rPr>
              <a:t>Área de ML y </a:t>
            </a:r>
            <a:r>
              <a:rPr lang="es-ES" dirty="0" err="1">
                <a:solidFill>
                  <a:schemeClr val="tx1"/>
                </a:solidFill>
              </a:rPr>
              <a:t>DataM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Se centra en encontrar un balance entre exploración y explotación.</a:t>
            </a:r>
          </a:p>
          <a:p>
            <a:pPr lvl="1">
              <a:lnSpc>
                <a:spcPct val="150000"/>
              </a:lnSpc>
            </a:pPr>
            <a:r>
              <a:rPr lang="es-ES" dirty="0">
                <a:solidFill>
                  <a:schemeClr val="tx1"/>
                </a:solidFill>
              </a:rPr>
              <a:t>Hace un agente inteligente que toma acciones para maximizar una cierta recompensa promedio</a:t>
            </a:r>
            <a:r>
              <a:rPr lang="es-CL" dirty="0"/>
              <a:t>.</a:t>
            </a:r>
          </a:p>
          <a:p>
            <a:pPr lvl="1">
              <a:lnSpc>
                <a:spcPct val="150000"/>
              </a:lnSpc>
            </a:pPr>
            <a:r>
              <a:rPr lang="es-CL" dirty="0"/>
              <a:t>Se puede modelar como un MDP (</a:t>
            </a:r>
            <a:r>
              <a:rPr lang="es-CL" dirty="0" err="1"/>
              <a:t>Markov</a:t>
            </a:r>
            <a:r>
              <a:rPr lang="es-CL" dirty="0"/>
              <a:t> </a:t>
            </a:r>
            <a:r>
              <a:rPr lang="es-CL" dirty="0" err="1"/>
              <a:t>decision</a:t>
            </a:r>
            <a:r>
              <a:rPr lang="es-CL" dirty="0"/>
              <a:t> </a:t>
            </a:r>
            <a:r>
              <a:rPr lang="es-CL" dirty="0" err="1"/>
              <a:t>process</a:t>
            </a:r>
            <a:r>
              <a:rPr lang="es-CL"/>
              <a:t>).</a:t>
            </a:r>
            <a:endParaRPr lang="es-CL" dirty="0"/>
          </a:p>
          <a:p>
            <a:pPr lvl="1">
              <a:lnSpc>
                <a:spcPct val="150000"/>
              </a:lnSpc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rtlCol="0"/>
          <a:lstStyle/>
          <a:p>
            <a:pPr rtl="0"/>
            <a:r>
              <a:rPr lang="es-ES" dirty="0"/>
              <a:t>Aprendizaje reforzado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CC69FBF-4C24-42AA-8174-D52768D86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[2] </a:t>
            </a:r>
            <a:r>
              <a:rPr lang="es-ES" noProof="0" dirty="0" err="1"/>
              <a:t>Reinforcement</a:t>
            </a:r>
            <a:r>
              <a:rPr lang="es-ES" noProof="0" dirty="0"/>
              <a:t> </a:t>
            </a:r>
            <a:r>
              <a:rPr lang="es-ES" noProof="0" dirty="0" err="1"/>
              <a:t>Learning</a:t>
            </a:r>
            <a:r>
              <a:rPr lang="es-ES" noProof="0" dirty="0"/>
              <a:t> ENVIROMENT , Matlab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3314C2-B730-47A0-9E09-7F936ECE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>
                <a:solidFill>
                  <a:schemeClr val="tx1"/>
                </a:solidFill>
              </a:rPr>
              <a:t>7</a:t>
            </a:fld>
            <a:endParaRPr lang="es-ES" noProof="0" dirty="0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D96EB36-867A-4264-81DA-21485A4439A5}"/>
              </a:ext>
            </a:extLst>
          </p:cNvPr>
          <p:cNvSpPr txBox="1"/>
          <p:nvPr/>
        </p:nvSpPr>
        <p:spPr>
          <a:xfrm>
            <a:off x="2066141" y="5535564"/>
            <a:ext cx="270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Fig.2: Diagrama RL-Matlab[2]</a:t>
            </a:r>
          </a:p>
        </p:txBody>
      </p:sp>
    </p:spTree>
    <p:extLst>
      <p:ext uri="{BB962C8B-B14F-4D97-AF65-F5344CB8AC3E}">
        <p14:creationId xmlns:p14="http://schemas.microsoft.com/office/powerpoint/2010/main" val="336444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8B2AEFA-938A-4C69-91D2-AEDD1076C3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874" t="15899" r="20834" b="3049"/>
          <a:stretch/>
        </p:blipFill>
        <p:spPr>
          <a:xfrm>
            <a:off x="1316793" y="2006357"/>
            <a:ext cx="4200709" cy="3529207"/>
          </a:xfrm>
          <a:prstGeom prst="rect">
            <a:avLst/>
          </a:prstGeo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es-ES" dirty="0"/>
              <a:t>El </a:t>
            </a:r>
            <a:r>
              <a:rPr lang="es-ES" dirty="0" err="1"/>
              <a:t>toolbox</a:t>
            </a:r>
            <a:r>
              <a:rPr lang="es-ES" dirty="0"/>
              <a:t> permite: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5944" y="2925321"/>
            <a:ext cx="4639736" cy="2910821"/>
          </a:xfrm>
        </p:spPr>
        <p:txBody>
          <a:bodyPr rtlCol="0"/>
          <a:lstStyle/>
          <a:p>
            <a:pPr lvl="1">
              <a:lnSpc>
                <a:spcPct val="150000"/>
              </a:lnSpc>
            </a:pPr>
            <a:r>
              <a:rPr lang="es-ES" dirty="0">
                <a:solidFill>
                  <a:schemeClr val="tx1"/>
                </a:solidFill>
              </a:rPr>
              <a:t>Se pueden crear el agente(aprendizaje reforzado) y el ambiente o planta(</a:t>
            </a:r>
            <a:r>
              <a:rPr lang="es-ES" dirty="0" err="1">
                <a:solidFill>
                  <a:schemeClr val="tx1"/>
                </a:solidFill>
              </a:rPr>
              <a:t>environment</a:t>
            </a:r>
            <a:r>
              <a:rPr lang="es-ES" dirty="0">
                <a:solidFill>
                  <a:schemeClr val="tx1"/>
                </a:solidFill>
              </a:rPr>
              <a:t>).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Se puede definir la señal de </a:t>
            </a:r>
            <a:r>
              <a:rPr lang="es-ES" dirty="0" err="1"/>
              <a:t>reward</a:t>
            </a:r>
            <a:r>
              <a:rPr lang="es-ES" dirty="0"/>
              <a:t> (</a:t>
            </a:r>
            <a:r>
              <a:rPr lang="es-ES" dirty="0" err="1"/>
              <a:t>Rt</a:t>
            </a:r>
            <a:r>
              <a:rPr lang="es-ES" dirty="0"/>
              <a:t>).</a:t>
            </a:r>
          </a:p>
          <a:p>
            <a:pPr lvl="1">
              <a:lnSpc>
                <a:spcPct val="150000"/>
              </a:lnSpc>
            </a:pPr>
            <a:r>
              <a:rPr lang="es-ES" dirty="0">
                <a:solidFill>
                  <a:schemeClr val="tx1"/>
                </a:solidFill>
              </a:rPr>
              <a:t>Se puede trabajar con el algoritmo de DDPG. Y además se puede trabajar con </a:t>
            </a:r>
            <a:r>
              <a:rPr lang="es-CL" dirty="0"/>
              <a:t>DQN, PPO, SAC.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rtlCol="0"/>
          <a:lstStyle/>
          <a:p>
            <a:pPr rtl="0"/>
            <a:r>
              <a:rPr lang="es-ES" dirty="0"/>
              <a:t>Matlab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CC69FBF-4C24-42AA-8174-D52768D86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noProof="0" dirty="0"/>
          </a:p>
          <a:p>
            <a:r>
              <a:rPr lang="es-ES" noProof="0" dirty="0"/>
              <a:t>[2] </a:t>
            </a:r>
            <a:r>
              <a:rPr lang="es-ES" noProof="0" dirty="0" err="1"/>
              <a:t>Reinforcement</a:t>
            </a:r>
            <a:r>
              <a:rPr lang="es-ES" noProof="0" dirty="0"/>
              <a:t> </a:t>
            </a:r>
            <a:r>
              <a:rPr lang="es-ES" noProof="0" dirty="0" err="1"/>
              <a:t>Learning</a:t>
            </a:r>
            <a:r>
              <a:rPr lang="es-ES" noProof="0" dirty="0"/>
              <a:t> ENVIROMENT , Matlab </a:t>
            </a:r>
          </a:p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3314C2-B730-47A0-9E09-7F936ECE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>
                <a:solidFill>
                  <a:schemeClr val="tx1"/>
                </a:solidFill>
              </a:rPr>
              <a:t>8</a:t>
            </a:fld>
            <a:endParaRPr lang="es-ES" noProof="0" dirty="0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7C5065D-C96C-47D1-BE2C-B600385199C5}"/>
              </a:ext>
            </a:extLst>
          </p:cNvPr>
          <p:cNvSpPr txBox="1"/>
          <p:nvPr/>
        </p:nvSpPr>
        <p:spPr>
          <a:xfrm>
            <a:off x="2066141" y="5535564"/>
            <a:ext cx="270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Fig.2: Diagrama RL-Matlab[2]</a:t>
            </a:r>
          </a:p>
        </p:txBody>
      </p:sp>
    </p:spTree>
    <p:extLst>
      <p:ext uri="{BB962C8B-B14F-4D97-AF65-F5344CB8AC3E}">
        <p14:creationId xmlns:p14="http://schemas.microsoft.com/office/powerpoint/2010/main" val="424475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Trabajo futuro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85FE609-D50C-4C85-84F6-7C005609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F4D7CD-351E-4773-8DD8-78386EBF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>
                <a:solidFill>
                  <a:schemeClr val="tx1"/>
                </a:solidFill>
              </a:rPr>
              <a:t>9</a:t>
            </a:fld>
            <a:endParaRPr lang="es-ES" noProof="0" dirty="0">
              <a:solidFill>
                <a:schemeClr val="tx1"/>
              </a:solidFill>
            </a:endParaRPr>
          </a:p>
        </p:txBody>
      </p:sp>
      <p:pic>
        <p:nvPicPr>
          <p:cNvPr id="9" name="Imagen 8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36D464F0-0C14-4223-9FF4-7556D7E2C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151" y="1530455"/>
            <a:ext cx="9064918" cy="469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96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28_TF22318419.potx" id="{BDA469B9-7398-4751-9E47-20E13A4F5A35}" vid="{35435947-4245-43E7-8C96-234031701C0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</Template>
  <TotalTime>955</TotalTime>
  <Words>398</Words>
  <Application>Microsoft Office PowerPoint</Application>
  <PresentationFormat>Panorámica</PresentationFormat>
  <Paragraphs>73</Paragraphs>
  <Slides>10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RetrospectVTI</vt:lpstr>
      <vt:lpstr>Presentación de avances</vt:lpstr>
      <vt:lpstr>ESQUEMA</vt:lpstr>
      <vt:lpstr>Presentación de PowerPoint</vt:lpstr>
      <vt:lpstr>Descripción del tema</vt:lpstr>
      <vt:lpstr>Avances</vt:lpstr>
      <vt:lpstr>Sistema HVAC(Heat-ventilation &amp; air conditionair)</vt:lpstr>
      <vt:lpstr>Aprendizaje reforzado</vt:lpstr>
      <vt:lpstr>Matlab</vt:lpstr>
      <vt:lpstr>Trabajo futuro</vt:lpstr>
      <vt:lpstr>Presentación de avances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avance</dc:title>
  <dc:creator>Ricardo López</dc:creator>
  <cp:lastModifiedBy>Ricardo López</cp:lastModifiedBy>
  <cp:revision>32</cp:revision>
  <dcterms:created xsi:type="dcterms:W3CDTF">2021-05-10T04:57:35Z</dcterms:created>
  <dcterms:modified xsi:type="dcterms:W3CDTF">2021-07-26T04:21:37Z</dcterms:modified>
</cp:coreProperties>
</file>