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79" r:id="rId5"/>
    <p:sldId id="271" r:id="rId6"/>
    <p:sldId id="273" r:id="rId7"/>
    <p:sldId id="267" r:id="rId8"/>
    <p:sldId id="274" r:id="rId9"/>
    <p:sldId id="260" r:id="rId10"/>
    <p:sldId id="261" r:id="rId11"/>
    <p:sldId id="262" r:id="rId12"/>
    <p:sldId id="280" r:id="rId13"/>
    <p:sldId id="264" r:id="rId14"/>
    <p:sldId id="275" r:id="rId15"/>
    <p:sldId id="283" r:id="rId16"/>
    <p:sldId id="266" r:id="rId17"/>
    <p:sldId id="281" r:id="rId18"/>
    <p:sldId id="265" r:id="rId19"/>
    <p:sldId id="277" r:id="rId20"/>
    <p:sldId id="284" r:id="rId21"/>
    <p:sldId id="285" r:id="rId22"/>
    <p:sldId id="286" r:id="rId23"/>
    <p:sldId id="287" r:id="rId24"/>
    <p:sldId id="288" r:id="rId25"/>
    <p:sldId id="289" r:id="rId26"/>
    <p:sldId id="270" r:id="rId27"/>
    <p:sldId id="278" r:id="rId2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611E9CE3-EC9C-4175-BA35-C484C1E3352E}">
          <p14:sldIdLst>
            <p14:sldId id="256"/>
            <p14:sldId id="257"/>
            <p14:sldId id="258"/>
            <p14:sldId id="279"/>
            <p14:sldId id="271"/>
            <p14:sldId id="273"/>
            <p14:sldId id="267"/>
            <p14:sldId id="274"/>
            <p14:sldId id="260"/>
            <p14:sldId id="261"/>
            <p14:sldId id="262"/>
            <p14:sldId id="280"/>
            <p14:sldId id="264"/>
            <p14:sldId id="275"/>
            <p14:sldId id="283"/>
            <p14:sldId id="266"/>
            <p14:sldId id="281"/>
            <p14:sldId id="265"/>
            <p14:sldId id="277"/>
            <p14:sldId id="284"/>
            <p14:sldId id="285"/>
            <p14:sldId id="286"/>
            <p14:sldId id="287"/>
            <p14:sldId id="288"/>
            <p14:sldId id="289"/>
            <p14:sldId id="27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2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376DF-A3ED-4578-B34C-B70C0D79D242}" type="datetimeFigureOut">
              <a:rPr lang="es-CL" smtClean="0"/>
              <a:t>14-12-2021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47E07-F760-44F1-A9B4-68176C9A7E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23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50F3D-B63F-43B2-9140-2D33A66A6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A59EC-B8E5-4DEB-BC40-3F83B9988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9F5690-121D-42BE-853B-AA2F6133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BC01-D950-4967-9F99-23C58EB5A0D1}" type="datetime1">
              <a:rPr lang="es-CL" smtClean="0"/>
              <a:t>14-12-2021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0F951C-FBA1-4C42-83CA-7FBCBA34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831BD1-E407-425C-9E65-64459067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239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3D74C-AFAE-409A-A9E1-C239AB19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2C8333-38A3-4798-A87A-2B71A7FF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EE2FA1-EEF8-480C-823B-4FF4EC1E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82B3-3130-416A-919F-2EA210CAD82A}" type="datetime1">
              <a:rPr lang="es-CL" smtClean="0"/>
              <a:t>14-12-2021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1EB6B-1D91-4D5F-9316-10E2D2A9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EE82ED-2D01-4DAE-A327-F4B6EE96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584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5F0D89-6F65-41EE-9FC2-6258AEC20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B91641-98D6-4731-B436-078A6B01C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E531D-CBA0-442E-AD6D-0125A50F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F51F-B75A-4FF3-8827-D5EA01E0524A}" type="datetime1">
              <a:rPr lang="es-CL" smtClean="0"/>
              <a:t>14-12-2021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B86B82-BFF9-464D-883B-4A9C095D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F2F6A9-1E98-4B74-8355-5A2749C7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3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D32AC-F0ED-4A54-BA67-4C5F6AA7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E3F56-1E0A-415D-9BB9-698939B5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F48184-51F6-4F92-B506-1234C10F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DF4E-7CB5-47F3-A86D-0E7B7D5299F7}" type="datetime1">
              <a:rPr lang="es-CL" smtClean="0"/>
              <a:t>14-12-2021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54B86-D3FC-4871-BBB1-49CDD8E3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A73B54-DFF5-40ED-A57E-2CD9EA48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183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E6E71-BC02-44B0-B0B1-13B1EB1E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E772E-2B92-4CEB-BC8F-57ED48FB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BC7D03-44E2-4C29-B347-FCA146CE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9311-AB9F-4BEA-9D87-6D41A849A20B}" type="datetime1">
              <a:rPr lang="es-CL" smtClean="0"/>
              <a:t>14-12-2021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8A6A1F-2A49-4094-88FD-762138A9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3A17E-B59F-496D-A671-7C1160DF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174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CA2BA-6CBA-4077-9DDF-AD68CCCC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E66FB-E52F-4DE2-BF4E-9200B55CD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CFF552-A4B1-45D3-805B-7AC364414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18CD16-1C2E-4DF1-A17E-E5D6EFAE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C696-DC3B-4706-B264-728BAD528900}" type="datetime1">
              <a:rPr lang="es-CL" smtClean="0"/>
              <a:t>14-12-2021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53DE4-5121-4D1C-A2ED-B9EDA7C2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B5294-9DA5-4FF1-9C2D-D4B9405C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404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669F5-42C3-4A8E-B4DC-A998CBAD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AEB9B7-3CF4-4337-81B0-CAFE0A0BE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55BF53-5AE0-4FD9-A586-831E4FA82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34294D-E41C-4015-8B0E-4B61CF249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A30376-1B18-4AF6-88DB-5C2BC6DD3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F2B74A-3162-42AF-8AE0-99A95722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0D29-14D0-43B4-9610-5ECD7904517F}" type="datetime1">
              <a:rPr lang="es-CL" smtClean="0"/>
              <a:t>14-12-2021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F2DCDB-FB95-420C-8B00-ACE04AF8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7FF308-295A-413D-B602-EE40AE36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332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C2B91-DD95-4FCF-ABD5-5BAAF913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2A0EE3-1501-46AF-AD59-79700824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2D2-A335-44F5-AF15-C1C543FEF019}" type="datetime1">
              <a:rPr lang="es-CL" smtClean="0"/>
              <a:t>14-12-2021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3925D8-522F-43A1-8359-90D470D7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F141E1-9A83-4AD5-ABCE-3AE160D2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3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1C1204-3353-445F-ACE5-C852835D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1519-8362-47B3-889A-D6628C3CFABF}" type="datetime1">
              <a:rPr lang="es-CL" smtClean="0"/>
              <a:t>14-12-2021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AE04B8-FB7E-448C-AC5B-6590FEC9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D6560B-5A68-4EFA-9AC8-1DF26247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265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3CA54-0327-47BF-8A2B-62BD316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E28CE3-E5B4-49EF-8468-D98A5622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48D301-D07F-47EB-AA5F-CAAA8D44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315AAA-30E1-44E6-958B-F372924F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6997-DDF1-441C-9712-B130B8FE452D}" type="datetime1">
              <a:rPr lang="es-CL" smtClean="0"/>
              <a:t>14-12-2021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2A635A-F74A-4882-845E-6E0F5012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A76957-643A-411E-BFA3-F25B6142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185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D6A74-87DA-4AA5-ADBC-19DBE0D1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6936EF-89E3-41AF-97CD-9C489DC40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48A066-59FD-4B4B-806C-1B7BC6260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A0ABF6-6C05-4FFD-B793-3F3311B3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F5A-5BF7-4EC5-93CF-AF3082417530}" type="datetime1">
              <a:rPr lang="es-CL" smtClean="0"/>
              <a:t>14-12-2021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8E5027-56BA-49BB-88DB-929146A2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09AB99-EB60-4ED7-8705-6E54AF0F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069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AA6AB1-2D03-4323-80FF-70ADFC5A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239501-E82E-4088-9934-AC6D192A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D7A618-4782-44C9-AEC2-B2A93E892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4B01-E11D-4D97-A04F-71226C3C7DA2}" type="datetime1">
              <a:rPr lang="es-CL" smtClean="0"/>
              <a:t>14-12-2021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FFC756-A1BD-41D3-9FDD-83237945C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FEB7A-7FE7-4CC4-9700-8B225A7F5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685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n 31" descr="Texto&#10;&#10;Descripción generada automáticamente con confianza media">
            <a:extLst>
              <a:ext uri="{FF2B5EF4-FFF2-40B4-BE49-F238E27FC236}">
                <a16:creationId xmlns:a16="http://schemas.microsoft.com/office/drawing/2014/main" id="{AA60051C-281F-465F-A237-6486C68B7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173" y="327575"/>
            <a:ext cx="1652155" cy="1338245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2BAAB-D0FB-44CD-8AFD-70391C2FB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Presentación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final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trabajo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título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C4C001-ABA9-4B8C-9AF4-665648A75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692415"/>
            <a:ext cx="4167376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Diseño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un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control de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climatización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edificios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utilizando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aprendizaje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reforzado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A068F1-CF18-4219-A2EE-A04789994F48}"/>
              </a:ext>
            </a:extLst>
          </p:cNvPr>
          <p:cNvSpPr txBox="1"/>
          <p:nvPr/>
        </p:nvSpPr>
        <p:spPr>
          <a:xfrm>
            <a:off x="8555497" y="4183092"/>
            <a:ext cx="3177255" cy="234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bg1"/>
                </a:solidFill>
              </a:rPr>
              <a:t>Profesor</a:t>
            </a:r>
            <a:r>
              <a:rPr lang="en-US" sz="2000" dirty="0">
                <a:solidFill>
                  <a:schemeClr val="bg1"/>
                </a:solidFill>
              </a:rPr>
              <a:t> Co-</a:t>
            </a:r>
            <a:r>
              <a:rPr lang="en-US" sz="2000" dirty="0" err="1">
                <a:solidFill>
                  <a:schemeClr val="bg1"/>
                </a:solidFill>
              </a:rPr>
              <a:t>Guía</a:t>
            </a:r>
            <a:r>
              <a:rPr lang="en-US" sz="2000" dirty="0">
                <a:solidFill>
                  <a:schemeClr val="bg1"/>
                </a:solidFill>
              </a:rPr>
              <a:t>: Francisco Rivera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bg1"/>
                </a:solidFill>
              </a:rPr>
              <a:t>Profesor</a:t>
            </a:r>
            <a:r>
              <a:rPr lang="en-US" sz="2000" dirty="0">
                <a:solidFill>
                  <a:schemeClr val="bg1"/>
                </a:solidFill>
              </a:rPr>
              <a:t> Guía: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Diego Muñoz C.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Alumno: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Ricardo López D.</a:t>
            </a:r>
          </a:p>
        </p:txBody>
      </p:sp>
    </p:spTree>
    <p:extLst>
      <p:ext uri="{BB962C8B-B14F-4D97-AF65-F5344CB8AC3E}">
        <p14:creationId xmlns:p14="http://schemas.microsoft.com/office/powerpoint/2010/main" val="579235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E4FD5-B23C-42BE-A5AC-2D59B148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pic>
        <p:nvPicPr>
          <p:cNvPr id="9" name="Marcador de contenido 8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0AF70A33-FC7E-4773-AD5C-003BF8766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" r="1135" b="2456"/>
          <a:stretch/>
        </p:blipFill>
        <p:spPr>
          <a:xfrm>
            <a:off x="2360671" y="1675227"/>
            <a:ext cx="7470658" cy="439419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49B4BB7-BC91-4038-BDB1-E0C0D439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2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E53275CD-0E1A-43AC-8A26-E389CE63C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1716088"/>
            <a:ext cx="5373688" cy="4310063"/>
          </a:xfrm>
          <a:prstGeom prst="rect">
            <a:avLst/>
          </a:prstGeom>
        </p:spPr>
      </p:pic>
      <p:pic>
        <p:nvPicPr>
          <p:cNvPr id="13" name="Imagen 1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A6C2A69-3B68-4547-B1C8-16A888266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8" y="1716088"/>
            <a:ext cx="5456238" cy="43100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BE4FD5-B23C-42BE-A5AC-2D59B148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40612BA-4446-4A8F-89BE-52E71DA9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5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E4FD5-B23C-42BE-A5AC-2D59B148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40612BA-4446-4A8F-89BE-52E71DA9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8" name="Marcador de contenido 7" descr="Tabla, Calendario&#10;&#10;Descripción generada automáticamente">
            <a:extLst>
              <a:ext uri="{FF2B5EF4-FFF2-40B4-BE49-F238E27FC236}">
                <a16:creationId xmlns:a16="http://schemas.microsoft.com/office/drawing/2014/main" id="{AB2C6B16-21DC-4FC9-A850-807C860A8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7" y="1716088"/>
            <a:ext cx="5202660" cy="4348334"/>
          </a:xfrm>
        </p:spPr>
      </p:pic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E12D3DA-0383-42CC-A98A-FC53CCA76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62" y="1483567"/>
            <a:ext cx="5529231" cy="47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2 variables de control</a:t>
            </a:r>
            <a:endParaRPr lang="es-CL" sz="48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1900">
                <a:solidFill>
                  <a:schemeClr val="bg1"/>
                </a:solidFill>
              </a:rPr>
              <a:t>Se utiliza 1 zona, controlando solo temperatura.</a:t>
            </a:r>
          </a:p>
          <a:p>
            <a:r>
              <a:rPr lang="es-ES" sz="1900">
                <a:solidFill>
                  <a:schemeClr val="bg1"/>
                </a:solidFill>
              </a:rPr>
              <a:t>Se consideran acciones control solo de enfriamiento.</a:t>
            </a:r>
          </a:p>
          <a:p>
            <a:r>
              <a:rPr lang="es-ES" sz="1900">
                <a:solidFill>
                  <a:schemeClr val="bg1"/>
                </a:solidFill>
              </a:rPr>
              <a:t>Se tienen 2 variables como acciones de control, y 1 acción constante.</a:t>
            </a:r>
          </a:p>
          <a:p>
            <a:r>
              <a:rPr lang="es-ES" sz="1900">
                <a:solidFill>
                  <a:schemeClr val="bg1"/>
                </a:solidFill>
              </a:rPr>
              <a:t>Se prueba el sistema con consumo energético.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6" y="2229083"/>
            <a:ext cx="5051320" cy="2399377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9C2964-204C-4A44-90C4-74C1C696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13</a:t>
            </a:fld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8EC7C70-D3AF-4352-ADB9-50F88251337D}"/>
              </a:ext>
            </a:extLst>
          </p:cNvPr>
          <p:cNvSpPr txBox="1"/>
          <p:nvPr/>
        </p:nvSpPr>
        <p:spPr>
          <a:xfrm>
            <a:off x="8397542" y="462846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13" name="Marcador de pie de página 5">
            <a:extLst>
              <a:ext uri="{FF2B5EF4-FFF2-40B4-BE49-F238E27FC236}">
                <a16:creationId xmlns:a16="http://schemas.microsoft.com/office/drawing/2014/main" id="{96761475-13E7-409F-9DBF-64AB2584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5585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E2E9F8-BEFA-4EEC-8DAD-E22CF192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 variables de control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79F5B9-CCA8-4EBD-83DB-1173103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5" name="Imagen 4" descr="Forma&#10;&#10;Descripción generada automáticamente">
            <a:extLst>
              <a:ext uri="{FF2B5EF4-FFF2-40B4-BE49-F238E27FC236}">
                <a16:creationId xmlns:a16="http://schemas.microsoft.com/office/drawing/2014/main" id="{1E49BAAE-04B3-4813-B772-188CDBA8F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1678941"/>
            <a:ext cx="5284431" cy="4191648"/>
          </a:xfrm>
          <a:prstGeom prst="rect">
            <a:avLst/>
          </a:prstGeom>
        </p:spPr>
      </p:pic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388434EB-7DA3-4D88-921F-2CF6798BF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84" y="1792093"/>
            <a:ext cx="5178684" cy="39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CL" sz="4800" dirty="0">
                <a:solidFill>
                  <a:schemeClr val="bg1"/>
                </a:solidFill>
              </a:rPr>
              <a:t>Cambios en el algoritmo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1900" dirty="0">
                <a:solidFill>
                  <a:schemeClr val="bg1"/>
                </a:solidFill>
              </a:rPr>
              <a:t>Se actualiza la función de recompensa</a:t>
            </a:r>
          </a:p>
          <a:p>
            <a:r>
              <a:rPr lang="es-ES" sz="1900" dirty="0">
                <a:solidFill>
                  <a:schemeClr val="bg1"/>
                </a:solidFill>
              </a:rPr>
              <a:t>Se mejora la red neuronal:</a:t>
            </a:r>
          </a:p>
          <a:p>
            <a:pPr lvl="1"/>
            <a:r>
              <a:rPr lang="es-ES" sz="1500" dirty="0">
                <a:solidFill>
                  <a:schemeClr val="bg1"/>
                </a:solidFill>
              </a:rPr>
              <a:t>Función de activación </a:t>
            </a:r>
            <a:r>
              <a:rPr lang="es-ES" sz="1500" dirty="0" err="1">
                <a:solidFill>
                  <a:schemeClr val="bg1"/>
                </a:solidFill>
              </a:rPr>
              <a:t>sigmoid</a:t>
            </a:r>
            <a:r>
              <a:rPr lang="es-ES" sz="1500" dirty="0">
                <a:solidFill>
                  <a:schemeClr val="bg1"/>
                </a:solidFill>
              </a:rPr>
              <a:t> de salida.</a:t>
            </a:r>
          </a:p>
          <a:p>
            <a:pPr lvl="1"/>
            <a:r>
              <a:rPr lang="es-ES" sz="1500" dirty="0">
                <a:solidFill>
                  <a:schemeClr val="bg1"/>
                </a:solidFill>
              </a:rPr>
              <a:t>Escalamiento de las variables.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9C2964-204C-4A44-90C4-74C1C696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15</a:t>
            </a:fld>
            <a:endParaRPr lang="es-CL"/>
          </a:p>
        </p:txBody>
      </p:sp>
      <p:sp>
        <p:nvSpPr>
          <p:cNvPr id="13" name="Marcador de pie de página 5">
            <a:extLst>
              <a:ext uri="{FF2B5EF4-FFF2-40B4-BE49-F238E27FC236}">
                <a16:creationId xmlns:a16="http://schemas.microsoft.com/office/drawing/2014/main" id="{96761475-13E7-409F-9DBF-64AB2584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A8768B-DC41-42A2-AF03-3736562E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013" y="1976819"/>
            <a:ext cx="4093329" cy="6444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11ECBD0-B8C3-487D-8E9A-A57E8E910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439" y="1418775"/>
            <a:ext cx="2886478" cy="333422"/>
          </a:xfrm>
          <a:prstGeom prst="rect">
            <a:avLst/>
          </a:prstGeom>
        </p:spPr>
      </p:pic>
      <p:pic>
        <p:nvPicPr>
          <p:cNvPr id="18" name="Imagen 17" descr="Gráfico&#10;&#10;Descripción generada automáticamente">
            <a:extLst>
              <a:ext uri="{FF2B5EF4-FFF2-40B4-BE49-F238E27FC236}">
                <a16:creationId xmlns:a16="http://schemas.microsoft.com/office/drawing/2014/main" id="{BE168506-8566-4DFD-B401-D49948CC3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30" y="2949113"/>
            <a:ext cx="4350712" cy="32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38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E2E9F8-BEFA-4EEC-8DAD-E22CF192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 variables de control incluyendo energía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79F5B9-CCA8-4EBD-83DB-1173103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E3727452-3150-4080-B12D-9640BF823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81" y="1662744"/>
            <a:ext cx="5246290" cy="4392612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3B2DA76-20BB-4F54-A5F6-BB1EB9F1E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56" y="1644086"/>
            <a:ext cx="5285994" cy="439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2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E2E9F8-BEFA-4EEC-8DAD-E22CF192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 variables de control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incluyendo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energía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TD3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79F5B9-CCA8-4EBD-83DB-1173103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EE00E93-AC8F-4E92-9AF0-FDBC261A7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7329"/>
            <a:ext cx="5331450" cy="4486126"/>
          </a:xfrm>
          <a:prstGeom prst="rect">
            <a:avLst/>
          </a:prstGeom>
        </p:spPr>
      </p:pic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AB9015A7-5569-43C4-90C7-142958E08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50" y="1597329"/>
            <a:ext cx="5246290" cy="44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13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3 variables de control</a:t>
            </a:r>
            <a:endParaRPr lang="es-CL" sz="48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1700">
                <a:solidFill>
                  <a:schemeClr val="bg1"/>
                </a:solidFill>
              </a:rPr>
              <a:t>Se utiliza 1 zona, controlando solo temperatura.</a:t>
            </a:r>
          </a:p>
          <a:p>
            <a:r>
              <a:rPr lang="es-ES" sz="1700">
                <a:solidFill>
                  <a:schemeClr val="bg1"/>
                </a:solidFill>
              </a:rPr>
              <a:t>Se consideran acciones control solo de enfriamiento.</a:t>
            </a:r>
          </a:p>
          <a:p>
            <a:r>
              <a:rPr lang="es-ES" sz="1700">
                <a:solidFill>
                  <a:schemeClr val="bg1"/>
                </a:solidFill>
              </a:rPr>
              <a:t>Se tienen 3 variables como acciones de control.</a:t>
            </a:r>
          </a:p>
          <a:p>
            <a:r>
              <a:rPr lang="es-ES" sz="1700">
                <a:solidFill>
                  <a:schemeClr val="bg1"/>
                </a:solidFill>
              </a:rPr>
              <a:t>Se prueba el sistema con consumo energético.</a:t>
            </a:r>
          </a:p>
          <a:p>
            <a:r>
              <a:rPr lang="es-ES" sz="1700">
                <a:solidFill>
                  <a:schemeClr val="bg1"/>
                </a:solidFill>
              </a:rPr>
              <a:t>Se utilizan perturbaciones no constantes.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6" y="2229083"/>
            <a:ext cx="5051320" cy="2399377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7AFC6B-A85B-4E31-B0B7-F09ED755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18</a:t>
            </a:fld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00B609-9B29-48A3-818B-286CABD3C9D9}"/>
              </a:ext>
            </a:extLst>
          </p:cNvPr>
          <p:cNvSpPr txBox="1"/>
          <p:nvPr/>
        </p:nvSpPr>
        <p:spPr>
          <a:xfrm>
            <a:off x="8397542" y="462846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13" name="Marcador de pie de página 5">
            <a:extLst>
              <a:ext uri="{FF2B5EF4-FFF2-40B4-BE49-F238E27FC236}">
                <a16:creationId xmlns:a16="http://schemas.microsoft.com/office/drawing/2014/main" id="{1FBCD52B-5D22-46FB-ABF1-379183A6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622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E2E9F8-BEFA-4EEC-8DAD-E22CF192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variables de control incluyendo energía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79F5B9-CCA8-4EBD-83DB-1173103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5" name="Imagen 4" descr="Calendario&#10;&#10;Descripción generada automáticamente">
            <a:extLst>
              <a:ext uri="{FF2B5EF4-FFF2-40B4-BE49-F238E27FC236}">
                <a16:creationId xmlns:a16="http://schemas.microsoft.com/office/drawing/2014/main" id="{6B07323E-2C9C-4D6A-B884-1BB42C142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1563700"/>
            <a:ext cx="5103180" cy="4548675"/>
          </a:xfrm>
          <a:prstGeom prst="rect">
            <a:avLst/>
          </a:prstGeo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61BC6A2-DF27-4139-9529-E3BAFCF28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94" y="1504222"/>
            <a:ext cx="5103180" cy="466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6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5AAA04-7E5F-4671-93AC-9BA1265F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Agenda</a:t>
            </a:r>
            <a:endParaRPr lang="es-CL" sz="48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D414D9-5F89-467A-BB0B-AE89F082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s-ES" sz="2400" dirty="0"/>
              <a:t>Problema y objetivos.</a:t>
            </a:r>
          </a:p>
          <a:p>
            <a:r>
              <a:rPr lang="es-CL" sz="2400" dirty="0"/>
              <a:t>Aprendizaje reforzado.</a:t>
            </a:r>
          </a:p>
          <a:p>
            <a:r>
              <a:rPr lang="es-CL" sz="2400" dirty="0"/>
              <a:t>Configuración de los algoritmos.</a:t>
            </a:r>
          </a:p>
          <a:p>
            <a:r>
              <a:rPr lang="es-CL" sz="2400" dirty="0"/>
              <a:t>Resultados.</a:t>
            </a:r>
          </a:p>
          <a:p>
            <a:r>
              <a:rPr lang="es-CL" sz="2400" dirty="0"/>
              <a:t>Trabajo futuro.</a:t>
            </a:r>
          </a:p>
          <a:p>
            <a:endParaRPr lang="es-CL" sz="24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8ED5F7-B92A-41A8-A692-2E4AC46C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4475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E2E9F8-BEFA-4EEC-8DAD-E22CF192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variables de control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incluyendo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energía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TD3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79F5B9-CCA8-4EBD-83DB-1173103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61BC6A2-DF27-4139-9529-E3BAFCF28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94" y="1504222"/>
            <a:ext cx="5103180" cy="4667633"/>
          </a:xfrm>
          <a:prstGeom prst="rect">
            <a:avLst/>
          </a:prstGeom>
        </p:spPr>
      </p:pic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ABC3E7BB-76DB-48E1-A6B7-41783F77C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1563276"/>
            <a:ext cx="5169077" cy="4540003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12C14AB-81D4-4406-BD57-933386D7B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3276"/>
            <a:ext cx="5115346" cy="459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85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4 variables de control y CO2</a:t>
            </a:r>
            <a:endParaRPr lang="es-CL" sz="48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1700" dirty="0">
                <a:solidFill>
                  <a:schemeClr val="bg1"/>
                </a:solidFill>
              </a:rPr>
              <a:t>Se utiliza 1 zona, controlando solo temperatura.</a:t>
            </a:r>
          </a:p>
          <a:p>
            <a:r>
              <a:rPr lang="es-ES" sz="1700" dirty="0">
                <a:solidFill>
                  <a:schemeClr val="bg1"/>
                </a:solidFill>
              </a:rPr>
              <a:t>Se consideran las 4 acciones control.</a:t>
            </a:r>
          </a:p>
          <a:p>
            <a:r>
              <a:rPr lang="es-ES" sz="1700" dirty="0">
                <a:solidFill>
                  <a:schemeClr val="bg1"/>
                </a:solidFill>
              </a:rPr>
              <a:t>Se prueba el sistema con consumo energético.</a:t>
            </a:r>
          </a:p>
          <a:p>
            <a:r>
              <a:rPr lang="es-ES" sz="1700" dirty="0">
                <a:solidFill>
                  <a:schemeClr val="bg1"/>
                </a:solidFill>
              </a:rPr>
              <a:t>Se utilizan perturbaciones no constantes.</a:t>
            </a:r>
          </a:p>
          <a:p>
            <a:r>
              <a:rPr lang="es-ES" sz="1700" dirty="0">
                <a:solidFill>
                  <a:schemeClr val="bg1"/>
                </a:solidFill>
              </a:rPr>
              <a:t>Simulación de 2 días.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6" y="2229083"/>
            <a:ext cx="5051320" cy="2399377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7AFC6B-A85B-4E31-B0B7-F09ED755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21</a:t>
            </a:fld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00B609-9B29-48A3-818B-286CABD3C9D9}"/>
              </a:ext>
            </a:extLst>
          </p:cNvPr>
          <p:cNvSpPr txBox="1"/>
          <p:nvPr/>
        </p:nvSpPr>
        <p:spPr>
          <a:xfrm>
            <a:off x="8397542" y="462846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13" name="Marcador de pie de página 5">
            <a:extLst>
              <a:ext uri="{FF2B5EF4-FFF2-40B4-BE49-F238E27FC236}">
                <a16:creationId xmlns:a16="http://schemas.microsoft.com/office/drawing/2014/main" id="{1FBCD52B-5D22-46FB-ABF1-379183A6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90594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E2E9F8-BEFA-4EEC-8DAD-E22CF192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 variables y CO2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79F5B9-CCA8-4EBD-83DB-1173103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6" name="Imagen 5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73B61050-4F22-448D-A9CD-2EE2C87C8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09" y="1504222"/>
            <a:ext cx="5673198" cy="4908579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C1DEE01-F0D2-4AC2-96AD-E0F1863D4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1" y="1504221"/>
            <a:ext cx="5426626" cy="49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E2E9F8-BEFA-4EEC-8DAD-E22CF192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 variables y CO2 – TD3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79F5B9-CCA8-4EBD-83DB-1173103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DFF5CC9-BA8D-4761-A85C-9F6334A5F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74" y="1495113"/>
            <a:ext cx="5476870" cy="4933679"/>
          </a:xfrm>
          <a:prstGeom prst="rect">
            <a:avLst/>
          </a:prstGeom>
        </p:spPr>
      </p:pic>
      <p:pic>
        <p:nvPicPr>
          <p:cNvPr id="9" name="Imagen 8" descr="Imagen que contiene Gráfico de líneas&#10;&#10;Descripción generada automáticamente">
            <a:extLst>
              <a:ext uri="{FF2B5EF4-FFF2-40B4-BE49-F238E27FC236}">
                <a16:creationId xmlns:a16="http://schemas.microsoft.com/office/drawing/2014/main" id="{DF7D6985-A9EE-4831-A5C6-752509E92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0" y="1551099"/>
            <a:ext cx="5694585" cy="48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79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525770"/>
            <a:ext cx="4153626" cy="1678607"/>
          </a:xfrm>
        </p:spPr>
        <p:txBody>
          <a:bodyPr anchor="b"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4 variables de control, CO2 y Humedad</a:t>
            </a:r>
            <a:endParaRPr lang="es-CL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1700" dirty="0">
                <a:solidFill>
                  <a:schemeClr val="bg1"/>
                </a:solidFill>
              </a:rPr>
              <a:t>Se utiliza 1 zona, controlando solo temperatura.</a:t>
            </a:r>
          </a:p>
          <a:p>
            <a:r>
              <a:rPr lang="es-ES" sz="1700" dirty="0">
                <a:solidFill>
                  <a:schemeClr val="bg1"/>
                </a:solidFill>
              </a:rPr>
              <a:t>Se consideran las 4 acciones control.</a:t>
            </a:r>
          </a:p>
          <a:p>
            <a:r>
              <a:rPr lang="es-ES" sz="1700" dirty="0">
                <a:solidFill>
                  <a:schemeClr val="bg1"/>
                </a:solidFill>
              </a:rPr>
              <a:t>Se prueba el sistema con consumo energético.</a:t>
            </a:r>
          </a:p>
          <a:p>
            <a:r>
              <a:rPr lang="es-ES" sz="1700" dirty="0">
                <a:solidFill>
                  <a:schemeClr val="bg1"/>
                </a:solidFill>
              </a:rPr>
              <a:t>Se utilizan perturbaciones no constantes.</a:t>
            </a:r>
          </a:p>
          <a:p>
            <a:r>
              <a:rPr lang="es-ES" sz="1700" dirty="0">
                <a:solidFill>
                  <a:schemeClr val="bg1"/>
                </a:solidFill>
              </a:rPr>
              <a:t>Simulación de 2 días.</a:t>
            </a:r>
          </a:p>
          <a:p>
            <a:r>
              <a:rPr lang="es-ES" sz="1700" dirty="0">
                <a:solidFill>
                  <a:schemeClr val="bg1"/>
                </a:solidFill>
              </a:rPr>
              <a:t>Se controlan las 3 restricciones.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6" y="2229083"/>
            <a:ext cx="5051320" cy="2399377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7AFC6B-A85B-4E31-B0B7-F09ED755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24</a:t>
            </a:fld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00B609-9B29-48A3-818B-286CABD3C9D9}"/>
              </a:ext>
            </a:extLst>
          </p:cNvPr>
          <p:cNvSpPr txBox="1"/>
          <p:nvPr/>
        </p:nvSpPr>
        <p:spPr>
          <a:xfrm>
            <a:off x="8397542" y="462846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13" name="Marcador de pie de página 5">
            <a:extLst>
              <a:ext uri="{FF2B5EF4-FFF2-40B4-BE49-F238E27FC236}">
                <a16:creationId xmlns:a16="http://schemas.microsoft.com/office/drawing/2014/main" id="{1FBCD52B-5D22-46FB-ABF1-379183A6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16778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E2E9F8-BEFA-4EEC-8DAD-E22CF192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 variables, CO2 y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Humedad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79F5B9-CCA8-4EBD-83DB-1173103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6" name="Imagen 5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73B61050-4F22-448D-A9CD-2EE2C87C8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09" y="1504222"/>
            <a:ext cx="5673198" cy="4908579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C1DEE01-F0D2-4AC2-96AD-E0F1863D4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1" y="1504221"/>
            <a:ext cx="5426626" cy="49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76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F49DC7A-74DE-4EF8-A2C9-4FAAD510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Trabajo futuro</a:t>
            </a:r>
            <a:endParaRPr lang="es-CL" sz="48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303A88-EBF9-43F3-8986-3245F427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s-ES" sz="2400" dirty="0"/>
              <a:t>Implementar un tercer algoritmo.</a:t>
            </a:r>
          </a:p>
          <a:p>
            <a:r>
              <a:rPr lang="es-ES" sz="2400" dirty="0"/>
              <a:t>Realizar comparaciones con otros métodos como MPC.</a:t>
            </a:r>
          </a:p>
          <a:p>
            <a:r>
              <a:rPr lang="es-ES" sz="2400" dirty="0"/>
              <a:t>Terminar de documentar el código.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3E41CC-50E6-4D3B-8229-B552EB89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26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52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n 31" descr="Texto&#10;&#10;Descripción generada automáticamente con confianza media">
            <a:extLst>
              <a:ext uri="{FF2B5EF4-FFF2-40B4-BE49-F238E27FC236}">
                <a16:creationId xmlns:a16="http://schemas.microsoft.com/office/drawing/2014/main" id="{AA60051C-281F-465F-A237-6486C68B7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173" y="327575"/>
            <a:ext cx="1652155" cy="1338245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2BAAB-D0FB-44CD-8AFD-70391C2FB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Presentación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final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trabajo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título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C4C001-ABA9-4B8C-9AF4-665648A75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692415"/>
            <a:ext cx="4167376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Diseño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un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control de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climatización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edificios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utilizando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aprendizaje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reforzado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A068F1-CF18-4219-A2EE-A04789994F48}"/>
              </a:ext>
            </a:extLst>
          </p:cNvPr>
          <p:cNvSpPr txBox="1"/>
          <p:nvPr/>
        </p:nvSpPr>
        <p:spPr>
          <a:xfrm>
            <a:off x="8555497" y="4183092"/>
            <a:ext cx="3177255" cy="234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bg1"/>
                </a:solidFill>
              </a:rPr>
              <a:t>Profesor</a:t>
            </a:r>
            <a:r>
              <a:rPr lang="en-US" sz="2000" dirty="0">
                <a:solidFill>
                  <a:schemeClr val="bg1"/>
                </a:solidFill>
              </a:rPr>
              <a:t> Co-</a:t>
            </a:r>
            <a:r>
              <a:rPr lang="en-US" sz="2000" dirty="0" err="1">
                <a:solidFill>
                  <a:schemeClr val="bg1"/>
                </a:solidFill>
              </a:rPr>
              <a:t>Guía</a:t>
            </a:r>
            <a:r>
              <a:rPr lang="en-US" sz="2000" dirty="0">
                <a:solidFill>
                  <a:schemeClr val="bg1"/>
                </a:solidFill>
              </a:rPr>
              <a:t>: Francisco Rivera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bg1"/>
                </a:solidFill>
              </a:rPr>
              <a:t>Profesor</a:t>
            </a:r>
            <a:r>
              <a:rPr lang="en-US" sz="2000" dirty="0">
                <a:solidFill>
                  <a:schemeClr val="bg1"/>
                </a:solidFill>
              </a:rPr>
              <a:t> Guía: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Diego Muñoz C.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Alumno: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Ricardo López D.</a:t>
            </a:r>
          </a:p>
        </p:txBody>
      </p:sp>
    </p:spTree>
    <p:extLst>
      <p:ext uri="{BB962C8B-B14F-4D97-AF65-F5344CB8AC3E}">
        <p14:creationId xmlns:p14="http://schemas.microsoft.com/office/powerpoint/2010/main" val="889394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Problema y objetivos</a:t>
            </a:r>
            <a:endParaRPr lang="es-CL" sz="480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89" y="3428999"/>
            <a:ext cx="4735440" cy="2741213"/>
          </a:xfrm>
        </p:spPr>
        <p:txBody>
          <a:bodyPr anchor="t">
            <a:normAutofit fontScale="92500" lnSpcReduction="20000"/>
          </a:bodyPr>
          <a:lstStyle/>
          <a:p>
            <a:r>
              <a:rPr lang="es-ES" sz="1700" dirty="0">
                <a:solidFill>
                  <a:schemeClr val="bg1"/>
                </a:solidFill>
              </a:rPr>
              <a:t>Controlar mediante aprendizaje reforzado el sistema de climatización de un edificio, mejorando la eficiencia energética sin perjudicar a las personas en su interior.</a:t>
            </a:r>
          </a:p>
          <a:p>
            <a:r>
              <a:rPr lang="es-ES" sz="1700" dirty="0">
                <a:solidFill>
                  <a:schemeClr val="bg1"/>
                </a:solidFill>
              </a:rPr>
              <a:t>Mantener restricciones de temperatura, humedad y CO2.</a:t>
            </a:r>
          </a:p>
          <a:p>
            <a:r>
              <a:rPr lang="es-CL" sz="1700" dirty="0">
                <a:solidFill>
                  <a:schemeClr val="bg1"/>
                </a:solidFill>
              </a:rPr>
              <a:t>Resolver el problema mediante aprendizaje reforzado con algoritmo tipo </a:t>
            </a:r>
            <a:r>
              <a:rPr lang="es-CL" sz="1700" dirty="0" err="1">
                <a:solidFill>
                  <a:schemeClr val="bg1"/>
                </a:solidFill>
              </a:rPr>
              <a:t>model</a:t>
            </a:r>
            <a:r>
              <a:rPr lang="es-CL" sz="1700" dirty="0">
                <a:solidFill>
                  <a:schemeClr val="bg1"/>
                </a:solidFill>
              </a:rPr>
              <a:t> free.</a:t>
            </a:r>
          </a:p>
          <a:p>
            <a:r>
              <a:rPr lang="es-CL" sz="1700" dirty="0">
                <a:solidFill>
                  <a:schemeClr val="bg1"/>
                </a:solidFill>
              </a:rPr>
              <a:t>Utilizar Matlab para el diseño del sistema de control.</a:t>
            </a:r>
          </a:p>
          <a:p>
            <a:r>
              <a:rPr lang="es-CL" sz="1700" dirty="0">
                <a:solidFill>
                  <a:schemeClr val="bg1"/>
                </a:solidFill>
              </a:rPr>
              <a:t>Ordenar el código utilizado, a modo de </a:t>
            </a:r>
            <a:r>
              <a:rPr lang="es-CL" sz="1700" dirty="0" err="1">
                <a:solidFill>
                  <a:schemeClr val="bg1"/>
                </a:solidFill>
              </a:rPr>
              <a:t>Toolbox</a:t>
            </a:r>
            <a:r>
              <a:rPr lang="es-CL" sz="17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922" y="2122246"/>
            <a:ext cx="5502116" cy="261350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9933FFE-E7D5-4D8B-8C5C-4CC6F957C12C}"/>
              </a:ext>
            </a:extLst>
          </p:cNvPr>
          <p:cNvSpPr txBox="1"/>
          <p:nvPr/>
        </p:nvSpPr>
        <p:spPr>
          <a:xfrm>
            <a:off x="8452115" y="466880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B27E49-17F6-4362-9D0C-9C7C6682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459014-6A15-463D-94BA-522DB5E8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5297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Rangos y restricciones</a:t>
            </a:r>
            <a:endParaRPr lang="es-CL" sz="48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89" y="3428999"/>
            <a:ext cx="4735440" cy="2741213"/>
          </a:xfrm>
        </p:spPr>
        <p:txBody>
          <a:bodyPr anchor="t">
            <a:normAutofit/>
          </a:bodyPr>
          <a:lstStyle/>
          <a:p>
            <a:r>
              <a:rPr lang="es-CL" sz="1700" dirty="0">
                <a:solidFill>
                  <a:schemeClr val="bg1"/>
                </a:solidFill>
              </a:rPr>
              <a:t>Rangos de las variables:</a:t>
            </a:r>
          </a:p>
          <a:p>
            <a:pPr lvl="1"/>
            <a:r>
              <a:rPr lang="es-CL" sz="1300" dirty="0">
                <a:solidFill>
                  <a:schemeClr val="bg1"/>
                </a:solidFill>
              </a:rPr>
              <a:t>Válvula : posición 0 a 0.9.</a:t>
            </a:r>
          </a:p>
          <a:p>
            <a:pPr lvl="1"/>
            <a:r>
              <a:rPr lang="es-CL" sz="1300" dirty="0" err="1">
                <a:solidFill>
                  <a:schemeClr val="bg1"/>
                </a:solidFill>
              </a:rPr>
              <a:t>Supply</a:t>
            </a:r>
            <a:r>
              <a:rPr lang="es-CL" sz="1300" dirty="0">
                <a:solidFill>
                  <a:schemeClr val="bg1"/>
                </a:solidFill>
              </a:rPr>
              <a:t> Fan : 0 a 5 [Kg/s].</a:t>
            </a:r>
          </a:p>
          <a:p>
            <a:pPr lvl="1"/>
            <a:r>
              <a:rPr lang="es-CL" sz="1300" dirty="0" err="1">
                <a:solidFill>
                  <a:schemeClr val="bg1"/>
                </a:solidFill>
              </a:rPr>
              <a:t>Cooling</a:t>
            </a:r>
            <a:r>
              <a:rPr lang="es-CL" sz="1300" dirty="0">
                <a:solidFill>
                  <a:schemeClr val="bg1"/>
                </a:solidFill>
              </a:rPr>
              <a:t> </a:t>
            </a:r>
            <a:r>
              <a:rPr lang="es-CL" sz="1300" dirty="0" err="1">
                <a:solidFill>
                  <a:schemeClr val="bg1"/>
                </a:solidFill>
              </a:rPr>
              <a:t>Coil</a:t>
            </a:r>
            <a:r>
              <a:rPr lang="es-CL" sz="1300" dirty="0">
                <a:solidFill>
                  <a:schemeClr val="bg1"/>
                </a:solidFill>
              </a:rPr>
              <a:t>: -30 a 0 [°C].</a:t>
            </a:r>
          </a:p>
          <a:p>
            <a:pPr lvl="1"/>
            <a:r>
              <a:rPr lang="es-CL" sz="1300" dirty="0" err="1">
                <a:solidFill>
                  <a:schemeClr val="bg1"/>
                </a:solidFill>
              </a:rPr>
              <a:t>Heating</a:t>
            </a:r>
            <a:r>
              <a:rPr lang="es-CL" sz="1300" dirty="0">
                <a:solidFill>
                  <a:schemeClr val="bg1"/>
                </a:solidFill>
              </a:rPr>
              <a:t> </a:t>
            </a:r>
            <a:r>
              <a:rPr lang="es-CL" sz="1300" dirty="0" err="1">
                <a:solidFill>
                  <a:schemeClr val="bg1"/>
                </a:solidFill>
              </a:rPr>
              <a:t>Coils</a:t>
            </a:r>
            <a:r>
              <a:rPr lang="es-CL" sz="1300" dirty="0">
                <a:solidFill>
                  <a:schemeClr val="bg1"/>
                </a:solidFill>
              </a:rPr>
              <a:t>: 0 a 8 [°C].</a:t>
            </a:r>
          </a:p>
          <a:p>
            <a:r>
              <a:rPr lang="es-CL" sz="1700" dirty="0">
                <a:solidFill>
                  <a:schemeClr val="bg1"/>
                </a:solidFill>
              </a:rPr>
              <a:t>Rangos restricciones:</a:t>
            </a:r>
          </a:p>
          <a:p>
            <a:pPr lvl="1"/>
            <a:r>
              <a:rPr lang="es-CL" sz="1300" dirty="0">
                <a:solidFill>
                  <a:schemeClr val="bg1"/>
                </a:solidFill>
              </a:rPr>
              <a:t>Temperatura: 22 a 25 [°C].</a:t>
            </a:r>
          </a:p>
          <a:p>
            <a:pPr lvl="1"/>
            <a:r>
              <a:rPr lang="es-CL" sz="1300" dirty="0">
                <a:solidFill>
                  <a:schemeClr val="bg1"/>
                </a:solidFill>
              </a:rPr>
              <a:t>Concentración CO2: menor a 1200 [ppm].</a:t>
            </a:r>
          </a:p>
          <a:p>
            <a:pPr lvl="1"/>
            <a:r>
              <a:rPr lang="es-CL" sz="1300" dirty="0">
                <a:solidFill>
                  <a:schemeClr val="bg1"/>
                </a:solidFill>
              </a:rPr>
              <a:t>Humedad relativa: 35 a 65 [%].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922" y="2122246"/>
            <a:ext cx="5502116" cy="261350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9933FFE-E7D5-4D8B-8C5C-4CC6F957C12C}"/>
              </a:ext>
            </a:extLst>
          </p:cNvPr>
          <p:cNvSpPr txBox="1"/>
          <p:nvPr/>
        </p:nvSpPr>
        <p:spPr>
          <a:xfrm>
            <a:off x="8452115" y="466880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B27E49-17F6-4362-9D0C-9C7C6682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459014-6A15-463D-94BA-522DB5E8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1486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Problema y objetivos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Marcador de texto 14">
            <a:extLst>
              <a:ext uri="{FF2B5EF4-FFF2-40B4-BE49-F238E27FC236}">
                <a16:creationId xmlns:a16="http://schemas.microsoft.com/office/drawing/2014/main" id="{44891318-A036-47CF-BF1C-144D07311566}"/>
              </a:ext>
            </a:extLst>
          </p:cNvPr>
          <p:cNvSpPr txBox="1">
            <a:spLocks/>
          </p:cNvSpPr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 err="1">
                <a:solidFill>
                  <a:schemeClr val="bg1"/>
                </a:solidFill>
              </a:rPr>
              <a:t>Dinámica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temperatura</a:t>
            </a:r>
            <a:r>
              <a:rPr lang="en-US" sz="2000" dirty="0">
                <a:solidFill>
                  <a:schemeClr val="bg1"/>
                </a:solidFill>
              </a:rPr>
              <a:t> y CO2: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CD939E-EC1D-4B99-9F50-DD0410B0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739" y="1106688"/>
            <a:ext cx="5708001" cy="2097689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546E97-7A2E-4621-B1A3-A1A1355F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5</a:t>
            </a:fld>
            <a:endParaRPr lang="es-CL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8140B3E4-CC91-471E-8021-A2E5F919D3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46"/>
          <a:stretch/>
        </p:blipFill>
        <p:spPr>
          <a:xfrm>
            <a:off x="6839987" y="3943441"/>
            <a:ext cx="4513813" cy="133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Problema y objetivos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Marcador de texto 14">
            <a:extLst>
              <a:ext uri="{FF2B5EF4-FFF2-40B4-BE49-F238E27FC236}">
                <a16:creationId xmlns:a16="http://schemas.microsoft.com/office/drawing/2014/main" id="{44891318-A036-47CF-BF1C-144D07311566}"/>
              </a:ext>
            </a:extLst>
          </p:cNvPr>
          <p:cNvSpPr txBox="1">
            <a:spLocks/>
          </p:cNvSpPr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 err="1">
                <a:solidFill>
                  <a:schemeClr val="bg1"/>
                </a:solidFill>
              </a:rPr>
              <a:t>Dinámica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Humedad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34166D1-F5A2-48F0-B7B8-D767EB45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607" y="3666416"/>
            <a:ext cx="4053202" cy="2183355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7400C62-C4B4-4C84-B90D-61B5749F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6</a:t>
            </a:fld>
            <a:endParaRPr lang="es-CL"/>
          </a:p>
        </p:txBody>
      </p:sp>
      <p:sp>
        <p:nvSpPr>
          <p:cNvPr id="14" name="Marcador de pie de página 5">
            <a:extLst>
              <a:ext uri="{FF2B5EF4-FFF2-40B4-BE49-F238E27FC236}">
                <a16:creationId xmlns:a16="http://schemas.microsoft.com/office/drawing/2014/main" id="{0570DBB9-6EDF-4CA6-BCC6-0BA2F8D9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[2] http://woodshole.er.usgs.gov/operations/sea-mat/air_sea-html/qsat.html</a:t>
            </a:r>
            <a:endParaRPr lang="es-CL" dirty="0"/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9E56DD4-FA55-4964-93C5-B3CD4393F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343" y="332022"/>
            <a:ext cx="4004054" cy="300304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47D47A8-658D-4F34-BB2F-B6B637DD4607}"/>
              </a:ext>
            </a:extLst>
          </p:cNvPr>
          <p:cNvSpPr txBox="1"/>
          <p:nvPr/>
        </p:nvSpPr>
        <p:spPr>
          <a:xfrm>
            <a:off x="8182693" y="3327128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Fig.2: Humedad de saturación[2]</a:t>
            </a:r>
          </a:p>
        </p:txBody>
      </p:sp>
    </p:spTree>
    <p:extLst>
      <p:ext uri="{BB962C8B-B14F-4D97-AF65-F5344CB8AC3E}">
        <p14:creationId xmlns:p14="http://schemas.microsoft.com/office/powerpoint/2010/main" val="206086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F61296-0077-45A7-984C-4213389A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Aprendizaje reforzado</a:t>
            </a:r>
            <a:endParaRPr lang="es-CL" sz="480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0F189-85AB-4B07-B556-7D703A52A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Área de ML y </a:t>
            </a:r>
            <a:r>
              <a:rPr lang="es-ES" sz="2000" dirty="0" err="1">
                <a:solidFill>
                  <a:schemeClr val="bg1"/>
                </a:solidFill>
              </a:rPr>
              <a:t>DataM</a:t>
            </a:r>
            <a:r>
              <a:rPr lang="es-ES" sz="2000" dirty="0">
                <a:solidFill>
                  <a:schemeClr val="bg1"/>
                </a:solidFill>
              </a:rPr>
              <a:t>.</a:t>
            </a:r>
          </a:p>
          <a:p>
            <a:r>
              <a:rPr lang="es-ES" sz="2000" dirty="0">
                <a:solidFill>
                  <a:schemeClr val="bg1"/>
                </a:solidFill>
              </a:rPr>
              <a:t>Se centra en encontrar un balance entre exploración y explotación.</a:t>
            </a:r>
          </a:p>
          <a:p>
            <a:r>
              <a:rPr lang="es-ES" sz="2000" dirty="0">
                <a:solidFill>
                  <a:schemeClr val="bg1"/>
                </a:solidFill>
              </a:rPr>
              <a:t>Hace un agente inteligente que toma acciones para maximizar una cierta recompensa promedio.</a:t>
            </a:r>
          </a:p>
        </p:txBody>
      </p:sp>
      <p:pic>
        <p:nvPicPr>
          <p:cNvPr id="8" name="Marcador de contenido 6">
            <a:extLst>
              <a:ext uri="{FF2B5EF4-FFF2-40B4-BE49-F238E27FC236}">
                <a16:creationId xmlns:a16="http://schemas.microsoft.com/office/drawing/2014/main" id="{C3DA4900-3396-403B-8ACD-B21BF6918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" t="15899" r="20834" b="3049"/>
          <a:stretch/>
        </p:blipFill>
        <p:spPr>
          <a:xfrm>
            <a:off x="6917417" y="1538608"/>
            <a:ext cx="4504198" cy="378032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140438-9552-4C56-86B8-E7CAC5C4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7</a:t>
            </a:fld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E54EAA-3585-4A12-93F9-83CDF3B38014}"/>
              </a:ext>
            </a:extLst>
          </p:cNvPr>
          <p:cNvSpPr txBox="1"/>
          <p:nvPr/>
        </p:nvSpPr>
        <p:spPr>
          <a:xfrm>
            <a:off x="8237428" y="5503480"/>
            <a:ext cx="186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Fig.3: Diagrama RL-Matlab[2]</a:t>
            </a:r>
          </a:p>
        </p:txBody>
      </p:sp>
      <p:sp>
        <p:nvSpPr>
          <p:cNvPr id="12" name="Marcador de pie de página 5">
            <a:extLst>
              <a:ext uri="{FF2B5EF4-FFF2-40B4-BE49-F238E27FC236}">
                <a16:creationId xmlns:a16="http://schemas.microsoft.com/office/drawing/2014/main" id="{8ED59F55-4270-470C-A84B-ACECDEA1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pPr rtl="0"/>
            <a:r>
              <a:rPr lang="es-ES" noProof="0" dirty="0"/>
              <a:t>[3] </a:t>
            </a:r>
            <a:r>
              <a:rPr lang="es-ES" noProof="0" dirty="0" err="1"/>
              <a:t>Reinforcement</a:t>
            </a:r>
            <a:r>
              <a:rPr lang="es-ES" noProof="0" dirty="0"/>
              <a:t> </a:t>
            </a:r>
            <a:r>
              <a:rPr lang="es-ES" noProof="0" dirty="0" err="1"/>
              <a:t>Learning</a:t>
            </a:r>
            <a:r>
              <a:rPr lang="es-ES" noProof="0" dirty="0"/>
              <a:t> ENVIROMENT , Matlab </a:t>
            </a:r>
          </a:p>
        </p:txBody>
      </p:sp>
    </p:spTree>
    <p:extLst>
      <p:ext uri="{BB962C8B-B14F-4D97-AF65-F5344CB8AC3E}">
        <p14:creationId xmlns:p14="http://schemas.microsoft.com/office/powerpoint/2010/main" val="334534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F61296-0077-45A7-984C-4213389A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Configuración general de los algoritmos </a:t>
            </a:r>
            <a:endParaRPr lang="es-CL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Marcador de contenido 6">
            <a:extLst>
              <a:ext uri="{FF2B5EF4-FFF2-40B4-BE49-F238E27FC236}">
                <a16:creationId xmlns:a16="http://schemas.microsoft.com/office/drawing/2014/main" id="{C3DA4900-3396-403B-8ACD-B21BF6918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" t="15899" r="20834" b="3049"/>
          <a:stretch/>
        </p:blipFill>
        <p:spPr>
          <a:xfrm>
            <a:off x="7647916" y="657536"/>
            <a:ext cx="3022905" cy="253709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0F189-85AB-4B07-B556-7D703A52A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 lnSpcReduction="10000"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Tiempos de simulación de 6 y 48 horas.</a:t>
            </a:r>
          </a:p>
          <a:p>
            <a:r>
              <a:rPr lang="es-ES" sz="2000" dirty="0">
                <a:solidFill>
                  <a:schemeClr val="bg1"/>
                </a:solidFill>
              </a:rPr>
              <a:t>Tiempo de muestreo de 10 min.</a:t>
            </a:r>
          </a:p>
          <a:p>
            <a:r>
              <a:rPr lang="es-ES" sz="2000" dirty="0">
                <a:solidFill>
                  <a:schemeClr val="bg1"/>
                </a:solidFill>
              </a:rPr>
              <a:t>Redes neuronales acorde a la magnitud del problema.</a:t>
            </a:r>
          </a:p>
          <a:p>
            <a:r>
              <a:rPr lang="es-ES" sz="2000" dirty="0">
                <a:solidFill>
                  <a:schemeClr val="bg1"/>
                </a:solidFill>
              </a:rPr>
              <a:t>Observaciones son los estados y perturbaciones.</a:t>
            </a:r>
          </a:p>
          <a:p>
            <a:r>
              <a:rPr lang="es-ES" sz="2000" dirty="0">
                <a:solidFill>
                  <a:schemeClr val="bg1"/>
                </a:solidFill>
              </a:rPr>
              <a:t>Función de recompensa dada por: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697EA2-9BF2-4D86-8BD3-727786B4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839" y="3604106"/>
            <a:ext cx="4837061" cy="78602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2C1112-116B-417F-AA46-4493C670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8</a:t>
            </a:fld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D126B62-0466-4FF9-97F7-7B98112A3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766" y="4911212"/>
            <a:ext cx="5386743" cy="77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5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CL" sz="4800" dirty="0">
                <a:solidFill>
                  <a:schemeClr val="bg1"/>
                </a:solidFill>
              </a:rPr>
              <a:t>Resultados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Se aborda el problema en el caso más simple posible.</a:t>
            </a:r>
          </a:p>
          <a:p>
            <a:r>
              <a:rPr lang="es-ES" sz="2000">
                <a:solidFill>
                  <a:schemeClr val="bg1"/>
                </a:solidFill>
              </a:rPr>
              <a:t>Se utiliza 1 zona, controlando solo temperatura.</a:t>
            </a:r>
          </a:p>
          <a:p>
            <a:r>
              <a:rPr lang="es-ES" sz="2000">
                <a:solidFill>
                  <a:schemeClr val="bg1"/>
                </a:solidFill>
              </a:rPr>
              <a:t>Se consideran acciones control solo de enfriamiento.</a:t>
            </a:r>
          </a:p>
          <a:p>
            <a:r>
              <a:rPr lang="es-ES" sz="2000">
                <a:solidFill>
                  <a:schemeClr val="bg1"/>
                </a:solidFill>
              </a:rPr>
              <a:t>Se tiene 1 variable como acción de control, y 2 acciones constantes.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6" y="2229083"/>
            <a:ext cx="5051320" cy="2399377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A0E656-1D0D-47CD-84C9-46B06364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9</a:t>
            </a:fld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672BB4C-48CD-4438-960E-B41A96650CE3}"/>
              </a:ext>
            </a:extLst>
          </p:cNvPr>
          <p:cNvSpPr txBox="1"/>
          <p:nvPr/>
        </p:nvSpPr>
        <p:spPr>
          <a:xfrm>
            <a:off x="8397542" y="462846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13" name="Marcador de pie de página 5">
            <a:extLst>
              <a:ext uri="{FF2B5EF4-FFF2-40B4-BE49-F238E27FC236}">
                <a16:creationId xmlns:a16="http://schemas.microsoft.com/office/drawing/2014/main" id="{DFD1B5D8-C40A-4F7C-A869-E9816F6F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75117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</TotalTime>
  <Words>913</Words>
  <Application>Microsoft Office PowerPoint</Application>
  <PresentationFormat>Panorámica</PresentationFormat>
  <Paragraphs>138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de Office</vt:lpstr>
      <vt:lpstr>Presentación final trabajo de título.</vt:lpstr>
      <vt:lpstr>Agenda</vt:lpstr>
      <vt:lpstr>Problema y objetivos</vt:lpstr>
      <vt:lpstr>Rangos y restricciones</vt:lpstr>
      <vt:lpstr>Problema y objetivos</vt:lpstr>
      <vt:lpstr>Problema y objetivos</vt:lpstr>
      <vt:lpstr>Aprendizaje reforzado</vt:lpstr>
      <vt:lpstr>Configuración general de los algoritmos </vt:lpstr>
      <vt:lpstr>Resultados</vt:lpstr>
      <vt:lpstr>Resultados</vt:lpstr>
      <vt:lpstr>Resultados</vt:lpstr>
      <vt:lpstr>Resultados</vt:lpstr>
      <vt:lpstr>2 variables de control</vt:lpstr>
      <vt:lpstr>2 variables de control</vt:lpstr>
      <vt:lpstr>Cambios en el algoritmo</vt:lpstr>
      <vt:lpstr>2 variables de control incluyendo energía</vt:lpstr>
      <vt:lpstr>2 variables de control incluyendo energía – TD3</vt:lpstr>
      <vt:lpstr>3 variables de control</vt:lpstr>
      <vt:lpstr>3 variables de control incluyendo energía</vt:lpstr>
      <vt:lpstr>3 variables de control incluyendo energía – TD3</vt:lpstr>
      <vt:lpstr>4 variables de control y CO2</vt:lpstr>
      <vt:lpstr>4 variables y CO2</vt:lpstr>
      <vt:lpstr>4 variables y CO2 – TD3</vt:lpstr>
      <vt:lpstr>4 variables de control, CO2 y Humedad</vt:lpstr>
      <vt:lpstr>4 variables, CO2 y Humedad</vt:lpstr>
      <vt:lpstr>Trabajo futuro</vt:lpstr>
      <vt:lpstr>Presentación final trabajo de título.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avances</dc:title>
  <dc:creator>Ricardo López</dc:creator>
  <cp:lastModifiedBy>Ricardo López</cp:lastModifiedBy>
  <cp:revision>13</cp:revision>
  <dcterms:created xsi:type="dcterms:W3CDTF">2021-10-24T23:49:10Z</dcterms:created>
  <dcterms:modified xsi:type="dcterms:W3CDTF">2021-12-14T15:35:50Z</dcterms:modified>
</cp:coreProperties>
</file>