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73" r:id="rId6"/>
    <p:sldId id="272" r:id="rId7"/>
    <p:sldId id="267" r:id="rId8"/>
    <p:sldId id="274" r:id="rId9"/>
    <p:sldId id="260" r:id="rId10"/>
    <p:sldId id="261" r:id="rId11"/>
    <p:sldId id="262" r:id="rId12"/>
    <p:sldId id="264" r:id="rId13"/>
    <p:sldId id="275" r:id="rId14"/>
    <p:sldId id="266" r:id="rId15"/>
    <p:sldId id="265" r:id="rId16"/>
    <p:sldId id="276" r:id="rId17"/>
    <p:sldId id="277" r:id="rId18"/>
    <p:sldId id="270" r:id="rId19"/>
    <p:sldId id="278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611E9CE3-EC9C-4175-BA35-C484C1E3352E}">
          <p14:sldIdLst>
            <p14:sldId id="256"/>
            <p14:sldId id="257"/>
            <p14:sldId id="258"/>
            <p14:sldId id="271"/>
            <p14:sldId id="273"/>
            <p14:sldId id="272"/>
            <p14:sldId id="267"/>
            <p14:sldId id="274"/>
            <p14:sldId id="260"/>
            <p14:sldId id="261"/>
            <p14:sldId id="262"/>
            <p14:sldId id="264"/>
            <p14:sldId id="275"/>
            <p14:sldId id="266"/>
            <p14:sldId id="265"/>
            <p14:sldId id="276"/>
            <p14:sldId id="277"/>
            <p14:sldId id="27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2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376DF-A3ED-4578-B34C-B70C0D79D242}" type="datetimeFigureOut">
              <a:rPr lang="es-CL" smtClean="0"/>
              <a:t>28-10-2021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7E07-F760-44F1-A9B4-68176C9A7E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23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50F3D-B63F-43B2-9140-2D33A66A6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A59EC-B8E5-4DEB-BC40-3F83B9988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9F5690-121D-42BE-853B-AA2F6133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BC01-D950-4967-9F99-23C58EB5A0D1}" type="datetime1">
              <a:rPr lang="es-CL" smtClean="0"/>
              <a:t>28-10-2021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0F951C-FBA1-4C42-83CA-7FBCBA34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31BD1-E407-425C-9E65-64459067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239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3D74C-AFAE-409A-A9E1-C239AB19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2C8333-38A3-4798-A87A-2B71A7FF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E2FA1-EEF8-480C-823B-4FF4EC1E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82B3-3130-416A-919F-2EA210CAD82A}" type="datetime1">
              <a:rPr lang="es-CL" smtClean="0"/>
              <a:t>28-10-2021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1EB6B-1D91-4D5F-9316-10E2D2A9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E82ED-2D01-4DAE-A327-F4B6EE96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584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5F0D89-6F65-41EE-9FC2-6258AEC20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B91641-98D6-4731-B436-078A6B01C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E531D-CBA0-442E-AD6D-0125A50F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F51F-B75A-4FF3-8827-D5EA01E0524A}" type="datetime1">
              <a:rPr lang="es-CL" smtClean="0"/>
              <a:t>28-10-2021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86B82-BFF9-464D-883B-4A9C095D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2F6A9-1E98-4B74-8355-5A2749C7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3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D32AC-F0ED-4A54-BA67-4C5F6AA7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E3F56-1E0A-415D-9BB9-698939B5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48184-51F6-4F92-B506-1234C10F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F4E-7CB5-47F3-A86D-0E7B7D5299F7}" type="datetime1">
              <a:rPr lang="es-CL" smtClean="0"/>
              <a:t>28-10-2021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54B86-D3FC-4871-BBB1-49CDD8E3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73B54-DFF5-40ED-A57E-2CD9EA48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83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E6E71-BC02-44B0-B0B1-13B1EB1E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E772E-2B92-4CEB-BC8F-57ED48FB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BC7D03-44E2-4C29-B347-FCA146CE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311-AB9F-4BEA-9D87-6D41A849A20B}" type="datetime1">
              <a:rPr lang="es-CL" smtClean="0"/>
              <a:t>28-10-2021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A6A1F-2A49-4094-88FD-762138A9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3A17E-B59F-496D-A671-7C1160DF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17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CA2BA-6CBA-4077-9DDF-AD68CCCC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E66FB-E52F-4DE2-BF4E-9200B55CD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CFF552-A4B1-45D3-805B-7AC36441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18CD16-1C2E-4DF1-A17E-E5D6EFAE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C696-DC3B-4706-B264-728BAD528900}" type="datetime1">
              <a:rPr lang="es-CL" smtClean="0"/>
              <a:t>28-10-2021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53DE4-5121-4D1C-A2ED-B9EDA7C2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B5294-9DA5-4FF1-9C2D-D4B9405C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404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669F5-42C3-4A8E-B4DC-A998CBAD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AEB9B7-3CF4-4337-81B0-CAFE0A0B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55BF53-5AE0-4FD9-A586-831E4FA82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34294D-E41C-4015-8B0E-4B61CF249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A30376-1B18-4AF6-88DB-5C2BC6DD3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2B74A-3162-42AF-8AE0-99A95722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0D29-14D0-43B4-9610-5ECD7904517F}" type="datetime1">
              <a:rPr lang="es-CL" smtClean="0"/>
              <a:t>28-10-2021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F2DCDB-FB95-420C-8B00-ACE04AF8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7FF308-295A-413D-B602-EE40AE36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332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C2B91-DD95-4FCF-ABD5-5BAAF913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2A0EE3-1501-46AF-AD59-7970082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2D2-A335-44F5-AF15-C1C543FEF019}" type="datetime1">
              <a:rPr lang="es-CL" smtClean="0"/>
              <a:t>28-10-2021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3925D8-522F-43A1-8359-90D470D7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F141E1-9A83-4AD5-ABCE-3AE160D2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3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1C1204-3353-445F-ACE5-C852835D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1519-8362-47B3-889A-D6628C3CFABF}" type="datetime1">
              <a:rPr lang="es-CL" smtClean="0"/>
              <a:t>28-10-2021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AE04B8-FB7E-448C-AC5B-6590FEC9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D6560B-5A68-4EFA-9AC8-1DF26247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265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3CA54-0327-47BF-8A2B-62BD316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28CE3-E5B4-49EF-8468-D98A5622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48D301-D07F-47EB-AA5F-CAAA8D44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315AAA-30E1-44E6-958B-F372924F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997-DDF1-441C-9712-B130B8FE452D}" type="datetime1">
              <a:rPr lang="es-CL" smtClean="0"/>
              <a:t>28-10-2021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2A635A-F74A-4882-845E-6E0F5012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A76957-643A-411E-BFA3-F25B6142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185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D6A74-87DA-4AA5-ADBC-19DBE0D1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6936EF-89E3-41AF-97CD-9C489DC40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8A066-59FD-4B4B-806C-1B7BC626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A0ABF6-6C05-4FFD-B793-3F3311B3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F5A-5BF7-4EC5-93CF-AF3082417530}" type="datetime1">
              <a:rPr lang="es-CL" smtClean="0"/>
              <a:t>28-10-2021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8E5027-56BA-49BB-88DB-929146A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09AB99-EB60-4ED7-8705-6E54AF0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069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AA6AB1-2D03-4323-80FF-70ADFC5A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239501-E82E-4088-9934-AC6D192A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7A618-4782-44C9-AEC2-B2A93E892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4B01-E11D-4D97-A04F-71226C3C7DA2}" type="datetime1">
              <a:rPr lang="es-CL" smtClean="0"/>
              <a:t>28-10-2021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FC756-A1BD-41D3-9FDD-83237945C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FEB7A-7FE7-4CC4-9700-8B225A7F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685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n 31" descr="Texto&#10;&#10;Descripción generada automáticamente con confianza media">
            <a:extLst>
              <a:ext uri="{FF2B5EF4-FFF2-40B4-BE49-F238E27FC236}">
                <a16:creationId xmlns:a16="http://schemas.microsoft.com/office/drawing/2014/main" id="{AA60051C-281F-465F-A237-6486C68B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173" y="327575"/>
            <a:ext cx="1652155" cy="1338245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2BAAB-D0FB-44CD-8AFD-70391C2FB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Presentación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avances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trabajo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título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4C001-ABA9-4B8C-9AF4-665648A75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692415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un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control de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climatización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edificios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aprendizaje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reforzado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A068F1-CF18-4219-A2EE-A04789994F48}"/>
              </a:ext>
            </a:extLst>
          </p:cNvPr>
          <p:cNvSpPr txBox="1"/>
          <p:nvPr/>
        </p:nvSpPr>
        <p:spPr>
          <a:xfrm>
            <a:off x="8555497" y="4183092"/>
            <a:ext cx="3177255" cy="234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bg1"/>
                </a:solidFill>
              </a:rPr>
              <a:t>Profesor</a:t>
            </a:r>
            <a:r>
              <a:rPr lang="en-US" sz="2000" dirty="0">
                <a:solidFill>
                  <a:schemeClr val="bg1"/>
                </a:solidFill>
              </a:rPr>
              <a:t> Co-</a:t>
            </a:r>
            <a:r>
              <a:rPr lang="en-US" sz="2000" dirty="0" err="1">
                <a:solidFill>
                  <a:schemeClr val="bg1"/>
                </a:solidFill>
              </a:rPr>
              <a:t>Guía</a:t>
            </a:r>
            <a:r>
              <a:rPr lang="en-US" sz="2000" dirty="0">
                <a:solidFill>
                  <a:schemeClr val="bg1"/>
                </a:solidFill>
              </a:rPr>
              <a:t>: Francisco Rivera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bg1"/>
                </a:solidFill>
              </a:rPr>
              <a:t>Profesor</a:t>
            </a:r>
            <a:r>
              <a:rPr lang="en-US" sz="2000" dirty="0">
                <a:solidFill>
                  <a:schemeClr val="bg1"/>
                </a:solidFill>
              </a:rPr>
              <a:t> Guía: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Diego Muñoz 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Alumno: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Ricardo López D.</a:t>
            </a:r>
          </a:p>
        </p:txBody>
      </p:sp>
    </p:spTree>
    <p:extLst>
      <p:ext uri="{BB962C8B-B14F-4D97-AF65-F5344CB8AC3E}">
        <p14:creationId xmlns:p14="http://schemas.microsoft.com/office/powerpoint/2010/main" val="57923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E4FD5-B23C-42BE-A5AC-2D59B148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9" name="Marcador de contenido 8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0AF70A33-FC7E-4773-AD5C-003BF876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" r="1135" b="2456"/>
          <a:stretch/>
        </p:blipFill>
        <p:spPr>
          <a:xfrm>
            <a:off x="2360671" y="1675227"/>
            <a:ext cx="7470658" cy="439419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49B4BB7-BC91-4038-BDB1-E0C0D439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2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E53275CD-0E1A-43AC-8A26-E389CE63C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716088"/>
            <a:ext cx="5373688" cy="4310063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A6C2A69-3B68-4547-B1C8-16A888266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8" y="1716088"/>
            <a:ext cx="5456238" cy="43100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BE4FD5-B23C-42BE-A5AC-2D59B148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40612BA-4446-4A8F-89BE-52E71DA9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5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2 variables de control</a:t>
            </a:r>
            <a:endParaRPr lang="es-CL" sz="48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1900">
                <a:solidFill>
                  <a:schemeClr val="bg1"/>
                </a:solidFill>
              </a:rPr>
              <a:t>Se utiliza 1 zona, controlando solo temperatura.</a:t>
            </a:r>
          </a:p>
          <a:p>
            <a:r>
              <a:rPr lang="es-ES" sz="1900">
                <a:solidFill>
                  <a:schemeClr val="bg1"/>
                </a:solidFill>
              </a:rPr>
              <a:t>Se consideran acciones control solo de enfriamiento.</a:t>
            </a:r>
          </a:p>
          <a:p>
            <a:r>
              <a:rPr lang="es-ES" sz="1900">
                <a:solidFill>
                  <a:schemeClr val="bg1"/>
                </a:solidFill>
              </a:rPr>
              <a:t>Se tienen 2 variables como acciones de control, y 1 acción constante.</a:t>
            </a:r>
          </a:p>
          <a:p>
            <a:r>
              <a:rPr lang="es-ES" sz="1900">
                <a:solidFill>
                  <a:schemeClr val="bg1"/>
                </a:solidFill>
              </a:rPr>
              <a:t>Se prueba el sistema con consumo energético.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229083"/>
            <a:ext cx="5051320" cy="239937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9C2964-204C-4A44-90C4-74C1C696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12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EC7C70-D3AF-4352-ADB9-50F88251337D}"/>
              </a:ext>
            </a:extLst>
          </p:cNvPr>
          <p:cNvSpPr txBox="1"/>
          <p:nvPr/>
        </p:nvSpPr>
        <p:spPr>
          <a:xfrm>
            <a:off x="8397542" y="462846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96761475-13E7-409F-9DBF-64AB2584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5585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variables de control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4AB67F3-CAD6-45C1-A6F7-45C55207A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4" y="1810039"/>
            <a:ext cx="5221072" cy="4283462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86A2E03-014C-480B-B1AC-BFDA623E5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57" y="1754156"/>
            <a:ext cx="5402738" cy="43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6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26B5325-5B98-4E3B-BD65-D3B9B55E6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" b="1672"/>
          <a:stretch/>
        </p:blipFill>
        <p:spPr>
          <a:xfrm>
            <a:off x="698500" y="1674813"/>
            <a:ext cx="5340350" cy="4392613"/>
          </a:xfr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5017B0C-FB89-4600-AC92-98C49E705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63" y="1674813"/>
            <a:ext cx="5380038" cy="43926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variables de control incluyendo energía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2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3 variables de control</a:t>
            </a:r>
            <a:endParaRPr lang="es-CL" sz="48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1700">
                <a:solidFill>
                  <a:schemeClr val="bg1"/>
                </a:solidFill>
              </a:rPr>
              <a:t>Se utiliza 1 zona, controlando solo temperatura.</a:t>
            </a:r>
          </a:p>
          <a:p>
            <a:r>
              <a:rPr lang="es-ES" sz="1700">
                <a:solidFill>
                  <a:schemeClr val="bg1"/>
                </a:solidFill>
              </a:rPr>
              <a:t>Se consideran acciones control solo de enfriamiento.</a:t>
            </a:r>
          </a:p>
          <a:p>
            <a:r>
              <a:rPr lang="es-ES" sz="1700">
                <a:solidFill>
                  <a:schemeClr val="bg1"/>
                </a:solidFill>
              </a:rPr>
              <a:t>Se tienen 3 variables como acciones de control.</a:t>
            </a:r>
          </a:p>
          <a:p>
            <a:r>
              <a:rPr lang="es-ES" sz="1700">
                <a:solidFill>
                  <a:schemeClr val="bg1"/>
                </a:solidFill>
              </a:rPr>
              <a:t>Se prueba el sistema con consumo energético.</a:t>
            </a:r>
          </a:p>
          <a:p>
            <a:r>
              <a:rPr lang="es-ES" sz="1700">
                <a:solidFill>
                  <a:schemeClr val="bg1"/>
                </a:solidFill>
              </a:rPr>
              <a:t>Se utilizan perturbaciones no constantes.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229083"/>
            <a:ext cx="5051320" cy="239937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7AFC6B-A85B-4E31-B0B7-F09ED75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15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00B609-9B29-48A3-818B-286CABD3C9D9}"/>
              </a:ext>
            </a:extLst>
          </p:cNvPr>
          <p:cNvSpPr txBox="1"/>
          <p:nvPr/>
        </p:nvSpPr>
        <p:spPr>
          <a:xfrm>
            <a:off x="8397542" y="462846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1FBCD52B-5D22-46FB-ABF1-379183A6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622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variables de control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88C7683-B436-4C2E-92D6-06107DB9C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95" y="1636541"/>
            <a:ext cx="5107150" cy="4471569"/>
          </a:xfrm>
          <a:prstGeom prst="rect">
            <a:avLst/>
          </a:prstGeom>
        </p:spPr>
      </p:pic>
      <p:pic>
        <p:nvPicPr>
          <p:cNvPr id="14" name="Imagen 13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392E0399-462C-419D-B3B1-77B85632B9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11" b="551"/>
          <a:stretch/>
        </p:blipFill>
        <p:spPr>
          <a:xfrm>
            <a:off x="556532" y="1636541"/>
            <a:ext cx="5107150" cy="44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6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variables de control incluyendo energía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9" name="Imagen 8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9E82138F-242D-43C1-BE97-7E7EAE72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4" y="1504224"/>
            <a:ext cx="5022980" cy="4859253"/>
          </a:xfrm>
          <a:prstGeom prst="rect">
            <a:avLst/>
          </a:prstGeom>
        </p:spPr>
      </p:pic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2C8EE84-440C-4DF3-BEE7-4B0788C5A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13" y="1504225"/>
            <a:ext cx="5247787" cy="48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6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F49DC7A-74DE-4EF8-A2C9-4FAAD510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Trabajo futuro</a:t>
            </a:r>
            <a:endParaRPr lang="es-CL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303A88-EBF9-43F3-8986-3245F427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s-ES" sz="2400" dirty="0"/>
              <a:t>Controlar utilizando las restricciones de humedad y CO2.</a:t>
            </a:r>
          </a:p>
          <a:p>
            <a:r>
              <a:rPr lang="es-ES" sz="2400" dirty="0"/>
              <a:t>Utilizar una mayor cantidad de zonas.</a:t>
            </a:r>
          </a:p>
          <a:p>
            <a:r>
              <a:rPr lang="es-ES" sz="2400" dirty="0"/>
              <a:t>Explorar la posibilidad de utilizar Python.</a:t>
            </a:r>
          </a:p>
          <a:p>
            <a:r>
              <a:rPr lang="es-ES" sz="2400" dirty="0"/>
              <a:t>Explorar el utilizar otros algoritmos.</a:t>
            </a:r>
          </a:p>
          <a:p>
            <a:endParaRPr lang="es-CL" sz="2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3E41CC-50E6-4D3B-8229-B552EB89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765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n 31" descr="Texto&#10;&#10;Descripción generada automáticamente con confianza media">
            <a:extLst>
              <a:ext uri="{FF2B5EF4-FFF2-40B4-BE49-F238E27FC236}">
                <a16:creationId xmlns:a16="http://schemas.microsoft.com/office/drawing/2014/main" id="{AA60051C-281F-465F-A237-6486C68B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173" y="327575"/>
            <a:ext cx="1652155" cy="1338245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2BAAB-D0FB-44CD-8AFD-70391C2FB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Presentación avances trabajo de título.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4C001-ABA9-4B8C-9AF4-665648A75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692415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un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control de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climatización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edificios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aprendizaje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reforzado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A068F1-CF18-4219-A2EE-A04789994F48}"/>
              </a:ext>
            </a:extLst>
          </p:cNvPr>
          <p:cNvSpPr txBox="1"/>
          <p:nvPr/>
        </p:nvSpPr>
        <p:spPr>
          <a:xfrm>
            <a:off x="8555497" y="4183092"/>
            <a:ext cx="3177255" cy="234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bg1"/>
                </a:solidFill>
              </a:rPr>
              <a:t>Profesor</a:t>
            </a:r>
            <a:r>
              <a:rPr lang="en-US" sz="2000" dirty="0">
                <a:solidFill>
                  <a:schemeClr val="bg1"/>
                </a:solidFill>
              </a:rPr>
              <a:t> Co-</a:t>
            </a:r>
            <a:r>
              <a:rPr lang="en-US" sz="2000" dirty="0" err="1">
                <a:solidFill>
                  <a:schemeClr val="bg1"/>
                </a:solidFill>
              </a:rPr>
              <a:t>Guía</a:t>
            </a:r>
            <a:r>
              <a:rPr lang="en-US" sz="2000" dirty="0">
                <a:solidFill>
                  <a:schemeClr val="bg1"/>
                </a:solidFill>
              </a:rPr>
              <a:t>: Francisco Rivera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bg1"/>
                </a:solidFill>
              </a:rPr>
              <a:t>Profesor</a:t>
            </a:r>
            <a:r>
              <a:rPr lang="en-US" sz="2000" dirty="0">
                <a:solidFill>
                  <a:schemeClr val="bg1"/>
                </a:solidFill>
              </a:rPr>
              <a:t> Guía: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Diego Muñoz 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Alumno: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Ricardo López D.</a:t>
            </a:r>
          </a:p>
        </p:txBody>
      </p:sp>
    </p:spTree>
    <p:extLst>
      <p:ext uri="{BB962C8B-B14F-4D97-AF65-F5344CB8AC3E}">
        <p14:creationId xmlns:p14="http://schemas.microsoft.com/office/powerpoint/2010/main" val="889394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5AAA04-7E5F-4671-93AC-9BA1265F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Agenda</a:t>
            </a:r>
            <a:endParaRPr lang="es-CL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414D9-5F89-467A-BB0B-AE89F082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s-ES" sz="2400" dirty="0"/>
              <a:t>Problema y objetivos.</a:t>
            </a:r>
          </a:p>
          <a:p>
            <a:r>
              <a:rPr lang="es-CL" sz="2400" dirty="0"/>
              <a:t>Aprendizaje reforzado.</a:t>
            </a:r>
          </a:p>
          <a:p>
            <a:r>
              <a:rPr lang="es-CL" sz="2400" dirty="0"/>
              <a:t>Configuración del algoritmo DDPG.</a:t>
            </a:r>
          </a:p>
          <a:p>
            <a:r>
              <a:rPr lang="es-CL" sz="2400" dirty="0"/>
              <a:t>Resultados.</a:t>
            </a:r>
          </a:p>
          <a:p>
            <a:r>
              <a:rPr lang="es-CL" sz="2400" dirty="0"/>
              <a:t>Trabajo futuro.</a:t>
            </a:r>
          </a:p>
          <a:p>
            <a:endParaRPr lang="es-CL" sz="2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8ED5F7-B92A-41A8-A692-2E4AC46C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447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Problema y objetivos</a:t>
            </a:r>
            <a:endParaRPr lang="es-CL" sz="480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1700">
                <a:solidFill>
                  <a:schemeClr val="bg1"/>
                </a:solidFill>
              </a:rPr>
              <a:t>Optimizar el uso energético de un sistema HVAC.</a:t>
            </a:r>
          </a:p>
          <a:p>
            <a:r>
              <a:rPr lang="es-ES" sz="1700">
                <a:solidFill>
                  <a:schemeClr val="bg1"/>
                </a:solidFill>
              </a:rPr>
              <a:t>Mantener restricciones de temperatura, humedad y CO2.</a:t>
            </a:r>
          </a:p>
          <a:p>
            <a:r>
              <a:rPr lang="es-CL" sz="1700">
                <a:solidFill>
                  <a:schemeClr val="bg1"/>
                </a:solidFill>
              </a:rPr>
              <a:t>Resolver el problema mediante aprendizaje reforzado con el algoritmo DDPG.</a:t>
            </a:r>
          </a:p>
          <a:p>
            <a:r>
              <a:rPr lang="es-CL" sz="1700">
                <a:solidFill>
                  <a:schemeClr val="bg1"/>
                </a:solidFill>
              </a:rPr>
              <a:t>Utilizar Matlab para el diseño del sistema de control.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22" y="2122246"/>
            <a:ext cx="5502116" cy="261350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9933FFE-E7D5-4D8B-8C5C-4CC6F957C12C}"/>
              </a:ext>
            </a:extLst>
          </p:cNvPr>
          <p:cNvSpPr txBox="1"/>
          <p:nvPr/>
        </p:nvSpPr>
        <p:spPr>
          <a:xfrm>
            <a:off x="8452115" y="466880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B27E49-17F6-4362-9D0C-9C7C6682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459014-6A15-463D-94BA-522DB5E8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297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Problema y objetivos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928267"/>
            <a:ext cx="4849488" cy="2303507"/>
          </a:xfrm>
          <a:prstGeom prst="rect">
            <a:avLst/>
          </a:prstGeom>
        </p:spPr>
      </p:pic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44891318-A036-47CF-BF1C-144D07311566}"/>
              </a:ext>
            </a:extLst>
          </p:cNvPr>
          <p:cNvSpPr txBox="1">
            <a:spLocks/>
          </p:cNvSpPr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>
                <a:solidFill>
                  <a:schemeClr val="bg1"/>
                </a:solidFill>
              </a:rPr>
              <a:t>Dinámica de temperatura: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CD939E-EC1D-4B99-9F50-DD0410B0E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6" y="3848691"/>
            <a:ext cx="4837061" cy="17776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97E9E23-9D4B-4E59-A771-9C607C06E91E}"/>
              </a:ext>
            </a:extLst>
          </p:cNvPr>
          <p:cNvSpPr txBox="1"/>
          <p:nvPr/>
        </p:nvSpPr>
        <p:spPr>
          <a:xfrm>
            <a:off x="8363225" y="3208354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546E97-7A2E-4621-B1A3-A1A1355F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4</a:t>
            </a:fld>
            <a:endParaRPr lang="es-CL"/>
          </a:p>
        </p:txBody>
      </p:sp>
      <p:sp>
        <p:nvSpPr>
          <p:cNvPr id="16" name="Marcador de pie de página 5">
            <a:extLst>
              <a:ext uri="{FF2B5EF4-FFF2-40B4-BE49-F238E27FC236}">
                <a16:creationId xmlns:a16="http://schemas.microsoft.com/office/drawing/2014/main" id="{EB56B0BC-5CB5-4B5D-8862-B7974618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426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Problema y objetivos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928267"/>
            <a:ext cx="4849488" cy="2303507"/>
          </a:xfrm>
          <a:prstGeom prst="rect">
            <a:avLst/>
          </a:prstGeom>
        </p:spPr>
      </p:pic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44891318-A036-47CF-BF1C-144D07311566}"/>
              </a:ext>
            </a:extLst>
          </p:cNvPr>
          <p:cNvSpPr txBox="1">
            <a:spLocks/>
          </p:cNvSpPr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 err="1">
                <a:solidFill>
                  <a:schemeClr val="bg1"/>
                </a:solidFill>
              </a:rPr>
              <a:t>Dinámica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Humedad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4166D1-F5A2-48F0-B7B8-D767EB45B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365" y="3428771"/>
            <a:ext cx="4053202" cy="218335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E87BBD7-6923-4D41-95BC-F8DA0E698249}"/>
              </a:ext>
            </a:extLst>
          </p:cNvPr>
          <p:cNvSpPr txBox="1"/>
          <p:nvPr/>
        </p:nvSpPr>
        <p:spPr>
          <a:xfrm>
            <a:off x="8324556" y="3167161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400C62-C4B4-4C84-B90D-61B5749F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5</a:t>
            </a:fld>
            <a:endParaRPr lang="es-CL"/>
          </a:p>
        </p:txBody>
      </p:sp>
      <p:sp>
        <p:nvSpPr>
          <p:cNvPr id="14" name="Marcador de pie de página 5">
            <a:extLst>
              <a:ext uri="{FF2B5EF4-FFF2-40B4-BE49-F238E27FC236}">
                <a16:creationId xmlns:a16="http://schemas.microsoft.com/office/drawing/2014/main" id="{0570DBB9-6EDF-4CA6-BCC6-0BA2F8D9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6086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Problema y objetivos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928267"/>
            <a:ext cx="4849488" cy="2303507"/>
          </a:xfrm>
          <a:prstGeom prst="rect">
            <a:avLst/>
          </a:prstGeom>
        </p:spPr>
      </p:pic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44891318-A036-47CF-BF1C-144D07311566}"/>
              </a:ext>
            </a:extLst>
          </p:cNvPr>
          <p:cNvSpPr txBox="1">
            <a:spLocks/>
          </p:cNvSpPr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 err="1">
                <a:solidFill>
                  <a:schemeClr val="bg1"/>
                </a:solidFill>
              </a:rPr>
              <a:t>Dinámica</a:t>
            </a:r>
            <a:r>
              <a:rPr lang="en-US" sz="2000" dirty="0">
                <a:solidFill>
                  <a:schemeClr val="bg1"/>
                </a:solidFill>
              </a:rPr>
              <a:t> de CO2: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AD4691B-8879-4865-AF8C-2E99DA366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46"/>
          <a:stretch/>
        </p:blipFill>
        <p:spPr>
          <a:xfrm>
            <a:off x="6681373" y="3992427"/>
            <a:ext cx="4637186" cy="137528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756E34E-5361-4610-BF58-E8B9BAF11A20}"/>
              </a:ext>
            </a:extLst>
          </p:cNvPr>
          <p:cNvSpPr txBox="1"/>
          <p:nvPr/>
        </p:nvSpPr>
        <p:spPr>
          <a:xfrm>
            <a:off x="8363225" y="3219685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5BFFEA5-1D6F-4028-AFA5-4E7230A9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6</a:t>
            </a:fld>
            <a:endParaRPr lang="es-CL" dirty="0"/>
          </a:p>
        </p:txBody>
      </p:sp>
      <p:sp>
        <p:nvSpPr>
          <p:cNvPr id="14" name="Marcador de pie de página 5">
            <a:extLst>
              <a:ext uri="{FF2B5EF4-FFF2-40B4-BE49-F238E27FC236}">
                <a16:creationId xmlns:a16="http://schemas.microsoft.com/office/drawing/2014/main" id="{FCDE3ABD-473B-4DC1-A11E-7A36621F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0505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F61296-0077-45A7-984C-4213389A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Aprendizaje reforzado</a:t>
            </a:r>
            <a:endParaRPr lang="es-CL" sz="480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0F189-85AB-4B07-B556-7D703A52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Área de ML y DataM.</a:t>
            </a:r>
          </a:p>
          <a:p>
            <a:r>
              <a:rPr lang="es-ES" sz="2000">
                <a:solidFill>
                  <a:schemeClr val="bg1"/>
                </a:solidFill>
              </a:rPr>
              <a:t>Se centra en encontrar un balance entre exploración y explotación.</a:t>
            </a:r>
          </a:p>
          <a:p>
            <a:r>
              <a:rPr lang="es-ES" sz="2000">
                <a:solidFill>
                  <a:schemeClr val="bg1"/>
                </a:solidFill>
              </a:rPr>
              <a:t>Hace un agente inteligente que toma acciones para maximizar una cierta recompensa promedio.</a:t>
            </a:r>
          </a:p>
        </p:txBody>
      </p:sp>
      <p:pic>
        <p:nvPicPr>
          <p:cNvPr id="8" name="Marcador de contenido 6">
            <a:extLst>
              <a:ext uri="{FF2B5EF4-FFF2-40B4-BE49-F238E27FC236}">
                <a16:creationId xmlns:a16="http://schemas.microsoft.com/office/drawing/2014/main" id="{C3DA4900-3396-403B-8ACD-B21BF6918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" t="15899" r="20834" b="3049"/>
          <a:stretch/>
        </p:blipFill>
        <p:spPr>
          <a:xfrm>
            <a:off x="6917417" y="1538608"/>
            <a:ext cx="4504198" cy="378032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140438-9552-4C56-86B8-E7CAC5C4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7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E54EAA-3585-4A12-93F9-83CDF3B38014}"/>
              </a:ext>
            </a:extLst>
          </p:cNvPr>
          <p:cNvSpPr txBox="1"/>
          <p:nvPr/>
        </p:nvSpPr>
        <p:spPr>
          <a:xfrm>
            <a:off x="8237428" y="5503480"/>
            <a:ext cx="186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Fig.2: Diagrama RL-Matlab[2]</a:t>
            </a:r>
          </a:p>
        </p:txBody>
      </p:sp>
      <p:sp>
        <p:nvSpPr>
          <p:cNvPr id="12" name="Marcador de pie de página 5">
            <a:extLst>
              <a:ext uri="{FF2B5EF4-FFF2-40B4-BE49-F238E27FC236}">
                <a16:creationId xmlns:a16="http://schemas.microsoft.com/office/drawing/2014/main" id="{8ED59F55-4270-470C-A84B-ACECDEA1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pPr rtl="0"/>
            <a:r>
              <a:rPr lang="es-ES" noProof="0" dirty="0"/>
              <a:t>[2] </a:t>
            </a:r>
            <a:r>
              <a:rPr lang="es-ES" noProof="0" dirty="0" err="1"/>
              <a:t>Reinforcement</a:t>
            </a:r>
            <a:r>
              <a:rPr lang="es-ES" noProof="0" dirty="0"/>
              <a:t> </a:t>
            </a:r>
            <a:r>
              <a:rPr lang="es-ES" noProof="0" dirty="0" err="1"/>
              <a:t>Learning</a:t>
            </a:r>
            <a:r>
              <a:rPr lang="es-ES" noProof="0" dirty="0"/>
              <a:t> ENVIROMENT , Matlab </a:t>
            </a:r>
          </a:p>
        </p:txBody>
      </p:sp>
    </p:spTree>
    <p:extLst>
      <p:ext uri="{BB962C8B-B14F-4D97-AF65-F5344CB8AC3E}">
        <p14:creationId xmlns:p14="http://schemas.microsoft.com/office/powerpoint/2010/main" val="334534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F61296-0077-45A7-984C-4213389A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Configuración general del algoritmo DDPG</a:t>
            </a:r>
            <a:endParaRPr lang="es-CL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Marcador de contenido 6">
            <a:extLst>
              <a:ext uri="{FF2B5EF4-FFF2-40B4-BE49-F238E27FC236}">
                <a16:creationId xmlns:a16="http://schemas.microsoft.com/office/drawing/2014/main" id="{C3DA4900-3396-403B-8ACD-B21BF6918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" t="15899" r="20834" b="3049"/>
          <a:stretch/>
        </p:blipFill>
        <p:spPr>
          <a:xfrm>
            <a:off x="7647916" y="657536"/>
            <a:ext cx="3022905" cy="253709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0F189-85AB-4B07-B556-7D703A52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Tiempo de simulación de 6 horas.</a:t>
            </a:r>
          </a:p>
          <a:p>
            <a:r>
              <a:rPr lang="es-ES" sz="2000" dirty="0">
                <a:solidFill>
                  <a:schemeClr val="bg1"/>
                </a:solidFill>
              </a:rPr>
              <a:t>Tiempo de muestreo de 10 min.</a:t>
            </a:r>
          </a:p>
          <a:p>
            <a:r>
              <a:rPr lang="es-ES" sz="2000" dirty="0">
                <a:solidFill>
                  <a:schemeClr val="bg1"/>
                </a:solidFill>
              </a:rPr>
              <a:t>Redes neuronales acorde a la magnitud del problema.</a:t>
            </a:r>
          </a:p>
          <a:p>
            <a:r>
              <a:rPr lang="es-ES" sz="2000" dirty="0">
                <a:solidFill>
                  <a:schemeClr val="bg1"/>
                </a:solidFill>
              </a:rPr>
              <a:t>Observaciones son los estados y perturbaciones.</a:t>
            </a:r>
          </a:p>
          <a:p>
            <a:r>
              <a:rPr lang="es-ES" sz="2000" dirty="0">
                <a:solidFill>
                  <a:schemeClr val="bg1"/>
                </a:solidFill>
              </a:rPr>
              <a:t>Función de recompensa dada por: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697EA2-9BF2-4D86-8BD3-727786B4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39" y="3604106"/>
            <a:ext cx="4837061" cy="78602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2C1112-116B-417F-AA46-4493C670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8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FE1CA1-AC78-40A1-9BD8-7E2A18EC6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842" y="4799604"/>
            <a:ext cx="4075055" cy="107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5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CL" sz="4800" dirty="0">
                <a:solidFill>
                  <a:schemeClr val="bg1"/>
                </a:solidFill>
              </a:rPr>
              <a:t>Resultados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Se aborda el problema en el caso más simple posible.</a:t>
            </a:r>
          </a:p>
          <a:p>
            <a:r>
              <a:rPr lang="es-ES" sz="2000">
                <a:solidFill>
                  <a:schemeClr val="bg1"/>
                </a:solidFill>
              </a:rPr>
              <a:t>Se utiliza 1 zona, controlando solo temperatura.</a:t>
            </a:r>
          </a:p>
          <a:p>
            <a:r>
              <a:rPr lang="es-ES" sz="2000">
                <a:solidFill>
                  <a:schemeClr val="bg1"/>
                </a:solidFill>
              </a:rPr>
              <a:t>Se consideran acciones control solo de enfriamiento.</a:t>
            </a:r>
          </a:p>
          <a:p>
            <a:r>
              <a:rPr lang="es-ES" sz="2000">
                <a:solidFill>
                  <a:schemeClr val="bg1"/>
                </a:solidFill>
              </a:rPr>
              <a:t>Se tiene 1 variable como acción de control, y 2 acciones constantes.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229083"/>
            <a:ext cx="5051320" cy="239937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A0E656-1D0D-47CD-84C9-46B06364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9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72BB4C-48CD-4438-960E-B41A96650CE3}"/>
              </a:ext>
            </a:extLst>
          </p:cNvPr>
          <p:cNvSpPr txBox="1"/>
          <p:nvPr/>
        </p:nvSpPr>
        <p:spPr>
          <a:xfrm>
            <a:off x="8397542" y="462846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DFD1B5D8-C40A-4F7C-A869-E9816F6F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5117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638</Words>
  <Application>Microsoft Office PowerPoint</Application>
  <PresentationFormat>Panorámica</PresentationFormat>
  <Paragraphs>97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avances trabajo de título.</vt:lpstr>
      <vt:lpstr>Agenda</vt:lpstr>
      <vt:lpstr>Problema y objetivos</vt:lpstr>
      <vt:lpstr>Problema y objetivos</vt:lpstr>
      <vt:lpstr>Problema y objetivos</vt:lpstr>
      <vt:lpstr>Problema y objetivos</vt:lpstr>
      <vt:lpstr>Aprendizaje reforzado</vt:lpstr>
      <vt:lpstr>Configuración general del algoritmo DDPG</vt:lpstr>
      <vt:lpstr>Resultados</vt:lpstr>
      <vt:lpstr>Resultados</vt:lpstr>
      <vt:lpstr>Resultados</vt:lpstr>
      <vt:lpstr>2 variables de control</vt:lpstr>
      <vt:lpstr>2 variables de control</vt:lpstr>
      <vt:lpstr>2 variables de control incluyendo energía</vt:lpstr>
      <vt:lpstr>3 variables de control</vt:lpstr>
      <vt:lpstr>3 variables de control</vt:lpstr>
      <vt:lpstr>3 variables de control incluyendo energía</vt:lpstr>
      <vt:lpstr>Trabajo futuro</vt:lpstr>
      <vt:lpstr>Presentación avances trabajo de título.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avances</dc:title>
  <dc:creator>Ricardo López</dc:creator>
  <cp:lastModifiedBy>Ricardo López</cp:lastModifiedBy>
  <cp:revision>8</cp:revision>
  <dcterms:created xsi:type="dcterms:W3CDTF">2021-10-24T23:49:10Z</dcterms:created>
  <dcterms:modified xsi:type="dcterms:W3CDTF">2021-10-28T13:44:37Z</dcterms:modified>
</cp:coreProperties>
</file>