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B3D1-BE74-495A-8407-D15551852A6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F4DF-E052-4D26-A09D-B73C0308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3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B3D1-BE74-495A-8407-D15551852A6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F4DF-E052-4D26-A09D-B73C0308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9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B3D1-BE74-495A-8407-D15551852A6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F4DF-E052-4D26-A09D-B73C0308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B3D1-BE74-495A-8407-D15551852A6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F4DF-E052-4D26-A09D-B73C0308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6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B3D1-BE74-495A-8407-D15551852A6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F4DF-E052-4D26-A09D-B73C0308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B3D1-BE74-495A-8407-D15551852A6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F4DF-E052-4D26-A09D-B73C0308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9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B3D1-BE74-495A-8407-D15551852A6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F4DF-E052-4D26-A09D-B73C0308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3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B3D1-BE74-495A-8407-D15551852A6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F4DF-E052-4D26-A09D-B73C0308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6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B3D1-BE74-495A-8407-D15551852A6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F4DF-E052-4D26-A09D-B73C0308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1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B3D1-BE74-495A-8407-D15551852A6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F4DF-E052-4D26-A09D-B73C0308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B3D1-BE74-495A-8407-D15551852A6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F4DF-E052-4D26-A09D-B73C0308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1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B3D1-BE74-495A-8407-D15551852A6E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4F4DF-E052-4D26-A09D-B73C03084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/>
        </p:nvGrpSpPr>
        <p:grpSpPr>
          <a:xfrm>
            <a:off x="5119158" y="3009925"/>
            <a:ext cx="2578396" cy="200855"/>
            <a:chOff x="4046496" y="2124832"/>
            <a:chExt cx="2578396" cy="200855"/>
          </a:xfrm>
        </p:grpSpPr>
        <p:sp>
          <p:nvSpPr>
            <p:cNvPr id="44" name="Rectangle 43"/>
            <p:cNvSpPr/>
            <p:nvPr/>
          </p:nvSpPr>
          <p:spPr>
            <a:xfrm>
              <a:off x="4046496" y="2124832"/>
              <a:ext cx="357889" cy="20085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Arial Narrow" panose="020B0606020202030204" pitchFamily="34" charset="0"/>
                  <a:ea typeface="Verdana" panose="020B0604030504040204" pitchFamily="34" charset="0"/>
                </a:rPr>
                <a:t>version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404385" y="2124832"/>
              <a:ext cx="486703" cy="20085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 err="1">
                  <a:latin typeface="Arial Narrow" panose="020B0606020202030204" pitchFamily="34" charset="0"/>
                  <a:ea typeface="Verdana" panose="020B0604030504040204" pitchFamily="34" charset="0"/>
                </a:rPr>
                <a:t>tx</a:t>
              </a:r>
              <a:r>
                <a:rPr lang="en-US" altLang="zh-CN" sz="900" dirty="0">
                  <a:latin typeface="Arial Narrow" panose="020B0606020202030204" pitchFamily="34" charset="0"/>
                  <a:ea typeface="Verdana" panose="020B0604030504040204" pitchFamily="34" charset="0"/>
                </a:rPr>
                <a:t>-in count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891009" y="2124832"/>
              <a:ext cx="376324" cy="20085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 err="1">
                  <a:latin typeface="Arial Narrow" panose="020B0606020202030204" pitchFamily="34" charset="0"/>
                  <a:ea typeface="Verdana" panose="020B0604030504040204" pitchFamily="34" charset="0"/>
                </a:rPr>
                <a:t>tx</a:t>
              </a:r>
              <a:r>
                <a:rPr lang="en-US" altLang="zh-CN" sz="900" dirty="0">
                  <a:latin typeface="Arial Narrow" panose="020B0606020202030204" pitchFamily="34" charset="0"/>
                  <a:ea typeface="Verdana" panose="020B0604030504040204" pitchFamily="34" charset="0"/>
                </a:rPr>
                <a:t>-input</a:t>
              </a:r>
              <a:endParaRPr lang="en-US" sz="900" dirty="0">
                <a:latin typeface="Arial Narrow" panose="020B060602020203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67334" y="2124832"/>
              <a:ext cx="542916" cy="20085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 err="1">
                  <a:latin typeface="Arial Narrow" panose="020B0606020202030204" pitchFamily="34" charset="0"/>
                  <a:ea typeface="Verdana" panose="020B0604030504040204" pitchFamily="34" charset="0"/>
                </a:rPr>
                <a:t>tx</a:t>
              </a:r>
              <a:r>
                <a:rPr lang="en-US" altLang="zh-CN" sz="900" dirty="0">
                  <a:latin typeface="Arial Narrow" panose="020B0606020202030204" pitchFamily="34" charset="0"/>
                  <a:ea typeface="Verdana" panose="020B0604030504040204" pitchFamily="34" charset="0"/>
                </a:rPr>
                <a:t>-out count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811787" y="2124832"/>
              <a:ext cx="436622" cy="20085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err="1">
                  <a:latin typeface="Arial Narrow" panose="020B0606020202030204" pitchFamily="34" charset="0"/>
                  <a:ea typeface="Verdana" panose="020B0604030504040204" pitchFamily="34" charset="0"/>
                </a:rPr>
                <a:t>tx</a:t>
              </a:r>
              <a:r>
                <a:rPr lang="en-US" sz="900" dirty="0">
                  <a:latin typeface="Arial Narrow" panose="020B0606020202030204" pitchFamily="34" charset="0"/>
                  <a:ea typeface="Verdana" panose="020B0604030504040204" pitchFamily="34" charset="0"/>
                </a:rPr>
                <a:t>-output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247764" y="2124832"/>
              <a:ext cx="377128" cy="20085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 err="1">
                  <a:latin typeface="Arial Narrow" panose="020B0606020202030204" pitchFamily="34" charset="0"/>
                  <a:ea typeface="Verdana" panose="020B0604030504040204" pitchFamily="34" charset="0"/>
                </a:rPr>
                <a:t>locktime</a:t>
              </a:r>
              <a:endParaRPr lang="en-US" sz="900" dirty="0">
                <a:latin typeface="Arial Narrow" panose="020B060602020203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070429" y="2080701"/>
            <a:ext cx="920194" cy="230832"/>
            <a:chOff x="2496331" y="2868729"/>
            <a:chExt cx="920194" cy="230832"/>
          </a:xfrm>
        </p:grpSpPr>
        <p:sp>
          <p:nvSpPr>
            <p:cNvPr id="84" name="TextBox 83"/>
            <p:cNvSpPr txBox="1"/>
            <p:nvPr/>
          </p:nvSpPr>
          <p:spPr>
            <a:xfrm>
              <a:off x="2496331" y="2868729"/>
              <a:ext cx="4299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 Narrow" panose="020B0606020202030204" pitchFamily="34" charset="0"/>
                  <a:ea typeface="微软雅黑" panose="020B0503020204020204" pitchFamily="34" charset="-122"/>
                </a:rPr>
                <a:t>&lt;Sig&gt;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791033" y="2868729"/>
              <a:ext cx="6254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 Narrow" panose="020B0606020202030204" pitchFamily="34" charset="0"/>
                  <a:ea typeface="微软雅黑" panose="020B0503020204020204" pitchFamily="34" charset="-122"/>
                </a:rPr>
                <a:t>&lt;</a:t>
              </a:r>
              <a:r>
                <a:rPr lang="en-US" sz="900" dirty="0" err="1">
                  <a:latin typeface="Arial Narrow" panose="020B0606020202030204" pitchFamily="34" charset="0"/>
                  <a:ea typeface="微软雅黑" panose="020B0503020204020204" pitchFamily="34" charset="-122"/>
                </a:rPr>
                <a:t>PubKey</a:t>
              </a:r>
              <a:r>
                <a:rPr lang="en-US" sz="900" dirty="0">
                  <a:latin typeface="Arial Narrow" panose="020B0606020202030204" pitchFamily="34" charset="0"/>
                  <a:ea typeface="微软雅黑" panose="020B0503020204020204" pitchFamily="34" charset="-122"/>
                </a:rPr>
                <a:t>&gt;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564607" y="2897307"/>
              <a:ext cx="785814" cy="193231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273528" y="3864657"/>
            <a:ext cx="3523333" cy="233505"/>
            <a:chOff x="1543531" y="1412034"/>
            <a:chExt cx="3523333" cy="233505"/>
          </a:xfrm>
        </p:grpSpPr>
        <p:sp>
          <p:nvSpPr>
            <p:cNvPr id="87" name="TextBox 86"/>
            <p:cNvSpPr txBox="1"/>
            <p:nvPr/>
          </p:nvSpPr>
          <p:spPr>
            <a:xfrm>
              <a:off x="1543531" y="1414707"/>
              <a:ext cx="5741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 Narrow" panose="020B0606020202030204" pitchFamily="34" charset="0"/>
                  <a:ea typeface="微软雅黑" panose="020B0503020204020204" pitchFamily="34" charset="-122"/>
                </a:rPr>
                <a:t>OP_DUP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965233" y="1414707"/>
              <a:ext cx="7954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 Narrow" panose="020B0606020202030204" pitchFamily="34" charset="0"/>
                  <a:ea typeface="微软雅黑" panose="020B0503020204020204" pitchFamily="34" charset="-122"/>
                </a:rPr>
                <a:t>OP_HASH160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611807" y="1443285"/>
              <a:ext cx="3379293" cy="193231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17369" y="1412034"/>
              <a:ext cx="8338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 Narrow" panose="020B0606020202030204" pitchFamily="34" charset="0"/>
                  <a:ea typeface="微软雅黑" panose="020B0503020204020204" pitchFamily="34" charset="-122"/>
                </a:rPr>
                <a:t>&lt;</a:t>
              </a:r>
              <a:r>
                <a:rPr lang="en-US" sz="900" dirty="0" err="1">
                  <a:latin typeface="Arial Narrow" panose="020B0606020202030204" pitchFamily="34" charset="0"/>
                  <a:ea typeface="微软雅黑" panose="020B0503020204020204" pitchFamily="34" charset="-122"/>
                </a:rPr>
                <a:t>PubkeyHash</a:t>
              </a:r>
              <a:r>
                <a:rPr lang="en-US" sz="900" dirty="0">
                  <a:latin typeface="Arial Narrow" panose="020B0606020202030204" pitchFamily="34" charset="0"/>
                  <a:ea typeface="微软雅黑" panose="020B0503020204020204" pitchFamily="34" charset="-122"/>
                </a:rPr>
                <a:t>&gt;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305612" y="1412034"/>
              <a:ext cx="10342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 Narrow" panose="020B0606020202030204" pitchFamily="34" charset="0"/>
                  <a:ea typeface="微软雅黑" panose="020B0503020204020204" pitchFamily="34" charset="-122"/>
                </a:rPr>
                <a:t>OP_EQUALVERIFY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99319" y="1412034"/>
              <a:ext cx="8675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 Narrow" panose="020B0606020202030204" pitchFamily="34" charset="0"/>
                  <a:ea typeface="微软雅黑" panose="020B0503020204020204" pitchFamily="34" charset="-122"/>
                </a:rPr>
                <a:t>OP_CHECKSIG</a:t>
              </a:r>
            </a:p>
          </p:txBody>
        </p:sp>
      </p:grpSp>
      <p:sp>
        <p:nvSpPr>
          <p:cNvPr id="95" name="Rectangle 94"/>
          <p:cNvSpPr/>
          <p:nvPr/>
        </p:nvSpPr>
        <p:spPr>
          <a:xfrm>
            <a:off x="4228008" y="2999446"/>
            <a:ext cx="8942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b="1" dirty="0">
                <a:latin typeface="Arial Narrow" panose="020B0606020202030204" pitchFamily="34" charset="0"/>
                <a:ea typeface="微软雅黑" panose="020B0503020204020204" pitchFamily="34" charset="-122"/>
              </a:rPr>
              <a:t>Transaction</a:t>
            </a:r>
            <a:endParaRPr lang="en-US" sz="900" b="1" dirty="0"/>
          </a:p>
        </p:txBody>
      </p:sp>
      <p:cxnSp>
        <p:nvCxnSpPr>
          <p:cNvPr id="97" name="Straight Arrow Connector 96"/>
          <p:cNvCxnSpPr>
            <a:cxnSpLocks/>
          </p:cNvCxnSpPr>
          <p:nvPr/>
        </p:nvCxnSpPr>
        <p:spPr>
          <a:xfrm>
            <a:off x="7117033" y="3210780"/>
            <a:ext cx="0" cy="260631"/>
          </a:xfrm>
          <a:prstGeom prst="straightConnector1">
            <a:avLst/>
          </a:prstGeom>
          <a:ln w="12700">
            <a:solidFill>
              <a:srgbClr val="0066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5280915" y="2573937"/>
            <a:ext cx="1920081" cy="156595"/>
            <a:chOff x="4208253" y="1688844"/>
            <a:chExt cx="1920081" cy="156595"/>
          </a:xfrm>
        </p:grpSpPr>
        <p:sp>
          <p:nvSpPr>
            <p:cNvPr id="69" name="Rectangle 68"/>
            <p:cNvSpPr/>
            <p:nvPr/>
          </p:nvSpPr>
          <p:spPr>
            <a:xfrm>
              <a:off x="4208253" y="1688844"/>
              <a:ext cx="251582" cy="15659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ea typeface="Verdana" panose="020B0604030504040204" pitchFamily="34" charset="0"/>
                </a:rPr>
                <a:t>TXID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459835" y="1688844"/>
              <a:ext cx="261855" cy="15659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rial Narrow" panose="020B0606020202030204" pitchFamily="34" charset="0"/>
                  <a:ea typeface="Verdana" panose="020B0604030504040204" pitchFamily="34" charset="0"/>
                </a:rPr>
                <a:t>index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233694" y="1688844"/>
              <a:ext cx="450952" cy="15659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rial Narrow" panose="020B0606020202030204" pitchFamily="34" charset="0"/>
                  <a:ea typeface="Verdana" panose="020B0604030504040204" pitchFamily="34" charset="0"/>
                </a:rPr>
                <a:t>sig-script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684554" y="1688844"/>
              <a:ext cx="443780" cy="15659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rial Narrow" panose="020B0606020202030204" pitchFamily="34" charset="0"/>
                  <a:ea typeface="Verdana" panose="020B0604030504040204" pitchFamily="34" charset="0"/>
                </a:rPr>
                <a:t>sequence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723655" y="1688844"/>
              <a:ext cx="508074" cy="15659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rial Narrow" panose="020B0606020202030204" pitchFamily="34" charset="0"/>
                  <a:ea typeface="Verdana" panose="020B0604030504040204" pitchFamily="34" charset="0"/>
                </a:rPr>
                <a:t>script-bytes</a:t>
              </a:r>
            </a:p>
          </p:txBody>
        </p:sp>
      </p:grpSp>
      <p:sp>
        <p:nvSpPr>
          <p:cNvPr id="98" name="Rectangle 97"/>
          <p:cNvSpPr/>
          <p:nvPr/>
        </p:nvSpPr>
        <p:spPr>
          <a:xfrm>
            <a:off x="4036558" y="2543044"/>
            <a:ext cx="123732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b="1" dirty="0">
                <a:latin typeface="Arial Narrow" panose="020B0606020202030204" pitchFamily="34" charset="0"/>
                <a:ea typeface="微软雅黑" panose="020B0503020204020204" pitchFamily="34" charset="-122"/>
              </a:rPr>
              <a:t>Transaction Input</a:t>
            </a:r>
            <a:endParaRPr lang="en-US" sz="900" b="1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6306909" y="3471157"/>
            <a:ext cx="1405854" cy="156595"/>
            <a:chOff x="5234247" y="2586064"/>
            <a:chExt cx="1405854" cy="156595"/>
          </a:xfrm>
        </p:grpSpPr>
        <p:sp>
          <p:nvSpPr>
            <p:cNvPr id="75" name="Rectangle 74"/>
            <p:cNvSpPr/>
            <p:nvPr/>
          </p:nvSpPr>
          <p:spPr>
            <a:xfrm>
              <a:off x="5234247" y="2586064"/>
              <a:ext cx="286690" cy="156595"/>
            </a:xfrm>
            <a:prstGeom prst="rect">
              <a:avLst/>
            </a:prstGeom>
            <a:solidFill>
              <a:schemeClr val="accent2">
                <a:lumMod val="75000"/>
                <a:alpha val="40000"/>
              </a:schemeClr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ea typeface="Verdana" panose="020B0604030504040204" pitchFamily="34" charset="0"/>
                </a:rPr>
                <a:t>value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520937" y="2586064"/>
              <a:ext cx="504292" cy="156595"/>
            </a:xfrm>
            <a:prstGeom prst="rect">
              <a:avLst/>
            </a:prstGeom>
            <a:solidFill>
              <a:schemeClr val="accent2">
                <a:lumMod val="75000"/>
                <a:alpha val="40000"/>
              </a:schemeClr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rial Narrow" panose="020B0606020202030204" pitchFamily="34" charset="0"/>
                  <a:ea typeface="Verdana" panose="020B0604030504040204" pitchFamily="34" charset="0"/>
                </a:rPr>
                <a:t>script-bytes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026693" y="2586064"/>
              <a:ext cx="613408" cy="156595"/>
            </a:xfrm>
            <a:prstGeom prst="rect">
              <a:avLst/>
            </a:prstGeom>
            <a:solidFill>
              <a:schemeClr val="accent2">
                <a:lumMod val="75000"/>
                <a:alpha val="40000"/>
              </a:schemeClr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  <a:latin typeface="Arial Narrow" panose="020B0606020202030204" pitchFamily="34" charset="0"/>
                  <a:ea typeface="Verdana" panose="020B0604030504040204" pitchFamily="34" charset="0"/>
                </a:rPr>
                <a:t>pubkey</a:t>
              </a:r>
              <a:r>
                <a:rPr lang="en-US" altLang="zh-CN" sz="900" dirty="0">
                  <a:solidFill>
                    <a:schemeClr val="tx1"/>
                  </a:solidFill>
                  <a:latin typeface="Arial Narrow" panose="020B0606020202030204" pitchFamily="34" charset="0"/>
                  <a:ea typeface="Verdana" panose="020B0604030504040204" pitchFamily="34" charset="0"/>
                </a:rPr>
                <a:t>-script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>
            <a:off x="4966241" y="3446126"/>
            <a:ext cx="134152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b="1" dirty="0">
                <a:latin typeface="Arial Narrow" panose="020B0606020202030204" pitchFamily="34" charset="0"/>
                <a:ea typeface="微软雅黑" panose="020B0503020204020204" pitchFamily="34" charset="-122"/>
              </a:rPr>
              <a:t>Transaction Output</a:t>
            </a:r>
            <a:endParaRPr lang="en-US" sz="900" b="1" dirty="0"/>
          </a:p>
        </p:txBody>
      </p:sp>
      <p:cxnSp>
        <p:nvCxnSpPr>
          <p:cNvPr id="100" name="Straight Arrow Connector 99"/>
          <p:cNvCxnSpPr>
            <a:cxnSpLocks/>
            <a:stCxn id="65" idx="0"/>
          </p:cNvCxnSpPr>
          <p:nvPr/>
        </p:nvCxnSpPr>
        <p:spPr>
          <a:xfrm flipV="1">
            <a:off x="6151833" y="2744661"/>
            <a:ext cx="0" cy="265264"/>
          </a:xfrm>
          <a:prstGeom prst="straightConnector1">
            <a:avLst/>
          </a:prstGeom>
          <a:ln w="12700">
            <a:solidFill>
              <a:srgbClr val="0066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cxnSpLocks/>
          </p:cNvCxnSpPr>
          <p:nvPr/>
        </p:nvCxnSpPr>
        <p:spPr>
          <a:xfrm flipV="1">
            <a:off x="6529697" y="2308672"/>
            <a:ext cx="0" cy="265265"/>
          </a:xfrm>
          <a:prstGeom prst="straightConnector1">
            <a:avLst/>
          </a:prstGeom>
          <a:ln w="12700">
            <a:solidFill>
              <a:srgbClr val="0066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cxnSpLocks/>
          </p:cNvCxnSpPr>
          <p:nvPr/>
        </p:nvCxnSpPr>
        <p:spPr>
          <a:xfrm>
            <a:off x="7383733" y="3629880"/>
            <a:ext cx="0" cy="260631"/>
          </a:xfrm>
          <a:prstGeom prst="straightConnector1">
            <a:avLst/>
          </a:prstGeom>
          <a:ln w="12700">
            <a:solidFill>
              <a:srgbClr val="0066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51482" y="1213032"/>
            <a:ext cx="2121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49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44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微软雅黑</vt:lpstr>
      <vt:lpstr>Arial</vt:lpstr>
      <vt:lpstr>Arial Narrow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Richie Liu</dc:creator>
  <cp:lastModifiedBy>Richie Liu</cp:lastModifiedBy>
  <cp:revision>21</cp:revision>
  <dcterms:created xsi:type="dcterms:W3CDTF">2018-06-21T05:28:16Z</dcterms:created>
  <dcterms:modified xsi:type="dcterms:W3CDTF">2018-06-22T15:20:20Z</dcterms:modified>
</cp:coreProperties>
</file>