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86" r:id="rId5"/>
    <p:sldId id="300" r:id="rId6"/>
    <p:sldId id="298" r:id="rId7"/>
    <p:sldId id="301" r:id="rId8"/>
    <p:sldId id="299" r:id="rId9"/>
    <p:sldId id="295" r:id="rId10"/>
    <p:sldId id="296" r:id="rId11"/>
    <p:sldId id="29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1" autoAdjust="0"/>
    <p:restoredTop sz="77856" autoAdjust="0"/>
  </p:normalViewPr>
  <p:slideViewPr>
    <p:cSldViewPr snapToGrid="0">
      <p:cViewPr varScale="1">
        <p:scale>
          <a:sx n="90" d="100"/>
          <a:sy n="90" d="100"/>
        </p:scale>
        <p:origin x="200" y="5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BE5B1F-8548-4FA5-8ECE-FF697B8BDC8B}" type="doc">
      <dgm:prSet loTypeId="urn:microsoft.com/office/officeart/2008/layout/LinedList" loCatId="hierarchy" qsTypeId="urn:microsoft.com/office/officeart/2005/8/quickstyle/simple1" qsCatId="simple" csTypeId="urn:microsoft.com/office/officeart/2005/8/colors/colorful2" csCatId="colorful" phldr="1"/>
      <dgm:spPr/>
      <dgm:t>
        <a:bodyPr/>
        <a:lstStyle/>
        <a:p>
          <a:endParaRPr lang="en-US"/>
        </a:p>
      </dgm:t>
    </dgm:pt>
    <dgm:pt modelId="{393C84A3-4571-4040-9493-0BA1AF30DA26}">
      <dgm:prSet/>
      <dgm:spPr/>
      <dgm:t>
        <a:bodyPr/>
        <a:lstStyle/>
        <a:p>
          <a:endParaRPr lang="en-US" dirty="0"/>
        </a:p>
      </dgm:t>
    </dgm:pt>
    <dgm:pt modelId="{3A4A9F0D-AEA3-4A1C-B17C-D8B078DF106A}" type="parTrans" cxnId="{B78F293F-BC11-49D3-BE1D-C504995D7961}">
      <dgm:prSet/>
      <dgm:spPr/>
      <dgm:t>
        <a:bodyPr/>
        <a:lstStyle/>
        <a:p>
          <a:endParaRPr lang="en-US"/>
        </a:p>
      </dgm:t>
    </dgm:pt>
    <dgm:pt modelId="{8C58886A-EDBF-4BFF-AE8D-8BBD9AD31068}" type="sibTrans" cxnId="{B78F293F-BC11-49D3-BE1D-C504995D7961}">
      <dgm:prSet/>
      <dgm:spPr/>
      <dgm:t>
        <a:bodyPr/>
        <a:lstStyle/>
        <a:p>
          <a:endParaRPr lang="en-US"/>
        </a:p>
      </dgm:t>
    </dgm:pt>
    <dgm:pt modelId="{09AB19DE-0A85-493B-8A0E-8AC56DC905F8}">
      <dgm:prSet/>
      <dgm:spPr/>
      <dgm:t>
        <a:bodyPr/>
        <a:lstStyle/>
        <a:p>
          <a:endParaRPr lang="en-US" dirty="0"/>
        </a:p>
      </dgm:t>
    </dgm:pt>
    <dgm:pt modelId="{4BB754D1-EDE1-4049-9435-D033F95709D0}" type="parTrans" cxnId="{7F0FCC7E-C51A-4B2D-B669-97CE74A0DED9}">
      <dgm:prSet/>
      <dgm:spPr/>
      <dgm:t>
        <a:bodyPr/>
        <a:lstStyle/>
        <a:p>
          <a:endParaRPr lang="en-US"/>
        </a:p>
      </dgm:t>
    </dgm:pt>
    <dgm:pt modelId="{8861651B-08AB-4BAF-AAF6-588C1FD8766A}" type="sibTrans" cxnId="{7F0FCC7E-C51A-4B2D-B669-97CE74A0DED9}">
      <dgm:prSet/>
      <dgm:spPr/>
      <dgm:t>
        <a:bodyPr/>
        <a:lstStyle/>
        <a:p>
          <a:endParaRPr lang="en-US"/>
        </a:p>
      </dgm:t>
    </dgm:pt>
    <dgm:pt modelId="{00215110-1A21-4F4B-A220-C981FD4CAC14}" type="pres">
      <dgm:prSet presAssocID="{95BE5B1F-8548-4FA5-8ECE-FF697B8BDC8B}" presName="vert0" presStyleCnt="0">
        <dgm:presLayoutVars>
          <dgm:dir/>
          <dgm:animOne val="branch"/>
          <dgm:animLvl val="lvl"/>
        </dgm:presLayoutVars>
      </dgm:prSet>
      <dgm:spPr/>
    </dgm:pt>
    <dgm:pt modelId="{516F5F4C-8A79-49FD-8481-FF9771968988}" type="pres">
      <dgm:prSet presAssocID="{393C84A3-4571-4040-9493-0BA1AF30DA26}" presName="thickLine" presStyleLbl="alignNode1" presStyleIdx="0" presStyleCnt="1"/>
      <dgm:spPr/>
    </dgm:pt>
    <dgm:pt modelId="{B0D62B4F-B933-4EEC-8A79-73A6C0D9816D}" type="pres">
      <dgm:prSet presAssocID="{393C84A3-4571-4040-9493-0BA1AF30DA26}" presName="horz1" presStyleCnt="0"/>
      <dgm:spPr/>
    </dgm:pt>
    <dgm:pt modelId="{1CE73969-0ABD-46DE-9E94-1898258C7895}" type="pres">
      <dgm:prSet presAssocID="{393C84A3-4571-4040-9493-0BA1AF30DA26}" presName="tx1" presStyleLbl="revTx" presStyleIdx="0" presStyleCnt="2"/>
      <dgm:spPr/>
    </dgm:pt>
    <dgm:pt modelId="{E0977679-96F6-4BBF-AF9F-543DA79EAF7D}" type="pres">
      <dgm:prSet presAssocID="{393C84A3-4571-4040-9493-0BA1AF30DA26}" presName="vert1" presStyleCnt="0"/>
      <dgm:spPr/>
    </dgm:pt>
    <dgm:pt modelId="{A1EED516-2F57-4DEC-80E9-9C3099D6F737}" type="pres">
      <dgm:prSet presAssocID="{09AB19DE-0A85-493B-8A0E-8AC56DC905F8}" presName="vertSpace2a" presStyleCnt="0"/>
      <dgm:spPr/>
    </dgm:pt>
    <dgm:pt modelId="{843B8980-1F62-49EE-9B11-484E826CBC22}" type="pres">
      <dgm:prSet presAssocID="{09AB19DE-0A85-493B-8A0E-8AC56DC905F8}" presName="horz2" presStyleCnt="0"/>
      <dgm:spPr/>
    </dgm:pt>
    <dgm:pt modelId="{08D7CB57-DC6D-4151-A32B-90ED6D79A666}" type="pres">
      <dgm:prSet presAssocID="{09AB19DE-0A85-493B-8A0E-8AC56DC905F8}" presName="horzSpace2" presStyleCnt="0"/>
      <dgm:spPr/>
    </dgm:pt>
    <dgm:pt modelId="{3900D144-5C56-4E37-9889-4DCD4851DFA4}" type="pres">
      <dgm:prSet presAssocID="{09AB19DE-0A85-493B-8A0E-8AC56DC905F8}" presName="tx2" presStyleLbl="revTx" presStyleIdx="1" presStyleCnt="2"/>
      <dgm:spPr/>
    </dgm:pt>
    <dgm:pt modelId="{BA894E22-3EF6-4C65-AC59-47598CB721E9}" type="pres">
      <dgm:prSet presAssocID="{09AB19DE-0A85-493B-8A0E-8AC56DC905F8}" presName="vert2" presStyleCnt="0"/>
      <dgm:spPr/>
    </dgm:pt>
    <dgm:pt modelId="{07DEDFBE-86F6-4E17-9A8E-2FDFAFB95FFE}" type="pres">
      <dgm:prSet presAssocID="{09AB19DE-0A85-493B-8A0E-8AC56DC905F8}" presName="thinLine2b" presStyleLbl="callout" presStyleIdx="0" presStyleCnt="1"/>
      <dgm:spPr/>
    </dgm:pt>
    <dgm:pt modelId="{86B93967-E661-4B0D-8A13-269B1E4EE7B2}" type="pres">
      <dgm:prSet presAssocID="{09AB19DE-0A85-493B-8A0E-8AC56DC905F8}" presName="vertSpace2b" presStyleCnt="0"/>
      <dgm:spPr/>
    </dgm:pt>
  </dgm:ptLst>
  <dgm:cxnLst>
    <dgm:cxn modelId="{CFC49C12-97CE-4BE3-A699-0A3E5E8B1693}" type="presOf" srcId="{95BE5B1F-8548-4FA5-8ECE-FF697B8BDC8B}" destId="{00215110-1A21-4F4B-A220-C981FD4CAC14}" srcOrd="0" destOrd="0" presId="urn:microsoft.com/office/officeart/2008/layout/LinedList"/>
    <dgm:cxn modelId="{AB367628-B6C7-4EBA-86EC-16CA893FE420}" type="presOf" srcId="{393C84A3-4571-4040-9493-0BA1AF30DA26}" destId="{1CE73969-0ABD-46DE-9E94-1898258C7895}" srcOrd="0" destOrd="0" presId="urn:microsoft.com/office/officeart/2008/layout/LinedList"/>
    <dgm:cxn modelId="{B78F293F-BC11-49D3-BE1D-C504995D7961}" srcId="{95BE5B1F-8548-4FA5-8ECE-FF697B8BDC8B}" destId="{393C84A3-4571-4040-9493-0BA1AF30DA26}" srcOrd="0" destOrd="0" parTransId="{3A4A9F0D-AEA3-4A1C-B17C-D8B078DF106A}" sibTransId="{8C58886A-EDBF-4BFF-AE8D-8BBD9AD31068}"/>
    <dgm:cxn modelId="{22498B69-6FFB-49E6-B446-71DB2B4B8BA8}" type="presOf" srcId="{09AB19DE-0A85-493B-8A0E-8AC56DC905F8}" destId="{3900D144-5C56-4E37-9889-4DCD4851DFA4}" srcOrd="0" destOrd="0" presId="urn:microsoft.com/office/officeart/2008/layout/LinedList"/>
    <dgm:cxn modelId="{7F0FCC7E-C51A-4B2D-B669-97CE74A0DED9}" srcId="{393C84A3-4571-4040-9493-0BA1AF30DA26}" destId="{09AB19DE-0A85-493B-8A0E-8AC56DC905F8}" srcOrd="0" destOrd="0" parTransId="{4BB754D1-EDE1-4049-9435-D033F95709D0}" sibTransId="{8861651B-08AB-4BAF-AAF6-588C1FD8766A}"/>
    <dgm:cxn modelId="{65067477-732F-41AF-805F-F9942FC6F9CF}" type="presParOf" srcId="{00215110-1A21-4F4B-A220-C981FD4CAC14}" destId="{516F5F4C-8A79-49FD-8481-FF9771968988}" srcOrd="0" destOrd="0" presId="urn:microsoft.com/office/officeart/2008/layout/LinedList"/>
    <dgm:cxn modelId="{FFCB4DE4-3E55-4F46-8E0B-44B97EE19420}" type="presParOf" srcId="{00215110-1A21-4F4B-A220-C981FD4CAC14}" destId="{B0D62B4F-B933-4EEC-8A79-73A6C0D9816D}" srcOrd="1" destOrd="0" presId="urn:microsoft.com/office/officeart/2008/layout/LinedList"/>
    <dgm:cxn modelId="{BEF08D2A-7B26-4AB2-8912-A3EC046ED9BF}" type="presParOf" srcId="{B0D62B4F-B933-4EEC-8A79-73A6C0D9816D}" destId="{1CE73969-0ABD-46DE-9E94-1898258C7895}" srcOrd="0" destOrd="0" presId="urn:microsoft.com/office/officeart/2008/layout/LinedList"/>
    <dgm:cxn modelId="{13755906-1903-43EF-BA0F-3348C3C0DC31}" type="presParOf" srcId="{B0D62B4F-B933-4EEC-8A79-73A6C0D9816D}" destId="{E0977679-96F6-4BBF-AF9F-543DA79EAF7D}" srcOrd="1" destOrd="0" presId="urn:microsoft.com/office/officeart/2008/layout/LinedList"/>
    <dgm:cxn modelId="{7B0F2C0E-D902-4D86-B865-0EBD6D1AE69B}" type="presParOf" srcId="{E0977679-96F6-4BBF-AF9F-543DA79EAF7D}" destId="{A1EED516-2F57-4DEC-80E9-9C3099D6F737}" srcOrd="0" destOrd="0" presId="urn:microsoft.com/office/officeart/2008/layout/LinedList"/>
    <dgm:cxn modelId="{5EE04CCC-E8AC-472D-80AA-3F971A317659}" type="presParOf" srcId="{E0977679-96F6-4BBF-AF9F-543DA79EAF7D}" destId="{843B8980-1F62-49EE-9B11-484E826CBC22}" srcOrd="1" destOrd="0" presId="urn:microsoft.com/office/officeart/2008/layout/LinedList"/>
    <dgm:cxn modelId="{9B724B2D-C944-4699-9BF7-EC838F23FA9F}" type="presParOf" srcId="{843B8980-1F62-49EE-9B11-484E826CBC22}" destId="{08D7CB57-DC6D-4151-A32B-90ED6D79A666}" srcOrd="0" destOrd="0" presId="urn:microsoft.com/office/officeart/2008/layout/LinedList"/>
    <dgm:cxn modelId="{0F763D05-B32B-4220-B6EF-99127BB0E036}" type="presParOf" srcId="{843B8980-1F62-49EE-9B11-484E826CBC22}" destId="{3900D144-5C56-4E37-9889-4DCD4851DFA4}" srcOrd="1" destOrd="0" presId="urn:microsoft.com/office/officeart/2008/layout/LinedList"/>
    <dgm:cxn modelId="{38C4AE66-A9C4-4A0F-97D9-E9FA45FC441A}" type="presParOf" srcId="{843B8980-1F62-49EE-9B11-484E826CBC22}" destId="{BA894E22-3EF6-4C65-AC59-47598CB721E9}" srcOrd="2" destOrd="0" presId="urn:microsoft.com/office/officeart/2008/layout/LinedList"/>
    <dgm:cxn modelId="{85EFC1AD-7843-4655-B2C5-BB118F3FE24E}" type="presParOf" srcId="{E0977679-96F6-4BBF-AF9F-543DA79EAF7D}" destId="{07DEDFBE-86F6-4E17-9A8E-2FDFAFB95FFE}" srcOrd="2" destOrd="0" presId="urn:microsoft.com/office/officeart/2008/layout/LinedList"/>
    <dgm:cxn modelId="{CF50F5AC-4068-4392-8A55-EB13985DD539}" type="presParOf" srcId="{E0977679-96F6-4BBF-AF9F-543DA79EAF7D}" destId="{86B93967-E661-4B0D-8A13-269B1E4EE7B2}"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F5F4C-8A79-49FD-8481-FF9771968988}">
      <dsp:nvSpPr>
        <dsp:cNvPr id="0" name=""/>
        <dsp:cNvSpPr/>
      </dsp:nvSpPr>
      <dsp:spPr>
        <a:xfrm>
          <a:off x="0" y="0"/>
          <a:ext cx="5977938"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E73969-0ABD-46DE-9E94-1898258C7895}">
      <dsp:nvSpPr>
        <dsp:cNvPr id="0" name=""/>
        <dsp:cNvSpPr/>
      </dsp:nvSpPr>
      <dsp:spPr>
        <a:xfrm>
          <a:off x="0" y="0"/>
          <a:ext cx="1195587" cy="33427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0"/>
        <a:ext cx="1195587" cy="3342747"/>
      </dsp:txXfrm>
    </dsp:sp>
    <dsp:sp modelId="{3900D144-5C56-4E37-9889-4DCD4851DFA4}">
      <dsp:nvSpPr>
        <dsp:cNvPr id="0" name=""/>
        <dsp:cNvSpPr/>
      </dsp:nvSpPr>
      <dsp:spPr>
        <a:xfrm>
          <a:off x="1285256" y="151794"/>
          <a:ext cx="4692681" cy="3035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1285256" y="151794"/>
        <a:ext cx="4692681" cy="3035893"/>
      </dsp:txXfrm>
    </dsp:sp>
    <dsp:sp modelId="{07DEDFBE-86F6-4E17-9A8E-2FDFAFB95FFE}">
      <dsp:nvSpPr>
        <dsp:cNvPr id="0" name=""/>
        <dsp:cNvSpPr/>
      </dsp:nvSpPr>
      <dsp:spPr>
        <a:xfrm>
          <a:off x="1195587" y="3187687"/>
          <a:ext cx="4782350" cy="0"/>
        </a:xfrm>
        <a:prstGeom prst="line">
          <a:avLst/>
        </a:prstGeom>
        <a:solidFill>
          <a:schemeClr val="accent2">
            <a:hueOff val="0"/>
            <a:satOff val="0"/>
            <a:lumOff val="0"/>
            <a:alphaOff val="0"/>
          </a:schemeClr>
        </a:solidFill>
        <a:ln w="15875"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1982AE-DA6F-4FB8-8389-712D4A767F44}" type="datetimeFigureOut">
              <a:rPr lang="en-US" smtClean="0"/>
              <a:t>5/19/2021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B3147-A239-4F83-B836-29FD9CD824AF}" type="slidenum">
              <a:rPr lang="en-US" smtClean="0"/>
              <a:t>‹#›</a:t>
            </a:fld>
            <a:endParaRPr lang="en-US"/>
          </a:p>
        </p:txBody>
      </p:sp>
    </p:spTree>
    <p:extLst>
      <p:ext uri="{BB962C8B-B14F-4D97-AF65-F5344CB8AC3E}">
        <p14:creationId xmlns:p14="http://schemas.microsoft.com/office/powerpoint/2010/main" val="28308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b="0" i="0" dirty="0">
                <a:solidFill>
                  <a:srgbClr val="E8E6E3"/>
                </a:solidFill>
                <a:effectLst/>
                <a:latin typeface="roboto" panose="02000000000000000000" pitchFamily="2" charset="0"/>
              </a:rPr>
              <a:t>The OWASP Top 10 is a standard awareness document for developers and web application security. It represents a broad consensus about the most critical security risks to web applications.</a:t>
            </a:r>
          </a:p>
          <a:p>
            <a:endParaRPr lang="en-US" b="0" i="0" dirty="0">
              <a:solidFill>
                <a:srgbClr val="E8E6E3"/>
              </a:solidFill>
              <a:effectLst/>
              <a:latin typeface="roboto" panose="02000000000000000000" pitchFamily="2" charset="0"/>
            </a:endParaRPr>
          </a:p>
          <a:p>
            <a:r>
              <a:rPr lang="en-US" altLang="zh-TW" b="0" i="0" dirty="0">
                <a:solidFill>
                  <a:srgbClr val="E8E6E3"/>
                </a:solidFill>
                <a:effectLst/>
                <a:latin typeface="roboto" panose="02000000000000000000" pitchFamily="2" charset="0"/>
              </a:rPr>
              <a:t>Companies should adopt this document and start the process of ensuring that their web applications minimize these risks. Using the OWASP Top 10 is perhaps the most effective first step towards changing the software development culture within your organization into one that produces more secure code.</a:t>
            </a:r>
            <a:endParaRPr lang="en-US" dirty="0"/>
          </a:p>
        </p:txBody>
      </p:sp>
      <p:sp>
        <p:nvSpPr>
          <p:cNvPr id="4" name="Slide Number Placeholder 3"/>
          <p:cNvSpPr>
            <a:spLocks noGrp="1"/>
          </p:cNvSpPr>
          <p:nvPr>
            <p:ph type="sldNum" sz="quarter" idx="5"/>
          </p:nvPr>
        </p:nvSpPr>
        <p:spPr/>
        <p:txBody>
          <a:bodyPr/>
          <a:lstStyle/>
          <a:p>
            <a:fld id="{A66B3147-A239-4F83-B836-29FD9CD824AF}" type="slidenum">
              <a:rPr lang="en-US" smtClean="0"/>
              <a:t>2</a:t>
            </a:fld>
            <a:endParaRPr lang="en-US"/>
          </a:p>
        </p:txBody>
      </p:sp>
    </p:spTree>
    <p:extLst>
      <p:ext uri="{BB962C8B-B14F-4D97-AF65-F5344CB8AC3E}">
        <p14:creationId xmlns:p14="http://schemas.microsoft.com/office/powerpoint/2010/main" val="2446113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Cross-site scripting (XSS) is a type of security vulnerability typically found in web applications. XSS attacks enable attackers to inject client-side scripts into web pages viewed by other users. A cross-site scripting vulnerability may be used by attackers to bypass access controls such as the same-origin policy. Cross-site scripting carried out on websites accounted for roughly 84% of all security vulnerabilities documented by Symantec up until 2007.[1] XSS effects vary in range from petty nuisance to significant security risk, depending on the sensitivity of the data handled by the vulnerable site and the nature of any security mitigation implemented by the site's owner network</a:t>
            </a:r>
            <a:endParaRPr lang="en-US" dirty="0"/>
          </a:p>
        </p:txBody>
      </p:sp>
      <p:sp>
        <p:nvSpPr>
          <p:cNvPr id="4" name="Slide Number Placeholder 3"/>
          <p:cNvSpPr>
            <a:spLocks noGrp="1"/>
          </p:cNvSpPr>
          <p:nvPr>
            <p:ph type="sldNum" sz="quarter" idx="5"/>
          </p:nvPr>
        </p:nvSpPr>
        <p:spPr/>
        <p:txBody>
          <a:bodyPr/>
          <a:lstStyle/>
          <a:p>
            <a:fld id="{A66B3147-A239-4F83-B836-29FD9CD824AF}" type="slidenum">
              <a:rPr lang="en-US" smtClean="0"/>
              <a:t>3</a:t>
            </a:fld>
            <a:endParaRPr lang="en-US"/>
          </a:p>
        </p:txBody>
      </p:sp>
    </p:spTree>
    <p:extLst>
      <p:ext uri="{BB962C8B-B14F-4D97-AF65-F5344CB8AC3E}">
        <p14:creationId xmlns:p14="http://schemas.microsoft.com/office/powerpoint/2010/main" val="1358556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Cross-site scripting (XSS) is a type of security vulnerability typically found in web applications. XSS attacks enable attackers to inject client-side scripts into web pages viewed by other users. A cross-site scripting vulnerability may be used by attackers to bypass access controls such as the same-origin policy. Cross-site scripting carried out on websites accounted for roughly 84% of all security vulnerabilities documented by Symantec up until 2007.[1] XSS effects vary in range from petty nuisance to significant security risk, depending on the sensitivity of the data handled by the vulnerable site and the nature of any security mitigation implemented by the site's owner network</a:t>
            </a:r>
            <a:endParaRPr lang="en-US" dirty="0"/>
          </a:p>
        </p:txBody>
      </p:sp>
      <p:sp>
        <p:nvSpPr>
          <p:cNvPr id="4" name="Slide Number Placeholder 3"/>
          <p:cNvSpPr>
            <a:spLocks noGrp="1"/>
          </p:cNvSpPr>
          <p:nvPr>
            <p:ph type="sldNum" sz="quarter" idx="5"/>
          </p:nvPr>
        </p:nvSpPr>
        <p:spPr/>
        <p:txBody>
          <a:bodyPr/>
          <a:lstStyle/>
          <a:p>
            <a:fld id="{A66B3147-A239-4F83-B836-29FD9CD824AF}" type="slidenum">
              <a:rPr lang="en-US" smtClean="0"/>
              <a:t>4</a:t>
            </a:fld>
            <a:endParaRPr lang="en-US"/>
          </a:p>
        </p:txBody>
      </p:sp>
    </p:spTree>
    <p:extLst>
      <p:ext uri="{BB962C8B-B14F-4D97-AF65-F5344CB8AC3E}">
        <p14:creationId xmlns:p14="http://schemas.microsoft.com/office/powerpoint/2010/main" val="3295287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Cross-site scripting (XSS) is a type of security vulnerability typically found in web applications. XSS attacks enable attackers to inject client-side scripts into web pages viewed by other users. A cross-site scripting vulnerability may be used by attackers to bypass access controls such as the same-origin policy. Cross-site scripting carried out on websites accounted for roughly 84% of all security vulnerabilities documented by Symantec up until 2007.[1] XSS effects vary in range from petty nuisance to significant security risk, depending on the sensitivity of the data handled by the vulnerable site and the nature of any security mitigation implemented by the site's owner network</a:t>
            </a:r>
            <a:endParaRPr lang="en-US" dirty="0"/>
          </a:p>
        </p:txBody>
      </p:sp>
      <p:sp>
        <p:nvSpPr>
          <p:cNvPr id="4" name="Slide Number Placeholder 3"/>
          <p:cNvSpPr>
            <a:spLocks noGrp="1"/>
          </p:cNvSpPr>
          <p:nvPr>
            <p:ph type="sldNum" sz="quarter" idx="5"/>
          </p:nvPr>
        </p:nvSpPr>
        <p:spPr/>
        <p:txBody>
          <a:bodyPr/>
          <a:lstStyle/>
          <a:p>
            <a:fld id="{A66B3147-A239-4F83-B836-29FD9CD824AF}" type="slidenum">
              <a:rPr lang="en-US" smtClean="0"/>
              <a:t>5</a:t>
            </a:fld>
            <a:endParaRPr lang="en-US"/>
          </a:p>
        </p:txBody>
      </p:sp>
    </p:spTree>
    <p:extLst>
      <p:ext uri="{BB962C8B-B14F-4D97-AF65-F5344CB8AC3E}">
        <p14:creationId xmlns:p14="http://schemas.microsoft.com/office/powerpoint/2010/main" val="2404663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C3BEB6"/>
                </a:solidFill>
                <a:effectLst/>
                <a:latin typeface="Work Sans"/>
              </a:rPr>
              <a:t>This occurs when the malicious results are being returned after entering the malicious code. Reflected XSS code is not being saved permanently. In this case, the malicious code is being reflected in any website result. The attack code can be included in the faked URL or HTTP parameters.</a:t>
            </a:r>
            <a:endParaRPr lang="en-US" dirty="0">
              <a:solidFill>
                <a:srgbClr val="404040"/>
              </a:solidFill>
            </a:endParaRPr>
          </a:p>
          <a:p>
            <a:endParaRPr lang="en-US" dirty="0"/>
          </a:p>
        </p:txBody>
      </p:sp>
      <p:sp>
        <p:nvSpPr>
          <p:cNvPr id="4" name="Slide Number Placeholder 3"/>
          <p:cNvSpPr>
            <a:spLocks noGrp="1"/>
          </p:cNvSpPr>
          <p:nvPr>
            <p:ph type="sldNum" sz="quarter" idx="5"/>
          </p:nvPr>
        </p:nvSpPr>
        <p:spPr/>
        <p:txBody>
          <a:bodyPr/>
          <a:lstStyle/>
          <a:p>
            <a:fld id="{A66B3147-A239-4F83-B836-29FD9CD824AF}" type="slidenum">
              <a:rPr lang="en-US" smtClean="0"/>
              <a:t>6</a:t>
            </a:fld>
            <a:endParaRPr lang="en-US"/>
          </a:p>
        </p:txBody>
      </p:sp>
    </p:spTree>
    <p:extLst>
      <p:ext uri="{BB962C8B-B14F-4D97-AF65-F5344CB8AC3E}">
        <p14:creationId xmlns:p14="http://schemas.microsoft.com/office/powerpoint/2010/main" val="739496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404040"/>
              </a:solidFill>
            </a:endParaRPr>
          </a:p>
          <a:p>
            <a:pPr algn="l"/>
            <a:r>
              <a:rPr lang="en-GB" b="0" i="0" dirty="0">
                <a:solidFill>
                  <a:schemeClr val="tx1"/>
                </a:solidFill>
                <a:effectLst/>
                <a:latin typeface="Work Sans"/>
              </a:rPr>
              <a:t>This attack can be considered riskier and it provides more damage.</a:t>
            </a:r>
          </a:p>
          <a:p>
            <a:pPr algn="l"/>
            <a:r>
              <a:rPr lang="en-GB" b="0" i="0" dirty="0">
                <a:solidFill>
                  <a:schemeClr val="tx1"/>
                </a:solidFill>
                <a:effectLst/>
                <a:latin typeface="Work Sans"/>
              </a:rPr>
              <a:t>In this type of attack, the malicious code or script is being saved on the web server (for example, in the database) and executed every time when the users will call the appropriate functionality. This way stored XSS attack can affect many users. Also as the script is being stored on the web server, it will affect the website for a longer time.</a:t>
            </a:r>
          </a:p>
          <a:p>
            <a:pPr algn="l"/>
            <a:r>
              <a:rPr lang="en-GB" b="0" i="0" dirty="0">
                <a:solidFill>
                  <a:schemeClr val="tx1"/>
                </a:solidFill>
                <a:effectLst/>
                <a:latin typeface="Work Sans"/>
              </a:rPr>
              <a:t>In order to perform stored XSS attack, the malicious script should be sent through the vulnerable input form (</a:t>
            </a:r>
            <a:r>
              <a:rPr lang="en-GB" b="1" i="0" u="sng" dirty="0">
                <a:solidFill>
                  <a:schemeClr val="tx1"/>
                </a:solidFill>
                <a:effectLst/>
                <a:latin typeface="Work Sans"/>
              </a:rPr>
              <a:t>For Example,</a:t>
            </a:r>
            <a:r>
              <a:rPr lang="en-GB" b="0" i="0" dirty="0">
                <a:solidFill>
                  <a:schemeClr val="tx1"/>
                </a:solidFill>
                <a:effectLst/>
                <a:latin typeface="Work Sans"/>
              </a:rPr>
              <a:t> comment field or review field). This way the appropriate script will be saved in the database and executed on the page load or appropriate function calling.</a:t>
            </a:r>
          </a:p>
          <a:p>
            <a:endParaRPr lang="en-US" dirty="0"/>
          </a:p>
        </p:txBody>
      </p:sp>
      <p:sp>
        <p:nvSpPr>
          <p:cNvPr id="4" name="Slide Number Placeholder 3"/>
          <p:cNvSpPr>
            <a:spLocks noGrp="1"/>
          </p:cNvSpPr>
          <p:nvPr>
            <p:ph type="sldNum" sz="quarter" idx="5"/>
          </p:nvPr>
        </p:nvSpPr>
        <p:spPr/>
        <p:txBody>
          <a:bodyPr/>
          <a:lstStyle/>
          <a:p>
            <a:fld id="{A66B3147-A239-4F83-B836-29FD9CD824AF}" type="slidenum">
              <a:rPr lang="en-US" smtClean="0"/>
              <a:t>7</a:t>
            </a:fld>
            <a:endParaRPr lang="en-US"/>
          </a:p>
        </p:txBody>
      </p:sp>
    </p:spTree>
    <p:extLst>
      <p:ext uri="{BB962C8B-B14F-4D97-AF65-F5344CB8AC3E}">
        <p14:creationId xmlns:p14="http://schemas.microsoft.com/office/powerpoint/2010/main" val="2812762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404040"/>
              </a:solidFill>
            </a:endParaRPr>
          </a:p>
          <a:p>
            <a:pPr algn="l"/>
            <a:r>
              <a:rPr lang="en-GB" b="0" i="0" dirty="0">
                <a:solidFill>
                  <a:schemeClr val="tx1"/>
                </a:solidFill>
                <a:effectLst/>
                <a:latin typeface="Work Sans"/>
              </a:rPr>
              <a:t>This type of attack occurs when the DOM environment is being changed, but the client-side code does not change. When the DOM environment is being modified in the victim’s browser, then the client side code executes differently.</a:t>
            </a:r>
          </a:p>
          <a:p>
            <a:pPr algn="l"/>
            <a:r>
              <a:rPr lang="en-GB" b="0" i="0" dirty="0">
                <a:solidFill>
                  <a:schemeClr val="tx1"/>
                </a:solidFill>
                <a:effectLst/>
                <a:latin typeface="Work Sans"/>
              </a:rPr>
              <a:t>In order to get a better understanding of how XSS DOM attack is being performed let us </a:t>
            </a:r>
            <a:r>
              <a:rPr lang="en-GB" b="0" i="0" dirty="0" err="1">
                <a:solidFill>
                  <a:schemeClr val="tx1"/>
                </a:solidFill>
                <a:effectLst/>
                <a:latin typeface="Work Sans"/>
              </a:rPr>
              <a:t>analyze</a:t>
            </a:r>
            <a:r>
              <a:rPr lang="en-GB" b="0" i="0" dirty="0">
                <a:solidFill>
                  <a:schemeClr val="tx1"/>
                </a:solidFill>
                <a:effectLst/>
                <a:latin typeface="Work Sans"/>
              </a:rPr>
              <a:t> the following Example.</a:t>
            </a:r>
          </a:p>
          <a:p>
            <a:pPr algn="l"/>
            <a:r>
              <a:rPr lang="en-GB" b="0" i="0" dirty="0">
                <a:solidFill>
                  <a:schemeClr val="tx1"/>
                </a:solidFill>
                <a:effectLst/>
                <a:latin typeface="Work Sans"/>
              </a:rPr>
              <a:t>Consider, there is a webpage with URL </a:t>
            </a:r>
            <a:r>
              <a:rPr lang="en-GB" b="0" i="1" dirty="0">
                <a:solidFill>
                  <a:schemeClr val="tx1"/>
                </a:solidFill>
                <a:effectLst/>
                <a:latin typeface="Work Sans"/>
              </a:rPr>
              <a:t>http://testing.com/book.html?default=1</a:t>
            </a:r>
            <a:r>
              <a:rPr lang="en-GB" b="0" i="0" dirty="0">
                <a:solidFill>
                  <a:schemeClr val="tx1"/>
                </a:solidFill>
                <a:effectLst/>
                <a:latin typeface="Work Sans"/>
              </a:rPr>
              <a:t>. As we know, “default” is a parameter and “1” is its value. Therefore, in order to perform XSS DOM attack, we would send a script as the parameter.</a:t>
            </a:r>
          </a:p>
          <a:p>
            <a:pPr algn="l"/>
            <a:endParaRPr lang="en-GB" b="0" i="0" dirty="0">
              <a:solidFill>
                <a:schemeClr val="tx1"/>
              </a:solidFill>
              <a:effectLst/>
              <a:latin typeface="Work Sans"/>
            </a:endParaRPr>
          </a:p>
          <a:p>
            <a:pPr algn="l"/>
            <a:r>
              <a:rPr lang="zh-TW" altLang="en-US" sz="1200" b="0" i="0" dirty="0">
                <a:solidFill>
                  <a:schemeClr val="tx1"/>
                </a:solidFill>
                <a:effectLst/>
                <a:latin typeface="Domine"/>
              </a:rPr>
              <a:t>容易遭受到 </a:t>
            </a:r>
            <a:r>
              <a:rPr lang="en-US" sz="1200" b="0" i="0" dirty="0">
                <a:solidFill>
                  <a:schemeClr val="tx1"/>
                </a:solidFill>
                <a:effectLst/>
                <a:latin typeface="Domine"/>
              </a:rPr>
              <a:t>DOM</a:t>
            </a:r>
            <a:r>
              <a:rPr lang="zh-TW" altLang="en-US" sz="1200" b="0" i="0" dirty="0">
                <a:solidFill>
                  <a:schemeClr val="tx1"/>
                </a:solidFill>
                <a:effectLst/>
                <a:latin typeface="Domine"/>
              </a:rPr>
              <a:t>攻擊的有：</a:t>
            </a:r>
          </a:p>
          <a:p>
            <a:pPr algn="l">
              <a:buFont typeface="Arial" panose="020B0604020202020204" pitchFamily="34" charset="0"/>
              <a:buChar char="•"/>
            </a:pPr>
            <a:r>
              <a:rPr lang="en-US" sz="1200" b="0" i="0" dirty="0">
                <a:solidFill>
                  <a:schemeClr val="tx1"/>
                </a:solidFill>
                <a:effectLst/>
                <a:latin typeface="Domine"/>
              </a:rPr>
              <a:t> document.url</a:t>
            </a:r>
          </a:p>
          <a:p>
            <a:pPr algn="l">
              <a:buFont typeface="Arial" panose="020B0604020202020204" pitchFamily="34" charset="0"/>
              <a:buChar char="•"/>
            </a:pPr>
            <a:r>
              <a:rPr lang="en-US" sz="1200" b="0" i="0" dirty="0">
                <a:solidFill>
                  <a:schemeClr val="tx1"/>
                </a:solidFill>
                <a:effectLst/>
                <a:latin typeface="Domine"/>
              </a:rPr>
              <a:t> </a:t>
            </a:r>
            <a:r>
              <a:rPr lang="en-US" sz="1200" b="0" i="0" dirty="0" err="1">
                <a:solidFill>
                  <a:schemeClr val="tx1"/>
                </a:solidFill>
                <a:effectLst/>
                <a:latin typeface="Domine"/>
              </a:rPr>
              <a:t>document.cookie</a:t>
            </a:r>
            <a:endParaRPr lang="en-US" sz="1200" b="0" i="0" dirty="0">
              <a:solidFill>
                <a:schemeClr val="tx1"/>
              </a:solidFill>
              <a:effectLst/>
              <a:latin typeface="Domine"/>
            </a:endParaRPr>
          </a:p>
          <a:p>
            <a:pPr algn="l">
              <a:buFont typeface="Arial" panose="020B0604020202020204" pitchFamily="34" charset="0"/>
              <a:buChar char="•"/>
            </a:pPr>
            <a:r>
              <a:rPr lang="en-US" sz="1200" b="0" i="0" dirty="0">
                <a:solidFill>
                  <a:schemeClr val="tx1"/>
                </a:solidFill>
                <a:effectLst/>
                <a:latin typeface="Domine"/>
              </a:rPr>
              <a:t> </a:t>
            </a:r>
            <a:r>
              <a:rPr lang="en-US" sz="1200" b="0" i="0" dirty="0" err="1">
                <a:solidFill>
                  <a:schemeClr val="tx1"/>
                </a:solidFill>
                <a:effectLst/>
                <a:latin typeface="Domine"/>
              </a:rPr>
              <a:t>window.location.search</a:t>
            </a:r>
            <a:endParaRPr lang="en-US" sz="1200" b="0" i="0" dirty="0">
              <a:solidFill>
                <a:schemeClr val="tx1"/>
              </a:solidFill>
              <a:effectLst/>
              <a:latin typeface="Domine"/>
            </a:endParaRPr>
          </a:p>
          <a:p>
            <a:pPr algn="l">
              <a:buFont typeface="Arial" panose="020B0604020202020204" pitchFamily="34" charset="0"/>
              <a:buChar char="•"/>
            </a:pPr>
            <a:r>
              <a:rPr lang="en-US" sz="1200" b="0" i="0" dirty="0">
                <a:solidFill>
                  <a:schemeClr val="tx1"/>
                </a:solidFill>
                <a:effectLst/>
                <a:latin typeface="Domine"/>
              </a:rPr>
              <a:t> </a:t>
            </a:r>
            <a:r>
              <a:rPr lang="en-US" sz="1200" b="0" i="0" dirty="0" err="1">
                <a:solidFill>
                  <a:schemeClr val="tx1"/>
                </a:solidFill>
                <a:effectLst/>
                <a:latin typeface="Domine"/>
              </a:rPr>
              <a:t>history.replaceState</a:t>
            </a:r>
            <a:endParaRPr lang="en-US" sz="1200" b="0" i="0" dirty="0">
              <a:solidFill>
                <a:schemeClr val="tx1"/>
              </a:solidFill>
              <a:effectLst/>
              <a:latin typeface="Domine"/>
            </a:endParaRPr>
          </a:p>
          <a:p>
            <a:pPr algn="l"/>
            <a:endParaRPr lang="en-GB" b="0" i="0" dirty="0">
              <a:solidFill>
                <a:schemeClr val="tx1"/>
              </a:solidFill>
              <a:effectLst/>
              <a:latin typeface="Work Sans"/>
            </a:endParaRPr>
          </a:p>
          <a:p>
            <a:pPr algn="l"/>
            <a:r>
              <a:rPr lang="zh-TW" altLang="en-US" b="0" i="0" dirty="0">
                <a:solidFill>
                  <a:schemeClr val="tx1"/>
                </a:solidFill>
                <a:effectLst/>
                <a:latin typeface="Work Sans"/>
              </a:rPr>
              <a:t>底下提供大家</a:t>
            </a:r>
            <a:r>
              <a:rPr lang="en-US" altLang="zh-TW" b="0" i="0" dirty="0">
                <a:solidFill>
                  <a:schemeClr val="tx1"/>
                </a:solidFill>
                <a:effectLst/>
                <a:latin typeface="Work Sans"/>
              </a:rPr>
              <a:t>XSS</a:t>
            </a:r>
            <a:r>
              <a:rPr lang="zh-TW" altLang="en-US" b="0" i="0" dirty="0">
                <a:solidFill>
                  <a:schemeClr val="tx1"/>
                </a:solidFill>
                <a:effectLst/>
                <a:latin typeface="Work Sans"/>
              </a:rPr>
              <a:t>測試網站，以及用來教育目的的</a:t>
            </a:r>
            <a:r>
              <a:rPr lang="en-US" altLang="zh-TW" b="0" i="0" dirty="0">
                <a:solidFill>
                  <a:schemeClr val="tx1"/>
                </a:solidFill>
                <a:effectLst/>
                <a:latin typeface="Work Sans"/>
              </a:rPr>
              <a:t>HTML, JS</a:t>
            </a:r>
            <a:r>
              <a:rPr lang="zh-TW" altLang="en-US" b="0" i="0" dirty="0">
                <a:solidFill>
                  <a:schemeClr val="tx1"/>
                </a:solidFill>
                <a:effectLst/>
                <a:latin typeface="Work Sans"/>
              </a:rPr>
              <a:t>語法</a:t>
            </a:r>
            <a:r>
              <a:rPr lang="en-US" altLang="zh-TW" b="0" i="0" dirty="0">
                <a:solidFill>
                  <a:schemeClr val="tx1"/>
                </a:solidFill>
                <a:effectLst/>
                <a:latin typeface="Work Sans"/>
              </a:rPr>
              <a:t>:</a:t>
            </a:r>
            <a:endParaRPr lang="en-GB" altLang="zh-TW" sz="1200" b="0" i="0" dirty="0">
              <a:solidFill>
                <a:schemeClr val="tx1"/>
              </a:solidFill>
              <a:effectLst/>
              <a:latin typeface="Work Sans"/>
            </a:endParaRPr>
          </a:p>
          <a:p>
            <a:pPr algn="l"/>
            <a:r>
              <a:rPr lang="en-GB" sz="800" b="0" i="0" dirty="0">
                <a:solidFill>
                  <a:schemeClr val="tx1"/>
                </a:solidFill>
                <a:effectLst/>
                <a:latin typeface="Work Sans"/>
              </a:rPr>
              <a:t>http://www.insecurelabs.org/Task</a:t>
            </a:r>
          </a:p>
          <a:p>
            <a:pPr algn="l"/>
            <a:endParaRPr lang="en-GB" sz="800" b="0" i="0" dirty="0">
              <a:solidFill>
                <a:schemeClr val="tx1"/>
              </a:solidFill>
              <a:effectLst/>
              <a:latin typeface="Work Sans"/>
            </a:endParaRPr>
          </a:p>
          <a:p>
            <a:pPr algn="l"/>
            <a:r>
              <a:rPr lang="en-GB" sz="800" b="0" i="0" dirty="0">
                <a:solidFill>
                  <a:schemeClr val="tx1"/>
                </a:solidFill>
                <a:effectLst/>
                <a:latin typeface="Work Sans"/>
              </a:rPr>
              <a:t>1. &lt;script&gt;alert("test")&lt;/script&gt;</a:t>
            </a:r>
          </a:p>
          <a:p>
            <a:pPr algn="l"/>
            <a:r>
              <a:rPr lang="en-GB" sz="800" b="0" i="0" dirty="0">
                <a:solidFill>
                  <a:schemeClr val="tx1"/>
                </a:solidFill>
                <a:effectLst/>
                <a:latin typeface="Work Sans"/>
              </a:rPr>
              <a:t>2. &lt;script&gt;console.log("test")&lt;/script&gt;</a:t>
            </a:r>
          </a:p>
          <a:p>
            <a:pPr algn="l"/>
            <a:r>
              <a:rPr lang="en-US" altLang="zh-TW" sz="800" b="0" i="0" dirty="0">
                <a:solidFill>
                  <a:schemeClr val="tx1"/>
                </a:solidFill>
                <a:effectLst/>
                <a:latin typeface="Work Sans"/>
              </a:rPr>
              <a:t>3. &lt;script&gt;</a:t>
            </a:r>
            <a:r>
              <a:rPr lang="en-US" altLang="zh-TW" sz="800" b="0" i="0" dirty="0" err="1">
                <a:solidFill>
                  <a:schemeClr val="tx1"/>
                </a:solidFill>
                <a:effectLst/>
                <a:latin typeface="Work Sans"/>
              </a:rPr>
              <a:t>window.open</a:t>
            </a:r>
            <a:r>
              <a:rPr lang="en-US" altLang="zh-TW" sz="800" b="0" i="0" dirty="0">
                <a:solidFill>
                  <a:schemeClr val="tx1"/>
                </a:solidFill>
                <a:effectLst/>
                <a:latin typeface="Work Sans"/>
              </a:rPr>
              <a:t>("https://www.sysage.com.tw")&lt;/script&gt;</a:t>
            </a:r>
          </a:p>
          <a:p>
            <a:pPr algn="l"/>
            <a:endParaRPr lang="en-US" altLang="zh-TW" sz="800" b="0" i="0" dirty="0">
              <a:solidFill>
                <a:schemeClr val="tx1"/>
              </a:solidFill>
              <a:effectLst/>
              <a:latin typeface="Work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i="0" dirty="0">
                <a:solidFill>
                  <a:schemeClr val="tx1"/>
                </a:solidFill>
                <a:effectLst/>
                <a:latin typeface="Work Sans"/>
              </a:rPr>
              <a:t>4. &lt;</a:t>
            </a:r>
            <a:r>
              <a:rPr lang="en-GB" sz="800" b="0" i="0" dirty="0" err="1">
                <a:solidFill>
                  <a:schemeClr val="tx1"/>
                </a:solidFill>
                <a:effectLst/>
                <a:latin typeface="Work Sans"/>
              </a:rPr>
              <a:t>img</a:t>
            </a:r>
            <a:r>
              <a:rPr lang="en-GB" sz="800" b="0" i="0" dirty="0">
                <a:solidFill>
                  <a:schemeClr val="tx1"/>
                </a:solidFill>
                <a:effectLst/>
                <a:latin typeface="Work Sans"/>
              </a:rPr>
              <a:t> </a:t>
            </a:r>
            <a:r>
              <a:rPr lang="en-GB" sz="800" b="0" i="0" dirty="0" err="1">
                <a:solidFill>
                  <a:schemeClr val="tx1"/>
                </a:solidFill>
                <a:effectLst/>
                <a:latin typeface="Work Sans"/>
              </a:rPr>
              <a:t>src</a:t>
            </a:r>
            <a:r>
              <a:rPr lang="en-GB" sz="800" b="0" i="0" dirty="0">
                <a:solidFill>
                  <a:schemeClr val="tx1"/>
                </a:solidFill>
                <a:effectLst/>
                <a:latin typeface="Work Sans"/>
              </a:rPr>
              <a:t>="//external-content.duckduckgo.com/</a:t>
            </a:r>
            <a:r>
              <a:rPr lang="en-GB" sz="800" b="0" i="0" dirty="0" err="1">
                <a:solidFill>
                  <a:schemeClr val="tx1"/>
                </a:solidFill>
                <a:effectLst/>
                <a:latin typeface="Work Sans"/>
              </a:rPr>
              <a:t>iu</a:t>
            </a:r>
            <a:r>
              <a:rPr lang="en-GB" sz="800" b="0" i="0" dirty="0">
                <a:solidFill>
                  <a:schemeClr val="tx1"/>
                </a:solidFill>
                <a:effectLst/>
                <a:latin typeface="Work Sans"/>
              </a:rPr>
              <a:t>/?u=https%3A%2F%2Ftse1.mm.bing.net%2Fth%3Fid%3DOIP.VeaeqtAPfyJtw0_neF3TBQHaE8%26pid%3DApi&amp;f=1" onclick=</a:t>
            </a:r>
            <a:r>
              <a:rPr lang="en-GB" sz="800" b="0" i="0" dirty="0" err="1">
                <a:solidFill>
                  <a:schemeClr val="tx1"/>
                </a:solidFill>
                <a:effectLst/>
                <a:latin typeface="Work Sans"/>
              </a:rPr>
              <a:t>window.open</a:t>
            </a:r>
            <a:r>
              <a:rPr lang="en-GB" sz="800" b="0" i="0" dirty="0">
                <a:solidFill>
                  <a:schemeClr val="tx1"/>
                </a:solidFill>
                <a:effectLst/>
                <a:latin typeface="Work Sans"/>
              </a:rPr>
              <a:t>("https://www.sysage.com.tw")&gt;&lt;/image&gt;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TW" sz="800" b="0" i="0" dirty="0">
                <a:solidFill>
                  <a:schemeClr val="tx1"/>
                </a:solidFill>
                <a:effectLst/>
                <a:latin typeface="Work Sans"/>
              </a:rPr>
              <a:t>5. &lt;</a:t>
            </a:r>
            <a:r>
              <a:rPr lang="en-GB" altLang="zh-TW" sz="800" b="0" i="0" dirty="0" err="1">
                <a:solidFill>
                  <a:schemeClr val="tx1"/>
                </a:solidFill>
                <a:effectLst/>
                <a:latin typeface="Work Sans"/>
              </a:rPr>
              <a:t>img</a:t>
            </a:r>
            <a:r>
              <a:rPr lang="en-GB" altLang="zh-TW" sz="800" b="0" i="0" dirty="0">
                <a:solidFill>
                  <a:schemeClr val="tx1"/>
                </a:solidFill>
                <a:effectLst/>
                <a:latin typeface="Work Sans"/>
              </a:rPr>
              <a:t> </a:t>
            </a:r>
            <a:r>
              <a:rPr lang="en-GB" altLang="zh-TW" sz="800" b="0" i="0" dirty="0" err="1">
                <a:solidFill>
                  <a:schemeClr val="tx1"/>
                </a:solidFill>
                <a:effectLst/>
                <a:latin typeface="Work Sans"/>
              </a:rPr>
              <a:t>src</a:t>
            </a:r>
            <a:r>
              <a:rPr lang="en-GB" altLang="zh-TW" sz="800" b="0" i="0" dirty="0">
                <a:solidFill>
                  <a:schemeClr val="tx1"/>
                </a:solidFill>
                <a:effectLst/>
                <a:latin typeface="Work Sans"/>
              </a:rPr>
              <a:t>="//external-content.duckduckgo.com/</a:t>
            </a:r>
            <a:r>
              <a:rPr lang="en-GB" altLang="zh-TW" sz="800" b="0" i="0" dirty="0" err="1">
                <a:solidFill>
                  <a:schemeClr val="tx1"/>
                </a:solidFill>
                <a:effectLst/>
                <a:latin typeface="Work Sans"/>
              </a:rPr>
              <a:t>iu</a:t>
            </a:r>
            <a:r>
              <a:rPr lang="en-GB" altLang="zh-TW" sz="800" b="0" i="0" dirty="0">
                <a:solidFill>
                  <a:schemeClr val="tx1"/>
                </a:solidFill>
                <a:effectLst/>
                <a:latin typeface="Work Sans"/>
              </a:rPr>
              <a:t>/?u=https%3A%2F%2Ftse1.mm.bing.net%2Fth%3Fid%3DOIP.VeaeqtAPfyJtw0_neF3TBQHaE8%26pid%3DApi&amp;f=1" onload=</a:t>
            </a:r>
            <a:r>
              <a:rPr lang="en-GB" altLang="zh-TW" sz="800" b="0" i="0" dirty="0" err="1">
                <a:solidFill>
                  <a:schemeClr val="tx1"/>
                </a:solidFill>
                <a:effectLst/>
                <a:latin typeface="Work Sans"/>
              </a:rPr>
              <a:t>window.open</a:t>
            </a:r>
            <a:r>
              <a:rPr lang="en-GB" altLang="zh-TW" sz="800" b="0" i="0" dirty="0">
                <a:solidFill>
                  <a:schemeClr val="tx1"/>
                </a:solidFill>
                <a:effectLst/>
                <a:latin typeface="Work Sans"/>
              </a:rPr>
              <a:t>("https://www.sysage.com.tw")&gt;&lt;/image&gt;</a:t>
            </a:r>
            <a:endParaRPr lang="en-US" altLang="zh-TW" sz="800" b="0" i="0" dirty="0">
              <a:solidFill>
                <a:schemeClr val="tx1"/>
              </a:solidFill>
              <a:effectLst/>
              <a:latin typeface="Work Sans"/>
            </a:endParaRPr>
          </a:p>
          <a:p>
            <a:pPr algn="l"/>
            <a:endParaRPr lang="en-GB" sz="800" b="0" i="0" dirty="0">
              <a:solidFill>
                <a:schemeClr val="tx1"/>
              </a:solidFill>
              <a:effectLst/>
              <a:latin typeface="Work Sans"/>
            </a:endParaRPr>
          </a:p>
          <a:p>
            <a:pPr algn="l"/>
            <a:r>
              <a:rPr lang="en-GB" sz="800" b="0" i="0" dirty="0">
                <a:solidFill>
                  <a:schemeClr val="tx1"/>
                </a:solidFill>
                <a:effectLst/>
                <a:latin typeface="Work Sans"/>
              </a:rPr>
              <a:t>6. &lt;meta http-</a:t>
            </a:r>
            <a:r>
              <a:rPr lang="en-GB" sz="800" b="0" i="0" dirty="0" err="1">
                <a:solidFill>
                  <a:schemeClr val="tx1"/>
                </a:solidFill>
                <a:effectLst/>
                <a:latin typeface="Work Sans"/>
              </a:rPr>
              <a:t>equiv</a:t>
            </a:r>
            <a:r>
              <a:rPr lang="en-GB" sz="800" b="0" i="0" dirty="0">
                <a:solidFill>
                  <a:schemeClr val="tx1"/>
                </a:solidFill>
                <a:effectLst/>
                <a:latin typeface="Work Sans"/>
              </a:rPr>
              <a:t>="Refresh" content="0; </a:t>
            </a:r>
            <a:r>
              <a:rPr lang="en-GB" sz="800" b="0" i="0" dirty="0" err="1">
                <a:solidFill>
                  <a:schemeClr val="tx1"/>
                </a:solidFill>
                <a:effectLst/>
                <a:latin typeface="Work Sans"/>
              </a:rPr>
              <a:t>url</a:t>
            </a:r>
            <a:r>
              <a:rPr lang="en-GB" sz="800" b="0" i="0" dirty="0">
                <a:solidFill>
                  <a:schemeClr val="tx1"/>
                </a:solidFill>
                <a:effectLst/>
                <a:latin typeface="Work Sans"/>
              </a:rPr>
              <a:t>='https://www.sysage.com.tw" /&gt;</a:t>
            </a:r>
          </a:p>
          <a:p>
            <a:pPr algn="l"/>
            <a:r>
              <a:rPr lang="en-GB" sz="800" b="0" i="0" dirty="0">
                <a:solidFill>
                  <a:schemeClr val="tx1"/>
                </a:solidFill>
                <a:effectLst/>
                <a:latin typeface="Work Sans"/>
              </a:rPr>
              <a:t>7. http://www.insecurelabs.org/Task/Rule1?query=&lt;meta http-</a:t>
            </a:r>
            <a:r>
              <a:rPr lang="en-GB" sz="800" b="0" i="0" dirty="0" err="1">
                <a:solidFill>
                  <a:schemeClr val="tx1"/>
                </a:solidFill>
                <a:effectLst/>
                <a:latin typeface="Work Sans"/>
              </a:rPr>
              <a:t>equiv</a:t>
            </a:r>
            <a:r>
              <a:rPr lang="en-GB" sz="800" b="0" i="0" dirty="0">
                <a:solidFill>
                  <a:schemeClr val="tx1"/>
                </a:solidFill>
                <a:effectLst/>
                <a:latin typeface="Work Sans"/>
              </a:rPr>
              <a:t>="Refresh" content="0; </a:t>
            </a:r>
            <a:r>
              <a:rPr lang="en-GB" sz="800" b="0" i="0" dirty="0" err="1">
                <a:solidFill>
                  <a:schemeClr val="tx1"/>
                </a:solidFill>
                <a:effectLst/>
                <a:latin typeface="Work Sans"/>
              </a:rPr>
              <a:t>url</a:t>
            </a:r>
            <a:r>
              <a:rPr lang="en-GB" sz="800" b="0" i="0" dirty="0">
                <a:solidFill>
                  <a:schemeClr val="tx1"/>
                </a:solidFill>
                <a:effectLst/>
                <a:latin typeface="Work Sans"/>
              </a:rPr>
              <a:t>='https://www.sysage.com.tw" /&gt;</a:t>
            </a:r>
          </a:p>
          <a:p>
            <a:pPr algn="l"/>
            <a:endParaRPr lang="en-GB" sz="800" b="0" i="0" dirty="0">
              <a:solidFill>
                <a:schemeClr val="tx1"/>
              </a:solidFill>
              <a:effectLst/>
              <a:latin typeface="Work Sans"/>
            </a:endParaRPr>
          </a:p>
          <a:p>
            <a:pPr algn="l"/>
            <a:r>
              <a:rPr lang="en-GB" sz="800" b="0" i="0" dirty="0">
                <a:solidFill>
                  <a:schemeClr val="tx1"/>
                </a:solidFill>
                <a:effectLst/>
                <a:latin typeface="Work Sans"/>
              </a:rPr>
              <a:t>https://www.urlencoder.org/</a:t>
            </a:r>
          </a:p>
          <a:p>
            <a:pPr algn="l"/>
            <a:r>
              <a:rPr lang="en-GB" sz="800" b="0" i="0" dirty="0">
                <a:solidFill>
                  <a:schemeClr val="tx1"/>
                </a:solidFill>
                <a:effectLst/>
                <a:latin typeface="Work Sans"/>
              </a:rPr>
              <a:t>8. http://www.insecurelabs.org/Task/Rule1?query=%3Cmeta%20http-equiv%3D%22Refresh%22%20content%3D%220%3B%20url%3D%27https%3A%2F%2Fwww.sysage.com.tw%22%20%2F%3E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i="0" dirty="0">
                <a:solidFill>
                  <a:schemeClr val="tx1"/>
                </a:solidFill>
                <a:effectLst/>
                <a:latin typeface="Work Sans"/>
              </a:rPr>
              <a:t>9. http://www.insecurelabs.org/Task/Rule1?query=%3Cmeta%20http-equiv%3D%22Refresh%22%20content%3D%220%3B%20url%3D%27https%3A%2F%2Ffci.io%22%20%2F%3E</a:t>
            </a:r>
          </a:p>
          <a:p>
            <a:pPr algn="l"/>
            <a:endParaRPr lang="en-GB" sz="800" b="0" i="0" dirty="0">
              <a:solidFill>
                <a:schemeClr val="tx1"/>
              </a:solidFill>
              <a:effectLst/>
              <a:latin typeface="Work Sans"/>
            </a:endParaRPr>
          </a:p>
          <a:p>
            <a:pPr algn="l"/>
            <a:r>
              <a:rPr lang="en-GB" sz="800" b="0" i="0" dirty="0">
                <a:solidFill>
                  <a:schemeClr val="tx1"/>
                </a:solidFill>
                <a:effectLst/>
                <a:latin typeface="Work Sans"/>
              </a:rPr>
              <a:t>10. &lt;script&gt;</a:t>
            </a:r>
            <a:r>
              <a:rPr lang="en-US" sz="1050" b="0" i="0" dirty="0">
                <a:solidFill>
                  <a:srgbClr val="D5D5D5"/>
                </a:solidFill>
                <a:effectLst/>
                <a:latin typeface="consolas" panose="020B0609020204030204" pitchFamily="49" charset="0"/>
              </a:rPr>
              <a:t>$.ajax({url: "https://www.sysage.com.tw", success: function(result){ console.log(result); }});&lt;/script&gt;</a:t>
            </a:r>
            <a:endParaRPr lang="en-GB" sz="800" b="0" i="0" dirty="0">
              <a:solidFill>
                <a:schemeClr val="tx1"/>
              </a:solidFill>
              <a:effectLst/>
              <a:latin typeface="Work Sans"/>
            </a:endParaRPr>
          </a:p>
        </p:txBody>
      </p:sp>
      <p:sp>
        <p:nvSpPr>
          <p:cNvPr id="4" name="Slide Number Placeholder 3"/>
          <p:cNvSpPr>
            <a:spLocks noGrp="1"/>
          </p:cNvSpPr>
          <p:nvPr>
            <p:ph type="sldNum" sz="quarter" idx="5"/>
          </p:nvPr>
        </p:nvSpPr>
        <p:spPr/>
        <p:txBody>
          <a:bodyPr/>
          <a:lstStyle/>
          <a:p>
            <a:fld id="{A66B3147-A239-4F83-B836-29FD9CD824AF}" type="slidenum">
              <a:rPr lang="en-US" smtClean="0"/>
              <a:t>8</a:t>
            </a:fld>
            <a:endParaRPr lang="en-US"/>
          </a:p>
        </p:txBody>
      </p:sp>
    </p:spTree>
    <p:extLst>
      <p:ext uri="{BB962C8B-B14F-4D97-AF65-F5344CB8AC3E}">
        <p14:creationId xmlns:p14="http://schemas.microsoft.com/office/powerpoint/2010/main" val="3283199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719FF734-FB8E-4D87-9363-A1E0A8FC17DD}"/>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l="35215" r="27219"/>
          <a:stretch/>
        </p:blipFill>
        <p:spPr>
          <a:xfrm>
            <a:off x="20" y="10"/>
            <a:ext cx="4580077" cy="6857990"/>
          </a:xfrm>
          <a:prstGeom prst="rect">
            <a:avLst/>
          </a:prstGeom>
        </p:spPr>
      </p:pic>
      <p:cxnSp>
        <p:nvCxnSpPr>
          <p:cNvPr id="19" name="Straight Connector 1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descr="SmartArt timeline">
            <a:extLst>
              <a:ext uri="{FF2B5EF4-FFF2-40B4-BE49-F238E27FC236}">
                <a16:creationId xmlns:a16="http://schemas.microsoft.com/office/drawing/2014/main" id="{4279E28C-3AD3-4230-B1D6-C039672D128D}"/>
              </a:ext>
            </a:extLst>
          </p:cNvPr>
          <p:cNvGraphicFramePr>
            <a:graphicFrameLocks noGrp="1"/>
          </p:cNvGraphicFramePr>
          <p:nvPr>
            <p:ph idx="1"/>
            <p:extLst>
              <p:ext uri="{D42A27DB-BD31-4B8C-83A1-F6EECF244321}">
                <p14:modId xmlns:p14="http://schemas.microsoft.com/office/powerpoint/2010/main" val="2214407595"/>
              </p:ext>
            </p:extLst>
          </p:nvPr>
        </p:nvGraphicFramePr>
        <p:xfrm>
          <a:off x="5116784" y="2546224"/>
          <a:ext cx="5977938" cy="3342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5116783" y="516835"/>
            <a:ext cx="5977937" cy="1666501"/>
          </a:xfrm>
        </p:spPr>
        <p:txBody>
          <a:bodyPr>
            <a:normAutofit/>
          </a:bodyPr>
          <a:lstStyle/>
          <a:p>
            <a:r>
              <a:rPr lang="en-US" sz="3200" dirty="0">
                <a:solidFill>
                  <a:srgbClr val="FFFFFF"/>
                </a:solidFill>
              </a:rPr>
              <a:t>Cross-Site Scripting 101 Richie</a:t>
            </a:r>
          </a:p>
        </p:txBody>
      </p:sp>
    </p:spTree>
    <p:extLst>
      <p:ext uri="{BB962C8B-B14F-4D97-AF65-F5344CB8AC3E}">
        <p14:creationId xmlns:p14="http://schemas.microsoft.com/office/powerpoint/2010/main" val="129251302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BC6282-E2C3-48BB-A8D4-122D25A6200A}"/>
              </a:ext>
              <a:ext uri="{C183D7F6-B498-43B3-948B-1728B52AA6E4}">
                <adec:decorative xmlns:adec="http://schemas.microsoft.com/office/drawing/2017/decorative" val="1"/>
              </a:ext>
            </a:extLst>
          </p:cNvPr>
          <p:cNvPicPr>
            <a:picLocks noChangeAspect="1"/>
          </p:cNvPicPr>
          <p:nvPr/>
        </p:nvPicPr>
        <p:blipFill rotWithShape="1">
          <a:blip r:embed="rId3">
            <a:duotone>
              <a:schemeClr val="bg2">
                <a:shade val="45000"/>
                <a:satMod val="135000"/>
              </a:schemeClr>
              <a:prstClr val="white"/>
            </a:duotone>
            <a:alphaModFix amt="45000"/>
            <a:extLst>
              <a:ext uri="{28A0092B-C50C-407E-A947-70E740481C1C}">
                <a14:useLocalDpi xmlns:a14="http://schemas.microsoft.com/office/drawing/2010/main" val="0"/>
              </a:ext>
            </a:extLst>
          </a:blip>
          <a:srcRect/>
          <a:stretch/>
        </p:blipFill>
        <p:spPr>
          <a:xfrm>
            <a:off x="0" y="0"/>
            <a:ext cx="12191980" cy="6858000"/>
          </a:xfrm>
          <a:prstGeom prst="rect">
            <a:avLst/>
          </a:prstGeom>
        </p:spPr>
      </p:pic>
      <p:sp>
        <p:nvSpPr>
          <p:cNvPr id="2" name="Title 1">
            <a:extLst>
              <a:ext uri="{FF2B5EF4-FFF2-40B4-BE49-F238E27FC236}">
                <a16:creationId xmlns:a16="http://schemas.microsoft.com/office/drawing/2014/main" id="{588071C1-3539-4F88-B48B-746993D6A23A}"/>
              </a:ext>
            </a:extLst>
          </p:cNvPr>
          <p:cNvSpPr>
            <a:spLocks noGrp="1"/>
          </p:cNvSpPr>
          <p:nvPr>
            <p:ph type="title"/>
          </p:nvPr>
        </p:nvSpPr>
        <p:spPr>
          <a:xfrm>
            <a:off x="1097280" y="286603"/>
            <a:ext cx="10058400" cy="1450757"/>
          </a:xfrm>
        </p:spPr>
        <p:txBody>
          <a:bodyPr>
            <a:normAutofit/>
          </a:bodyPr>
          <a:lstStyle/>
          <a:p>
            <a:pPr lvl="0"/>
            <a:r>
              <a:rPr lang="en-US" altLang="zh-TW" sz="4400" b="1" i="0" dirty="0"/>
              <a:t>OWASP</a:t>
            </a:r>
            <a:r>
              <a:rPr lang="zh-TW" altLang="en-US" sz="4400" b="1" i="0" dirty="0"/>
              <a:t> </a:t>
            </a:r>
            <a:r>
              <a:rPr lang="en-US" altLang="zh-TW" sz="4400" b="1" i="0" dirty="0"/>
              <a:t>Top 10 Introduction</a:t>
            </a:r>
            <a:endParaRPr lang="en-US" sz="4400" b="1" i="0" dirty="0"/>
          </a:p>
        </p:txBody>
      </p:sp>
      <p:sp>
        <p:nvSpPr>
          <p:cNvPr id="12" name="TextBox 11">
            <a:extLst>
              <a:ext uri="{FF2B5EF4-FFF2-40B4-BE49-F238E27FC236}">
                <a16:creationId xmlns:a16="http://schemas.microsoft.com/office/drawing/2014/main" id="{941FE4D1-2D0B-455D-BADB-6AE7779C89F7}"/>
              </a:ext>
            </a:extLst>
          </p:cNvPr>
          <p:cNvSpPr txBox="1"/>
          <p:nvPr/>
        </p:nvSpPr>
        <p:spPr>
          <a:xfrm>
            <a:off x="1097279" y="2119707"/>
            <a:ext cx="10058399" cy="1477328"/>
          </a:xfrm>
          <a:prstGeom prst="rect">
            <a:avLst/>
          </a:prstGeom>
          <a:noFill/>
        </p:spPr>
        <p:txBody>
          <a:bodyPr wrap="square">
            <a:spAutoFit/>
          </a:bodyPr>
          <a:lstStyle/>
          <a:p>
            <a:r>
              <a:rPr lang="zh-TW" altLang="en-US" sz="2400" dirty="0"/>
              <a:t>  </a:t>
            </a:r>
            <a:r>
              <a:rPr lang="en-US" sz="2400" dirty="0"/>
              <a:t>The OWASP Top 10 </a:t>
            </a:r>
            <a:r>
              <a:rPr lang="zh-TW" altLang="en-US" sz="2400" dirty="0"/>
              <a:t>是一個，針對開發者以及</a:t>
            </a:r>
            <a:r>
              <a:rPr lang="en-US" altLang="zh-TW" sz="2400" dirty="0"/>
              <a:t>web applications</a:t>
            </a:r>
            <a:r>
              <a:rPr lang="zh-TW" altLang="en-US" sz="2400" dirty="0"/>
              <a:t>安全的標準公開文件。主要在於代表對於</a:t>
            </a:r>
            <a:r>
              <a:rPr lang="en-US" altLang="zh-TW" sz="2400" dirty="0"/>
              <a:t>web applications</a:t>
            </a:r>
            <a:r>
              <a:rPr lang="zh-TW" altLang="en-US" sz="2400" dirty="0"/>
              <a:t>最為嚴重的安全問題，來做一個廣泛共識。</a:t>
            </a:r>
            <a:endParaRPr lang="en-US" altLang="zh-TW" sz="2400" dirty="0"/>
          </a:p>
          <a:p>
            <a:endParaRPr lang="en-US" dirty="0"/>
          </a:p>
        </p:txBody>
      </p:sp>
      <p:pic>
        <p:nvPicPr>
          <p:cNvPr id="7" name="Picture 6" descr="Text&#10;&#10;Description automatically generated">
            <a:extLst>
              <a:ext uri="{FF2B5EF4-FFF2-40B4-BE49-F238E27FC236}">
                <a16:creationId xmlns:a16="http://schemas.microsoft.com/office/drawing/2014/main" id="{1855DFE6-E062-4043-92CE-0DF23F7617F8}"/>
              </a:ext>
            </a:extLst>
          </p:cNvPr>
          <p:cNvPicPr>
            <a:picLocks noChangeAspect="1"/>
          </p:cNvPicPr>
          <p:nvPr/>
        </p:nvPicPr>
        <p:blipFill>
          <a:blip r:embed="rId4"/>
          <a:stretch>
            <a:fillRect/>
          </a:stretch>
        </p:blipFill>
        <p:spPr>
          <a:xfrm>
            <a:off x="1097279" y="3429000"/>
            <a:ext cx="10058399" cy="1410190"/>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239B481B-6B57-4B51-9C57-EBF7D7263A07}"/>
              </a:ext>
            </a:extLst>
          </p:cNvPr>
          <p:cNvSpPr txBox="1"/>
          <p:nvPr/>
        </p:nvSpPr>
        <p:spPr>
          <a:xfrm>
            <a:off x="1097279" y="5063749"/>
            <a:ext cx="10058399" cy="830997"/>
          </a:xfrm>
          <a:prstGeom prst="rect">
            <a:avLst/>
          </a:prstGeom>
          <a:noFill/>
        </p:spPr>
        <p:txBody>
          <a:bodyPr wrap="square">
            <a:spAutoFit/>
          </a:bodyPr>
          <a:lstStyle/>
          <a:p>
            <a:r>
              <a:rPr lang="zh-TW" altLang="en-US" sz="2400" dirty="0"/>
              <a:t>  公司應該要採用</a:t>
            </a:r>
            <a:r>
              <a:rPr lang="en-US" altLang="zh-TW" sz="2400" dirty="0"/>
              <a:t>OWASP Top 10</a:t>
            </a:r>
            <a:r>
              <a:rPr lang="zh-TW" altLang="en-US" sz="2400" dirty="0"/>
              <a:t>，並且在開始啟動標準程序確保</a:t>
            </a:r>
            <a:r>
              <a:rPr lang="en-US" altLang="zh-TW" sz="2400" dirty="0"/>
              <a:t>web applications</a:t>
            </a:r>
            <a:r>
              <a:rPr lang="zh-TW" altLang="en-US" sz="2400" dirty="0"/>
              <a:t>安全風險可以降至最低。</a:t>
            </a:r>
            <a:endParaRPr lang="en-US" sz="2400" dirty="0"/>
          </a:p>
        </p:txBody>
      </p:sp>
    </p:spTree>
    <p:extLst>
      <p:ext uri="{BB962C8B-B14F-4D97-AF65-F5344CB8AC3E}">
        <p14:creationId xmlns:p14="http://schemas.microsoft.com/office/powerpoint/2010/main" val="4275123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BC6282-E2C3-48BB-A8D4-122D25A6200A}"/>
              </a:ext>
              <a:ext uri="{C183D7F6-B498-43B3-948B-1728B52AA6E4}">
                <adec:decorative xmlns:adec="http://schemas.microsoft.com/office/drawing/2017/decorative" val="1"/>
              </a:ext>
            </a:extLst>
          </p:cNvPr>
          <p:cNvPicPr>
            <a:picLocks noChangeAspect="1"/>
          </p:cNvPicPr>
          <p:nvPr/>
        </p:nvPicPr>
        <p:blipFill rotWithShape="1">
          <a:blip r:embed="rId3">
            <a:duotone>
              <a:schemeClr val="bg2">
                <a:shade val="45000"/>
                <a:satMod val="135000"/>
              </a:schemeClr>
              <a:prstClr val="white"/>
            </a:duotone>
            <a:alphaModFix amt="45000"/>
            <a:extLst>
              <a:ext uri="{28A0092B-C50C-407E-A947-70E740481C1C}">
                <a14:useLocalDpi xmlns:a14="http://schemas.microsoft.com/office/drawing/2010/main" val="0"/>
              </a:ext>
            </a:extLst>
          </a:blip>
          <a:srcRect/>
          <a:stretch/>
        </p:blipFill>
        <p:spPr>
          <a:xfrm>
            <a:off x="0" y="0"/>
            <a:ext cx="12191980" cy="6858000"/>
          </a:xfrm>
          <a:prstGeom prst="rect">
            <a:avLst/>
          </a:prstGeom>
        </p:spPr>
      </p:pic>
      <p:sp>
        <p:nvSpPr>
          <p:cNvPr id="2" name="Title 1">
            <a:extLst>
              <a:ext uri="{FF2B5EF4-FFF2-40B4-BE49-F238E27FC236}">
                <a16:creationId xmlns:a16="http://schemas.microsoft.com/office/drawing/2014/main" id="{588071C1-3539-4F88-B48B-746993D6A23A}"/>
              </a:ext>
            </a:extLst>
          </p:cNvPr>
          <p:cNvSpPr>
            <a:spLocks noGrp="1"/>
          </p:cNvSpPr>
          <p:nvPr>
            <p:ph type="title"/>
          </p:nvPr>
        </p:nvSpPr>
        <p:spPr>
          <a:xfrm>
            <a:off x="1097280" y="286603"/>
            <a:ext cx="10058400" cy="1450757"/>
          </a:xfrm>
        </p:spPr>
        <p:txBody>
          <a:bodyPr>
            <a:normAutofit/>
          </a:bodyPr>
          <a:lstStyle/>
          <a:p>
            <a:pPr lvl="0"/>
            <a:r>
              <a:rPr lang="en-US" altLang="zh-TW" sz="4400" b="1" i="0" dirty="0"/>
              <a:t>What is OWASP</a:t>
            </a:r>
            <a:r>
              <a:rPr lang="zh-TW" altLang="en-US" sz="4400" b="1" i="0" dirty="0"/>
              <a:t> </a:t>
            </a:r>
            <a:r>
              <a:rPr lang="en-US" altLang="zh-TW" sz="4400" b="1" i="0" dirty="0"/>
              <a:t>Top 10?</a:t>
            </a:r>
            <a:endParaRPr lang="en-US" sz="4400" b="1" i="0" dirty="0"/>
          </a:p>
        </p:txBody>
      </p:sp>
      <p:graphicFrame>
        <p:nvGraphicFramePr>
          <p:cNvPr id="3" name="Table 5">
            <a:extLst>
              <a:ext uri="{FF2B5EF4-FFF2-40B4-BE49-F238E27FC236}">
                <a16:creationId xmlns:a16="http://schemas.microsoft.com/office/drawing/2014/main" id="{45D29113-A8E9-44B6-8777-7E3C0FF7F4D4}"/>
              </a:ext>
            </a:extLst>
          </p:cNvPr>
          <p:cNvGraphicFramePr>
            <a:graphicFrameLocks noGrp="1"/>
          </p:cNvGraphicFramePr>
          <p:nvPr>
            <p:extLst>
              <p:ext uri="{D42A27DB-BD31-4B8C-83A1-F6EECF244321}">
                <p14:modId xmlns:p14="http://schemas.microsoft.com/office/powerpoint/2010/main" val="973683832"/>
              </p:ext>
            </p:extLst>
          </p:nvPr>
        </p:nvGraphicFramePr>
        <p:xfrm>
          <a:off x="1097280" y="2023963"/>
          <a:ext cx="10058400" cy="6518840"/>
        </p:xfrm>
        <a:graphic>
          <a:graphicData uri="http://schemas.openxmlformats.org/drawingml/2006/table">
            <a:tbl>
              <a:tblPr firstRow="1" bandRow="1">
                <a:tableStyleId>{5C22544A-7EE6-4342-B048-85BDC9FD1C3A}</a:tableStyleId>
              </a:tblPr>
              <a:tblGrid>
                <a:gridCol w="934405">
                  <a:extLst>
                    <a:ext uri="{9D8B030D-6E8A-4147-A177-3AD203B41FA5}">
                      <a16:colId xmlns:a16="http://schemas.microsoft.com/office/drawing/2014/main" val="626970633"/>
                    </a:ext>
                  </a:extLst>
                </a:gridCol>
                <a:gridCol w="5645022">
                  <a:extLst>
                    <a:ext uri="{9D8B030D-6E8A-4147-A177-3AD203B41FA5}">
                      <a16:colId xmlns:a16="http://schemas.microsoft.com/office/drawing/2014/main" val="4048082588"/>
                    </a:ext>
                  </a:extLst>
                </a:gridCol>
                <a:gridCol w="3478973">
                  <a:extLst>
                    <a:ext uri="{9D8B030D-6E8A-4147-A177-3AD203B41FA5}">
                      <a16:colId xmlns:a16="http://schemas.microsoft.com/office/drawing/2014/main" val="915234821"/>
                    </a:ext>
                  </a:extLst>
                </a:gridCol>
              </a:tblGrid>
              <a:tr h="369085">
                <a:tc>
                  <a:txBody>
                    <a:bodyPr/>
                    <a:lstStyle/>
                    <a:p>
                      <a:endParaRPr lang="zh-TW" altLang="en-US"/>
                    </a:p>
                  </a:txBody>
                  <a:tcPr/>
                </a:tc>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1055402807"/>
                  </a:ext>
                </a:extLst>
              </a:tr>
              <a:tr h="369085">
                <a:tc>
                  <a:txBody>
                    <a:bodyPr/>
                    <a:lstStyle/>
                    <a:p>
                      <a:pPr algn="ctr"/>
                      <a:r>
                        <a:rPr lang="en-US" altLang="zh-TW" dirty="0"/>
                        <a:t>1</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A1:2017-Injection</a:t>
                      </a:r>
                    </a:p>
                  </a:txBody>
                  <a:tcPr/>
                </a:tc>
                <a:tc>
                  <a:txBody>
                    <a:bodyPr/>
                    <a:lstStyle/>
                    <a:p>
                      <a:r>
                        <a:rPr lang="en-US" altLang="zh-TW" sz="1800" b="0" i="0" kern="1200" dirty="0">
                          <a:solidFill>
                            <a:schemeClr val="dk1"/>
                          </a:solidFill>
                          <a:effectLst/>
                          <a:latin typeface="+mn-lt"/>
                          <a:ea typeface="+mn-ea"/>
                          <a:cs typeface="+mn-cs"/>
                        </a:rPr>
                        <a:t>Injection flaws, such as SQL, NoSQL, OS, and LDAP injection</a:t>
                      </a:r>
                      <a:endParaRPr lang="zh-TW" altLang="en-US" dirty="0"/>
                    </a:p>
                  </a:txBody>
                  <a:tcPr/>
                </a:tc>
                <a:extLst>
                  <a:ext uri="{0D108BD9-81ED-4DB2-BD59-A6C34878D82A}">
                    <a16:rowId xmlns:a16="http://schemas.microsoft.com/office/drawing/2014/main" val="1340452264"/>
                  </a:ext>
                </a:extLst>
              </a:tr>
              <a:tr h="369085">
                <a:tc>
                  <a:txBody>
                    <a:bodyPr/>
                    <a:lstStyle/>
                    <a:p>
                      <a:pPr algn="ctr"/>
                      <a:r>
                        <a:rPr lang="en-US" altLang="zh-TW" dirty="0"/>
                        <a:t>2</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A2:2017-Broken Authentication</a:t>
                      </a:r>
                    </a:p>
                  </a:txBody>
                  <a:tcPr/>
                </a:tc>
                <a:tc>
                  <a:txBody>
                    <a:bodyPr/>
                    <a:lstStyle/>
                    <a:p>
                      <a:r>
                        <a:rPr lang="en-US" altLang="zh-TW" sz="1800" b="0" i="0" kern="1200" dirty="0">
                          <a:solidFill>
                            <a:schemeClr val="dk1"/>
                          </a:solidFill>
                          <a:effectLst/>
                          <a:latin typeface="+mn-lt"/>
                          <a:ea typeface="+mn-ea"/>
                          <a:cs typeface="+mn-cs"/>
                        </a:rPr>
                        <a:t>Application functions related to authentication and session management are often implemented incorrectly, allowing attackers to compromise passwords</a:t>
                      </a:r>
                      <a:endParaRPr lang="zh-TW" altLang="en-US" dirty="0"/>
                    </a:p>
                  </a:txBody>
                  <a:tcPr/>
                </a:tc>
                <a:extLst>
                  <a:ext uri="{0D108BD9-81ED-4DB2-BD59-A6C34878D82A}">
                    <a16:rowId xmlns:a16="http://schemas.microsoft.com/office/drawing/2014/main" val="716954178"/>
                  </a:ext>
                </a:extLst>
              </a:tr>
              <a:tr h="369085">
                <a:tc>
                  <a:txBody>
                    <a:bodyPr/>
                    <a:lstStyle/>
                    <a:p>
                      <a:pPr algn="ctr"/>
                      <a:r>
                        <a:rPr lang="en-US" altLang="zh-TW" dirty="0"/>
                        <a:t>3</a:t>
                      </a:r>
                      <a:endParaRPr lang="zh-TW" altLang="en-US" dirty="0"/>
                    </a:p>
                  </a:txBody>
                  <a:tcPr/>
                </a:tc>
                <a:tc>
                  <a:txBody>
                    <a:bodyPr/>
                    <a:lstStyle/>
                    <a:p>
                      <a:pPr marL="342900" indent="-342900">
                        <a:buFont typeface="+mj-lt"/>
                        <a:buAutoNum type="arabicPeriod"/>
                      </a:pPr>
                      <a:r>
                        <a:rPr lang="en-US" altLang="zh-TW" sz="1800" dirty="0"/>
                        <a:t>A3:2017-Senstive Data Exposure</a:t>
                      </a:r>
                    </a:p>
                  </a:txBody>
                  <a:tcPr/>
                </a:tc>
                <a:tc>
                  <a:txBody>
                    <a:bodyPr/>
                    <a:lstStyle/>
                    <a:p>
                      <a:r>
                        <a:rPr lang="en-US" altLang="zh-TW" sz="1800" b="0" i="0" kern="1200" dirty="0">
                          <a:solidFill>
                            <a:schemeClr val="dk1"/>
                          </a:solidFill>
                          <a:effectLst/>
                          <a:latin typeface="+mn-lt"/>
                          <a:ea typeface="+mn-ea"/>
                          <a:cs typeface="+mn-cs"/>
                        </a:rPr>
                        <a:t>Many web applications and APIs do not properly protect sensitive data, such as financial, healthcare, and PII.</a:t>
                      </a:r>
                      <a:endParaRPr lang="zh-TW" altLang="en-US" dirty="0"/>
                    </a:p>
                  </a:txBody>
                  <a:tcPr/>
                </a:tc>
                <a:extLst>
                  <a:ext uri="{0D108BD9-81ED-4DB2-BD59-A6C34878D82A}">
                    <a16:rowId xmlns:a16="http://schemas.microsoft.com/office/drawing/2014/main" val="445895773"/>
                  </a:ext>
                </a:extLst>
              </a:tr>
              <a:tr h="369085">
                <a:tc>
                  <a:txBody>
                    <a:bodyPr/>
                    <a:lstStyle/>
                    <a:p>
                      <a:pPr algn="ctr"/>
                      <a:r>
                        <a:rPr lang="en-US" altLang="zh-TW" dirty="0"/>
                        <a:t>4</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A4:2017-XML External Entities (XXE)</a:t>
                      </a:r>
                    </a:p>
                  </a:txBody>
                  <a:tcPr/>
                </a:tc>
                <a:tc>
                  <a:txBody>
                    <a:bodyPr/>
                    <a:lstStyle/>
                    <a:p>
                      <a:endParaRPr lang="zh-TW" altLang="en-US"/>
                    </a:p>
                  </a:txBody>
                  <a:tcPr/>
                </a:tc>
                <a:extLst>
                  <a:ext uri="{0D108BD9-81ED-4DB2-BD59-A6C34878D82A}">
                    <a16:rowId xmlns:a16="http://schemas.microsoft.com/office/drawing/2014/main" val="1801654222"/>
                  </a:ext>
                </a:extLst>
              </a:tr>
              <a:tr h="369085">
                <a:tc>
                  <a:txBody>
                    <a:bodyPr/>
                    <a:lstStyle/>
                    <a:p>
                      <a:pPr algn="ctr"/>
                      <a:r>
                        <a:rPr lang="en-US" altLang="zh-TW" dirty="0"/>
                        <a:t>5</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A5:2017-Broken Access Control</a:t>
                      </a:r>
                    </a:p>
                  </a:txBody>
                  <a:tcPr/>
                </a:tc>
                <a:tc>
                  <a:txBody>
                    <a:bodyPr/>
                    <a:lstStyle/>
                    <a:p>
                      <a:endParaRPr lang="zh-TW" altLang="en-US"/>
                    </a:p>
                  </a:txBody>
                  <a:tcPr/>
                </a:tc>
                <a:extLst>
                  <a:ext uri="{0D108BD9-81ED-4DB2-BD59-A6C34878D82A}">
                    <a16:rowId xmlns:a16="http://schemas.microsoft.com/office/drawing/2014/main" val="2427043507"/>
                  </a:ext>
                </a:extLst>
              </a:tr>
              <a:tr h="369085">
                <a:tc>
                  <a:txBody>
                    <a:bodyPr/>
                    <a:lstStyle/>
                    <a:p>
                      <a:pPr algn="ctr"/>
                      <a:r>
                        <a:rPr lang="en-US" altLang="zh-TW" dirty="0"/>
                        <a:t>6</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A6:2017-Security Misconfiguration</a:t>
                      </a:r>
                    </a:p>
                  </a:txBody>
                  <a:tcPr/>
                </a:tc>
                <a:tc>
                  <a:txBody>
                    <a:bodyPr/>
                    <a:lstStyle/>
                    <a:p>
                      <a:endParaRPr lang="zh-TW" altLang="en-US"/>
                    </a:p>
                  </a:txBody>
                  <a:tcPr/>
                </a:tc>
                <a:extLst>
                  <a:ext uri="{0D108BD9-81ED-4DB2-BD59-A6C34878D82A}">
                    <a16:rowId xmlns:a16="http://schemas.microsoft.com/office/drawing/2014/main" val="2875312742"/>
                  </a:ext>
                </a:extLst>
              </a:tr>
              <a:tr h="369085">
                <a:tc>
                  <a:txBody>
                    <a:bodyPr/>
                    <a:lstStyle/>
                    <a:p>
                      <a:pPr algn="ctr"/>
                      <a:r>
                        <a:rPr lang="en-US" altLang="zh-TW" dirty="0"/>
                        <a:t>7</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A7:2017-Cross-Site Scripting XSS</a:t>
                      </a:r>
                    </a:p>
                  </a:txBody>
                  <a:tcPr/>
                </a:tc>
                <a:tc>
                  <a:txBody>
                    <a:bodyPr/>
                    <a:lstStyle/>
                    <a:p>
                      <a:endParaRPr lang="zh-TW" altLang="en-US" dirty="0"/>
                    </a:p>
                  </a:txBody>
                  <a:tcPr/>
                </a:tc>
                <a:extLst>
                  <a:ext uri="{0D108BD9-81ED-4DB2-BD59-A6C34878D82A}">
                    <a16:rowId xmlns:a16="http://schemas.microsoft.com/office/drawing/2014/main" val="208140011"/>
                  </a:ext>
                </a:extLst>
              </a:tr>
              <a:tr h="369085">
                <a:tc>
                  <a:txBody>
                    <a:bodyPr/>
                    <a:lstStyle/>
                    <a:p>
                      <a:pPr algn="ctr"/>
                      <a:r>
                        <a:rPr lang="en-US" altLang="zh-TW" dirty="0"/>
                        <a:t>8</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A8:2017-Insecure Deserialization</a:t>
                      </a:r>
                    </a:p>
                  </a:txBody>
                  <a:tcPr/>
                </a:tc>
                <a:tc>
                  <a:txBody>
                    <a:bodyPr/>
                    <a:lstStyle/>
                    <a:p>
                      <a:endParaRPr lang="zh-TW" altLang="en-US" dirty="0"/>
                    </a:p>
                  </a:txBody>
                  <a:tcPr/>
                </a:tc>
                <a:extLst>
                  <a:ext uri="{0D108BD9-81ED-4DB2-BD59-A6C34878D82A}">
                    <a16:rowId xmlns:a16="http://schemas.microsoft.com/office/drawing/2014/main" val="311142687"/>
                  </a:ext>
                </a:extLst>
              </a:tr>
              <a:tr h="369085">
                <a:tc>
                  <a:txBody>
                    <a:bodyPr/>
                    <a:lstStyle/>
                    <a:p>
                      <a:pPr algn="ctr"/>
                      <a:r>
                        <a:rPr lang="en-US" altLang="zh-TW" dirty="0"/>
                        <a:t>9</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A9:2017-Using Components with Known Vulnerabilities</a:t>
                      </a:r>
                    </a:p>
                  </a:txBody>
                  <a:tcPr/>
                </a:tc>
                <a:tc>
                  <a:txBody>
                    <a:bodyPr/>
                    <a:lstStyle/>
                    <a:p>
                      <a:endParaRPr lang="zh-TW" altLang="en-US" dirty="0"/>
                    </a:p>
                  </a:txBody>
                  <a:tcPr/>
                </a:tc>
                <a:extLst>
                  <a:ext uri="{0D108BD9-81ED-4DB2-BD59-A6C34878D82A}">
                    <a16:rowId xmlns:a16="http://schemas.microsoft.com/office/drawing/2014/main" val="591802703"/>
                  </a:ext>
                </a:extLst>
              </a:tr>
              <a:tr h="369085">
                <a:tc>
                  <a:txBody>
                    <a:bodyPr/>
                    <a:lstStyle/>
                    <a:p>
                      <a:pPr algn="ctr"/>
                      <a:r>
                        <a:rPr lang="en-US" altLang="zh-TW" dirty="0"/>
                        <a:t>10</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dirty="0"/>
                        <a:t>A10:2017-Insufficient Logging &amp; Monitoring</a:t>
                      </a:r>
                      <a:endParaRPr lang="zh-TW" altLang="en-US" dirty="0"/>
                    </a:p>
                  </a:txBody>
                  <a:tcPr/>
                </a:tc>
                <a:tc>
                  <a:txBody>
                    <a:bodyPr/>
                    <a:lstStyle/>
                    <a:p>
                      <a:endParaRPr lang="zh-TW" altLang="en-US" dirty="0"/>
                    </a:p>
                  </a:txBody>
                  <a:tcPr/>
                </a:tc>
                <a:extLst>
                  <a:ext uri="{0D108BD9-81ED-4DB2-BD59-A6C34878D82A}">
                    <a16:rowId xmlns:a16="http://schemas.microsoft.com/office/drawing/2014/main" val="1495183217"/>
                  </a:ext>
                </a:extLst>
              </a:tr>
            </a:tbl>
          </a:graphicData>
        </a:graphic>
      </p:graphicFrame>
    </p:spTree>
    <p:extLst>
      <p:ext uri="{BB962C8B-B14F-4D97-AF65-F5344CB8AC3E}">
        <p14:creationId xmlns:p14="http://schemas.microsoft.com/office/powerpoint/2010/main" val="2795333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BC6282-E2C3-48BB-A8D4-122D25A6200A}"/>
              </a:ext>
              <a:ext uri="{C183D7F6-B498-43B3-948B-1728B52AA6E4}">
                <adec:decorative xmlns:adec="http://schemas.microsoft.com/office/drawing/2017/decorative" val="1"/>
              </a:ext>
            </a:extLst>
          </p:cNvPr>
          <p:cNvPicPr>
            <a:picLocks noChangeAspect="1"/>
          </p:cNvPicPr>
          <p:nvPr/>
        </p:nvPicPr>
        <p:blipFill rotWithShape="1">
          <a:blip r:embed="rId3">
            <a:duotone>
              <a:schemeClr val="bg2">
                <a:shade val="45000"/>
                <a:satMod val="135000"/>
              </a:schemeClr>
              <a:prstClr val="white"/>
            </a:duotone>
            <a:alphaModFix amt="45000"/>
            <a:extLst>
              <a:ext uri="{28A0092B-C50C-407E-A947-70E740481C1C}">
                <a14:useLocalDpi xmlns:a14="http://schemas.microsoft.com/office/drawing/2010/main" val="0"/>
              </a:ext>
            </a:extLst>
          </a:blip>
          <a:srcRect/>
          <a:stretch/>
        </p:blipFill>
        <p:spPr>
          <a:xfrm>
            <a:off x="0" y="0"/>
            <a:ext cx="12191980" cy="6858000"/>
          </a:xfrm>
          <a:prstGeom prst="rect">
            <a:avLst/>
          </a:prstGeom>
        </p:spPr>
      </p:pic>
      <p:sp>
        <p:nvSpPr>
          <p:cNvPr id="2" name="Title 1">
            <a:extLst>
              <a:ext uri="{FF2B5EF4-FFF2-40B4-BE49-F238E27FC236}">
                <a16:creationId xmlns:a16="http://schemas.microsoft.com/office/drawing/2014/main" id="{588071C1-3539-4F88-B48B-746993D6A23A}"/>
              </a:ext>
            </a:extLst>
          </p:cNvPr>
          <p:cNvSpPr>
            <a:spLocks noGrp="1"/>
          </p:cNvSpPr>
          <p:nvPr>
            <p:ph type="title"/>
          </p:nvPr>
        </p:nvSpPr>
        <p:spPr>
          <a:xfrm>
            <a:off x="1097280" y="286603"/>
            <a:ext cx="10058400" cy="1450757"/>
          </a:xfrm>
        </p:spPr>
        <p:txBody>
          <a:bodyPr>
            <a:normAutofit/>
          </a:bodyPr>
          <a:lstStyle/>
          <a:p>
            <a:pPr lvl="0"/>
            <a:r>
              <a:rPr lang="en-US" altLang="zh-TW" sz="4400" b="1" i="0" dirty="0"/>
              <a:t>What is OWASP</a:t>
            </a:r>
            <a:r>
              <a:rPr lang="zh-TW" altLang="en-US" sz="4400" b="1" i="0" dirty="0"/>
              <a:t> </a:t>
            </a:r>
            <a:r>
              <a:rPr lang="en-US" altLang="zh-TW" sz="4400" b="1" i="0" dirty="0"/>
              <a:t>Top 10?</a:t>
            </a:r>
            <a:endParaRPr lang="en-US" sz="4400" b="1" i="0" dirty="0"/>
          </a:p>
        </p:txBody>
      </p:sp>
      <p:sp>
        <p:nvSpPr>
          <p:cNvPr id="12" name="TextBox 11">
            <a:extLst>
              <a:ext uri="{FF2B5EF4-FFF2-40B4-BE49-F238E27FC236}">
                <a16:creationId xmlns:a16="http://schemas.microsoft.com/office/drawing/2014/main" id="{941FE4D1-2D0B-455D-BADB-6AE7779C89F7}"/>
              </a:ext>
            </a:extLst>
          </p:cNvPr>
          <p:cNvSpPr txBox="1"/>
          <p:nvPr/>
        </p:nvSpPr>
        <p:spPr>
          <a:xfrm>
            <a:off x="1097279" y="2119707"/>
            <a:ext cx="10058399" cy="2031325"/>
          </a:xfrm>
          <a:prstGeom prst="rect">
            <a:avLst/>
          </a:prstGeom>
          <a:noFill/>
        </p:spPr>
        <p:txBody>
          <a:bodyPr wrap="square">
            <a:spAutoFit/>
          </a:bodyPr>
          <a:lstStyle/>
          <a:p>
            <a:r>
              <a:rPr lang="en-GB" dirty="0"/>
              <a:t> Cross-site scripting (XSS) is a type of security vulnerability typically found in web applications. XSS attacks enable attackers to inject client-side scripts into web pages viewed by other users. A cross-site scripting vulnerability may be used by attackers to bypass access controls such as the same-origin policy. Cross-site scripting carried out on websites accounted for roughly 84% of all security vulnerabilities documented by Symantec up until 2007.[1] XSS effects vary in range from petty nuisance to significant security risk, depending on the sensitivity of the data handled by the vulnerable site and the nature of any security mitigation implemented by the site's owner network</a:t>
            </a:r>
            <a:endParaRPr lang="en-US" dirty="0"/>
          </a:p>
        </p:txBody>
      </p:sp>
    </p:spTree>
    <p:extLst>
      <p:ext uri="{BB962C8B-B14F-4D97-AF65-F5344CB8AC3E}">
        <p14:creationId xmlns:p14="http://schemas.microsoft.com/office/powerpoint/2010/main" val="168574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BC6282-E2C3-48BB-A8D4-122D25A6200A}"/>
              </a:ext>
              <a:ext uri="{C183D7F6-B498-43B3-948B-1728B52AA6E4}">
                <adec:decorative xmlns:adec="http://schemas.microsoft.com/office/drawing/2017/decorative" val="1"/>
              </a:ext>
            </a:extLst>
          </p:cNvPr>
          <p:cNvPicPr>
            <a:picLocks noChangeAspect="1"/>
          </p:cNvPicPr>
          <p:nvPr/>
        </p:nvPicPr>
        <p:blipFill rotWithShape="1">
          <a:blip r:embed="rId3">
            <a:duotone>
              <a:schemeClr val="bg2">
                <a:shade val="45000"/>
                <a:satMod val="135000"/>
              </a:schemeClr>
              <a:prstClr val="white"/>
            </a:duotone>
            <a:alphaModFix amt="45000"/>
            <a:extLst>
              <a:ext uri="{28A0092B-C50C-407E-A947-70E740481C1C}">
                <a14:useLocalDpi xmlns:a14="http://schemas.microsoft.com/office/drawing/2010/main" val="0"/>
              </a:ext>
            </a:extLst>
          </a:blip>
          <a:srcRect/>
          <a:stretch/>
        </p:blipFill>
        <p:spPr>
          <a:xfrm>
            <a:off x="0" y="0"/>
            <a:ext cx="12191980" cy="6858000"/>
          </a:xfrm>
          <a:prstGeom prst="rect">
            <a:avLst/>
          </a:prstGeom>
        </p:spPr>
      </p:pic>
      <p:sp>
        <p:nvSpPr>
          <p:cNvPr id="2" name="Title 1">
            <a:extLst>
              <a:ext uri="{FF2B5EF4-FFF2-40B4-BE49-F238E27FC236}">
                <a16:creationId xmlns:a16="http://schemas.microsoft.com/office/drawing/2014/main" id="{588071C1-3539-4F88-B48B-746993D6A23A}"/>
              </a:ext>
            </a:extLst>
          </p:cNvPr>
          <p:cNvSpPr>
            <a:spLocks noGrp="1"/>
          </p:cNvSpPr>
          <p:nvPr>
            <p:ph type="title"/>
          </p:nvPr>
        </p:nvSpPr>
        <p:spPr>
          <a:xfrm>
            <a:off x="1097280" y="286603"/>
            <a:ext cx="10058400" cy="1450757"/>
          </a:xfrm>
        </p:spPr>
        <p:txBody>
          <a:bodyPr>
            <a:normAutofit/>
          </a:bodyPr>
          <a:lstStyle/>
          <a:p>
            <a:pPr lvl="0"/>
            <a:r>
              <a:rPr lang="en-US" sz="4400" b="1" i="0" dirty="0"/>
              <a:t>What </a:t>
            </a:r>
            <a:r>
              <a:rPr lang="en-US" altLang="zh-TW" sz="4400" b="1" dirty="0"/>
              <a:t>Is Cross-Site Scripting?</a:t>
            </a:r>
            <a:endParaRPr lang="en-US" sz="4400" b="1" i="0" dirty="0"/>
          </a:p>
        </p:txBody>
      </p:sp>
      <p:sp>
        <p:nvSpPr>
          <p:cNvPr id="12" name="TextBox 11">
            <a:extLst>
              <a:ext uri="{FF2B5EF4-FFF2-40B4-BE49-F238E27FC236}">
                <a16:creationId xmlns:a16="http://schemas.microsoft.com/office/drawing/2014/main" id="{941FE4D1-2D0B-455D-BADB-6AE7779C89F7}"/>
              </a:ext>
            </a:extLst>
          </p:cNvPr>
          <p:cNvSpPr txBox="1"/>
          <p:nvPr/>
        </p:nvSpPr>
        <p:spPr>
          <a:xfrm>
            <a:off x="1097279" y="2119707"/>
            <a:ext cx="10058399" cy="1200329"/>
          </a:xfrm>
          <a:prstGeom prst="rect">
            <a:avLst/>
          </a:prstGeom>
          <a:noFill/>
        </p:spPr>
        <p:txBody>
          <a:bodyPr wrap="square">
            <a:spAutoFit/>
          </a:bodyPr>
          <a:lstStyle/>
          <a:p>
            <a:pPr algn="l"/>
            <a:r>
              <a:rPr lang="en-US" altLang="zh-TW" b="1" i="0" dirty="0">
                <a:solidFill>
                  <a:srgbClr val="FF6600"/>
                </a:solidFill>
                <a:effectLst/>
                <a:latin typeface="Work Sans"/>
              </a:rPr>
              <a:t>XSS</a:t>
            </a:r>
            <a:r>
              <a:rPr lang="zh-TW" altLang="en-US" b="1" i="0" dirty="0">
                <a:solidFill>
                  <a:srgbClr val="FF6600"/>
                </a:solidFill>
                <a:effectLst/>
                <a:latin typeface="Work Sans"/>
              </a:rPr>
              <a:t> 可以主要可被分類為以下三</a:t>
            </a:r>
            <a:r>
              <a:rPr lang="zh-TW" altLang="en-US" b="1" dirty="0">
                <a:solidFill>
                  <a:srgbClr val="FF6600"/>
                </a:solidFill>
                <a:latin typeface="Work Sans"/>
              </a:rPr>
              <a:t>種</a:t>
            </a:r>
            <a:r>
              <a:rPr lang="en-GB" b="1" i="0" dirty="0">
                <a:solidFill>
                  <a:srgbClr val="FF6600"/>
                </a:solidFill>
                <a:effectLst/>
                <a:latin typeface="Work Sans"/>
              </a:rPr>
              <a:t>:</a:t>
            </a:r>
            <a:endParaRPr lang="en-GB" b="0" i="0" dirty="0">
              <a:solidFill>
                <a:srgbClr val="C3BEB6"/>
              </a:solidFill>
              <a:effectLst/>
              <a:latin typeface="Work Sans"/>
            </a:endParaRPr>
          </a:p>
          <a:p>
            <a:pPr marL="457200" indent="-457200" algn="l">
              <a:buFont typeface="+mj-lt"/>
              <a:buAutoNum type="arabicPeriod"/>
            </a:pPr>
            <a:r>
              <a:rPr lang="en-GB" b="1" i="0" dirty="0">
                <a:solidFill>
                  <a:schemeClr val="tx1"/>
                </a:solidFill>
                <a:effectLst/>
                <a:latin typeface="Work Sans"/>
              </a:rPr>
              <a:t>Reflected XSS</a:t>
            </a:r>
            <a:r>
              <a:rPr lang="en-GB" b="0" i="0" dirty="0">
                <a:solidFill>
                  <a:schemeClr val="tx1"/>
                </a:solidFill>
                <a:effectLst/>
                <a:latin typeface="Work Sans"/>
              </a:rPr>
              <a:t> </a:t>
            </a:r>
            <a:endParaRPr lang="en-GB" dirty="0">
              <a:solidFill>
                <a:schemeClr val="tx1"/>
              </a:solidFill>
              <a:latin typeface="Work Sans"/>
            </a:endParaRPr>
          </a:p>
          <a:p>
            <a:pPr marL="457200" indent="-457200" algn="l">
              <a:buFont typeface="+mj-lt"/>
              <a:buAutoNum type="arabicPeriod"/>
            </a:pPr>
            <a:r>
              <a:rPr lang="en-GB" b="1" i="0" dirty="0">
                <a:solidFill>
                  <a:schemeClr val="tx1"/>
                </a:solidFill>
                <a:effectLst/>
                <a:latin typeface="Work Sans"/>
              </a:rPr>
              <a:t>Stored XSS </a:t>
            </a:r>
            <a:endParaRPr lang="en-GB" dirty="0">
              <a:solidFill>
                <a:schemeClr val="tx1"/>
              </a:solidFill>
              <a:latin typeface="Work Sans"/>
            </a:endParaRPr>
          </a:p>
          <a:p>
            <a:pPr marL="457200" indent="-457200" algn="l">
              <a:buFont typeface="+mj-lt"/>
              <a:buAutoNum type="arabicPeriod"/>
            </a:pPr>
            <a:r>
              <a:rPr lang="en-GB" b="1" dirty="0">
                <a:solidFill>
                  <a:schemeClr val="tx1"/>
                </a:solidFill>
                <a:latin typeface="Work Sans"/>
              </a:rPr>
              <a:t>DOM </a:t>
            </a:r>
            <a:r>
              <a:rPr lang="en-US" altLang="zh-TW" b="1" dirty="0">
                <a:solidFill>
                  <a:schemeClr val="tx1"/>
                </a:solidFill>
                <a:latin typeface="Work Sans"/>
              </a:rPr>
              <a:t>XS</a:t>
            </a:r>
          </a:p>
        </p:txBody>
      </p:sp>
      <p:sp>
        <p:nvSpPr>
          <p:cNvPr id="5" name="TextBox 4">
            <a:extLst>
              <a:ext uri="{FF2B5EF4-FFF2-40B4-BE49-F238E27FC236}">
                <a16:creationId xmlns:a16="http://schemas.microsoft.com/office/drawing/2014/main" id="{8F0EBD1D-F7FD-4A2A-9DC6-643B1BD67857}"/>
              </a:ext>
            </a:extLst>
          </p:cNvPr>
          <p:cNvSpPr txBox="1"/>
          <p:nvPr/>
        </p:nvSpPr>
        <p:spPr>
          <a:xfrm>
            <a:off x="1097278" y="3697515"/>
            <a:ext cx="10058399" cy="923330"/>
          </a:xfrm>
          <a:prstGeom prst="rect">
            <a:avLst/>
          </a:prstGeom>
          <a:noFill/>
        </p:spPr>
        <p:txBody>
          <a:bodyPr wrap="square">
            <a:spAutoFit/>
          </a:bodyPr>
          <a:lstStyle/>
          <a:p>
            <a:pPr algn="l"/>
            <a:r>
              <a:rPr lang="zh-TW" altLang="en-US" b="1" dirty="0">
                <a:solidFill>
                  <a:srgbClr val="FF6600"/>
                </a:solidFill>
                <a:latin typeface="Work Sans"/>
              </a:rPr>
              <a:t>但是</a:t>
            </a:r>
            <a:r>
              <a:rPr lang="en-US" altLang="zh-TW" b="1" dirty="0">
                <a:solidFill>
                  <a:srgbClr val="FF6600"/>
                </a:solidFill>
                <a:latin typeface="Work Sans"/>
              </a:rPr>
              <a:t>XSS</a:t>
            </a:r>
            <a:r>
              <a:rPr lang="zh-TW" altLang="en-US" b="1" dirty="0">
                <a:solidFill>
                  <a:srgbClr val="FF6600"/>
                </a:solidFill>
                <a:latin typeface="Work Sans"/>
              </a:rPr>
              <a:t>其實還有</a:t>
            </a:r>
            <a:r>
              <a:rPr lang="en-GB" b="1" i="0" dirty="0">
                <a:solidFill>
                  <a:srgbClr val="FF6600"/>
                </a:solidFill>
                <a:effectLst/>
                <a:latin typeface="Work Sans"/>
              </a:rPr>
              <a:t>:</a:t>
            </a:r>
            <a:endParaRPr lang="en-GB" b="0" i="0" dirty="0">
              <a:solidFill>
                <a:srgbClr val="C3BEB6"/>
              </a:solidFill>
              <a:effectLst/>
              <a:latin typeface="Work Sans"/>
            </a:endParaRPr>
          </a:p>
          <a:p>
            <a:pPr marL="457200" indent="-457200" algn="l">
              <a:buFont typeface="+mj-lt"/>
              <a:buAutoNum type="arabicPeriod"/>
            </a:pPr>
            <a:r>
              <a:rPr lang="en-GB" b="1" dirty="0">
                <a:latin typeface="Work Sans"/>
              </a:rPr>
              <a:t>Self-XSS </a:t>
            </a:r>
          </a:p>
          <a:p>
            <a:pPr marL="457200" indent="-457200" algn="l">
              <a:buFont typeface="+mj-lt"/>
              <a:buAutoNum type="arabicPeriod"/>
            </a:pPr>
            <a:r>
              <a:rPr lang="en-GB" b="1" dirty="0">
                <a:latin typeface="Work Sans"/>
              </a:rPr>
              <a:t>Mutated XSS</a:t>
            </a:r>
            <a:r>
              <a:rPr lang="en-GB" b="1" i="0" dirty="0">
                <a:solidFill>
                  <a:schemeClr val="tx1"/>
                </a:solidFill>
                <a:effectLst/>
                <a:latin typeface="Work Sans"/>
              </a:rPr>
              <a:t> </a:t>
            </a:r>
            <a:endParaRPr lang="en-GB" dirty="0">
              <a:solidFill>
                <a:schemeClr val="tx1"/>
              </a:solidFill>
              <a:latin typeface="Work Sans"/>
            </a:endParaRPr>
          </a:p>
        </p:txBody>
      </p:sp>
    </p:spTree>
    <p:extLst>
      <p:ext uri="{BB962C8B-B14F-4D97-AF65-F5344CB8AC3E}">
        <p14:creationId xmlns:p14="http://schemas.microsoft.com/office/powerpoint/2010/main" val="628355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BC6282-E2C3-48BB-A8D4-122D25A6200A}"/>
              </a:ext>
              <a:ext uri="{C183D7F6-B498-43B3-948B-1728B52AA6E4}">
                <adec:decorative xmlns:adec="http://schemas.microsoft.com/office/drawing/2017/decorative" val="1"/>
              </a:ext>
            </a:extLst>
          </p:cNvPr>
          <p:cNvPicPr>
            <a:picLocks noChangeAspect="1"/>
          </p:cNvPicPr>
          <p:nvPr/>
        </p:nvPicPr>
        <p:blipFill rotWithShape="1">
          <a:blip r:embed="rId3">
            <a:duotone>
              <a:schemeClr val="bg2">
                <a:shade val="45000"/>
                <a:satMod val="135000"/>
              </a:schemeClr>
              <a:prstClr val="white"/>
            </a:duotone>
            <a:alphaModFix amt="45000"/>
            <a:extLst>
              <a:ext uri="{28A0092B-C50C-407E-A947-70E740481C1C}">
                <a14:useLocalDpi xmlns:a14="http://schemas.microsoft.com/office/drawing/2010/main" val="0"/>
              </a:ext>
            </a:extLst>
          </a:blip>
          <a:srcRect/>
          <a:stretch/>
        </p:blipFill>
        <p:spPr>
          <a:xfrm>
            <a:off x="0" y="0"/>
            <a:ext cx="12191980" cy="6858000"/>
          </a:xfrm>
          <a:prstGeom prst="rect">
            <a:avLst/>
          </a:prstGeom>
        </p:spPr>
      </p:pic>
      <p:sp>
        <p:nvSpPr>
          <p:cNvPr id="2" name="Title 1">
            <a:extLst>
              <a:ext uri="{FF2B5EF4-FFF2-40B4-BE49-F238E27FC236}">
                <a16:creationId xmlns:a16="http://schemas.microsoft.com/office/drawing/2014/main" id="{588071C1-3539-4F88-B48B-746993D6A23A}"/>
              </a:ext>
            </a:extLst>
          </p:cNvPr>
          <p:cNvSpPr>
            <a:spLocks noGrp="1"/>
          </p:cNvSpPr>
          <p:nvPr>
            <p:ph type="title"/>
          </p:nvPr>
        </p:nvSpPr>
        <p:spPr>
          <a:xfrm>
            <a:off x="1097280" y="286603"/>
            <a:ext cx="10058400" cy="1450757"/>
          </a:xfrm>
        </p:spPr>
        <p:txBody>
          <a:bodyPr>
            <a:normAutofit/>
          </a:bodyPr>
          <a:lstStyle/>
          <a:p>
            <a:pPr lvl="0"/>
            <a:r>
              <a:rPr lang="en-US" sz="4400" b="1" i="0" dirty="0"/>
              <a:t>Reflected XSS</a:t>
            </a:r>
          </a:p>
        </p:txBody>
      </p:sp>
      <p:sp>
        <p:nvSpPr>
          <p:cNvPr id="11" name="Content Placeholder 2">
            <a:extLst>
              <a:ext uri="{FF2B5EF4-FFF2-40B4-BE49-F238E27FC236}">
                <a16:creationId xmlns:a16="http://schemas.microsoft.com/office/drawing/2014/main" id="{2101D184-9F32-4673-9161-F960444F26BE}"/>
              </a:ext>
            </a:extLst>
          </p:cNvPr>
          <p:cNvSpPr>
            <a:spLocks noGrp="1"/>
          </p:cNvSpPr>
          <p:nvPr>
            <p:ph idx="1"/>
          </p:nvPr>
        </p:nvSpPr>
        <p:spPr>
          <a:xfrm>
            <a:off x="533410" y="2101895"/>
            <a:ext cx="5908954" cy="4235027"/>
          </a:xfrm>
        </p:spPr>
        <p:txBody>
          <a:bodyPr>
            <a:normAutofit/>
          </a:bodyPr>
          <a:lstStyle/>
          <a:p>
            <a:pPr algn="l"/>
            <a:r>
              <a:rPr lang="en-GB" b="0" i="0" dirty="0">
                <a:solidFill>
                  <a:srgbClr val="FF6600"/>
                </a:solidFill>
                <a:effectLst/>
                <a:latin typeface="Work Sans"/>
              </a:rPr>
              <a:t>#1) Reflected XSS</a:t>
            </a:r>
          </a:p>
          <a:p>
            <a:pPr algn="l"/>
            <a:r>
              <a:rPr lang="zh-TW" altLang="en-US" b="0" i="0" dirty="0">
                <a:solidFill>
                  <a:schemeClr val="tx1"/>
                </a:solidFill>
                <a:effectLst/>
                <a:latin typeface="Domine"/>
              </a:rPr>
              <a:t>  為什麼叫做 </a:t>
            </a:r>
            <a:r>
              <a:rPr lang="en-US" altLang="zh-TW" b="0" i="0" dirty="0">
                <a:solidFill>
                  <a:schemeClr val="tx1"/>
                </a:solidFill>
                <a:effectLst/>
                <a:latin typeface="Domine"/>
              </a:rPr>
              <a:t>Reflected XSS</a:t>
            </a:r>
            <a:r>
              <a:rPr lang="zh-TW" altLang="en-US" b="0" i="0" dirty="0">
                <a:solidFill>
                  <a:schemeClr val="tx1"/>
                </a:solidFill>
                <a:effectLst/>
                <a:latin typeface="Domine"/>
              </a:rPr>
              <a:t>呢</a:t>
            </a:r>
            <a:r>
              <a:rPr lang="en-US" altLang="zh-TW" b="0" i="0" dirty="0">
                <a:solidFill>
                  <a:schemeClr val="tx1"/>
                </a:solidFill>
                <a:effectLst/>
                <a:latin typeface="Domine"/>
              </a:rPr>
              <a:t>? </a:t>
            </a:r>
            <a:r>
              <a:rPr lang="zh-TW" altLang="en-US" b="0" i="0" dirty="0">
                <a:solidFill>
                  <a:schemeClr val="tx1"/>
                </a:solidFill>
                <a:effectLst/>
                <a:latin typeface="Domine"/>
              </a:rPr>
              <a:t>顧名思義就是網站會反應所輸入的 </a:t>
            </a:r>
            <a:r>
              <a:rPr lang="en-US" altLang="zh-TW" b="0" i="0" dirty="0">
                <a:solidFill>
                  <a:schemeClr val="tx1"/>
                </a:solidFill>
                <a:effectLst/>
                <a:latin typeface="Domine"/>
              </a:rPr>
              <a:t>JavaScript</a:t>
            </a:r>
            <a:r>
              <a:rPr lang="zh-TW" altLang="en-US" b="0" i="0" dirty="0">
                <a:solidFill>
                  <a:schemeClr val="tx1"/>
                </a:solidFill>
                <a:effectLst/>
                <a:latin typeface="Domine"/>
              </a:rPr>
              <a:t>。</a:t>
            </a:r>
            <a:endParaRPr lang="en-US" altLang="zh-TW" b="0" i="0" dirty="0">
              <a:solidFill>
                <a:schemeClr val="tx1"/>
              </a:solidFill>
              <a:effectLst/>
              <a:latin typeface="Domine"/>
            </a:endParaRPr>
          </a:p>
          <a:p>
            <a:pPr algn="l"/>
            <a:r>
              <a:rPr lang="zh-TW" altLang="en-US" dirty="0">
                <a:solidFill>
                  <a:schemeClr val="tx1"/>
                </a:solidFill>
                <a:latin typeface="Domine"/>
              </a:rPr>
              <a:t>  </a:t>
            </a:r>
            <a:r>
              <a:rPr lang="zh-TW" altLang="en-US" b="0" i="0" dirty="0">
                <a:solidFill>
                  <a:schemeClr val="tx1"/>
                </a:solidFill>
                <a:effectLst/>
                <a:latin typeface="Domine"/>
              </a:rPr>
              <a:t>因此，因為當駭客成功發現某個網站可以執行駭客預期的惡意程式碼時，駭客就可以把受害 </a:t>
            </a:r>
            <a:r>
              <a:rPr lang="en-US" altLang="zh-TW" b="0" i="0" dirty="0">
                <a:solidFill>
                  <a:schemeClr val="tx1"/>
                </a:solidFill>
                <a:effectLst/>
                <a:latin typeface="Domine"/>
              </a:rPr>
              <a:t>(</a:t>
            </a:r>
            <a:r>
              <a:rPr lang="zh-TW" altLang="en-US" b="0" i="0" dirty="0">
                <a:solidFill>
                  <a:schemeClr val="tx1"/>
                </a:solidFill>
                <a:effectLst/>
                <a:latin typeface="Domine"/>
              </a:rPr>
              <a:t>被植入 </a:t>
            </a:r>
            <a:r>
              <a:rPr lang="en-US" altLang="zh-TW" b="0" i="0" dirty="0">
                <a:solidFill>
                  <a:schemeClr val="tx1"/>
                </a:solidFill>
                <a:effectLst/>
                <a:latin typeface="Domine"/>
              </a:rPr>
              <a:t>JavaScript)</a:t>
            </a:r>
            <a:r>
              <a:rPr lang="zh-TW" altLang="en-US" b="0" i="0" dirty="0">
                <a:solidFill>
                  <a:schemeClr val="tx1"/>
                </a:solidFill>
                <a:effectLst/>
                <a:latin typeface="Domine"/>
              </a:rPr>
              <a:t>網站的 </a:t>
            </a:r>
            <a:r>
              <a:rPr lang="en-US" altLang="zh-TW" b="0" i="0" dirty="0">
                <a:solidFill>
                  <a:schemeClr val="tx1"/>
                </a:solidFill>
                <a:effectLst/>
                <a:latin typeface="Domine"/>
              </a:rPr>
              <a:t>URL</a:t>
            </a:r>
            <a:r>
              <a:rPr lang="zh-TW" altLang="en-US" b="0" i="0" dirty="0">
                <a:solidFill>
                  <a:schemeClr val="tx1"/>
                </a:solidFill>
                <a:effectLst/>
                <a:latin typeface="Domine"/>
              </a:rPr>
              <a:t>透過釣魚的方式或是郵件傳送給被害人。當被害人點擊該 </a:t>
            </a:r>
            <a:r>
              <a:rPr lang="en-US" altLang="zh-TW" b="0" i="0" dirty="0">
                <a:solidFill>
                  <a:schemeClr val="tx1"/>
                </a:solidFill>
                <a:effectLst/>
                <a:latin typeface="Domine"/>
              </a:rPr>
              <a:t>URL</a:t>
            </a:r>
            <a:r>
              <a:rPr lang="zh-TW" altLang="en-US" b="0" i="0" dirty="0">
                <a:solidFill>
                  <a:schemeClr val="tx1"/>
                </a:solidFill>
                <a:effectLst/>
                <a:latin typeface="Domine"/>
              </a:rPr>
              <a:t>時，就會看到且執行該 </a:t>
            </a:r>
            <a:r>
              <a:rPr lang="en-US" altLang="zh-TW" b="0" i="0" dirty="0">
                <a:solidFill>
                  <a:schemeClr val="tx1"/>
                </a:solidFill>
                <a:effectLst/>
                <a:latin typeface="Domine"/>
              </a:rPr>
              <a:t>JavaScript</a:t>
            </a:r>
            <a:r>
              <a:rPr lang="zh-TW" altLang="en-US" b="0" i="0" dirty="0">
                <a:solidFill>
                  <a:schemeClr val="tx1"/>
                </a:solidFill>
                <a:effectLst/>
                <a:latin typeface="Domine"/>
              </a:rPr>
              <a:t>。</a:t>
            </a:r>
          </a:p>
        </p:txBody>
      </p:sp>
      <p:pic>
        <p:nvPicPr>
          <p:cNvPr id="8" name="Picture 7" descr="Diagram&#10;&#10;Description automatically generated">
            <a:extLst>
              <a:ext uri="{FF2B5EF4-FFF2-40B4-BE49-F238E27FC236}">
                <a16:creationId xmlns:a16="http://schemas.microsoft.com/office/drawing/2014/main" id="{4AADB86A-FA72-435F-9645-DE4A1471090F}"/>
              </a:ext>
            </a:extLst>
          </p:cNvPr>
          <p:cNvPicPr>
            <a:picLocks noChangeAspect="1"/>
          </p:cNvPicPr>
          <p:nvPr/>
        </p:nvPicPr>
        <p:blipFill>
          <a:blip r:embed="rId4"/>
          <a:stretch>
            <a:fillRect/>
          </a:stretch>
        </p:blipFill>
        <p:spPr>
          <a:xfrm>
            <a:off x="6598910" y="2023963"/>
            <a:ext cx="5059680" cy="4312959"/>
          </a:xfrm>
          <a:prstGeom prst="rect">
            <a:avLst/>
          </a:prstGeom>
        </p:spPr>
      </p:pic>
    </p:spTree>
    <p:extLst>
      <p:ext uri="{BB962C8B-B14F-4D97-AF65-F5344CB8AC3E}">
        <p14:creationId xmlns:p14="http://schemas.microsoft.com/office/powerpoint/2010/main" val="619439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BC6282-E2C3-48BB-A8D4-122D25A6200A}"/>
              </a:ext>
              <a:ext uri="{C183D7F6-B498-43B3-948B-1728B52AA6E4}">
                <adec:decorative xmlns:adec="http://schemas.microsoft.com/office/drawing/2017/decorative" val="1"/>
              </a:ext>
            </a:extLst>
          </p:cNvPr>
          <p:cNvPicPr>
            <a:picLocks noChangeAspect="1"/>
          </p:cNvPicPr>
          <p:nvPr/>
        </p:nvPicPr>
        <p:blipFill rotWithShape="1">
          <a:blip r:embed="rId3">
            <a:duotone>
              <a:schemeClr val="bg2">
                <a:shade val="45000"/>
                <a:satMod val="135000"/>
              </a:schemeClr>
              <a:prstClr val="white"/>
            </a:duotone>
            <a:alphaModFix amt="45000"/>
            <a:extLst>
              <a:ext uri="{28A0092B-C50C-407E-A947-70E740481C1C}">
                <a14:useLocalDpi xmlns:a14="http://schemas.microsoft.com/office/drawing/2010/main" val="0"/>
              </a:ext>
            </a:extLst>
          </a:blip>
          <a:srcRect/>
          <a:stretch/>
        </p:blipFill>
        <p:spPr>
          <a:xfrm>
            <a:off x="0" y="0"/>
            <a:ext cx="12191980" cy="6858000"/>
          </a:xfrm>
          <a:prstGeom prst="rect">
            <a:avLst/>
          </a:prstGeom>
        </p:spPr>
      </p:pic>
      <p:sp>
        <p:nvSpPr>
          <p:cNvPr id="2" name="Title 1">
            <a:extLst>
              <a:ext uri="{FF2B5EF4-FFF2-40B4-BE49-F238E27FC236}">
                <a16:creationId xmlns:a16="http://schemas.microsoft.com/office/drawing/2014/main" id="{588071C1-3539-4F88-B48B-746993D6A23A}"/>
              </a:ext>
            </a:extLst>
          </p:cNvPr>
          <p:cNvSpPr>
            <a:spLocks noGrp="1"/>
          </p:cNvSpPr>
          <p:nvPr>
            <p:ph type="title"/>
          </p:nvPr>
        </p:nvSpPr>
        <p:spPr>
          <a:xfrm>
            <a:off x="1097280" y="286603"/>
            <a:ext cx="10058400" cy="1450757"/>
          </a:xfrm>
        </p:spPr>
        <p:txBody>
          <a:bodyPr>
            <a:normAutofit/>
          </a:bodyPr>
          <a:lstStyle/>
          <a:p>
            <a:pPr lvl="0"/>
            <a:r>
              <a:rPr lang="en-US" sz="4400" b="1" dirty="0"/>
              <a:t>Stored</a:t>
            </a:r>
            <a:r>
              <a:rPr lang="en-US" sz="4400" b="1" i="0" dirty="0"/>
              <a:t> XSS</a:t>
            </a:r>
          </a:p>
        </p:txBody>
      </p:sp>
      <p:sp>
        <p:nvSpPr>
          <p:cNvPr id="11" name="Content Placeholder 2">
            <a:extLst>
              <a:ext uri="{FF2B5EF4-FFF2-40B4-BE49-F238E27FC236}">
                <a16:creationId xmlns:a16="http://schemas.microsoft.com/office/drawing/2014/main" id="{2101D184-9F32-4673-9161-F960444F26BE}"/>
              </a:ext>
            </a:extLst>
          </p:cNvPr>
          <p:cNvSpPr>
            <a:spLocks noGrp="1"/>
          </p:cNvSpPr>
          <p:nvPr>
            <p:ph idx="1"/>
          </p:nvPr>
        </p:nvSpPr>
        <p:spPr>
          <a:xfrm>
            <a:off x="376844" y="2101895"/>
            <a:ext cx="4333701" cy="4146467"/>
          </a:xfrm>
        </p:spPr>
        <p:txBody>
          <a:bodyPr>
            <a:normAutofit/>
          </a:bodyPr>
          <a:lstStyle/>
          <a:p>
            <a:pPr algn="l"/>
            <a:r>
              <a:rPr lang="en-GB" b="0" i="0" dirty="0">
                <a:solidFill>
                  <a:srgbClr val="FF6600"/>
                </a:solidFill>
                <a:effectLst/>
                <a:latin typeface="Work Sans"/>
              </a:rPr>
              <a:t>#2) Stored XSS</a:t>
            </a:r>
          </a:p>
          <a:p>
            <a:pPr algn="l"/>
            <a:r>
              <a:rPr lang="en-US" altLang="zh-TW" b="0" i="0" dirty="0">
                <a:solidFill>
                  <a:schemeClr val="tx1"/>
                </a:solidFill>
                <a:effectLst/>
                <a:latin typeface="Domine"/>
              </a:rPr>
              <a:t>  Stored XSS </a:t>
            </a:r>
            <a:r>
              <a:rPr lang="zh-TW" altLang="en-US" b="0" i="0" dirty="0">
                <a:solidFill>
                  <a:schemeClr val="tx1"/>
                </a:solidFill>
                <a:effectLst/>
                <a:latin typeface="Domine"/>
              </a:rPr>
              <a:t>就是讓 </a:t>
            </a:r>
            <a:r>
              <a:rPr lang="en-US" altLang="zh-TW" b="0" i="0" dirty="0">
                <a:solidFill>
                  <a:schemeClr val="tx1"/>
                </a:solidFill>
                <a:effectLst/>
                <a:latin typeface="Domine"/>
              </a:rPr>
              <a:t>JavaScript </a:t>
            </a:r>
            <a:r>
              <a:rPr lang="zh-TW" altLang="en-US" b="0" i="0" dirty="0">
                <a:solidFill>
                  <a:schemeClr val="tx1"/>
                </a:solidFill>
                <a:effectLst/>
                <a:latin typeface="Domine"/>
              </a:rPr>
              <a:t>可以儲存在網站資料庫中。</a:t>
            </a:r>
            <a:endParaRPr lang="en-US" altLang="zh-TW" b="0" i="0" dirty="0">
              <a:solidFill>
                <a:schemeClr val="tx1"/>
              </a:solidFill>
              <a:effectLst/>
              <a:latin typeface="Domine"/>
            </a:endParaRPr>
          </a:p>
          <a:p>
            <a:pPr algn="l"/>
            <a:r>
              <a:rPr lang="en-US" altLang="zh-TW" dirty="0">
                <a:solidFill>
                  <a:schemeClr val="tx1"/>
                </a:solidFill>
                <a:latin typeface="Domine"/>
              </a:rPr>
              <a:t>  </a:t>
            </a:r>
            <a:r>
              <a:rPr lang="zh-TW" altLang="en-US" b="0" i="0" dirty="0">
                <a:solidFill>
                  <a:schemeClr val="tx1"/>
                </a:solidFill>
                <a:effectLst/>
                <a:latin typeface="Domine"/>
              </a:rPr>
              <a:t>最常見的例子就是網頁伺服器的留言板或是備註訊息。由於留言欄位可以留的訊息通常有較鬆散的字數限制。因此駭客就可以把程式碼儲存在留言板中，每當其他使用者瀏覽該網頁，網頁伺服器就會把先前儲存的</a:t>
            </a:r>
            <a:r>
              <a:rPr lang="zh-TW" altLang="en-US" dirty="0">
                <a:solidFill>
                  <a:schemeClr val="tx1"/>
                </a:solidFill>
                <a:latin typeface="Domine"/>
              </a:rPr>
              <a:t>惡意腳本傳給瀏覽者的瀏覽器讀取</a:t>
            </a:r>
            <a:r>
              <a:rPr lang="zh-TW" altLang="en-US" b="0" i="0" dirty="0">
                <a:solidFill>
                  <a:schemeClr val="tx1"/>
                </a:solidFill>
                <a:effectLst/>
                <a:latin typeface="Domine"/>
              </a:rPr>
              <a:t>。</a:t>
            </a:r>
          </a:p>
          <a:p>
            <a:pPr algn="l"/>
            <a:endParaRPr lang="en-GB" b="0" i="0" dirty="0">
              <a:solidFill>
                <a:srgbClr val="C3BEB6"/>
              </a:solidFill>
              <a:effectLst/>
              <a:latin typeface="Work Sans"/>
            </a:endParaRPr>
          </a:p>
        </p:txBody>
      </p:sp>
      <p:pic>
        <p:nvPicPr>
          <p:cNvPr id="6" name="Picture 5" descr="Diagram&#10;&#10;Description automatically generated">
            <a:extLst>
              <a:ext uri="{FF2B5EF4-FFF2-40B4-BE49-F238E27FC236}">
                <a16:creationId xmlns:a16="http://schemas.microsoft.com/office/drawing/2014/main" id="{2EF040C7-F4C1-48F0-BDDC-E1E591C75A9A}"/>
              </a:ext>
            </a:extLst>
          </p:cNvPr>
          <p:cNvPicPr>
            <a:picLocks noChangeAspect="1"/>
          </p:cNvPicPr>
          <p:nvPr/>
        </p:nvPicPr>
        <p:blipFill rotWithShape="1">
          <a:blip r:embed="rId4"/>
          <a:srcRect l="1932" r="1816"/>
          <a:stretch/>
        </p:blipFill>
        <p:spPr>
          <a:xfrm>
            <a:off x="4817391" y="2101895"/>
            <a:ext cx="6940962" cy="4146467"/>
          </a:xfrm>
          <a:prstGeom prst="rect">
            <a:avLst/>
          </a:prstGeom>
        </p:spPr>
      </p:pic>
    </p:spTree>
    <p:extLst>
      <p:ext uri="{BB962C8B-B14F-4D97-AF65-F5344CB8AC3E}">
        <p14:creationId xmlns:p14="http://schemas.microsoft.com/office/powerpoint/2010/main" val="1052118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BC6282-E2C3-48BB-A8D4-122D25A6200A}"/>
              </a:ext>
              <a:ext uri="{C183D7F6-B498-43B3-948B-1728B52AA6E4}">
                <adec:decorative xmlns:adec="http://schemas.microsoft.com/office/drawing/2017/decorative" val="1"/>
              </a:ext>
            </a:extLst>
          </p:cNvPr>
          <p:cNvPicPr>
            <a:picLocks noChangeAspect="1"/>
          </p:cNvPicPr>
          <p:nvPr/>
        </p:nvPicPr>
        <p:blipFill rotWithShape="1">
          <a:blip r:embed="rId3">
            <a:duotone>
              <a:schemeClr val="bg2">
                <a:shade val="45000"/>
                <a:satMod val="135000"/>
              </a:schemeClr>
              <a:prstClr val="white"/>
            </a:duotone>
            <a:alphaModFix amt="45000"/>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2" name="Title 1">
            <a:extLst>
              <a:ext uri="{FF2B5EF4-FFF2-40B4-BE49-F238E27FC236}">
                <a16:creationId xmlns:a16="http://schemas.microsoft.com/office/drawing/2014/main" id="{588071C1-3539-4F88-B48B-746993D6A23A}"/>
              </a:ext>
            </a:extLst>
          </p:cNvPr>
          <p:cNvSpPr>
            <a:spLocks noGrp="1"/>
          </p:cNvSpPr>
          <p:nvPr>
            <p:ph type="title"/>
          </p:nvPr>
        </p:nvSpPr>
        <p:spPr>
          <a:xfrm>
            <a:off x="1097280" y="286603"/>
            <a:ext cx="10058400" cy="1450757"/>
          </a:xfrm>
        </p:spPr>
        <p:txBody>
          <a:bodyPr>
            <a:normAutofit/>
          </a:bodyPr>
          <a:lstStyle/>
          <a:p>
            <a:pPr lvl="0"/>
            <a:r>
              <a:rPr lang="en-US" sz="4400" b="1" i="0" dirty="0"/>
              <a:t>DOM XSS</a:t>
            </a:r>
          </a:p>
        </p:txBody>
      </p:sp>
      <p:sp>
        <p:nvSpPr>
          <p:cNvPr id="11" name="Content Placeholder 2">
            <a:extLst>
              <a:ext uri="{FF2B5EF4-FFF2-40B4-BE49-F238E27FC236}">
                <a16:creationId xmlns:a16="http://schemas.microsoft.com/office/drawing/2014/main" id="{2101D184-9F32-4673-9161-F960444F26BE}"/>
              </a:ext>
            </a:extLst>
          </p:cNvPr>
          <p:cNvSpPr>
            <a:spLocks noGrp="1"/>
          </p:cNvSpPr>
          <p:nvPr>
            <p:ph idx="1"/>
          </p:nvPr>
        </p:nvSpPr>
        <p:spPr>
          <a:xfrm>
            <a:off x="314497" y="2092036"/>
            <a:ext cx="4520739" cy="4272252"/>
          </a:xfrm>
        </p:spPr>
        <p:txBody>
          <a:bodyPr>
            <a:normAutofit/>
          </a:bodyPr>
          <a:lstStyle/>
          <a:p>
            <a:pPr algn="l"/>
            <a:r>
              <a:rPr lang="en-GB" b="0" i="0" dirty="0">
                <a:solidFill>
                  <a:srgbClr val="FF6600"/>
                </a:solidFill>
                <a:effectLst/>
                <a:latin typeface="Work Sans"/>
              </a:rPr>
              <a:t>#3) DOM XSS</a:t>
            </a:r>
          </a:p>
          <a:p>
            <a:pPr algn="l"/>
            <a:r>
              <a:rPr lang="zh-TW" altLang="en-US" b="0" i="0" dirty="0">
                <a:solidFill>
                  <a:schemeClr val="tx1"/>
                </a:solidFill>
                <a:effectLst/>
                <a:latin typeface="Domine"/>
              </a:rPr>
              <a:t>  </a:t>
            </a:r>
            <a:r>
              <a:rPr lang="en-US" b="0" i="0" dirty="0">
                <a:solidFill>
                  <a:schemeClr val="tx1"/>
                </a:solidFill>
                <a:effectLst/>
                <a:latin typeface="Domine"/>
              </a:rPr>
              <a:t>DOM-X</a:t>
            </a:r>
            <a:r>
              <a:rPr lang="en-US" altLang="zh-TW" b="0" i="0" dirty="0">
                <a:solidFill>
                  <a:schemeClr val="tx1"/>
                </a:solidFill>
                <a:effectLst/>
                <a:latin typeface="Domine"/>
              </a:rPr>
              <a:t>SS</a:t>
            </a:r>
            <a:r>
              <a:rPr lang="zh-TW" altLang="en-US" b="0" i="0" dirty="0">
                <a:solidFill>
                  <a:schemeClr val="tx1"/>
                </a:solidFill>
                <a:effectLst/>
                <a:latin typeface="Domine"/>
              </a:rPr>
              <a:t>跟前兩者最大的不同在於 </a:t>
            </a:r>
            <a:r>
              <a:rPr lang="en-US" b="0" i="0" dirty="0">
                <a:solidFill>
                  <a:schemeClr val="tx1"/>
                </a:solidFill>
                <a:effectLst/>
                <a:latin typeface="Domine"/>
              </a:rPr>
              <a:t>DOM-Based </a:t>
            </a:r>
            <a:r>
              <a:rPr lang="zh-TW" altLang="en-US" b="0" i="0" dirty="0">
                <a:solidFill>
                  <a:schemeClr val="tx1"/>
                </a:solidFill>
                <a:effectLst/>
                <a:latin typeface="Domine"/>
              </a:rPr>
              <a:t>的攻擊要防護必須做在用戶端。</a:t>
            </a:r>
            <a:r>
              <a:rPr lang="en-US" b="0" i="0" dirty="0">
                <a:solidFill>
                  <a:schemeClr val="tx1"/>
                </a:solidFill>
                <a:effectLst/>
                <a:latin typeface="Domine"/>
              </a:rPr>
              <a:t>Reflected XSS</a:t>
            </a:r>
            <a:r>
              <a:rPr lang="zh-TW" altLang="en-US" b="0" i="0" dirty="0">
                <a:solidFill>
                  <a:schemeClr val="tx1"/>
                </a:solidFill>
                <a:effectLst/>
                <a:latin typeface="Domine"/>
              </a:rPr>
              <a:t>與 </a:t>
            </a:r>
            <a:r>
              <a:rPr lang="en-US" b="0" i="0" dirty="0">
                <a:solidFill>
                  <a:schemeClr val="tx1"/>
                </a:solidFill>
                <a:effectLst/>
                <a:latin typeface="Domine"/>
              </a:rPr>
              <a:t>Stored XXS </a:t>
            </a:r>
            <a:r>
              <a:rPr lang="zh-TW" altLang="en-US" b="0" i="0" dirty="0">
                <a:solidFill>
                  <a:schemeClr val="tx1"/>
                </a:solidFill>
                <a:effectLst/>
                <a:latin typeface="Domine"/>
              </a:rPr>
              <a:t>則是在伺服器端做防護與驗證。</a:t>
            </a:r>
            <a:endParaRPr lang="en-US" altLang="zh-TW" b="0" i="0" dirty="0">
              <a:solidFill>
                <a:schemeClr val="tx1"/>
              </a:solidFill>
              <a:effectLst/>
              <a:latin typeface="Domine"/>
            </a:endParaRPr>
          </a:p>
          <a:p>
            <a:pPr algn="l"/>
            <a:r>
              <a:rPr lang="en-US" altLang="zh-TW" dirty="0">
                <a:solidFill>
                  <a:schemeClr val="tx1"/>
                </a:solidFill>
                <a:latin typeface="Domine"/>
              </a:rPr>
              <a:t>  </a:t>
            </a:r>
            <a:r>
              <a:rPr lang="zh-TW" altLang="en-US" dirty="0">
                <a:solidFill>
                  <a:schemeClr val="tx1"/>
                </a:solidFill>
                <a:latin typeface="Domine"/>
              </a:rPr>
              <a:t>  一樣可以透過社交工程等等方式使被害人執行像是</a:t>
            </a:r>
            <a:r>
              <a:rPr lang="en-US" altLang="zh-TW" dirty="0">
                <a:solidFill>
                  <a:schemeClr val="tx1"/>
                </a:solidFill>
                <a:latin typeface="Domine"/>
              </a:rPr>
              <a:t>URL</a:t>
            </a:r>
            <a:r>
              <a:rPr lang="zh-TW" altLang="en-US" dirty="0">
                <a:solidFill>
                  <a:schemeClr val="tx1"/>
                </a:solidFill>
                <a:latin typeface="Domine"/>
              </a:rPr>
              <a:t>搜尋語法，當網頁伺服器因為</a:t>
            </a:r>
            <a:r>
              <a:rPr lang="en-US" altLang="zh-TW" dirty="0">
                <a:solidFill>
                  <a:schemeClr val="tx1"/>
                </a:solidFill>
                <a:latin typeface="Domine"/>
              </a:rPr>
              <a:t>URL</a:t>
            </a:r>
            <a:r>
              <a:rPr lang="zh-TW" altLang="en-US" dirty="0">
                <a:solidFill>
                  <a:schemeClr val="tx1"/>
                </a:solidFill>
                <a:latin typeface="Domine"/>
              </a:rPr>
              <a:t>搜尋關鍵字改變，回傳變動過後的</a:t>
            </a:r>
            <a:r>
              <a:rPr lang="en-US" altLang="zh-TW" dirty="0">
                <a:solidFill>
                  <a:schemeClr val="tx1"/>
                </a:solidFill>
                <a:latin typeface="Domine"/>
              </a:rPr>
              <a:t>HTML</a:t>
            </a:r>
            <a:r>
              <a:rPr lang="zh-TW" altLang="en-US" dirty="0">
                <a:solidFill>
                  <a:schemeClr val="tx1"/>
                </a:solidFill>
                <a:latin typeface="Domine"/>
              </a:rPr>
              <a:t> </a:t>
            </a:r>
            <a:r>
              <a:rPr lang="en-US" altLang="zh-TW" dirty="0">
                <a:solidFill>
                  <a:schemeClr val="tx1"/>
                </a:solidFill>
                <a:latin typeface="Domine"/>
              </a:rPr>
              <a:t>Page</a:t>
            </a:r>
            <a:r>
              <a:rPr lang="zh-TW" altLang="en-US" dirty="0">
                <a:solidFill>
                  <a:schemeClr val="tx1"/>
                </a:solidFill>
                <a:latin typeface="Domine"/>
              </a:rPr>
              <a:t>，搜尋語法因為夾帶執行外部腳本，導致可能從中竊取機敏資訊。</a:t>
            </a:r>
            <a:endParaRPr lang="zh-TW" altLang="en-US" b="0" i="0" dirty="0">
              <a:solidFill>
                <a:schemeClr val="tx1"/>
              </a:solidFill>
              <a:effectLst/>
              <a:latin typeface="Domine"/>
            </a:endParaRPr>
          </a:p>
          <a:p>
            <a:pPr algn="l"/>
            <a:endParaRPr lang="en-GB" b="0" i="0" dirty="0">
              <a:solidFill>
                <a:srgbClr val="C3BEB6"/>
              </a:solidFill>
              <a:effectLst/>
              <a:latin typeface="Work Sans"/>
            </a:endParaRPr>
          </a:p>
        </p:txBody>
      </p:sp>
      <p:pic>
        <p:nvPicPr>
          <p:cNvPr id="8" name="Picture 7" descr="Graphical user interface, application&#10;&#10;Description automatically generated">
            <a:extLst>
              <a:ext uri="{FF2B5EF4-FFF2-40B4-BE49-F238E27FC236}">
                <a16:creationId xmlns:a16="http://schemas.microsoft.com/office/drawing/2014/main" id="{F15CDF41-F86D-4403-8140-B38CF088AC82}"/>
              </a:ext>
            </a:extLst>
          </p:cNvPr>
          <p:cNvPicPr>
            <a:picLocks noChangeAspect="1"/>
          </p:cNvPicPr>
          <p:nvPr/>
        </p:nvPicPr>
        <p:blipFill>
          <a:blip r:embed="rId4"/>
          <a:stretch>
            <a:fillRect/>
          </a:stretch>
        </p:blipFill>
        <p:spPr>
          <a:xfrm>
            <a:off x="5014519" y="2092036"/>
            <a:ext cx="6796829" cy="4272252"/>
          </a:xfrm>
          <a:prstGeom prst="rect">
            <a:avLst/>
          </a:prstGeom>
        </p:spPr>
      </p:pic>
    </p:spTree>
    <p:extLst>
      <p:ext uri="{BB962C8B-B14F-4D97-AF65-F5344CB8AC3E}">
        <p14:creationId xmlns:p14="http://schemas.microsoft.com/office/powerpoint/2010/main" val="10519648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{943F7F70-A4DA-4146-9BD1-5433737B73C4}tf11429527_win32</Template>
  <TotalTime>796</TotalTime>
  <Words>1941</Words>
  <Application>Microsoft Office PowerPoint</Application>
  <PresentationFormat>Widescreen</PresentationFormat>
  <Paragraphs>97</Paragraphs>
  <Slides>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Domine</vt:lpstr>
      <vt:lpstr>Work Sans</vt:lpstr>
      <vt:lpstr>Arial</vt:lpstr>
      <vt:lpstr>Bookman Old Style</vt:lpstr>
      <vt:lpstr>Calibri</vt:lpstr>
      <vt:lpstr>consolas</vt:lpstr>
      <vt:lpstr>Franklin Gothic Book</vt:lpstr>
      <vt:lpstr>roboto</vt:lpstr>
      <vt:lpstr>1_RetrospectVTI</vt:lpstr>
      <vt:lpstr>Cross-Site Scripting 101 Richie</vt:lpstr>
      <vt:lpstr>OWASP Top 10 Introduction</vt:lpstr>
      <vt:lpstr>What is OWASP Top 10?</vt:lpstr>
      <vt:lpstr>What is OWASP Top 10?</vt:lpstr>
      <vt:lpstr>What Is Cross-Site Scripting?</vt:lpstr>
      <vt:lpstr>Reflected XSS</vt:lpstr>
      <vt:lpstr>Stored XSS</vt:lpstr>
      <vt:lpstr>DOM XSS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Richie Yang</dc:creator>
  <cp:lastModifiedBy>Richie Yang</cp:lastModifiedBy>
  <cp:revision>67</cp:revision>
  <dcterms:created xsi:type="dcterms:W3CDTF">2021-02-18T03:14:04Z</dcterms:created>
  <dcterms:modified xsi:type="dcterms:W3CDTF">2021-05-19T10:34:48Z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