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notesMasterIdLst>
    <p:notesMasterId r:id="rId39"/>
  </p:notesMasterIdLst>
  <p:sldIdLst>
    <p:sldId id="256" r:id="rId4"/>
    <p:sldId id="257" r:id="rId5"/>
    <p:sldId id="258" r:id="rId6"/>
    <p:sldId id="259" r:id="rId7"/>
    <p:sldId id="274" r:id="rId8"/>
    <p:sldId id="261" r:id="rId9"/>
    <p:sldId id="260" r:id="rId10"/>
    <p:sldId id="277" r:id="rId11"/>
    <p:sldId id="262" r:id="rId12"/>
    <p:sldId id="263" r:id="rId13"/>
    <p:sldId id="264" r:id="rId14"/>
    <p:sldId id="266" r:id="rId15"/>
    <p:sldId id="273" r:id="rId16"/>
    <p:sldId id="267" r:id="rId17"/>
    <p:sldId id="279" r:id="rId18"/>
    <p:sldId id="280" r:id="rId19"/>
    <p:sldId id="281" r:id="rId20"/>
    <p:sldId id="282" r:id="rId21"/>
    <p:sldId id="283" r:id="rId22"/>
    <p:sldId id="296" r:id="rId23"/>
    <p:sldId id="284" r:id="rId24"/>
    <p:sldId id="290" r:id="rId25"/>
    <p:sldId id="297" r:id="rId26"/>
    <p:sldId id="298" r:id="rId27"/>
    <p:sldId id="299" r:id="rId28"/>
    <p:sldId id="300" r:id="rId29"/>
    <p:sldId id="285" r:id="rId30"/>
    <p:sldId id="288" r:id="rId31"/>
    <p:sldId id="294" r:id="rId32"/>
    <p:sldId id="295" r:id="rId33"/>
    <p:sldId id="301" r:id="rId34"/>
    <p:sldId id="268" r:id="rId35"/>
    <p:sldId id="269" r:id="rId36"/>
    <p:sldId id="271" r:id="rId37"/>
    <p:sldId id="27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75" d="100"/>
          <a:sy n="75" d="100"/>
        </p:scale>
        <p:origin x="12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chie%20Rozario\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chie%20Rozario\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ichie%20Rozario\Desktop\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2"/>
          <c:order val="2"/>
          <c:tx>
            <c:strRef>
              <c:f>Sheet1!$E$10</c:f>
              <c:strCache>
                <c:ptCount val="1"/>
                <c:pt idx="0">
                  <c:v>Recall</c:v>
                </c:pt>
              </c:strCache>
            </c:strRef>
          </c:tx>
          <c:spPr>
            <a:gradFill rotWithShape="1">
              <a:gsLst>
                <a:gs pos="0">
                  <a:schemeClr val="accent3">
                    <a:tint val="94000"/>
                    <a:satMod val="180000"/>
                    <a:lumMod val="98000"/>
                  </a:schemeClr>
                </a:gs>
                <a:gs pos="100000">
                  <a:schemeClr val="accent3">
                    <a:satMod val="130000"/>
                  </a:schemeClr>
                </a:gs>
              </a:gsLst>
              <a:lin ang="5160000" scaled="0"/>
            </a:gra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c:spPr>
          <c:invertIfNegative val="0"/>
          <c:cat>
            <c:strRef>
              <c:f>Sheet1!$F$7:$Q$7</c:f>
              <c:strCache>
                <c:ptCount val="12"/>
                <c:pt idx="1">
                  <c:v>Naïve Bayes</c:v>
                </c:pt>
                <c:pt idx="3">
                  <c:v>Logistic Regression</c:v>
                </c:pt>
                <c:pt idx="5">
                  <c:v>Decision Tree</c:v>
                </c:pt>
                <c:pt idx="7">
                  <c:v>SVM Linear</c:v>
                </c:pt>
                <c:pt idx="9">
                  <c:v>SVM RBF</c:v>
                </c:pt>
                <c:pt idx="11">
                  <c:v>k-nn</c:v>
                </c:pt>
              </c:strCache>
            </c:strRef>
          </c:cat>
          <c:val>
            <c:numRef>
              <c:f>Sheet1!$F$10:$Q$10</c:f>
              <c:numCache>
                <c:formatCode>General</c:formatCode>
                <c:ptCount val="12"/>
                <c:pt idx="1">
                  <c:v>0.86</c:v>
                </c:pt>
                <c:pt idx="3">
                  <c:v>0.87</c:v>
                </c:pt>
                <c:pt idx="5">
                  <c:v>0.85</c:v>
                </c:pt>
                <c:pt idx="7">
                  <c:v>0.88</c:v>
                </c:pt>
                <c:pt idx="9">
                  <c:v>0.94</c:v>
                </c:pt>
                <c:pt idx="11">
                  <c:v>0.89</c:v>
                </c:pt>
              </c:numCache>
            </c:numRef>
          </c:val>
        </c:ser>
        <c:dLbls>
          <c:showLegendKey val="0"/>
          <c:showVal val="0"/>
          <c:showCatName val="0"/>
          <c:showSerName val="0"/>
          <c:showPercent val="0"/>
          <c:showBubbleSize val="0"/>
        </c:dLbls>
        <c:gapWidth val="115"/>
        <c:overlap val="-20"/>
        <c:axId val="240299312"/>
        <c:axId val="240301664"/>
        <c:extLst>
          <c:ext xmlns:c15="http://schemas.microsoft.com/office/drawing/2012/chart" uri="{02D57815-91ED-43cb-92C2-25804820EDAC}">
            <c15:filteredBarSeries>
              <c15:ser>
                <c:idx val="0"/>
                <c:order val="0"/>
                <c:tx>
                  <c:strRef>
                    <c:extLst>
                      <c:ext uri="{02D57815-91ED-43cb-92C2-25804820EDAC}">
                        <c15:formulaRef>
                          <c15:sqref>Sheet1!$E$8</c15:sqref>
                        </c15:formulaRef>
                      </c:ext>
                    </c:extLst>
                    <c:strCache>
                      <c:ptCount val="1"/>
                    </c:strCache>
                  </c:strRef>
                </c:tx>
                <c:spPr>
                  <a:gradFill rotWithShape="1">
                    <a:gsLst>
                      <a:gs pos="0">
                        <a:schemeClr val="accent1">
                          <a:tint val="94000"/>
                          <a:satMod val="180000"/>
                          <a:lumMod val="98000"/>
                        </a:schemeClr>
                      </a:gs>
                      <a:gs pos="100000">
                        <a:schemeClr val="accent1">
                          <a:satMod val="130000"/>
                        </a:schemeClr>
                      </a:gs>
                    </a:gsLst>
                    <a:lin ang="5160000" scaled="0"/>
                  </a:gra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c:spPr>
                <c:invertIfNegative val="0"/>
                <c:cat>
                  <c:strRef>
                    <c:extLst>
                      <c:ext uri="{02D57815-91ED-43cb-92C2-25804820EDAC}">
                        <c15:formulaRef>
                          <c15:sqref>Sheet1!$F$7:$Q$7</c15:sqref>
                        </c15:formulaRef>
                      </c:ext>
                    </c:extLst>
                    <c:strCache>
                      <c:ptCount val="12"/>
                      <c:pt idx="1">
                        <c:v>Naïve Bayes</c:v>
                      </c:pt>
                      <c:pt idx="3">
                        <c:v>Logistic Regression</c:v>
                      </c:pt>
                      <c:pt idx="5">
                        <c:v>Decision Tree</c:v>
                      </c:pt>
                      <c:pt idx="7">
                        <c:v>SVM Linear</c:v>
                      </c:pt>
                      <c:pt idx="9">
                        <c:v>SVM RBF</c:v>
                      </c:pt>
                      <c:pt idx="11">
                        <c:v>k-nn</c:v>
                      </c:pt>
                    </c:strCache>
                  </c:strRef>
                </c:cat>
                <c:val>
                  <c:numRef>
                    <c:extLst>
                      <c:ext uri="{02D57815-91ED-43cb-92C2-25804820EDAC}">
                        <c15:formulaRef>
                          <c15:sqref>Sheet1!$F$8:$Q$8</c15:sqref>
                        </c15:formulaRef>
                      </c:ext>
                    </c:extLst>
                    <c:numCache>
                      <c:formatCode>General</c:formatCode>
                      <c:ptCount val="12"/>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Sheet1!$E$9</c15:sqref>
                        </c15:formulaRef>
                      </c:ext>
                    </c:extLst>
                    <c:strCache>
                      <c:ptCount val="1"/>
                    </c:strCache>
                  </c:strRef>
                </c:tx>
                <c:spPr>
                  <a:gradFill rotWithShape="1">
                    <a:gsLst>
                      <a:gs pos="0">
                        <a:schemeClr val="accent2">
                          <a:tint val="94000"/>
                          <a:satMod val="180000"/>
                          <a:lumMod val="98000"/>
                        </a:schemeClr>
                      </a:gs>
                      <a:gs pos="100000">
                        <a:schemeClr val="accent2">
                          <a:satMod val="130000"/>
                        </a:schemeClr>
                      </a:gs>
                    </a:gsLst>
                    <a:lin ang="5160000" scaled="0"/>
                  </a:gra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c:spPr>
                <c:invertIfNegative val="0"/>
                <c:cat>
                  <c:strRef>
                    <c:extLst xmlns:c15="http://schemas.microsoft.com/office/drawing/2012/chart">
                      <c:ext xmlns:c15="http://schemas.microsoft.com/office/drawing/2012/chart" uri="{02D57815-91ED-43cb-92C2-25804820EDAC}">
                        <c15:formulaRef>
                          <c15:sqref>Sheet1!$F$7:$Q$7</c15:sqref>
                        </c15:formulaRef>
                      </c:ext>
                    </c:extLst>
                    <c:strCache>
                      <c:ptCount val="12"/>
                      <c:pt idx="1">
                        <c:v>Naïve Bayes</c:v>
                      </c:pt>
                      <c:pt idx="3">
                        <c:v>Logistic Regression</c:v>
                      </c:pt>
                      <c:pt idx="5">
                        <c:v>Decision Tree</c:v>
                      </c:pt>
                      <c:pt idx="7">
                        <c:v>SVM Linear</c:v>
                      </c:pt>
                      <c:pt idx="9">
                        <c:v>SVM RBF</c:v>
                      </c:pt>
                      <c:pt idx="11">
                        <c:v>k-nn</c:v>
                      </c:pt>
                    </c:strCache>
                  </c:strRef>
                </c:cat>
                <c:val>
                  <c:numRef>
                    <c:extLst xmlns:c15="http://schemas.microsoft.com/office/drawing/2012/chart">
                      <c:ext xmlns:c15="http://schemas.microsoft.com/office/drawing/2012/chart" uri="{02D57815-91ED-43cb-92C2-25804820EDAC}">
                        <c15:formulaRef>
                          <c15:sqref>Sheet1!$F$9:$Q$9</c15:sqref>
                        </c15:formulaRef>
                      </c:ext>
                    </c:extLst>
                    <c:numCache>
                      <c:formatCode>General</c:formatCode>
                      <c:ptCount val="12"/>
                    </c:numCache>
                  </c:numRef>
                </c:val>
              </c15:ser>
            </c15:filteredBarSeries>
          </c:ext>
        </c:extLst>
      </c:barChart>
      <c:catAx>
        <c:axId val="24029931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301664"/>
        <c:crosses val="autoZero"/>
        <c:auto val="1"/>
        <c:lblAlgn val="ctr"/>
        <c:lblOffset val="100"/>
        <c:noMultiLvlLbl val="0"/>
      </c:catAx>
      <c:valAx>
        <c:axId val="24030166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299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Sheet1!$E$11</c:f>
              <c:strCache>
                <c:ptCount val="1"/>
                <c:pt idx="0">
                  <c:v>Precision</c:v>
                </c:pt>
              </c:strCache>
            </c:strRef>
          </c:tx>
          <c:spPr>
            <a:gradFill rotWithShape="1">
              <a:gsLst>
                <a:gs pos="0">
                  <a:schemeClr val="accent1">
                    <a:tint val="94000"/>
                    <a:satMod val="180000"/>
                    <a:lumMod val="98000"/>
                  </a:schemeClr>
                </a:gs>
                <a:gs pos="100000">
                  <a:schemeClr val="accent1">
                    <a:satMod val="130000"/>
                  </a:schemeClr>
                </a:gs>
              </a:gsLst>
              <a:lin ang="5160000" scaled="0"/>
            </a:gra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c:spPr>
          <c:invertIfNegative val="0"/>
          <c:cat>
            <c:strRef>
              <c:f>Sheet1!$F$7:$Q$7</c:f>
              <c:strCache>
                <c:ptCount val="12"/>
                <c:pt idx="1">
                  <c:v>Naïve Bayes</c:v>
                </c:pt>
                <c:pt idx="3">
                  <c:v>Logistic Regression</c:v>
                </c:pt>
                <c:pt idx="5">
                  <c:v>Decision Tree</c:v>
                </c:pt>
                <c:pt idx="7">
                  <c:v>SVM Linear</c:v>
                </c:pt>
                <c:pt idx="9">
                  <c:v>SVM RBF</c:v>
                </c:pt>
                <c:pt idx="11">
                  <c:v>k-nn</c:v>
                </c:pt>
              </c:strCache>
            </c:strRef>
          </c:cat>
          <c:val>
            <c:numRef>
              <c:f>Sheet1!$F$11:$Q$11</c:f>
              <c:numCache>
                <c:formatCode>General</c:formatCode>
                <c:ptCount val="12"/>
                <c:pt idx="1">
                  <c:v>0.86</c:v>
                </c:pt>
                <c:pt idx="3">
                  <c:v>0.87</c:v>
                </c:pt>
                <c:pt idx="5">
                  <c:v>0.86</c:v>
                </c:pt>
                <c:pt idx="7">
                  <c:v>0.88</c:v>
                </c:pt>
                <c:pt idx="9">
                  <c:v>0.94</c:v>
                </c:pt>
                <c:pt idx="11">
                  <c:v>0.89</c:v>
                </c:pt>
              </c:numCache>
            </c:numRef>
          </c:val>
        </c:ser>
        <c:dLbls>
          <c:showLegendKey val="0"/>
          <c:showVal val="0"/>
          <c:showCatName val="0"/>
          <c:showSerName val="0"/>
          <c:showPercent val="0"/>
          <c:showBubbleSize val="0"/>
        </c:dLbls>
        <c:gapWidth val="115"/>
        <c:overlap val="-20"/>
        <c:axId val="240302448"/>
        <c:axId val="240302056"/>
      </c:barChart>
      <c:catAx>
        <c:axId val="2403024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302056"/>
        <c:crosses val="autoZero"/>
        <c:auto val="1"/>
        <c:lblAlgn val="ctr"/>
        <c:lblOffset val="100"/>
        <c:noMultiLvlLbl val="0"/>
      </c:catAx>
      <c:valAx>
        <c:axId val="24030205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3024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Sheet1!$E$12</c:f>
              <c:strCache>
                <c:ptCount val="1"/>
                <c:pt idx="0">
                  <c:v>F-Score</c:v>
                </c:pt>
              </c:strCache>
            </c:strRef>
          </c:tx>
          <c:spPr>
            <a:gradFill rotWithShape="1">
              <a:gsLst>
                <a:gs pos="0">
                  <a:schemeClr val="accent6">
                    <a:tint val="94000"/>
                    <a:satMod val="180000"/>
                    <a:lumMod val="98000"/>
                  </a:schemeClr>
                </a:gs>
                <a:gs pos="100000">
                  <a:schemeClr val="accent6">
                    <a:satMod val="130000"/>
                  </a:schemeClr>
                </a:gs>
              </a:gsLst>
              <a:lin ang="5160000" scaled="0"/>
            </a:gra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c:spPr>
          <c:invertIfNegative val="0"/>
          <c:cat>
            <c:strRef>
              <c:f>Sheet1!$F$7:$Q$7</c:f>
              <c:strCache>
                <c:ptCount val="12"/>
                <c:pt idx="1">
                  <c:v>Naïve Bayes</c:v>
                </c:pt>
                <c:pt idx="3">
                  <c:v>Logistic Regression</c:v>
                </c:pt>
                <c:pt idx="5">
                  <c:v>Decision Tree</c:v>
                </c:pt>
                <c:pt idx="7">
                  <c:v>SVM Linear</c:v>
                </c:pt>
                <c:pt idx="9">
                  <c:v>SVM RBF</c:v>
                </c:pt>
                <c:pt idx="11">
                  <c:v>k-nn</c:v>
                </c:pt>
              </c:strCache>
            </c:strRef>
          </c:cat>
          <c:val>
            <c:numRef>
              <c:f>Sheet1!$F$12:$Q$12</c:f>
              <c:numCache>
                <c:formatCode>General</c:formatCode>
                <c:ptCount val="12"/>
                <c:pt idx="1">
                  <c:v>0.86</c:v>
                </c:pt>
                <c:pt idx="3">
                  <c:v>0.87</c:v>
                </c:pt>
                <c:pt idx="5">
                  <c:v>0.85</c:v>
                </c:pt>
                <c:pt idx="7">
                  <c:v>0.88</c:v>
                </c:pt>
                <c:pt idx="9">
                  <c:v>0.94</c:v>
                </c:pt>
                <c:pt idx="11">
                  <c:v>0.89</c:v>
                </c:pt>
              </c:numCache>
            </c:numRef>
          </c:val>
        </c:ser>
        <c:dLbls>
          <c:showLegendKey val="0"/>
          <c:showVal val="0"/>
          <c:showCatName val="0"/>
          <c:showSerName val="0"/>
          <c:showPercent val="0"/>
          <c:showBubbleSize val="0"/>
        </c:dLbls>
        <c:gapWidth val="115"/>
        <c:overlap val="-20"/>
        <c:axId val="240299704"/>
        <c:axId val="240301272"/>
      </c:barChart>
      <c:catAx>
        <c:axId val="2402997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301272"/>
        <c:crosses val="autoZero"/>
        <c:auto val="1"/>
        <c:lblAlgn val="ctr"/>
        <c:lblOffset val="100"/>
        <c:noMultiLvlLbl val="0"/>
      </c:catAx>
      <c:valAx>
        <c:axId val="2403012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402997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806B8-FD49-4A37-AB32-B28C563FC3AC}" type="datetimeFigureOut">
              <a:rPr lang="en-US" smtClean="0"/>
              <a:t>11/27/2018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0A53D7-74C9-4CFD-A8C3-E0DF52198E47}" type="slidenum">
              <a:rPr lang="en-US" smtClean="0"/>
              <a:t>‹#›</a:t>
            </a:fld>
            <a:endParaRPr lang="en-US"/>
          </a:p>
        </p:txBody>
      </p:sp>
    </p:spTree>
    <p:extLst>
      <p:ext uri="{BB962C8B-B14F-4D97-AF65-F5344CB8AC3E}">
        <p14:creationId xmlns:p14="http://schemas.microsoft.com/office/powerpoint/2010/main" val="98088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A53D7-74C9-4CFD-A8C3-E0DF52198E47}" type="slidenum">
              <a:rPr lang="en-US" smtClean="0"/>
              <a:t>2</a:t>
            </a:fld>
            <a:endParaRPr lang="en-US"/>
          </a:p>
        </p:txBody>
      </p:sp>
    </p:spTree>
    <p:extLst>
      <p:ext uri="{BB962C8B-B14F-4D97-AF65-F5344CB8AC3E}">
        <p14:creationId xmlns:p14="http://schemas.microsoft.com/office/powerpoint/2010/main" val="989375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36FBBFD-3C22-409E-AAA6-ABE6D8A3B99E}" type="datetime5">
              <a:rPr lang="en-US" smtClean="0"/>
              <a:t>27-Nov-18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02733-4035-490F-9EB1-A72BBE9A4DFE}" type="datetime5">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11B18-4069-4617-BC53-EF6B6909A06B}" type="datetime5">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7791EA3-695D-4752-92C0-9107F1029341}" type="datetime5">
              <a:rPr lang="en-US" smtClean="0">
                <a:solidFill>
                  <a:srgbClr val="ECE9C6"/>
                </a:solidFill>
              </a:rPr>
              <a:t>27-Nov-18</a:t>
            </a:fld>
            <a:endParaRPr lang="en-US">
              <a:solidFill>
                <a:srgbClr val="ECE9C6"/>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solidFill>
                <a:srgbClr val="ECE9C6"/>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solidFill>
                  <a:srgbClr val="ECE9C6"/>
                </a:solidFill>
              </a:rPr>
              <a:pPr/>
              <a:t>‹#›</a:t>
            </a:fld>
            <a:endParaRPr lang="en-US">
              <a:solidFill>
                <a:srgbClr val="ECE9C6"/>
              </a:solidFill>
            </a:endParaRP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rPr>
                <a:t></a:t>
              </a:r>
              <a:endParaRPr lang="en-US" sz="5400" dirty="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57044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4A063-4F41-44A0-B6B8-3F5FE7D0EB8C}" type="datetime5">
              <a:rPr lang="en-US" smtClean="0">
                <a:solidFill>
                  <a:srgbClr val="895D1D"/>
                </a:solidFill>
              </a:r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510565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E9F10-5198-4111-925A-F1543CEC514C}" type="datetime5">
              <a:rPr lang="en-US" smtClean="0">
                <a:solidFill>
                  <a:srgbClr val="895D1D"/>
                </a:solidFill>
              </a:r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358781686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8D9DE1-DFB9-4A02-919A-2A88BECB03A0}" type="datetime5">
              <a:rPr lang="en-US" smtClean="0">
                <a:solidFill>
                  <a:srgbClr val="895D1D"/>
                </a:solidFill>
              </a:r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7597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E8DDAD-293B-49EA-BB8D-09E75CD15DE1}" type="datetime5">
              <a:rPr lang="en-US" smtClean="0">
                <a:solidFill>
                  <a:srgbClr val="895D1D"/>
                </a:solidFill>
              </a:rPr>
              <a:t>27-Nov-18</a:t>
            </a:fld>
            <a:endParaRPr lang="en-US">
              <a:solidFill>
                <a:srgbClr val="895D1D"/>
              </a:solidFill>
            </a:endParaRPr>
          </a:p>
        </p:txBody>
      </p:sp>
      <p:sp>
        <p:nvSpPr>
          <p:cNvPr id="8" name="Footer Placeholder 7"/>
          <p:cNvSpPr>
            <a:spLocks noGrp="1"/>
          </p:cNvSpPr>
          <p:nvPr>
            <p:ph type="ftr" sz="quarter" idx="11"/>
          </p:nvPr>
        </p:nvSpPr>
        <p:spPr/>
        <p:txBody>
          <a:bodyPr/>
          <a:lstStyle/>
          <a:p>
            <a:endParaRPr lang="en-US">
              <a:solidFill>
                <a:srgbClr val="895D1D"/>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101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6C4778-4880-4390-A88E-A828B485181E}" type="datetime5">
              <a:rPr lang="en-US" smtClean="0">
                <a:solidFill>
                  <a:srgbClr val="895D1D"/>
                </a:solidFill>
              </a:rPr>
              <a:t>27-Nov-18</a:t>
            </a:fld>
            <a:endParaRPr lang="en-US">
              <a:solidFill>
                <a:srgbClr val="895D1D"/>
              </a:solidFill>
            </a:endParaRPr>
          </a:p>
        </p:txBody>
      </p:sp>
      <p:sp>
        <p:nvSpPr>
          <p:cNvPr id="4" name="Footer Placeholder 3"/>
          <p:cNvSpPr>
            <a:spLocks noGrp="1"/>
          </p:cNvSpPr>
          <p:nvPr>
            <p:ph type="ftr" sz="quarter" idx="11"/>
          </p:nvPr>
        </p:nvSpPr>
        <p:spPr/>
        <p:txBody>
          <a:bodyPr/>
          <a:lstStyle/>
          <a:p>
            <a:endParaRPr lang="en-US">
              <a:solidFill>
                <a:srgbClr val="895D1D"/>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647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F6B28-4BAB-4FC5-ACD8-BB676F84CA8C}" type="datetime5">
              <a:rPr lang="en-US" smtClean="0">
                <a:solidFill>
                  <a:srgbClr val="895D1D"/>
                </a:solidFill>
              </a:rPr>
              <a:t>27-Nov-18</a:t>
            </a:fld>
            <a:endParaRPr lang="en-US">
              <a:solidFill>
                <a:srgbClr val="895D1D"/>
              </a:solidFill>
            </a:endParaRPr>
          </a:p>
        </p:txBody>
      </p:sp>
      <p:sp>
        <p:nvSpPr>
          <p:cNvPr id="3" name="Footer Placeholder 2"/>
          <p:cNvSpPr>
            <a:spLocks noGrp="1"/>
          </p:cNvSpPr>
          <p:nvPr>
            <p:ph type="ftr" sz="quarter" idx="11"/>
          </p:nvPr>
        </p:nvSpPr>
        <p:spPr/>
        <p:txBody>
          <a:bodyPr/>
          <a:lstStyle/>
          <a:p>
            <a:endParaRPr lang="en-US">
              <a:solidFill>
                <a:srgbClr val="895D1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693911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CA771-6DAF-42AD-AD3C-240AEC88F1E4}" type="datetime5">
              <a:rPr lang="en-US" smtClean="0">
                <a:solidFill>
                  <a:srgbClr val="895D1D"/>
                </a:solidFill>
              </a:r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194889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20A54-D62A-497E-AAD7-F2EF5EBB870B}" type="datetime5">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226D4-957B-4729-92F8-612F75FD2941}" type="datetime5">
              <a:rPr lang="en-US" smtClean="0">
                <a:solidFill>
                  <a:srgbClr val="895D1D"/>
                </a:solidFill>
              </a:r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2650303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6F6C2-7846-4622-8525-EA3117890387}" type="datetime5">
              <a:rPr lang="en-US" smtClean="0">
                <a:solidFill>
                  <a:srgbClr val="895D1D"/>
                </a:solidFill>
              </a:r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2967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FCB8E-A8DE-4543-96E8-B20B2E38B935}" type="datetime5">
              <a:rPr lang="en-US" smtClean="0">
                <a:solidFill>
                  <a:srgbClr val="895D1D"/>
                </a:solidFill>
              </a:r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0831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36FBBFD-3C22-409E-AAA6-ABE6D8A3B99E}" type="datetime5">
              <a:rPr lang="en-US" smtClean="0">
                <a:solidFill>
                  <a:srgbClr val="ECE9C6"/>
                </a:solidFill>
              </a:rPr>
              <a:pPr/>
              <a:t>27-Nov-18</a:t>
            </a:fld>
            <a:endParaRPr lang="en-US">
              <a:solidFill>
                <a:srgbClr val="ECE9C6"/>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solidFill>
                <a:srgbClr val="ECE9C6"/>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solidFill>
                  <a:srgbClr val="ECE9C6"/>
                </a:solidFill>
              </a:rPr>
              <a:pPr/>
              <a:t>‹#›</a:t>
            </a:fld>
            <a:endParaRPr lang="en-US">
              <a:solidFill>
                <a:srgbClr val="ECE9C6"/>
              </a:solidFill>
            </a:endParaRP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rPr>
                <a:t></a:t>
              </a:r>
              <a:endParaRPr lang="en-US" sz="5400" dirty="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6497491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20A54-D62A-497E-AAD7-F2EF5EBB870B}" type="datetime5">
              <a:rPr lang="en-US" smtClean="0">
                <a:solidFill>
                  <a:srgbClr val="895D1D"/>
                </a:solidFill>
              </a:rPr>
              <a:p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257440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80E8-1580-4F9F-A810-8E5B29A4D66E}" type="datetime5">
              <a:rPr lang="en-US" smtClean="0">
                <a:solidFill>
                  <a:srgbClr val="895D1D"/>
                </a:solidFill>
              </a:rPr>
              <a:p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198319463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1826C7-7DEE-40A1-AFE0-836F977D36A2}" type="datetime5">
              <a:rPr lang="en-US" smtClean="0">
                <a:solidFill>
                  <a:srgbClr val="895D1D"/>
                </a:solidFill>
              </a:rPr>
              <a:p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5026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B2ADDA-1BAC-405C-AEBC-4389EE929A47}" type="datetime5">
              <a:rPr lang="en-US" smtClean="0">
                <a:solidFill>
                  <a:srgbClr val="895D1D"/>
                </a:solidFill>
              </a:rPr>
              <a:pPr/>
              <a:t>27-Nov-18</a:t>
            </a:fld>
            <a:endParaRPr lang="en-US">
              <a:solidFill>
                <a:srgbClr val="895D1D"/>
              </a:solidFill>
            </a:endParaRPr>
          </a:p>
        </p:txBody>
      </p:sp>
      <p:sp>
        <p:nvSpPr>
          <p:cNvPr id="8" name="Footer Placeholder 7"/>
          <p:cNvSpPr>
            <a:spLocks noGrp="1"/>
          </p:cNvSpPr>
          <p:nvPr>
            <p:ph type="ftr" sz="quarter" idx="11"/>
          </p:nvPr>
        </p:nvSpPr>
        <p:spPr/>
        <p:txBody>
          <a:bodyPr/>
          <a:lstStyle/>
          <a:p>
            <a:endParaRPr lang="en-US">
              <a:solidFill>
                <a:srgbClr val="895D1D"/>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2861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E2D698-B047-497B-AAC9-B40E8F0ABE8D}" type="datetime5">
              <a:rPr lang="en-US" smtClean="0">
                <a:solidFill>
                  <a:srgbClr val="895D1D"/>
                </a:solidFill>
              </a:rPr>
              <a:pPr/>
              <a:t>27-Nov-18</a:t>
            </a:fld>
            <a:endParaRPr lang="en-US">
              <a:solidFill>
                <a:srgbClr val="895D1D"/>
              </a:solidFill>
            </a:endParaRPr>
          </a:p>
        </p:txBody>
      </p:sp>
      <p:sp>
        <p:nvSpPr>
          <p:cNvPr id="4" name="Footer Placeholder 3"/>
          <p:cNvSpPr>
            <a:spLocks noGrp="1"/>
          </p:cNvSpPr>
          <p:nvPr>
            <p:ph type="ftr" sz="quarter" idx="11"/>
          </p:nvPr>
        </p:nvSpPr>
        <p:spPr/>
        <p:txBody>
          <a:bodyPr/>
          <a:lstStyle/>
          <a:p>
            <a:endParaRPr lang="en-US">
              <a:solidFill>
                <a:srgbClr val="895D1D"/>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18758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1B363-9B6D-4510-B279-A3440C2C8525}" type="datetime5">
              <a:rPr lang="en-US" smtClean="0">
                <a:solidFill>
                  <a:srgbClr val="895D1D"/>
                </a:solidFill>
              </a:rPr>
              <a:pPr/>
              <a:t>27-Nov-18</a:t>
            </a:fld>
            <a:endParaRPr lang="en-US">
              <a:solidFill>
                <a:srgbClr val="895D1D"/>
              </a:solidFill>
            </a:endParaRPr>
          </a:p>
        </p:txBody>
      </p:sp>
      <p:sp>
        <p:nvSpPr>
          <p:cNvPr id="3" name="Footer Placeholder 2"/>
          <p:cNvSpPr>
            <a:spLocks noGrp="1"/>
          </p:cNvSpPr>
          <p:nvPr>
            <p:ph type="ftr" sz="quarter" idx="11"/>
          </p:nvPr>
        </p:nvSpPr>
        <p:spPr/>
        <p:txBody>
          <a:bodyPr/>
          <a:lstStyle/>
          <a:p>
            <a:endParaRPr lang="en-US">
              <a:solidFill>
                <a:srgbClr val="895D1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165663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280E8-1580-4F9F-A810-8E5B29A4D66E}" type="datetime5">
              <a:rPr lang="en-US" smtClean="0"/>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33F65-401D-4E62-BC9B-71B935838BAF}" type="datetime5">
              <a:rPr lang="en-US" smtClean="0">
                <a:solidFill>
                  <a:srgbClr val="895D1D"/>
                </a:solidFill>
              </a:rPr>
              <a:p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2618910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50C85-45FF-43A2-BA6C-3C39893D1408}" type="datetime5">
              <a:rPr lang="en-US" smtClean="0">
                <a:solidFill>
                  <a:srgbClr val="895D1D"/>
                </a:solidFill>
              </a:rPr>
              <a:pPr/>
              <a:t>27-Nov-18</a:t>
            </a:fld>
            <a:endParaRPr lang="en-US">
              <a:solidFill>
                <a:srgbClr val="895D1D"/>
              </a:solidFill>
            </a:endParaRPr>
          </a:p>
        </p:txBody>
      </p:sp>
      <p:sp>
        <p:nvSpPr>
          <p:cNvPr id="6" name="Footer Placeholder 5"/>
          <p:cNvSpPr>
            <a:spLocks noGrp="1"/>
          </p:cNvSpPr>
          <p:nvPr>
            <p:ph type="ftr" sz="quarter" idx="11"/>
          </p:nvPr>
        </p:nvSpPr>
        <p:spPr/>
        <p:txBody>
          <a:bodyPr/>
          <a:lstStyle/>
          <a:p>
            <a:endParaRPr lang="en-US">
              <a:solidFill>
                <a:srgbClr val="895D1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1428807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02733-4035-490F-9EB1-A72BBE9A4DFE}" type="datetime5">
              <a:rPr lang="en-US" smtClean="0">
                <a:solidFill>
                  <a:srgbClr val="895D1D"/>
                </a:solidFill>
              </a:rPr>
              <a:p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3464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11B18-4069-4617-BC53-EF6B6909A06B}" type="datetime5">
              <a:rPr lang="en-US" smtClean="0">
                <a:solidFill>
                  <a:srgbClr val="895D1D"/>
                </a:solidFill>
              </a:rPr>
              <a:pPr/>
              <a:t>27-Nov-18</a:t>
            </a:fld>
            <a:endParaRPr lang="en-US">
              <a:solidFill>
                <a:srgbClr val="895D1D"/>
              </a:solidFill>
            </a:endParaRPr>
          </a:p>
        </p:txBody>
      </p:sp>
      <p:sp>
        <p:nvSpPr>
          <p:cNvPr id="5" name="Footer Placeholder 4"/>
          <p:cNvSpPr>
            <a:spLocks noGrp="1"/>
          </p:cNvSpPr>
          <p:nvPr>
            <p:ph type="ftr" sz="quarter" idx="11"/>
          </p:nvPr>
        </p:nvSpPr>
        <p:spPr/>
        <p:txBody>
          <a:bodyPr/>
          <a:lstStyle/>
          <a:p>
            <a:endParaRPr lang="en-US">
              <a:solidFill>
                <a:srgbClr val="895D1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95D1D"/>
                </a:solidFill>
              </a:rPr>
              <a:pPr/>
              <a:t>‹#›</a:t>
            </a:fld>
            <a:endParaRPr lang="en-US">
              <a:solidFill>
                <a:srgbClr val="895D1D"/>
              </a:solidFill>
            </a:endParaRP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rgbClr val="895D1D">
                      <a:lumMod val="60000"/>
                      <a:lumOff val="40000"/>
                    </a:srgbClr>
                  </a:solidFill>
                  <a:latin typeface="Wingdings" pitchFamily="2" charset="2"/>
                </a:rPr>
                <a:t></a:t>
              </a:r>
              <a:endParaRPr lang="en-US" sz="5400" dirty="0">
                <a:solidFill>
                  <a:srgbClr val="895D1D">
                    <a:lumMod val="60000"/>
                    <a:lumOff val="40000"/>
                  </a:srgb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796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1826C7-7DEE-40A1-AFE0-836F977D36A2}" type="datetime5">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B2ADDA-1BAC-405C-AEBC-4389EE929A47}" type="datetime5">
              <a:rPr lang="en-US" smtClean="0"/>
              <a:t>27-Nov-18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E2D698-B047-497B-AAC9-B40E8F0ABE8D}" type="datetime5">
              <a:rPr lang="en-US" smtClean="0"/>
              <a:t>27-Nov-18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1B363-9B6D-4510-B279-A3440C2C8525}" type="datetime5">
              <a:rPr lang="en-US" smtClean="0"/>
              <a:t>27-Nov-18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33F65-401D-4E62-BC9B-71B935838BAF}" type="datetime5">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50C85-45FF-43A2-BA6C-3C39893D1408}" type="datetime5">
              <a:rPr lang="en-US" smtClean="0"/>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CABAE68-EE4D-4470-8F71-D07C05B68603}" type="datetime5">
              <a:rPr lang="en-US" smtClean="0"/>
              <a:t>27-Nov-18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EE99696-B521-41D6-AA2B-49415B7875D7}" type="datetime5">
              <a:rPr lang="en-US" smtClean="0">
                <a:solidFill>
                  <a:srgbClr val="895D1D"/>
                </a:solidFill>
              </a:rPr>
              <a:t>27-Nov-18</a:t>
            </a:fld>
            <a:endParaRPr lang="en-US">
              <a:solidFill>
                <a:srgbClr val="895D1D"/>
              </a:solidFill>
            </a:endParaRP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solidFill>
                <a:srgbClr val="895D1D"/>
              </a:solidFill>
            </a:endParaRP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19793841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CABAE68-EE4D-4470-8F71-D07C05B68603}" type="datetime5">
              <a:rPr lang="en-US" smtClean="0">
                <a:solidFill>
                  <a:srgbClr val="895D1D"/>
                </a:solidFill>
              </a:rPr>
              <a:pPr/>
              <a:t>27-Nov-18</a:t>
            </a:fld>
            <a:endParaRPr lang="en-US">
              <a:solidFill>
                <a:srgbClr val="895D1D"/>
              </a:solidFill>
            </a:endParaRP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solidFill>
                <a:srgbClr val="895D1D"/>
              </a:solidFill>
            </a:endParaRP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solidFill>
                  <a:srgbClr val="895D1D"/>
                </a:solidFill>
              </a:rPr>
              <a:pPr/>
              <a:t>‹#›</a:t>
            </a:fld>
            <a:endParaRPr lang="en-US">
              <a:solidFill>
                <a:srgbClr val="895D1D"/>
              </a:solidFill>
            </a:endParaRPr>
          </a:p>
        </p:txBody>
      </p:sp>
    </p:spTree>
    <p:extLst>
      <p:ext uri="{BB962C8B-B14F-4D97-AF65-F5344CB8AC3E}">
        <p14:creationId xmlns:p14="http://schemas.microsoft.com/office/powerpoint/2010/main" val="6509551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ieeexplore.ieee.org/xpl/mostRecentIssue.jsp?punumber=8269348"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ieeexplore.ieee.org/xpl/mostRecentIssue.jsp?punumber=8267168"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ieeexplore.ieee.org/xpl/mostRecentIssue.jsp?punumber=8270721"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ieeexplore.ieee.org/xpl/mostRecentIssue.jsp?punumber=808215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Cyber-bullying classification and vulnerability detection</a:t>
            </a:r>
            <a:endParaRPr lang="en-US" sz="4000" dirty="0"/>
          </a:p>
        </p:txBody>
      </p:sp>
      <p:sp>
        <p:nvSpPr>
          <p:cNvPr id="3" name="Subtitle 2"/>
          <p:cNvSpPr>
            <a:spLocks noGrp="1"/>
          </p:cNvSpPr>
          <p:nvPr>
            <p:ph type="subTitle" idx="1"/>
          </p:nvPr>
        </p:nvSpPr>
        <p:spPr>
          <a:xfrm>
            <a:off x="1066800" y="4191000"/>
            <a:ext cx="7239000" cy="1752600"/>
          </a:xfrm>
        </p:spPr>
        <p:txBody>
          <a:bodyPr>
            <a:normAutofit lnSpcReduction="10000"/>
          </a:bodyPr>
          <a:lstStyle/>
          <a:p>
            <a:pPr algn="l"/>
            <a:r>
              <a:rPr lang="en-US" dirty="0" err="1" smtClean="0"/>
              <a:t>Sudipta</a:t>
            </a:r>
            <a:r>
              <a:rPr lang="en-US" dirty="0" smtClean="0"/>
              <a:t> </a:t>
            </a:r>
            <a:r>
              <a:rPr lang="en-US" dirty="0" err="1" smtClean="0"/>
              <a:t>Biswas</a:t>
            </a:r>
            <a:r>
              <a:rPr lang="en-US" dirty="0" smtClean="0"/>
              <a:t>              </a:t>
            </a:r>
            <a:r>
              <a:rPr lang="en-US" dirty="0"/>
              <a:t>	</a:t>
            </a:r>
            <a:r>
              <a:rPr lang="en-US" dirty="0" smtClean="0"/>
              <a:t>	15.01.04.112</a:t>
            </a:r>
          </a:p>
          <a:p>
            <a:pPr algn="l"/>
            <a:r>
              <a:rPr lang="en-US" dirty="0" err="1"/>
              <a:t>Rakib</a:t>
            </a:r>
            <a:r>
              <a:rPr lang="en-US" dirty="0"/>
              <a:t> Hossain </a:t>
            </a:r>
            <a:r>
              <a:rPr lang="en-US" dirty="0" err="1" smtClean="0"/>
              <a:t>Ayon</a:t>
            </a:r>
            <a:r>
              <a:rPr lang="en-US" dirty="0" smtClean="0"/>
              <a:t>     		15.01.04.120</a:t>
            </a:r>
            <a:endParaRPr lang="en-US" dirty="0"/>
          </a:p>
          <a:p>
            <a:pPr algn="l"/>
            <a:r>
              <a:rPr lang="en-US" dirty="0" smtClean="0"/>
              <a:t>Raphael Elvis </a:t>
            </a:r>
            <a:r>
              <a:rPr lang="en-US" dirty="0" err="1" smtClean="0"/>
              <a:t>Rozario</a:t>
            </a:r>
            <a:r>
              <a:rPr lang="en-US" dirty="0" smtClean="0"/>
              <a:t>  		15.01.04.121</a:t>
            </a:r>
            <a:endParaRPr lang="en-US" dirty="0"/>
          </a:p>
          <a:p>
            <a:pPr algn="l"/>
            <a:r>
              <a:rPr lang="en-US" dirty="0" err="1" smtClean="0"/>
              <a:t>Fahim</a:t>
            </a:r>
            <a:r>
              <a:rPr lang="en-US" dirty="0" smtClean="0"/>
              <a:t> Md. </a:t>
            </a:r>
            <a:r>
              <a:rPr lang="en-US" dirty="0" err="1" smtClean="0"/>
              <a:t>Mahfuzur</a:t>
            </a:r>
            <a:r>
              <a:rPr lang="en-US" dirty="0" smtClean="0"/>
              <a:t> </a:t>
            </a:r>
            <a:r>
              <a:rPr lang="en-US" dirty="0" err="1" smtClean="0"/>
              <a:t>Rahman</a:t>
            </a:r>
            <a:r>
              <a:rPr lang="en-US" dirty="0" smtClean="0"/>
              <a:t>  	15.01.04.047</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Date Placeholder 4"/>
          <p:cNvSpPr>
            <a:spLocks noGrp="1"/>
          </p:cNvSpPr>
          <p:nvPr>
            <p:ph type="dt" sz="half" idx="10"/>
          </p:nvPr>
        </p:nvSpPr>
        <p:spPr/>
        <p:txBody>
          <a:bodyPr/>
          <a:lstStyle/>
          <a:p>
            <a:fld id="{8CF248FB-3020-4286-A4BD-7F25C13ACE29}" type="datetime5">
              <a:rPr lang="en-US" smtClean="0"/>
              <a:t>27-Nov-18</a:t>
            </a:fld>
            <a:endParaRPr lang="en-US" dirty="0"/>
          </a:p>
        </p:txBody>
      </p:sp>
    </p:spTree>
    <p:extLst>
      <p:ext uri="{BB962C8B-B14F-4D97-AF65-F5344CB8AC3E}">
        <p14:creationId xmlns:p14="http://schemas.microsoft.com/office/powerpoint/2010/main" val="225375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14961426"/>
              </p:ext>
            </p:extLst>
          </p:nvPr>
        </p:nvGraphicFramePr>
        <p:xfrm>
          <a:off x="182432" y="2133600"/>
          <a:ext cx="8809168" cy="4572000"/>
        </p:xfrm>
        <a:graphic>
          <a:graphicData uri="http://schemas.openxmlformats.org/drawingml/2006/table">
            <a:tbl>
              <a:tblPr firstRow="1" bandRow="1">
                <a:tableStyleId>{5C22544A-7EE6-4342-B048-85BDC9FD1C3A}</a:tableStyleId>
              </a:tblPr>
              <a:tblGrid>
                <a:gridCol w="1195434">
                  <a:extLst>
                    <a:ext uri="{9D8B030D-6E8A-4147-A177-3AD203B41FA5}">
                      <a16:colId xmlns="" xmlns:a16="http://schemas.microsoft.com/office/drawing/2014/main" val="20000"/>
                    </a:ext>
                  </a:extLst>
                </a:gridCol>
                <a:gridCol w="2097849">
                  <a:extLst>
                    <a:ext uri="{9D8B030D-6E8A-4147-A177-3AD203B41FA5}">
                      <a16:colId xmlns="" xmlns:a16="http://schemas.microsoft.com/office/drawing/2014/main" val="20001"/>
                    </a:ext>
                  </a:extLst>
                </a:gridCol>
                <a:gridCol w="1425818">
                  <a:extLst>
                    <a:ext uri="{9D8B030D-6E8A-4147-A177-3AD203B41FA5}">
                      <a16:colId xmlns="" xmlns:a16="http://schemas.microsoft.com/office/drawing/2014/main" val="1265339493"/>
                    </a:ext>
                  </a:extLst>
                </a:gridCol>
                <a:gridCol w="1956467">
                  <a:extLst>
                    <a:ext uri="{9D8B030D-6E8A-4147-A177-3AD203B41FA5}">
                      <a16:colId xmlns="" xmlns:a16="http://schemas.microsoft.com/office/drawing/2014/main" val="3764660567"/>
                    </a:ext>
                  </a:extLst>
                </a:gridCol>
                <a:gridCol w="2133600">
                  <a:extLst>
                    <a:ext uri="{9D8B030D-6E8A-4147-A177-3AD203B41FA5}">
                      <a16:colId xmlns="" xmlns:a16="http://schemas.microsoft.com/office/drawing/2014/main" val="20002"/>
                    </a:ext>
                  </a:extLst>
                </a:gridCol>
              </a:tblGrid>
              <a:tr h="677305">
                <a:tc>
                  <a:txBody>
                    <a:bodyPr/>
                    <a:lstStyle/>
                    <a:p>
                      <a:r>
                        <a:rPr lang="en-US" dirty="0" smtClean="0"/>
                        <a:t>Paper</a:t>
                      </a:r>
                      <a:r>
                        <a:rPr lang="en-US" baseline="0" dirty="0" smtClean="0"/>
                        <a:t> No</a:t>
                      </a:r>
                      <a:endParaRPr lang="en-US" dirty="0"/>
                    </a:p>
                  </a:txBody>
                  <a:tcPr/>
                </a:tc>
                <a:tc>
                  <a:txBody>
                    <a:bodyPr/>
                    <a:lstStyle/>
                    <a:p>
                      <a:r>
                        <a:rPr lang="en-US" dirty="0" smtClean="0"/>
                        <a:t>Used Methodology</a:t>
                      </a:r>
                      <a:endParaRPr lang="en-US" dirty="0"/>
                    </a:p>
                  </a:txBody>
                  <a:tcPr/>
                </a:tc>
                <a:tc>
                  <a:txBody>
                    <a:bodyPr/>
                    <a:lstStyle/>
                    <a:p>
                      <a:r>
                        <a:rPr lang="en-US" dirty="0" smtClean="0"/>
                        <a:t>Result</a:t>
                      </a:r>
                      <a:endParaRPr lang="en-US" dirty="0"/>
                    </a:p>
                  </a:txBody>
                  <a:tcPr/>
                </a:tc>
                <a:tc>
                  <a:txBody>
                    <a:bodyPr/>
                    <a:lstStyle/>
                    <a:p>
                      <a:r>
                        <a:rPr lang="en-US" dirty="0" smtClean="0"/>
                        <a:t>Dataset</a:t>
                      </a:r>
                      <a:endParaRPr lang="en-US" dirty="0"/>
                    </a:p>
                  </a:txBody>
                  <a:tcPr/>
                </a:tc>
                <a:tc>
                  <a:txBody>
                    <a:bodyPr/>
                    <a:lstStyle/>
                    <a:p>
                      <a:r>
                        <a:rPr lang="en-US" dirty="0" smtClean="0"/>
                        <a:t>Limitations</a:t>
                      </a:r>
                      <a:endParaRPr lang="en-US" dirty="0"/>
                    </a:p>
                  </a:txBody>
                  <a:tcPr/>
                </a:tc>
                <a:extLst>
                  <a:ext uri="{0D108BD9-81ED-4DB2-BD59-A6C34878D82A}">
                    <a16:rowId xmlns="" xmlns:a16="http://schemas.microsoft.com/office/drawing/2014/main" val="10000"/>
                  </a:ext>
                </a:extLst>
              </a:tr>
              <a:tr h="1548126">
                <a:tc>
                  <a:txBody>
                    <a:bodyPr/>
                    <a:lstStyle/>
                    <a:p>
                      <a:r>
                        <a:rPr lang="en-US" dirty="0" smtClean="0"/>
                        <a:t>Paper[4]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SVM with poly, linear, RBF, sigmoid kernel</a:t>
                      </a:r>
                    </a:p>
                    <a:p>
                      <a:endParaRPr lang="en-US" dirty="0"/>
                    </a:p>
                  </a:txBody>
                  <a:tcPr/>
                </a:tc>
                <a:tc>
                  <a:txBody>
                    <a:bodyPr/>
                    <a:lstStyle/>
                    <a:p>
                      <a:r>
                        <a:rPr lang="en-US" dirty="0" smtClean="0"/>
                        <a:t>SVM linear gave highest accuracy</a:t>
                      </a:r>
                      <a:endParaRPr lang="en-US" dirty="0"/>
                    </a:p>
                  </a:txBody>
                  <a:tcPr/>
                </a:tc>
                <a:tc>
                  <a:txBody>
                    <a:bodyPr/>
                    <a:lstStyle/>
                    <a:p>
                      <a:r>
                        <a:rPr lang="en-US" dirty="0" smtClean="0"/>
                        <a:t>Comments</a:t>
                      </a:r>
                      <a:r>
                        <a:rPr lang="en-US" baseline="0" dirty="0" smtClean="0"/>
                        <a:t> of posts of Bangladeshi Facebook celebrities</a:t>
                      </a:r>
                      <a:endParaRPr lang="en-US" dirty="0"/>
                    </a:p>
                  </a:txBody>
                  <a:tcPr/>
                </a:tc>
                <a:tc>
                  <a:txBody>
                    <a:bodyPr/>
                    <a:lstStyle/>
                    <a:p>
                      <a:r>
                        <a:rPr lang="en-US" sz="1800" kern="1200" dirty="0" smtClean="0">
                          <a:solidFill>
                            <a:schemeClr val="dk1"/>
                          </a:solidFill>
                          <a:effectLst/>
                          <a:latin typeface="+mn-lt"/>
                          <a:ea typeface="+mn-ea"/>
                          <a:cs typeface="+mn-cs"/>
                        </a:rPr>
                        <a:t>spelling checker was not implemented</a:t>
                      </a:r>
                      <a:endParaRPr lang="en-US" dirty="0"/>
                    </a:p>
                  </a:txBody>
                  <a:tcPr/>
                </a:tc>
                <a:extLst>
                  <a:ext uri="{0D108BD9-81ED-4DB2-BD59-A6C34878D82A}">
                    <a16:rowId xmlns="" xmlns:a16="http://schemas.microsoft.com/office/drawing/2014/main" val="10001"/>
                  </a:ext>
                </a:extLst>
              </a:tr>
              <a:tr h="1088717">
                <a:tc>
                  <a:txBody>
                    <a:bodyPr/>
                    <a:lstStyle/>
                    <a:p>
                      <a:r>
                        <a:rPr lang="en-US" dirty="0" smtClean="0"/>
                        <a:t>Paper[5]</a:t>
                      </a:r>
                      <a:endParaRPr lang="en-US" dirty="0"/>
                    </a:p>
                  </a:txBody>
                  <a:tcPr/>
                </a:tc>
                <a:tc>
                  <a:txBody>
                    <a:bodyPr/>
                    <a:lstStyle/>
                    <a:p>
                      <a:r>
                        <a:rPr lang="en-US" dirty="0" smtClean="0"/>
                        <a:t>SVM, NBM, K-NN, Decision tree</a:t>
                      </a:r>
                      <a:endParaRPr lang="en-US" dirty="0"/>
                    </a:p>
                  </a:txBody>
                  <a:tcPr/>
                </a:tc>
                <a:tc>
                  <a:txBody>
                    <a:bodyPr/>
                    <a:lstStyle/>
                    <a:p>
                      <a:r>
                        <a:rPr lang="en-US" dirty="0" smtClean="0"/>
                        <a:t>NBM gave highest accuracy</a:t>
                      </a:r>
                      <a:endParaRPr lang="en-US" dirty="0"/>
                    </a:p>
                  </a:txBody>
                  <a:tcPr/>
                </a:tc>
                <a:tc>
                  <a:txBody>
                    <a:bodyPr/>
                    <a:lstStyle/>
                    <a:p>
                      <a:r>
                        <a:rPr lang="en-US" dirty="0" smtClean="0"/>
                        <a:t>Instagram and Tweeter</a:t>
                      </a:r>
                      <a:r>
                        <a:rPr lang="en-US" baseline="0" dirty="0" smtClean="0"/>
                        <a:t> messages</a:t>
                      </a:r>
                      <a:endParaRPr lang="en-US" dirty="0"/>
                    </a:p>
                  </a:txBody>
                  <a:tcPr/>
                </a:tc>
                <a:tc>
                  <a:txBody>
                    <a:bodyPr/>
                    <a:lstStyle/>
                    <a:p>
                      <a:r>
                        <a:rPr lang="en-US" dirty="0" smtClean="0"/>
                        <a:t>Stemming and Spelling mistakes cannot be detected</a:t>
                      </a:r>
                      <a:endParaRPr lang="en-US" dirty="0"/>
                    </a:p>
                  </a:txBody>
                  <a:tcPr/>
                </a:tc>
                <a:extLst>
                  <a:ext uri="{0D108BD9-81ED-4DB2-BD59-A6C34878D82A}">
                    <a16:rowId xmlns="" xmlns:a16="http://schemas.microsoft.com/office/drawing/2014/main" val="10002"/>
                  </a:ext>
                </a:extLst>
              </a:tr>
              <a:tr h="1257852">
                <a:tc>
                  <a:txBody>
                    <a:bodyPr/>
                    <a:lstStyle/>
                    <a:p>
                      <a:r>
                        <a:rPr lang="en-US" dirty="0" smtClean="0"/>
                        <a:t>Paper[6]</a:t>
                      </a:r>
                      <a:endParaRPr lang="en-US" dirty="0"/>
                    </a:p>
                  </a:txBody>
                  <a:tcPr/>
                </a:tc>
                <a:tc>
                  <a:txBody>
                    <a:bodyPr/>
                    <a:lstStyle/>
                    <a:p>
                      <a:r>
                        <a:rPr lang="en-US" dirty="0" smtClean="0"/>
                        <a:t>Machine Learning classifier with bigram, unigram</a:t>
                      </a:r>
                      <a:endParaRPr lang="en-US" dirty="0"/>
                    </a:p>
                  </a:txBody>
                  <a:tcPr/>
                </a:tc>
                <a:tc>
                  <a:txBody>
                    <a:bodyPr/>
                    <a:lstStyle/>
                    <a:p>
                      <a:r>
                        <a:rPr lang="en-US" dirty="0" smtClean="0"/>
                        <a:t>Bigram gave highest</a:t>
                      </a:r>
                      <a:r>
                        <a:rPr lang="en-US" baseline="0" dirty="0" smtClean="0"/>
                        <a:t> accuracy</a:t>
                      </a:r>
                      <a:endParaRPr lang="en-US" dirty="0"/>
                    </a:p>
                  </a:txBody>
                  <a:tcPr/>
                </a:tc>
                <a:tc>
                  <a:txBody>
                    <a:bodyPr/>
                    <a:lstStyle/>
                    <a:p>
                      <a:r>
                        <a:rPr lang="en-US" dirty="0" smtClean="0"/>
                        <a:t>Instagram posts of several account</a:t>
                      </a:r>
                      <a:endParaRPr lang="en-US" dirty="0"/>
                    </a:p>
                  </a:txBody>
                  <a:tcPr/>
                </a:tc>
                <a:tc>
                  <a:txBody>
                    <a:bodyPr/>
                    <a:lstStyle/>
                    <a:p>
                      <a:r>
                        <a:rPr lang="en-US" dirty="0" smtClean="0"/>
                        <a:t>no</a:t>
                      </a:r>
                      <a:r>
                        <a:rPr lang="en-US" baseline="0" dirty="0" smtClean="0"/>
                        <a:t> certain classifier the mentioned</a:t>
                      </a:r>
                      <a:endParaRPr lang="en-US" dirty="0"/>
                    </a:p>
                  </a:txBody>
                  <a:tcPr/>
                </a:tc>
                <a:extLst>
                  <a:ext uri="{0D108BD9-81ED-4DB2-BD59-A6C34878D82A}">
                    <a16:rowId xmlns="" xmlns:a16="http://schemas.microsoft.com/office/drawing/2014/main" val="10003"/>
                  </a:ext>
                </a:extLst>
              </a:tr>
            </a:tbl>
          </a:graphicData>
        </a:graphic>
      </p:graphicFrame>
      <p:sp>
        <p:nvSpPr>
          <p:cNvPr id="3" name="Title 2"/>
          <p:cNvSpPr>
            <a:spLocks noGrp="1"/>
          </p:cNvSpPr>
          <p:nvPr>
            <p:ph type="title"/>
          </p:nvPr>
        </p:nvSpPr>
        <p:spPr>
          <a:xfrm>
            <a:off x="685800" y="533400"/>
            <a:ext cx="7756263" cy="914400"/>
          </a:xfrm>
        </p:spPr>
        <p:txBody>
          <a:bodyPr/>
          <a:lstStyle/>
          <a:p>
            <a:r>
              <a:rPr lang="en-US" sz="4000" dirty="0" smtClean="0"/>
              <a:t>Related Works</a:t>
            </a:r>
            <a:endParaRPr lang="en-US" sz="4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5" name="Date Placeholder 4"/>
          <p:cNvSpPr>
            <a:spLocks noGrp="1"/>
          </p:cNvSpPr>
          <p:nvPr>
            <p:ph type="dt" sz="half" idx="10"/>
          </p:nvPr>
        </p:nvSpPr>
        <p:spPr/>
        <p:txBody>
          <a:bodyPr/>
          <a:lstStyle/>
          <a:p>
            <a:fld id="{8AEE19FA-594A-4A8C-8164-B8A50AADCBBF}" type="datetime5">
              <a:rPr lang="en-US" smtClean="0"/>
              <a:t>27-Nov-18</a:t>
            </a:fld>
            <a:endParaRPr lang="en-US"/>
          </a:p>
        </p:txBody>
      </p:sp>
    </p:spTree>
    <p:extLst>
      <p:ext uri="{BB962C8B-B14F-4D97-AF65-F5344CB8AC3E}">
        <p14:creationId xmlns:p14="http://schemas.microsoft.com/office/powerpoint/2010/main" val="50094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4439484"/>
              </p:ext>
            </p:extLst>
          </p:nvPr>
        </p:nvGraphicFramePr>
        <p:xfrm>
          <a:off x="228599" y="2057400"/>
          <a:ext cx="8686800" cy="4617720"/>
        </p:xfrm>
        <a:graphic>
          <a:graphicData uri="http://schemas.openxmlformats.org/drawingml/2006/table">
            <a:tbl>
              <a:tblPr firstRow="1" bandRow="1">
                <a:tableStyleId>{5C22544A-7EE6-4342-B048-85BDC9FD1C3A}</a:tableStyleId>
              </a:tblPr>
              <a:tblGrid>
                <a:gridCol w="1737360">
                  <a:extLst>
                    <a:ext uri="{9D8B030D-6E8A-4147-A177-3AD203B41FA5}">
                      <a16:colId xmlns="" xmlns:a16="http://schemas.microsoft.com/office/drawing/2014/main" val="20000"/>
                    </a:ext>
                  </a:extLst>
                </a:gridCol>
                <a:gridCol w="1737360">
                  <a:extLst>
                    <a:ext uri="{9D8B030D-6E8A-4147-A177-3AD203B41FA5}">
                      <a16:colId xmlns="" xmlns:a16="http://schemas.microsoft.com/office/drawing/2014/main" val="20001"/>
                    </a:ext>
                  </a:extLst>
                </a:gridCol>
                <a:gridCol w="1737360">
                  <a:extLst>
                    <a:ext uri="{9D8B030D-6E8A-4147-A177-3AD203B41FA5}">
                      <a16:colId xmlns="" xmlns:a16="http://schemas.microsoft.com/office/drawing/2014/main" val="3296720464"/>
                    </a:ext>
                  </a:extLst>
                </a:gridCol>
                <a:gridCol w="1493521">
                  <a:extLst>
                    <a:ext uri="{9D8B030D-6E8A-4147-A177-3AD203B41FA5}">
                      <a16:colId xmlns="" xmlns:a16="http://schemas.microsoft.com/office/drawing/2014/main" val="2124486584"/>
                    </a:ext>
                  </a:extLst>
                </a:gridCol>
                <a:gridCol w="1981199">
                  <a:extLst>
                    <a:ext uri="{9D8B030D-6E8A-4147-A177-3AD203B41FA5}">
                      <a16:colId xmlns="" xmlns:a16="http://schemas.microsoft.com/office/drawing/2014/main" val="20002"/>
                    </a:ext>
                  </a:extLst>
                </a:gridCol>
              </a:tblGrid>
              <a:tr h="1143000">
                <a:tc>
                  <a:txBody>
                    <a:bodyPr/>
                    <a:lstStyle/>
                    <a:p>
                      <a:r>
                        <a:rPr lang="en-US" dirty="0" smtClean="0"/>
                        <a:t>Paper No</a:t>
                      </a:r>
                      <a:endParaRPr lang="en-US" dirty="0"/>
                    </a:p>
                  </a:txBody>
                  <a:tcPr/>
                </a:tc>
                <a:tc>
                  <a:txBody>
                    <a:bodyPr/>
                    <a:lstStyle/>
                    <a:p>
                      <a:r>
                        <a:rPr lang="en-US" dirty="0" smtClean="0"/>
                        <a:t>Used Methodology</a:t>
                      </a:r>
                      <a:endParaRPr lang="en-US" dirty="0"/>
                    </a:p>
                  </a:txBody>
                  <a:tcPr/>
                </a:tc>
                <a:tc>
                  <a:txBody>
                    <a:bodyPr/>
                    <a:lstStyle/>
                    <a:p>
                      <a:r>
                        <a:rPr lang="en-US" dirty="0" smtClean="0"/>
                        <a:t>Result</a:t>
                      </a:r>
                      <a:endParaRPr lang="en-US" dirty="0"/>
                    </a:p>
                  </a:txBody>
                  <a:tcPr/>
                </a:tc>
                <a:tc>
                  <a:txBody>
                    <a:bodyPr/>
                    <a:lstStyle/>
                    <a:p>
                      <a:r>
                        <a:rPr lang="en-US" dirty="0" smtClean="0"/>
                        <a:t>Dataset</a:t>
                      </a:r>
                      <a:endParaRPr lang="en-US" dirty="0"/>
                    </a:p>
                  </a:txBody>
                  <a:tcPr/>
                </a:tc>
                <a:tc>
                  <a:txBody>
                    <a:bodyPr/>
                    <a:lstStyle/>
                    <a:p>
                      <a:r>
                        <a:rPr lang="en-US" dirty="0" smtClean="0"/>
                        <a:t>Limitations</a:t>
                      </a:r>
                      <a:endParaRPr lang="en-US" dirty="0"/>
                    </a:p>
                  </a:txBody>
                  <a:tcPr/>
                </a:tc>
                <a:extLst>
                  <a:ext uri="{0D108BD9-81ED-4DB2-BD59-A6C34878D82A}">
                    <a16:rowId xmlns="" xmlns:a16="http://schemas.microsoft.com/office/drawing/2014/main" val="10000"/>
                  </a:ext>
                </a:extLst>
              </a:tr>
              <a:tr h="1143000">
                <a:tc>
                  <a:txBody>
                    <a:bodyPr/>
                    <a:lstStyle/>
                    <a:p>
                      <a:r>
                        <a:rPr lang="en-US" dirty="0" smtClean="0"/>
                        <a:t>Paper[7]</a:t>
                      </a:r>
                      <a:endParaRPr lang="en-US" dirty="0"/>
                    </a:p>
                  </a:txBody>
                  <a:tcPr/>
                </a:tc>
                <a:tc>
                  <a:txBody>
                    <a:bodyPr/>
                    <a:lstStyle/>
                    <a:p>
                      <a:r>
                        <a:rPr lang="en-US" dirty="0" smtClean="0"/>
                        <a:t>SVM,NB,</a:t>
                      </a:r>
                      <a:r>
                        <a:rPr lang="en-US" baseline="0" dirty="0" smtClean="0"/>
                        <a:t> K-NN, Decision Tree</a:t>
                      </a:r>
                      <a:endParaRPr lang="en-US" dirty="0"/>
                    </a:p>
                  </a:txBody>
                  <a:tcPr/>
                </a:tc>
                <a:tc>
                  <a:txBody>
                    <a:bodyPr/>
                    <a:lstStyle/>
                    <a:p>
                      <a:r>
                        <a:rPr lang="en-US" dirty="0" smtClean="0"/>
                        <a:t>Didn’t implement</a:t>
                      </a:r>
                      <a:r>
                        <a:rPr lang="en-US" baseline="0" dirty="0" smtClean="0"/>
                        <a:t> yet</a:t>
                      </a:r>
                      <a:endParaRPr lang="en-US" dirty="0"/>
                    </a:p>
                  </a:txBody>
                  <a:tcPr/>
                </a:tc>
                <a:tc>
                  <a:txBody>
                    <a:bodyPr/>
                    <a:lstStyle/>
                    <a:p>
                      <a:r>
                        <a:rPr lang="en-US" sz="1800" kern="1200" dirty="0" smtClean="0">
                          <a:solidFill>
                            <a:schemeClr val="dk1"/>
                          </a:solidFill>
                          <a:effectLst/>
                          <a:latin typeface="+mn-lt"/>
                          <a:ea typeface="+mn-ea"/>
                          <a:cs typeface="+mn-cs"/>
                        </a:rPr>
                        <a:t>Arabic texts from Twitter and Facebook</a:t>
                      </a:r>
                      <a:endParaRPr lang="en-US" dirty="0"/>
                    </a:p>
                  </a:txBody>
                  <a:tcPr/>
                </a:tc>
                <a:tc>
                  <a:txBody>
                    <a:bodyPr/>
                    <a:lstStyle/>
                    <a:p>
                      <a:r>
                        <a:rPr lang="en-US" sz="1800" kern="1200" dirty="0" smtClean="0">
                          <a:solidFill>
                            <a:schemeClr val="dk1"/>
                          </a:solidFill>
                          <a:effectLst/>
                          <a:latin typeface="+mn-lt"/>
                          <a:ea typeface="+mn-ea"/>
                          <a:cs typeface="+mn-cs"/>
                        </a:rPr>
                        <a:t>Only proposed algorithms without implementing</a:t>
                      </a:r>
                      <a:endParaRPr lang="en-US" dirty="0"/>
                    </a:p>
                  </a:txBody>
                  <a:tcPr/>
                </a:tc>
                <a:extLst>
                  <a:ext uri="{0D108BD9-81ED-4DB2-BD59-A6C34878D82A}">
                    <a16:rowId xmlns="" xmlns:a16="http://schemas.microsoft.com/office/drawing/2014/main" val="10001"/>
                  </a:ext>
                </a:extLst>
              </a:tr>
              <a:tr h="11430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2"/>
                  </a:ext>
                </a:extLst>
              </a:tr>
              <a:tr h="114300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sp>
        <p:nvSpPr>
          <p:cNvPr id="3" name="Title 2"/>
          <p:cNvSpPr>
            <a:spLocks noGrp="1"/>
          </p:cNvSpPr>
          <p:nvPr>
            <p:ph type="title"/>
          </p:nvPr>
        </p:nvSpPr>
        <p:spPr>
          <a:xfrm>
            <a:off x="685800" y="533400"/>
            <a:ext cx="7756263" cy="914400"/>
          </a:xfrm>
        </p:spPr>
        <p:txBody>
          <a:bodyPr/>
          <a:lstStyle/>
          <a:p>
            <a:r>
              <a:rPr lang="en-US" sz="4000" dirty="0" smtClean="0"/>
              <a:t>Related Works</a:t>
            </a:r>
            <a:endParaRPr lang="en-US" sz="4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5" name="Date Placeholder 4"/>
          <p:cNvSpPr>
            <a:spLocks noGrp="1"/>
          </p:cNvSpPr>
          <p:nvPr>
            <p:ph type="dt" sz="half" idx="10"/>
          </p:nvPr>
        </p:nvSpPr>
        <p:spPr/>
        <p:txBody>
          <a:bodyPr/>
          <a:lstStyle/>
          <a:p>
            <a:fld id="{7D1D9CB9-5C96-459B-9F7C-9B08D816EF76}" type="datetime5">
              <a:rPr lang="en-US" smtClean="0"/>
              <a:t>27-Nov-18</a:t>
            </a:fld>
            <a:endParaRPr lang="en-US"/>
          </a:p>
        </p:txBody>
      </p:sp>
    </p:spTree>
    <p:extLst>
      <p:ext uri="{BB962C8B-B14F-4D97-AF65-F5344CB8AC3E}">
        <p14:creationId xmlns:p14="http://schemas.microsoft.com/office/powerpoint/2010/main" val="3208711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Dataset collection</a:t>
            </a:r>
          </a:p>
          <a:p>
            <a:r>
              <a:rPr lang="en-US" sz="2000" dirty="0" smtClean="0"/>
              <a:t>Platform and tool selection</a:t>
            </a:r>
          </a:p>
          <a:p>
            <a:r>
              <a:rPr lang="en-US" sz="2000" dirty="0" smtClean="0"/>
              <a:t>Dataset cleaning and pre-processing</a:t>
            </a:r>
          </a:p>
          <a:p>
            <a:r>
              <a:rPr lang="en-US" sz="2000" dirty="0"/>
              <a:t>C</a:t>
            </a:r>
            <a:r>
              <a:rPr lang="en-US" sz="2000" dirty="0" smtClean="0"/>
              <a:t>lassification</a:t>
            </a:r>
          </a:p>
          <a:p>
            <a:r>
              <a:rPr lang="en-US" sz="2000" dirty="0" smtClean="0"/>
              <a:t>Result analysis</a:t>
            </a:r>
          </a:p>
          <a:p>
            <a:pPr marL="0" indent="0">
              <a:buNone/>
            </a:pPr>
            <a:endParaRPr lang="en-US" sz="2000" dirty="0" smtClean="0"/>
          </a:p>
          <a:p>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Solution Approach</a:t>
            </a:r>
            <a:endParaRPr lang="en-US" sz="4000"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895D1D"/>
                </a:solidFill>
              </a:rPr>
              <a:pPr/>
              <a:t>12</a:t>
            </a:fld>
            <a:endParaRPr lang="en-US">
              <a:solidFill>
                <a:srgbClr val="895D1D"/>
              </a:solidFill>
            </a:endParaRPr>
          </a:p>
        </p:txBody>
      </p:sp>
      <p:sp>
        <p:nvSpPr>
          <p:cNvPr id="6" name="Date Placeholder 5"/>
          <p:cNvSpPr>
            <a:spLocks noGrp="1"/>
          </p:cNvSpPr>
          <p:nvPr>
            <p:ph type="dt" sz="half" idx="10"/>
          </p:nvPr>
        </p:nvSpPr>
        <p:spPr/>
        <p:txBody>
          <a:bodyPr/>
          <a:lstStyle/>
          <a:p>
            <a:fld id="{AA4AD9C9-89DC-4C50-BBAB-C5B8ADEE8687}" type="datetime5">
              <a:rPr lang="en-US" smtClean="0">
                <a:solidFill>
                  <a:srgbClr val="895D1D"/>
                </a:solidFill>
              </a:rPr>
              <a:t>27-Nov-18</a:t>
            </a:fld>
            <a:endParaRPr lang="en-US">
              <a:solidFill>
                <a:srgbClr val="895D1D"/>
              </a:solidFill>
            </a:endParaRPr>
          </a:p>
        </p:txBody>
      </p:sp>
    </p:spTree>
    <p:extLst>
      <p:ext uri="{BB962C8B-B14F-4D97-AF65-F5344CB8AC3E}">
        <p14:creationId xmlns:p14="http://schemas.microsoft.com/office/powerpoint/2010/main" val="3467875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248347"/>
            <a:ext cx="7911352" cy="3877815"/>
          </a:xfrm>
        </p:spPr>
        <p:txBody>
          <a:bodyPr>
            <a:normAutofit/>
          </a:bodyPr>
          <a:lstStyle/>
          <a:p>
            <a:pPr marL="0" indent="0">
              <a:buNone/>
            </a:pPr>
            <a:r>
              <a:rPr lang="en-US" sz="2000" dirty="0" smtClean="0"/>
              <a:t>Dataset collected from dataturks.com</a:t>
            </a:r>
          </a:p>
          <a:p>
            <a:r>
              <a:rPr lang="en-US" sz="2000" dirty="0" smtClean="0"/>
              <a:t>Roughly 19000 comments</a:t>
            </a:r>
          </a:p>
          <a:p>
            <a:r>
              <a:rPr lang="en-US" sz="2000" dirty="0" smtClean="0"/>
              <a:t>11162 labeled as Cyber-bullying comments</a:t>
            </a:r>
          </a:p>
          <a:p>
            <a:r>
              <a:rPr lang="en-US" sz="2000" dirty="0" smtClean="0"/>
              <a:t>7839 labeled as non-bullying comments</a:t>
            </a:r>
          </a:p>
          <a:p>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Dataset</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13</a:t>
            </a:fld>
            <a:endParaRPr lang="en-US">
              <a:solidFill>
                <a:srgbClr val="895D1D"/>
              </a:solidFill>
            </a:endParaRPr>
          </a:p>
        </p:txBody>
      </p:sp>
      <p:sp>
        <p:nvSpPr>
          <p:cNvPr id="5" name="Date Placeholder 4"/>
          <p:cNvSpPr>
            <a:spLocks noGrp="1"/>
          </p:cNvSpPr>
          <p:nvPr>
            <p:ph type="dt" sz="half" idx="10"/>
          </p:nvPr>
        </p:nvSpPr>
        <p:spPr/>
        <p:txBody>
          <a:bodyPr/>
          <a:lstStyle/>
          <a:p>
            <a:fld id="{47B778D2-57E4-4B1B-9433-41F19A65ECDF}" type="datetime5">
              <a:rPr lang="en-US" smtClean="0">
                <a:solidFill>
                  <a:srgbClr val="895D1D"/>
                </a:solidFill>
              </a:rPr>
              <a:t>27-Nov-18</a:t>
            </a:fld>
            <a:endParaRPr lang="en-US">
              <a:solidFill>
                <a:srgbClr val="895D1D"/>
              </a:solidFill>
            </a:endParaRPr>
          </a:p>
        </p:txBody>
      </p:sp>
    </p:spTree>
    <p:extLst>
      <p:ext uri="{BB962C8B-B14F-4D97-AF65-F5344CB8AC3E}">
        <p14:creationId xmlns:p14="http://schemas.microsoft.com/office/powerpoint/2010/main" val="1366751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248347"/>
            <a:ext cx="7911352" cy="3877815"/>
          </a:xfrm>
        </p:spPr>
        <p:txBody>
          <a:bodyPr>
            <a:normAutofit/>
          </a:bodyPr>
          <a:lstStyle/>
          <a:p>
            <a:r>
              <a:rPr lang="en-US" sz="2000" dirty="0"/>
              <a:t>L</a:t>
            </a:r>
            <a:r>
              <a:rPr lang="en-US" sz="2000" dirty="0" smtClean="0"/>
              <a:t>anguage – Python</a:t>
            </a:r>
          </a:p>
          <a:p>
            <a:r>
              <a:rPr lang="en-US" sz="2000" dirty="0" smtClean="0"/>
              <a:t>IDE - </a:t>
            </a:r>
            <a:r>
              <a:rPr lang="en-US" sz="2000" dirty="0" err="1"/>
              <a:t>Jupyter</a:t>
            </a:r>
            <a:r>
              <a:rPr lang="en-US" sz="2000" dirty="0"/>
              <a:t> </a:t>
            </a:r>
            <a:r>
              <a:rPr lang="en-US" sz="2000" dirty="0" smtClean="0"/>
              <a:t>Notebook</a:t>
            </a:r>
          </a:p>
          <a:p>
            <a:r>
              <a:rPr lang="en-US" sz="2000" dirty="0" smtClean="0"/>
              <a:t>Machine Learning library – </a:t>
            </a:r>
            <a:r>
              <a:rPr lang="en-US" sz="2000" dirty="0" err="1" smtClean="0"/>
              <a:t>Scikit</a:t>
            </a:r>
            <a:r>
              <a:rPr lang="en-US" sz="2000" dirty="0" smtClean="0"/>
              <a:t>-learn library</a:t>
            </a:r>
          </a:p>
          <a:p>
            <a:r>
              <a:rPr lang="en-US" sz="2000" dirty="0" smtClean="0"/>
              <a:t>Classification methods – </a:t>
            </a:r>
            <a:r>
              <a:rPr lang="en-US" sz="2000" dirty="0" smtClean="0"/>
              <a:t>SVM</a:t>
            </a:r>
            <a:r>
              <a:rPr lang="en-US" sz="2000" dirty="0"/>
              <a:t> </a:t>
            </a:r>
            <a:r>
              <a:rPr lang="en-US" sz="2000" dirty="0" smtClean="0"/>
              <a:t>and other popular classifiers</a:t>
            </a:r>
            <a:r>
              <a:rPr lang="en-US" sz="2000" dirty="0"/>
              <a:t>.</a:t>
            </a:r>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Platform and Tools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14</a:t>
            </a:fld>
            <a:endParaRPr lang="en-US">
              <a:solidFill>
                <a:srgbClr val="895D1D"/>
              </a:solidFill>
            </a:endParaRPr>
          </a:p>
        </p:txBody>
      </p:sp>
      <p:sp>
        <p:nvSpPr>
          <p:cNvPr id="5" name="Date Placeholder 4"/>
          <p:cNvSpPr>
            <a:spLocks noGrp="1"/>
          </p:cNvSpPr>
          <p:nvPr>
            <p:ph type="dt" sz="half" idx="10"/>
          </p:nvPr>
        </p:nvSpPr>
        <p:spPr/>
        <p:txBody>
          <a:bodyPr/>
          <a:lstStyle/>
          <a:p>
            <a:fld id="{47B778D2-57E4-4B1B-9433-41F19A65ECDF}" type="datetime5">
              <a:rPr lang="en-US" smtClean="0">
                <a:solidFill>
                  <a:srgbClr val="895D1D"/>
                </a:solidFill>
              </a:rPr>
              <a:t>27-Nov-18</a:t>
            </a:fld>
            <a:endParaRPr lang="en-US">
              <a:solidFill>
                <a:srgbClr val="895D1D"/>
              </a:solidFill>
            </a:endParaRPr>
          </a:p>
        </p:txBody>
      </p:sp>
    </p:spTree>
    <p:extLst>
      <p:ext uri="{BB962C8B-B14F-4D97-AF65-F5344CB8AC3E}">
        <p14:creationId xmlns:p14="http://schemas.microsoft.com/office/powerpoint/2010/main" val="1100712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US" sz="2000" dirty="0"/>
              <a:t>The dataset was a bit messy so it needed to be cleaned at first. Our dataset cleaning </a:t>
            </a:r>
            <a:r>
              <a:rPr lang="en-US" sz="2000" dirty="0" smtClean="0"/>
              <a:t>phase included - </a:t>
            </a:r>
            <a:endParaRPr lang="en-US" sz="2000" dirty="0"/>
          </a:p>
          <a:p>
            <a:pPr lvl="0"/>
            <a:r>
              <a:rPr lang="en-US" sz="2000" dirty="0" smtClean="0"/>
              <a:t>Punctuations </a:t>
            </a:r>
            <a:r>
              <a:rPr lang="en-US" sz="2000" dirty="0"/>
              <a:t>and special characters removal</a:t>
            </a:r>
          </a:p>
          <a:p>
            <a:pPr lvl="0"/>
            <a:r>
              <a:rPr lang="en-US" sz="2000" dirty="0"/>
              <a:t>Digit or any numeric value removal</a:t>
            </a:r>
          </a:p>
          <a:p>
            <a:pPr lvl="0"/>
            <a:r>
              <a:rPr lang="en-US" sz="2000" dirty="0"/>
              <a:t>Stop words removal</a:t>
            </a:r>
          </a:p>
          <a:p>
            <a:pPr lvl="0"/>
            <a:r>
              <a:rPr lang="en-US" sz="2000" dirty="0"/>
              <a:t>Words with less than 3 characters removal</a:t>
            </a:r>
          </a:p>
          <a:p>
            <a:pPr lvl="0"/>
            <a:r>
              <a:rPr lang="en-US" sz="2000" dirty="0"/>
              <a:t>10 most frequent words removal</a:t>
            </a:r>
          </a:p>
          <a:p>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Cleaning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15</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a:solidFill>
                <a:srgbClr val="895D1D"/>
              </a:solidFill>
            </a:endParaRPr>
          </a:p>
        </p:txBody>
      </p:sp>
    </p:spTree>
    <p:extLst>
      <p:ext uri="{BB962C8B-B14F-4D97-AF65-F5344CB8AC3E}">
        <p14:creationId xmlns:p14="http://schemas.microsoft.com/office/powerpoint/2010/main" val="3544177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a:t>We used the ‘</a:t>
            </a:r>
            <a:r>
              <a:rPr lang="en-US" sz="2000" dirty="0" err="1"/>
              <a:t>nltk</a:t>
            </a:r>
            <a:r>
              <a:rPr lang="en-US" sz="2000" dirty="0"/>
              <a:t>’ library for preprocessing the data. </a:t>
            </a:r>
            <a:endParaRPr lang="en-US" sz="2000" dirty="0" smtClean="0"/>
          </a:p>
          <a:p>
            <a:pPr lvl="0"/>
            <a:r>
              <a:rPr lang="en-US" sz="2000" dirty="0" smtClean="0"/>
              <a:t>Tokenizing</a:t>
            </a:r>
          </a:p>
          <a:p>
            <a:pPr lvl="1"/>
            <a:r>
              <a:rPr lang="en-US" sz="1400" dirty="0" smtClean="0"/>
              <a:t>Tokenizing </a:t>
            </a:r>
            <a:r>
              <a:rPr lang="en-US" sz="1400" dirty="0"/>
              <a:t>is the task of splitting up a sentence into pieces and throwing </a:t>
            </a:r>
            <a:r>
              <a:rPr lang="en-US" sz="1400" dirty="0" smtClean="0"/>
              <a:t>away </a:t>
            </a:r>
            <a:r>
              <a:rPr lang="en-US" sz="1400" dirty="0"/>
              <a:t>punctuation characters. </a:t>
            </a:r>
          </a:p>
          <a:p>
            <a:pPr lvl="0"/>
            <a:r>
              <a:rPr lang="en-US" sz="2000" dirty="0" smtClean="0"/>
              <a:t>Stemming</a:t>
            </a:r>
          </a:p>
          <a:p>
            <a:pPr lvl="1"/>
            <a:r>
              <a:rPr lang="en-US" sz="1400" dirty="0" smtClean="0"/>
              <a:t>Words that indicate the same activity are replaced by a single word, the process is known as stemming.</a:t>
            </a:r>
            <a:endParaRPr lang="en-US" sz="1400" dirty="0"/>
          </a:p>
          <a:p>
            <a:pPr lvl="1"/>
            <a:r>
              <a:rPr lang="en-US" sz="1400" dirty="0" smtClean="0"/>
              <a:t>Porter Stemmer</a:t>
            </a:r>
            <a:endParaRPr lang="en-US" sz="1400" dirty="0"/>
          </a:p>
          <a:p>
            <a:pPr lvl="0"/>
            <a:r>
              <a:rPr lang="en-US" sz="2000" dirty="0"/>
              <a:t>Lemmatizing</a:t>
            </a:r>
          </a:p>
          <a:p>
            <a:pPr lvl="1"/>
            <a:r>
              <a:rPr lang="en-US" sz="1400" dirty="0"/>
              <a:t>Lemmatization is similar to stemming but it brings context to the words. So, it goes a step further by linking words with similar meaning to one word. </a:t>
            </a:r>
          </a:p>
          <a:p>
            <a:pPr marL="411480" lvl="1"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Pre-processing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16</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a:solidFill>
                <a:srgbClr val="895D1D"/>
              </a:solidFill>
            </a:endParaRPr>
          </a:p>
        </p:txBody>
      </p:sp>
    </p:spTree>
    <p:extLst>
      <p:ext uri="{BB962C8B-B14F-4D97-AF65-F5344CB8AC3E}">
        <p14:creationId xmlns:p14="http://schemas.microsoft.com/office/powerpoint/2010/main" val="3204137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5800" y="533400"/>
            <a:ext cx="7756263" cy="1054250"/>
          </a:xfrm>
        </p:spPr>
        <p:txBody>
          <a:bodyPr/>
          <a:lstStyle/>
          <a:p>
            <a:r>
              <a:rPr lang="en-US" sz="4000" dirty="0" smtClean="0"/>
              <a:t>Most Used </a:t>
            </a:r>
            <a:r>
              <a:rPr lang="en-US" sz="4000" dirty="0"/>
              <a:t>B</a:t>
            </a:r>
            <a:r>
              <a:rPr lang="en-US" sz="4000" dirty="0" smtClean="0"/>
              <a:t>ully </a:t>
            </a:r>
            <a:r>
              <a:rPr lang="en-US" sz="4000" dirty="0"/>
              <a:t>W</a:t>
            </a:r>
            <a:r>
              <a:rPr lang="en-US" sz="4000" dirty="0" smtClean="0"/>
              <a:t>ords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17</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a:solidFill>
                <a:srgbClr val="895D1D"/>
              </a:solidFill>
            </a:endParaRPr>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209800"/>
            <a:ext cx="6705599" cy="3916363"/>
          </a:xfrm>
          <a:prstGeom prst="rect">
            <a:avLst/>
          </a:prstGeom>
        </p:spPr>
      </p:pic>
    </p:spTree>
    <p:extLst>
      <p:ext uri="{BB962C8B-B14F-4D97-AF65-F5344CB8AC3E}">
        <p14:creationId xmlns:p14="http://schemas.microsoft.com/office/powerpoint/2010/main" val="248844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5800" y="533400"/>
            <a:ext cx="7756263" cy="1054250"/>
          </a:xfrm>
        </p:spPr>
        <p:txBody>
          <a:bodyPr/>
          <a:lstStyle/>
          <a:p>
            <a:r>
              <a:rPr lang="en-US" sz="4000" dirty="0" smtClean="0"/>
              <a:t>Most Used Non-bully Words </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18</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a:solidFill>
                <a:srgbClr val="895D1D"/>
              </a:solidFill>
            </a:endParaRPr>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247900"/>
            <a:ext cx="6705599" cy="3878263"/>
          </a:xfrm>
          <a:prstGeom prst="rect">
            <a:avLst/>
          </a:prstGeom>
        </p:spPr>
      </p:pic>
    </p:spTree>
    <p:extLst>
      <p:ext uri="{BB962C8B-B14F-4D97-AF65-F5344CB8AC3E}">
        <p14:creationId xmlns:p14="http://schemas.microsoft.com/office/powerpoint/2010/main" val="2488449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We </a:t>
            </a:r>
            <a:r>
              <a:rPr lang="en-US" dirty="0" err="1" smtClean="0"/>
              <a:t>vectorized</a:t>
            </a:r>
            <a:r>
              <a:rPr lang="en-US" dirty="0" smtClean="0"/>
              <a:t> </a:t>
            </a:r>
            <a:r>
              <a:rPr lang="en-US" dirty="0"/>
              <a:t>the tokens with </a:t>
            </a:r>
            <a:r>
              <a:rPr lang="en-US" dirty="0" err="1"/>
              <a:t>CountVectorizer</a:t>
            </a:r>
            <a:r>
              <a:rPr lang="en-US" dirty="0" smtClean="0"/>
              <a:t>(), </a:t>
            </a:r>
            <a:r>
              <a:rPr lang="en-US" dirty="0" err="1" smtClean="0"/>
              <a:t>Tf-idfVectorizer</a:t>
            </a:r>
            <a:r>
              <a:rPr lang="en-US" dirty="0" smtClean="0"/>
              <a:t> </a:t>
            </a:r>
            <a:r>
              <a:rPr lang="en-US" dirty="0"/>
              <a:t>and </a:t>
            </a:r>
            <a:r>
              <a:rPr lang="en-US" dirty="0" err="1"/>
              <a:t>HashVectorizer</a:t>
            </a:r>
            <a:r>
              <a:rPr lang="en-US" dirty="0" smtClean="0"/>
              <a:t>. </a:t>
            </a:r>
            <a:r>
              <a:rPr lang="en-US" dirty="0" err="1" smtClean="0"/>
              <a:t>CountVectorizer</a:t>
            </a:r>
            <a:r>
              <a:rPr lang="en-US" dirty="0" smtClean="0"/>
              <a:t> was the best suited among them.</a:t>
            </a:r>
          </a:p>
          <a:p>
            <a:pPr marL="0" indent="0">
              <a:buNone/>
            </a:pPr>
            <a:r>
              <a:rPr lang="en-US" dirty="0"/>
              <a:t>It works with the following parameters: </a:t>
            </a:r>
          </a:p>
          <a:p>
            <a:pPr lvl="0"/>
            <a:r>
              <a:rPr lang="en-US" dirty="0"/>
              <a:t>Analyzer: </a:t>
            </a:r>
            <a:r>
              <a:rPr lang="en-US" dirty="0" smtClean="0"/>
              <a:t>word</a:t>
            </a:r>
            <a:endParaRPr lang="en-US" dirty="0"/>
          </a:p>
          <a:p>
            <a:pPr lvl="0"/>
            <a:r>
              <a:rPr lang="en-US" dirty="0"/>
              <a:t>Max-</a:t>
            </a:r>
            <a:r>
              <a:rPr lang="en-US" dirty="0" err="1"/>
              <a:t>Df</a:t>
            </a:r>
            <a:r>
              <a:rPr lang="en-US" dirty="0"/>
              <a:t>: </a:t>
            </a:r>
            <a:endParaRPr lang="en-US" dirty="0" smtClean="0"/>
          </a:p>
          <a:p>
            <a:pPr lvl="1">
              <a:buFont typeface="Wingdings" panose="05000000000000000000" pitchFamily="2" charset="2"/>
              <a:buChar char="ü"/>
            </a:pPr>
            <a:r>
              <a:rPr lang="en-US" dirty="0" smtClean="0"/>
              <a:t>Ignore </a:t>
            </a:r>
            <a:r>
              <a:rPr lang="en-US" dirty="0"/>
              <a:t>terms </a:t>
            </a:r>
            <a:r>
              <a:rPr lang="en-US" dirty="0" smtClean="0"/>
              <a:t>having a </a:t>
            </a:r>
            <a:r>
              <a:rPr lang="en-US" dirty="0"/>
              <a:t>document frequency strictly higher than the given </a:t>
            </a:r>
            <a:r>
              <a:rPr lang="en-US" dirty="0" smtClean="0"/>
              <a:t>threshold.</a:t>
            </a:r>
          </a:p>
          <a:p>
            <a:pPr lvl="1">
              <a:buFont typeface="Wingdings" panose="05000000000000000000" pitchFamily="2" charset="2"/>
              <a:buChar char="ü"/>
            </a:pPr>
            <a:r>
              <a:rPr lang="en-US" dirty="0" smtClean="0"/>
              <a:t> It </a:t>
            </a:r>
            <a:r>
              <a:rPr lang="en-US" dirty="0"/>
              <a:t>is </a:t>
            </a:r>
            <a:r>
              <a:rPr lang="en-US" dirty="0" smtClean="0"/>
              <a:t>set 1.0 by default.</a:t>
            </a:r>
            <a:endParaRPr lang="en-US" dirty="0"/>
          </a:p>
        </p:txBody>
      </p:sp>
      <p:sp>
        <p:nvSpPr>
          <p:cNvPr id="3" name="Title 2"/>
          <p:cNvSpPr>
            <a:spLocks noGrp="1"/>
          </p:cNvSpPr>
          <p:nvPr>
            <p:ph type="title"/>
          </p:nvPr>
        </p:nvSpPr>
        <p:spPr>
          <a:xfrm>
            <a:off x="685800" y="533400"/>
            <a:ext cx="7756263" cy="1054250"/>
          </a:xfrm>
        </p:spPr>
        <p:txBody>
          <a:bodyPr/>
          <a:lstStyle/>
          <a:p>
            <a:r>
              <a:rPr lang="en-US" sz="4000" dirty="0" smtClean="0"/>
              <a:t>Feature Extraction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19</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spTree>
    <p:extLst>
      <p:ext uri="{BB962C8B-B14F-4D97-AF65-F5344CB8AC3E}">
        <p14:creationId xmlns:p14="http://schemas.microsoft.com/office/powerpoint/2010/main" val="1563295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term ‘Cyber-bullying’ defines the usage of digital media and electronic communication to intimidate, threaten or bully individuals.</a:t>
            </a:r>
          </a:p>
          <a:p>
            <a:pPr marL="0" indent="0">
              <a:buNone/>
            </a:pPr>
            <a:endParaRPr lang="en-US" dirty="0"/>
          </a:p>
        </p:txBody>
      </p:sp>
      <p:sp>
        <p:nvSpPr>
          <p:cNvPr id="3" name="Title 2"/>
          <p:cNvSpPr>
            <a:spLocks noGrp="1"/>
          </p:cNvSpPr>
          <p:nvPr>
            <p:ph type="title"/>
          </p:nvPr>
        </p:nvSpPr>
        <p:spPr>
          <a:xfrm>
            <a:off x="685800" y="533400"/>
            <a:ext cx="7756263" cy="1054250"/>
          </a:xfrm>
        </p:spPr>
        <p:txBody>
          <a:bodyPr/>
          <a:lstStyle/>
          <a:p>
            <a:r>
              <a:rPr lang="en-US" sz="4000" dirty="0" smtClean="0"/>
              <a:t>Introduction to Cyber-bullying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Date Placeholder 4"/>
          <p:cNvSpPr>
            <a:spLocks noGrp="1"/>
          </p:cNvSpPr>
          <p:nvPr>
            <p:ph type="dt" sz="half" idx="10"/>
          </p:nvPr>
        </p:nvSpPr>
        <p:spPr/>
        <p:txBody>
          <a:bodyPr/>
          <a:lstStyle/>
          <a:p>
            <a:fld id="{F051E6E5-A08E-487A-8EC4-89FFED411551}" type="datetime5">
              <a:rPr lang="en-US" smtClean="0"/>
              <a:t>27-Nov-18</a:t>
            </a:fld>
            <a:endParaRPr lang="en-US"/>
          </a:p>
        </p:txBody>
      </p:sp>
    </p:spTree>
    <p:extLst>
      <p:ext uri="{BB962C8B-B14F-4D97-AF65-F5344CB8AC3E}">
        <p14:creationId xmlns:p14="http://schemas.microsoft.com/office/powerpoint/2010/main" val="3420065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Min-</a:t>
            </a:r>
            <a:r>
              <a:rPr lang="en-US" dirty="0" err="1"/>
              <a:t>Df</a:t>
            </a:r>
            <a:r>
              <a:rPr lang="en-US" dirty="0"/>
              <a:t>: </a:t>
            </a:r>
            <a:endParaRPr lang="en-US" dirty="0" smtClean="0"/>
          </a:p>
          <a:p>
            <a:pPr lvl="1">
              <a:buFont typeface="Wingdings" panose="05000000000000000000" pitchFamily="2" charset="2"/>
              <a:buChar char="ü"/>
            </a:pPr>
            <a:r>
              <a:rPr lang="en-US" dirty="0" smtClean="0"/>
              <a:t>Ignore </a:t>
            </a:r>
            <a:r>
              <a:rPr lang="en-US" dirty="0"/>
              <a:t>terms that have a document frequency strictly lower than the given threshold. </a:t>
            </a:r>
            <a:endParaRPr lang="en-US" dirty="0" smtClean="0"/>
          </a:p>
          <a:p>
            <a:pPr lvl="1">
              <a:buFont typeface="Wingdings" panose="05000000000000000000" pitchFamily="2" charset="2"/>
              <a:buChar char="ü"/>
            </a:pPr>
            <a:r>
              <a:rPr lang="en-US" dirty="0"/>
              <a:t>It is set 1.0 by </a:t>
            </a:r>
            <a:r>
              <a:rPr lang="en-US" dirty="0" smtClean="0"/>
              <a:t>default.</a:t>
            </a:r>
          </a:p>
          <a:p>
            <a:pPr marL="365760" lvl="1">
              <a:buFont typeface="Wingdings" pitchFamily="2" charset="2"/>
              <a:buChar char=""/>
            </a:pPr>
            <a:r>
              <a:rPr lang="en-US" dirty="0"/>
              <a:t>N-gram: is a contiguous sequence of n words. </a:t>
            </a:r>
            <a:r>
              <a:rPr lang="en-US" dirty="0" smtClean="0"/>
              <a:t>We used 1 and 2 grams. </a:t>
            </a:r>
          </a:p>
          <a:p>
            <a:pPr marL="365760" lvl="1">
              <a:buFont typeface="Wingdings" pitchFamily="2" charset="2"/>
              <a:buChar char=""/>
            </a:pPr>
            <a:r>
              <a:rPr lang="en-US" dirty="0" smtClean="0"/>
              <a:t>From 15200 training data we have extracted nearly 56.5k features/tokens.</a:t>
            </a:r>
          </a:p>
          <a:p>
            <a:pPr marL="365760" lvl="1">
              <a:buFont typeface="Wingdings" pitchFamily="2" charset="2"/>
              <a:buChar char=""/>
            </a:pPr>
            <a:r>
              <a:rPr lang="en-US" dirty="0" smtClean="0"/>
              <a:t>Token </a:t>
            </a:r>
            <a:r>
              <a:rPr lang="en-US" dirty="0"/>
              <a:t>Pattern: </a:t>
            </a:r>
            <a:r>
              <a:rPr lang="en-US" dirty="0" smtClean="0"/>
              <a:t>Tokens as multiple letter or word.</a:t>
            </a:r>
            <a:endParaRPr lang="en-US" dirty="0"/>
          </a:p>
          <a:p>
            <a:pPr marL="411480" lvl="1" indent="0">
              <a:buNone/>
            </a:pPr>
            <a:endParaRPr lang="en-US" dirty="0"/>
          </a:p>
          <a:p>
            <a:pPr lvl="1">
              <a:buFont typeface="Wingdings" panose="05000000000000000000" pitchFamily="2" charset="2"/>
              <a:buChar char="ü"/>
            </a:pPr>
            <a:endParaRPr lang="en-US" dirty="0"/>
          </a:p>
          <a:p>
            <a:pPr marL="0" lvl="0" indent="0">
              <a:buNone/>
            </a:pPr>
            <a:endParaRPr lang="en-US" dirty="0"/>
          </a:p>
          <a:p>
            <a:pPr marL="0" indent="0">
              <a:buNone/>
            </a:pPr>
            <a:endParaRPr lang="en-US" dirty="0"/>
          </a:p>
        </p:txBody>
      </p:sp>
      <p:sp>
        <p:nvSpPr>
          <p:cNvPr id="3" name="Title 2"/>
          <p:cNvSpPr>
            <a:spLocks noGrp="1"/>
          </p:cNvSpPr>
          <p:nvPr>
            <p:ph type="title"/>
          </p:nvPr>
        </p:nvSpPr>
        <p:spPr>
          <a:xfrm>
            <a:off x="685800" y="533400"/>
            <a:ext cx="7756263" cy="1054250"/>
          </a:xfrm>
        </p:spPr>
        <p:txBody>
          <a:bodyPr/>
          <a:lstStyle/>
          <a:p>
            <a:r>
              <a:rPr lang="en-US" sz="4000" dirty="0" smtClean="0"/>
              <a:t>Feature Extraction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20</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spTree>
    <p:extLst>
      <p:ext uri="{BB962C8B-B14F-4D97-AF65-F5344CB8AC3E}">
        <p14:creationId xmlns:p14="http://schemas.microsoft.com/office/powerpoint/2010/main" val="1868646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Naïve Bayes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21</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sp>
        <p:nvSpPr>
          <p:cNvPr id="8" name="TextBox 7"/>
          <p:cNvSpPr txBox="1"/>
          <p:nvPr/>
        </p:nvSpPr>
        <p:spPr>
          <a:xfrm>
            <a:off x="1219200" y="2514600"/>
            <a:ext cx="6858000"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Used Multinomial Naïve Bayes</a:t>
            </a:r>
          </a:p>
          <a:p>
            <a:pPr marL="342900" indent="-342900">
              <a:buFont typeface="Wingdings" panose="05000000000000000000" pitchFamily="2" charset="2"/>
              <a:buChar char="Ø"/>
            </a:pPr>
            <a:r>
              <a:rPr lang="en-US" sz="2000" dirty="0"/>
              <a:t>Though Naive Bayes is known as a decent classifier, it is known to be a bad estimator </a:t>
            </a:r>
          </a:p>
          <a:p>
            <a:pPr marL="342900" indent="-342900">
              <a:buFont typeface="Wingdings" panose="05000000000000000000" pitchFamily="2" charset="2"/>
              <a:buChar char="Ø"/>
            </a:pPr>
            <a:r>
              <a:rPr lang="en-US" sz="2000" dirty="0"/>
              <a:t>Accuracy scored 85.6%</a:t>
            </a:r>
          </a:p>
        </p:txBody>
      </p:sp>
    </p:spTree>
    <p:extLst>
      <p:ext uri="{BB962C8B-B14F-4D97-AF65-F5344CB8AC3E}">
        <p14:creationId xmlns:p14="http://schemas.microsoft.com/office/powerpoint/2010/main" val="1563295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Logistic Regression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22</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sp>
        <p:nvSpPr>
          <p:cNvPr id="8" name="TextBox 7"/>
          <p:cNvSpPr txBox="1"/>
          <p:nvPr/>
        </p:nvSpPr>
        <p:spPr>
          <a:xfrm>
            <a:off x="1219200" y="2514600"/>
            <a:ext cx="6858000"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Using logistic regression we got an accuracy of 87.2%. </a:t>
            </a:r>
          </a:p>
          <a:p>
            <a:pPr marL="342900" indent="-342900">
              <a:buFont typeface="Wingdings" panose="05000000000000000000" pitchFamily="2" charset="2"/>
              <a:buChar char="Ø"/>
            </a:pPr>
            <a:r>
              <a:rPr lang="en-US" sz="2000" dirty="0"/>
              <a:t>The central premise of Logistic Regression is the assumption that input space can be separated into two linear(straight)boundary. </a:t>
            </a:r>
          </a:p>
        </p:txBody>
      </p:sp>
    </p:spTree>
    <p:extLst>
      <p:ext uri="{BB962C8B-B14F-4D97-AF65-F5344CB8AC3E}">
        <p14:creationId xmlns:p14="http://schemas.microsoft.com/office/powerpoint/2010/main" val="2514437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K-NN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23</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pPr/>
              <a:t>27-Nov-18</a:t>
            </a:fld>
            <a:endParaRPr lang="en-US">
              <a:solidFill>
                <a:srgbClr val="895D1D"/>
              </a:solidFill>
            </a:endParaRPr>
          </a:p>
        </p:txBody>
      </p:sp>
      <p:sp>
        <p:nvSpPr>
          <p:cNvPr id="8" name="TextBox 7"/>
          <p:cNvSpPr txBox="1"/>
          <p:nvPr/>
        </p:nvSpPr>
        <p:spPr>
          <a:xfrm>
            <a:off x="1175721" y="2125362"/>
            <a:ext cx="6858000"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solidFill>
                  <a:prstClr val="black"/>
                </a:solidFill>
              </a:rPr>
              <a:t>Used K-Nearest Neighbor algorithm. </a:t>
            </a:r>
            <a:r>
              <a:rPr lang="en-US" sz="2000" dirty="0">
                <a:solidFill>
                  <a:prstClr val="black"/>
                </a:solidFill>
              </a:rPr>
              <a:t>The principle behind nearest neighbor methods is to find a predefined number of training samples closest in distance to the new point, and predict the label from </a:t>
            </a:r>
            <a:r>
              <a:rPr lang="en-US" sz="2000" dirty="0" smtClean="0">
                <a:solidFill>
                  <a:prstClr val="black"/>
                </a:solidFill>
              </a:rPr>
              <a:t>these points.</a:t>
            </a:r>
          </a:p>
          <a:p>
            <a:pPr marL="342900" indent="-342900" algn="just">
              <a:buFont typeface="Wingdings" panose="05000000000000000000" pitchFamily="2" charset="2"/>
              <a:buChar char="Ø"/>
            </a:pPr>
            <a:r>
              <a:rPr lang="en-US" sz="2000" dirty="0" err="1" smtClean="0">
                <a:solidFill>
                  <a:prstClr val="black"/>
                </a:solidFill>
              </a:rPr>
              <a:t>N_neighbor</a:t>
            </a:r>
            <a:r>
              <a:rPr lang="en-US" sz="2000" dirty="0" smtClean="0">
                <a:solidFill>
                  <a:prstClr val="black"/>
                </a:solidFill>
              </a:rPr>
              <a:t> is set to 2</a:t>
            </a:r>
          </a:p>
          <a:p>
            <a:pPr marL="342900" indent="-342900" algn="just">
              <a:buFont typeface="Wingdings" panose="05000000000000000000" pitchFamily="2" charset="2"/>
              <a:buChar char="Ø"/>
            </a:pPr>
            <a:r>
              <a:rPr lang="en-US" sz="2000" dirty="0" smtClean="0">
                <a:solidFill>
                  <a:prstClr val="black"/>
                </a:solidFill>
              </a:rPr>
              <a:t>weight </a:t>
            </a:r>
            <a:r>
              <a:rPr lang="en-US" sz="2000" dirty="0">
                <a:solidFill>
                  <a:prstClr val="black"/>
                </a:solidFill>
              </a:rPr>
              <a:t>points by the inverse of their distance. in this case, closer neighbors of a query point will have a greater influence than neighbors which are further away</a:t>
            </a:r>
            <a:r>
              <a:rPr lang="en-US" sz="2000" dirty="0" smtClean="0">
                <a:solidFill>
                  <a:prstClr val="black"/>
                </a:solidFill>
              </a:rPr>
              <a:t>.</a:t>
            </a:r>
          </a:p>
          <a:p>
            <a:pPr marL="342900" indent="-342900" algn="just">
              <a:buFont typeface="Wingdings" panose="05000000000000000000" pitchFamily="2" charset="2"/>
              <a:buChar char="Ø"/>
            </a:pPr>
            <a:r>
              <a:rPr lang="en-US" sz="2000" dirty="0" smtClean="0">
                <a:solidFill>
                  <a:prstClr val="black"/>
                </a:solidFill>
              </a:rPr>
              <a:t>Tree type algorithms cant be used for sparse matrix so used brute force algorithm.</a:t>
            </a:r>
            <a:endParaRPr lang="en-US" sz="2000" dirty="0">
              <a:solidFill>
                <a:prstClr val="black"/>
              </a:solidFill>
            </a:endParaRPr>
          </a:p>
          <a:p>
            <a:pPr marL="342900" indent="-342900" algn="just">
              <a:buFont typeface="Wingdings" panose="05000000000000000000" pitchFamily="2" charset="2"/>
              <a:buChar char="Ø"/>
            </a:pPr>
            <a:r>
              <a:rPr lang="en-US" sz="2000" dirty="0">
                <a:solidFill>
                  <a:prstClr val="black"/>
                </a:solidFill>
              </a:rPr>
              <a:t>Power parameter for the </a:t>
            </a:r>
            <a:r>
              <a:rPr lang="en-US" sz="2000" dirty="0" err="1">
                <a:solidFill>
                  <a:prstClr val="black"/>
                </a:solidFill>
              </a:rPr>
              <a:t>Minkowski</a:t>
            </a:r>
            <a:r>
              <a:rPr lang="en-US" sz="2000" dirty="0">
                <a:solidFill>
                  <a:prstClr val="black"/>
                </a:solidFill>
              </a:rPr>
              <a:t> </a:t>
            </a:r>
            <a:r>
              <a:rPr lang="en-US" sz="2000" dirty="0" smtClean="0">
                <a:solidFill>
                  <a:prstClr val="black"/>
                </a:solidFill>
              </a:rPr>
              <a:t>metric uses </a:t>
            </a:r>
            <a:r>
              <a:rPr lang="en-US" sz="2000" dirty="0" err="1" smtClean="0">
                <a:solidFill>
                  <a:prstClr val="black"/>
                </a:solidFill>
              </a:rPr>
              <a:t>minkowski</a:t>
            </a:r>
            <a:r>
              <a:rPr lang="en-US" sz="2000" dirty="0" smtClean="0">
                <a:solidFill>
                  <a:prstClr val="black"/>
                </a:solidFill>
              </a:rPr>
              <a:t> distance.</a:t>
            </a:r>
          </a:p>
          <a:p>
            <a:pPr marL="342900" indent="-342900" algn="just">
              <a:buFont typeface="Wingdings" panose="05000000000000000000" pitchFamily="2" charset="2"/>
              <a:buChar char="Ø"/>
            </a:pPr>
            <a:r>
              <a:rPr lang="en-US" sz="2000" dirty="0" smtClean="0">
                <a:solidFill>
                  <a:prstClr val="black"/>
                </a:solidFill>
              </a:rPr>
              <a:t>Achieved accuracy is 89.05%</a:t>
            </a:r>
            <a:endParaRPr lang="en-US" sz="2000" dirty="0">
              <a:solidFill>
                <a:prstClr val="black"/>
              </a:solidFill>
            </a:endParaRPr>
          </a:p>
        </p:txBody>
      </p:sp>
    </p:spTree>
    <p:extLst>
      <p:ext uri="{BB962C8B-B14F-4D97-AF65-F5344CB8AC3E}">
        <p14:creationId xmlns:p14="http://schemas.microsoft.com/office/powerpoint/2010/main" val="2881454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Decision Tree</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24</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pPr/>
              <a:t>27-Nov-18</a:t>
            </a:fld>
            <a:endParaRPr lang="en-US">
              <a:solidFill>
                <a:srgbClr val="895D1D"/>
              </a:solidFill>
            </a:endParaRPr>
          </a:p>
        </p:txBody>
      </p:sp>
      <p:sp>
        <p:nvSpPr>
          <p:cNvPr id="8" name="TextBox 7"/>
          <p:cNvSpPr txBox="1"/>
          <p:nvPr/>
        </p:nvSpPr>
        <p:spPr>
          <a:xfrm>
            <a:off x="1219200" y="2514600"/>
            <a:ext cx="68580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rPr>
              <a:t>The goal is to create a model that predicts the value of a target variable by learning simple decision rules inferred from the data features</a:t>
            </a:r>
            <a:r>
              <a:rPr lang="en-US" sz="2000" dirty="0" smtClean="0">
                <a:solidFill>
                  <a:prstClr val="black"/>
                </a:solidFill>
              </a:rPr>
              <a:t>.</a:t>
            </a:r>
          </a:p>
          <a:p>
            <a:pPr marL="342900" indent="-342900">
              <a:buFont typeface="Wingdings" panose="05000000000000000000" pitchFamily="2" charset="2"/>
              <a:buChar char="Ø"/>
            </a:pPr>
            <a:r>
              <a:rPr lang="en-US" sz="2000" dirty="0" smtClean="0">
                <a:solidFill>
                  <a:prstClr val="black"/>
                </a:solidFill>
              </a:rPr>
              <a:t>Criterion is set to entropy which gives information gain to measure quality of split.</a:t>
            </a:r>
          </a:p>
          <a:p>
            <a:pPr marL="342900" indent="-342900">
              <a:buFont typeface="Wingdings" panose="05000000000000000000" pitchFamily="2" charset="2"/>
              <a:buChar char="Ø"/>
            </a:pPr>
            <a:r>
              <a:rPr lang="en-US" sz="2000" dirty="0" smtClean="0">
                <a:solidFill>
                  <a:prstClr val="black"/>
                </a:solidFill>
              </a:rPr>
              <a:t>Splitter used is best, minimum sample leaf is 1 and minimum split is set to 2</a:t>
            </a:r>
          </a:p>
          <a:p>
            <a:pPr marL="342900" indent="-342900">
              <a:buFont typeface="Wingdings" panose="05000000000000000000" pitchFamily="2" charset="2"/>
              <a:buChar char="Ø"/>
            </a:pPr>
            <a:r>
              <a:rPr lang="en-US" sz="2000" dirty="0" smtClean="0">
                <a:solidFill>
                  <a:prstClr val="black"/>
                </a:solidFill>
              </a:rPr>
              <a:t>Achieved accuracy is 84.04%</a:t>
            </a:r>
          </a:p>
          <a:p>
            <a:pPr marL="342900" indent="-342900">
              <a:buFont typeface="Wingdings" panose="05000000000000000000" pitchFamily="2" charset="2"/>
              <a:buChar char="Ø"/>
            </a:pPr>
            <a:endParaRPr lang="en-US" sz="2000" dirty="0">
              <a:solidFill>
                <a:prstClr val="black"/>
              </a:solidFill>
            </a:endParaRPr>
          </a:p>
        </p:txBody>
      </p:sp>
    </p:spTree>
    <p:extLst>
      <p:ext uri="{BB962C8B-B14F-4D97-AF65-F5344CB8AC3E}">
        <p14:creationId xmlns:p14="http://schemas.microsoft.com/office/powerpoint/2010/main" val="179555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Support Vector Machine</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25</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pPr/>
              <a:t>27-Nov-18</a:t>
            </a:fld>
            <a:endParaRPr lang="en-US">
              <a:solidFill>
                <a:srgbClr val="895D1D"/>
              </a:solidFill>
            </a:endParaRPr>
          </a:p>
        </p:txBody>
      </p:sp>
      <p:sp>
        <p:nvSpPr>
          <p:cNvPr id="8" name="TextBox 7"/>
          <p:cNvSpPr txBox="1"/>
          <p:nvPr/>
        </p:nvSpPr>
        <p:spPr>
          <a:xfrm>
            <a:off x="1219200" y="2514600"/>
            <a:ext cx="6858000" cy="317009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solidFill>
                  <a:prstClr val="black"/>
                </a:solidFill>
              </a:rPr>
              <a:t>Kernel ‘linear’ and ‘radial basis function’ performed well.</a:t>
            </a:r>
          </a:p>
          <a:p>
            <a:pPr marL="342900" indent="-342900" algn="just">
              <a:buFont typeface="Wingdings" panose="05000000000000000000" pitchFamily="2" charset="2"/>
              <a:buChar char="Ø"/>
            </a:pPr>
            <a:r>
              <a:rPr lang="en-US" sz="2000" dirty="0">
                <a:solidFill>
                  <a:prstClr val="black"/>
                </a:solidFill>
              </a:rPr>
              <a:t>Effective in high dimensional </a:t>
            </a:r>
            <a:r>
              <a:rPr lang="en-US" sz="2000" dirty="0" smtClean="0">
                <a:solidFill>
                  <a:prstClr val="black"/>
                </a:solidFill>
              </a:rPr>
              <a:t>spaces. Uses kernel </a:t>
            </a:r>
            <a:r>
              <a:rPr lang="en-US" sz="2000" dirty="0">
                <a:solidFill>
                  <a:prstClr val="black"/>
                </a:solidFill>
              </a:rPr>
              <a:t>trick to handle nonlinear input </a:t>
            </a:r>
            <a:r>
              <a:rPr lang="en-US" sz="2000" dirty="0" smtClean="0">
                <a:solidFill>
                  <a:prstClr val="black"/>
                </a:solidFill>
              </a:rPr>
              <a:t>spaces. </a:t>
            </a:r>
          </a:p>
          <a:p>
            <a:pPr marL="342900" indent="-342900" algn="just">
              <a:buFont typeface="Wingdings" panose="05000000000000000000" pitchFamily="2" charset="2"/>
              <a:buChar char="Ø"/>
            </a:pPr>
            <a:r>
              <a:rPr lang="en-US" sz="2000" dirty="0">
                <a:solidFill>
                  <a:prstClr val="black"/>
                </a:solidFill>
              </a:rPr>
              <a:t>The core idea of SVM is to find a maximum marginal </a:t>
            </a:r>
            <a:r>
              <a:rPr lang="en-US" sz="2000" dirty="0" smtClean="0">
                <a:solidFill>
                  <a:prstClr val="black"/>
                </a:solidFill>
              </a:rPr>
              <a:t>hyperplane </a:t>
            </a:r>
            <a:r>
              <a:rPr lang="en-US" sz="2000" dirty="0">
                <a:solidFill>
                  <a:prstClr val="black"/>
                </a:solidFill>
              </a:rPr>
              <a:t>that best divides the dataset into classes</a:t>
            </a:r>
            <a:r>
              <a:rPr lang="en-US" sz="2000" dirty="0" smtClean="0">
                <a:solidFill>
                  <a:prstClr val="black"/>
                </a:solidFill>
              </a:rPr>
              <a:t>.</a:t>
            </a:r>
          </a:p>
          <a:p>
            <a:pPr marL="342900" indent="-342900" algn="just">
              <a:buFont typeface="Wingdings" panose="05000000000000000000" pitchFamily="2" charset="2"/>
              <a:buChar char="Ø"/>
            </a:pPr>
            <a:r>
              <a:rPr lang="en-US" sz="2000" dirty="0">
                <a:solidFill>
                  <a:prstClr val="black"/>
                </a:solidFill>
              </a:rPr>
              <a:t>Support vectors are the data points, which are closest to the hyperplane. These points will define the separating line better by calculating margins. These points are more relevant to the construction of the classifier.</a:t>
            </a:r>
          </a:p>
        </p:txBody>
      </p:sp>
    </p:spTree>
    <p:extLst>
      <p:ext uri="{BB962C8B-B14F-4D97-AF65-F5344CB8AC3E}">
        <p14:creationId xmlns:p14="http://schemas.microsoft.com/office/powerpoint/2010/main" val="1441224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Support Vector Machine</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26</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pPr/>
              <a:t>27-Nov-18</a:t>
            </a:fld>
            <a:endParaRPr lang="en-US">
              <a:solidFill>
                <a:srgbClr val="895D1D"/>
              </a:solidFill>
            </a:endParaRPr>
          </a:p>
        </p:txBody>
      </p:sp>
      <p:sp>
        <p:nvSpPr>
          <p:cNvPr id="8" name="TextBox 7"/>
          <p:cNvSpPr txBox="1"/>
          <p:nvPr/>
        </p:nvSpPr>
        <p:spPr>
          <a:xfrm>
            <a:off x="1219200" y="2514600"/>
            <a:ext cx="6858000" cy="347787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solidFill>
                  <a:prstClr val="black"/>
                </a:solidFill>
              </a:rPr>
              <a:t>Default parameters for linear.</a:t>
            </a:r>
          </a:p>
          <a:p>
            <a:pPr marL="342900" indent="-342900" algn="just">
              <a:buFont typeface="Wingdings" panose="05000000000000000000" pitchFamily="2" charset="2"/>
              <a:buChar char="Ø"/>
            </a:pPr>
            <a:r>
              <a:rPr lang="en-US" sz="2000" dirty="0" err="1" smtClean="0">
                <a:solidFill>
                  <a:prstClr val="black"/>
                </a:solidFill>
              </a:rPr>
              <a:t>Rbf</a:t>
            </a:r>
            <a:r>
              <a:rPr lang="en-US" sz="2000" dirty="0" smtClean="0">
                <a:solidFill>
                  <a:prstClr val="black"/>
                </a:solidFill>
              </a:rPr>
              <a:t> and other </a:t>
            </a:r>
            <a:r>
              <a:rPr lang="en-US" sz="2000" smtClean="0">
                <a:solidFill>
                  <a:prstClr val="black"/>
                </a:solidFill>
              </a:rPr>
              <a:t>nonlinear kernels </a:t>
            </a:r>
            <a:r>
              <a:rPr lang="en-US" sz="2000" dirty="0" smtClean="0">
                <a:solidFill>
                  <a:prstClr val="black"/>
                </a:solidFill>
              </a:rPr>
              <a:t>performed poorly under default parameters.</a:t>
            </a:r>
          </a:p>
          <a:p>
            <a:pPr marL="342900" indent="-342900" algn="just">
              <a:buFont typeface="Wingdings" panose="05000000000000000000" pitchFamily="2" charset="2"/>
              <a:buChar char="Ø"/>
            </a:pPr>
            <a:r>
              <a:rPr lang="en-US" sz="2000" dirty="0" smtClean="0">
                <a:solidFill>
                  <a:prstClr val="black"/>
                </a:solidFill>
              </a:rPr>
              <a:t>So changed C=1, gamma = 10, decision function shape</a:t>
            </a:r>
            <a:r>
              <a:rPr lang="en-US" sz="2000" dirty="0">
                <a:solidFill>
                  <a:prstClr val="black"/>
                </a:solidFill>
              </a:rPr>
              <a:t>  </a:t>
            </a:r>
            <a:r>
              <a:rPr lang="en-US" sz="2000" dirty="0" smtClean="0">
                <a:solidFill>
                  <a:prstClr val="black"/>
                </a:solidFill>
              </a:rPr>
              <a:t>’</a:t>
            </a:r>
            <a:r>
              <a:rPr lang="en-US" sz="2000" dirty="0" err="1" smtClean="0">
                <a:solidFill>
                  <a:prstClr val="black"/>
                </a:solidFill>
              </a:rPr>
              <a:t>ovr</a:t>
            </a:r>
            <a:r>
              <a:rPr lang="en-US" sz="2000" dirty="0" smtClean="0">
                <a:solidFill>
                  <a:prstClr val="black"/>
                </a:solidFill>
              </a:rPr>
              <a:t>’, one verses one.</a:t>
            </a:r>
          </a:p>
          <a:p>
            <a:pPr marL="342900" indent="-342900" algn="just">
              <a:buFont typeface="Wingdings" panose="05000000000000000000" pitchFamily="2" charset="2"/>
              <a:buChar char="Ø"/>
            </a:pPr>
            <a:r>
              <a:rPr lang="en-US" sz="2000" dirty="0">
                <a:solidFill>
                  <a:prstClr val="black"/>
                </a:solidFill>
              </a:rPr>
              <a:t> C is the parameter for the soft margin cost </a:t>
            </a:r>
            <a:r>
              <a:rPr lang="en-US" sz="2000" dirty="0" smtClean="0">
                <a:solidFill>
                  <a:prstClr val="black"/>
                </a:solidFill>
              </a:rPr>
              <a:t>function, </a:t>
            </a:r>
            <a:r>
              <a:rPr lang="en-US" sz="2000" dirty="0">
                <a:solidFill>
                  <a:prstClr val="black"/>
                </a:solidFill>
              </a:rPr>
              <a:t>this process involves trading error penalty for </a:t>
            </a:r>
            <a:r>
              <a:rPr lang="en-US" sz="2000" dirty="0" smtClean="0">
                <a:solidFill>
                  <a:prstClr val="black"/>
                </a:solidFill>
              </a:rPr>
              <a:t>stability and  </a:t>
            </a:r>
            <a:r>
              <a:rPr lang="en-US" sz="2000" dirty="0">
                <a:solidFill>
                  <a:prstClr val="black"/>
                </a:solidFill>
              </a:rPr>
              <a:t>a small gamma will </a:t>
            </a:r>
            <a:r>
              <a:rPr lang="en-US" sz="2000" dirty="0" smtClean="0">
                <a:solidFill>
                  <a:prstClr val="black"/>
                </a:solidFill>
              </a:rPr>
              <a:t>give </a:t>
            </a:r>
            <a:r>
              <a:rPr lang="en-US" sz="2000" dirty="0">
                <a:solidFill>
                  <a:prstClr val="black"/>
                </a:solidFill>
              </a:rPr>
              <a:t>low bias and high variance while a large gamma will give you higher bias and low variance.</a:t>
            </a:r>
            <a:r>
              <a:rPr lang="en-US" sz="2000" dirty="0" smtClean="0">
                <a:solidFill>
                  <a:prstClr val="black"/>
                </a:solidFill>
              </a:rPr>
              <a:t> </a:t>
            </a:r>
          </a:p>
          <a:p>
            <a:pPr marL="342900" indent="-342900" algn="just">
              <a:buFont typeface="Wingdings" panose="05000000000000000000" pitchFamily="2" charset="2"/>
              <a:buChar char="Ø"/>
            </a:pPr>
            <a:r>
              <a:rPr lang="en-US" sz="2000" dirty="0" smtClean="0">
                <a:solidFill>
                  <a:prstClr val="black"/>
                </a:solidFill>
              </a:rPr>
              <a:t>Linear scored 87.89% and RBF scored 93.76% accuracy.</a:t>
            </a:r>
            <a:endParaRPr lang="en-US" sz="2000" dirty="0">
              <a:solidFill>
                <a:prstClr val="black"/>
              </a:solidFill>
            </a:endParaRPr>
          </a:p>
        </p:txBody>
      </p:sp>
    </p:spTree>
    <p:extLst>
      <p:ext uri="{BB962C8B-B14F-4D97-AF65-F5344CB8AC3E}">
        <p14:creationId xmlns:p14="http://schemas.microsoft.com/office/powerpoint/2010/main" val="342524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800" dirty="0" smtClean="0"/>
              <a:t>We worked on different classifier algorithms and achieved comparative results that are given below:</a:t>
            </a: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Result Analysis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27</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300288362"/>
              </p:ext>
            </p:extLst>
          </p:nvPr>
        </p:nvGraphicFramePr>
        <p:xfrm>
          <a:off x="838200" y="3048000"/>
          <a:ext cx="7391398" cy="2306320"/>
        </p:xfrm>
        <a:graphic>
          <a:graphicData uri="http://schemas.openxmlformats.org/drawingml/2006/table">
            <a:tbl>
              <a:tblPr firstRow="1" bandRow="1">
                <a:tableStyleId>{5C22544A-7EE6-4342-B048-85BDC9FD1C3A}</a:tableStyleId>
              </a:tblPr>
              <a:tblGrid>
                <a:gridCol w="1055914"/>
                <a:gridCol w="1055914"/>
                <a:gridCol w="1055914"/>
                <a:gridCol w="1055914"/>
                <a:gridCol w="1055914"/>
                <a:gridCol w="1055914"/>
                <a:gridCol w="1055914"/>
              </a:tblGrid>
              <a:tr h="370840">
                <a:tc>
                  <a:txBody>
                    <a:bodyPr/>
                    <a:lstStyle/>
                    <a:p>
                      <a:endParaRPr lang="en-US" sz="1600" dirty="0"/>
                    </a:p>
                  </a:txBody>
                  <a:tcPr/>
                </a:tc>
                <a:tc>
                  <a:txBody>
                    <a:bodyPr/>
                    <a:lstStyle/>
                    <a:p>
                      <a:r>
                        <a:rPr lang="en-US" sz="1600" dirty="0" smtClean="0"/>
                        <a:t>Naïve Bayes</a:t>
                      </a:r>
                      <a:endParaRPr lang="en-US" sz="1600" dirty="0"/>
                    </a:p>
                  </a:txBody>
                  <a:tcPr/>
                </a:tc>
                <a:tc>
                  <a:txBody>
                    <a:bodyPr/>
                    <a:lstStyle/>
                    <a:p>
                      <a:r>
                        <a:rPr lang="en-US" sz="1600" dirty="0" smtClean="0"/>
                        <a:t>Logistic Regression</a:t>
                      </a:r>
                      <a:endParaRPr lang="en-US" sz="1600" dirty="0"/>
                    </a:p>
                  </a:txBody>
                  <a:tcPr/>
                </a:tc>
                <a:tc>
                  <a:txBody>
                    <a:bodyPr/>
                    <a:lstStyle/>
                    <a:p>
                      <a:r>
                        <a:rPr lang="en-US" sz="1600" dirty="0" smtClean="0"/>
                        <a:t>K-NN</a:t>
                      </a:r>
                      <a:endParaRPr lang="en-US" sz="1600" dirty="0"/>
                    </a:p>
                  </a:txBody>
                  <a:tcPr/>
                </a:tc>
                <a:tc>
                  <a:txBody>
                    <a:bodyPr/>
                    <a:lstStyle/>
                    <a:p>
                      <a:r>
                        <a:rPr lang="en-US" sz="1600" dirty="0" smtClean="0"/>
                        <a:t>Decision Tree</a:t>
                      </a:r>
                      <a:endParaRPr lang="en-US" sz="1600" dirty="0"/>
                    </a:p>
                  </a:txBody>
                  <a:tcPr/>
                </a:tc>
                <a:tc>
                  <a:txBody>
                    <a:bodyPr/>
                    <a:lstStyle/>
                    <a:p>
                      <a:r>
                        <a:rPr lang="en-US" sz="1600" dirty="0" smtClean="0"/>
                        <a:t>SVM Linear</a:t>
                      </a:r>
                      <a:endParaRPr lang="en-US" sz="1600" dirty="0"/>
                    </a:p>
                  </a:txBody>
                  <a:tcPr/>
                </a:tc>
                <a:tc>
                  <a:txBody>
                    <a:bodyPr/>
                    <a:lstStyle/>
                    <a:p>
                      <a:r>
                        <a:rPr lang="en-US" sz="1600" dirty="0" smtClean="0"/>
                        <a:t>SVM</a:t>
                      </a:r>
                      <a:r>
                        <a:rPr lang="en-US" sz="1600" baseline="0" dirty="0" smtClean="0"/>
                        <a:t> RBF</a:t>
                      </a:r>
                      <a:endParaRPr lang="en-US" sz="1600" dirty="0"/>
                    </a:p>
                  </a:txBody>
                  <a:tcPr/>
                </a:tc>
              </a:tr>
              <a:tr h="370840">
                <a:tc>
                  <a:txBody>
                    <a:bodyPr/>
                    <a:lstStyle/>
                    <a:p>
                      <a:r>
                        <a:rPr lang="en-US" sz="1600" dirty="0" smtClean="0"/>
                        <a:t>Accuracy</a:t>
                      </a:r>
                      <a:endParaRPr lang="en-US" sz="1600" dirty="0"/>
                    </a:p>
                  </a:txBody>
                  <a:tcPr/>
                </a:tc>
                <a:tc>
                  <a:txBody>
                    <a:bodyPr/>
                    <a:lstStyle/>
                    <a:p>
                      <a:r>
                        <a:rPr lang="en-US" sz="1600" dirty="0" smtClean="0"/>
                        <a:t>0.86</a:t>
                      </a:r>
                      <a:endParaRPr lang="en-US" sz="1600" dirty="0"/>
                    </a:p>
                  </a:txBody>
                  <a:tcPr/>
                </a:tc>
                <a:tc>
                  <a:txBody>
                    <a:bodyPr/>
                    <a:lstStyle/>
                    <a:p>
                      <a:r>
                        <a:rPr lang="en-US" sz="1600" dirty="0" smtClean="0"/>
                        <a:t>0.87</a:t>
                      </a:r>
                      <a:endParaRPr lang="en-US" sz="1600" dirty="0"/>
                    </a:p>
                  </a:txBody>
                  <a:tcPr/>
                </a:tc>
                <a:tc>
                  <a:txBody>
                    <a:bodyPr/>
                    <a:lstStyle/>
                    <a:p>
                      <a:r>
                        <a:rPr lang="en-US" sz="1600" dirty="0" smtClean="0"/>
                        <a:t>0.89</a:t>
                      </a:r>
                      <a:endParaRPr lang="en-US" sz="1600" dirty="0"/>
                    </a:p>
                  </a:txBody>
                  <a:tcPr/>
                </a:tc>
                <a:tc>
                  <a:txBody>
                    <a:bodyPr/>
                    <a:lstStyle/>
                    <a:p>
                      <a:r>
                        <a:rPr lang="en-US" sz="1600" dirty="0" smtClean="0"/>
                        <a:t>0.85</a:t>
                      </a:r>
                      <a:endParaRPr lang="en-US" sz="1600" dirty="0"/>
                    </a:p>
                  </a:txBody>
                  <a:tcPr/>
                </a:tc>
                <a:tc>
                  <a:txBody>
                    <a:bodyPr/>
                    <a:lstStyle/>
                    <a:p>
                      <a:r>
                        <a:rPr lang="en-US" sz="1600" dirty="0" smtClean="0"/>
                        <a:t>0.88</a:t>
                      </a:r>
                      <a:endParaRPr lang="en-US" sz="1600" dirty="0"/>
                    </a:p>
                  </a:txBody>
                  <a:tcPr/>
                </a:tc>
                <a:tc>
                  <a:txBody>
                    <a:bodyPr/>
                    <a:lstStyle/>
                    <a:p>
                      <a:r>
                        <a:rPr lang="en-US" sz="1600" dirty="0" smtClean="0"/>
                        <a:t>0.94</a:t>
                      </a:r>
                      <a:endParaRPr lang="en-US" sz="1600" dirty="0"/>
                    </a:p>
                  </a:txBody>
                  <a:tcPr/>
                </a:tc>
              </a:tr>
              <a:tr h="370840">
                <a:tc>
                  <a:txBody>
                    <a:bodyPr/>
                    <a:lstStyle/>
                    <a:p>
                      <a:r>
                        <a:rPr lang="en-US" sz="1600" dirty="0" smtClean="0"/>
                        <a:t>Precision</a:t>
                      </a:r>
                      <a:endParaRPr lang="en-US" sz="1600" dirty="0"/>
                    </a:p>
                  </a:txBody>
                  <a:tcPr/>
                </a:tc>
                <a:tc>
                  <a:txBody>
                    <a:bodyPr/>
                    <a:lstStyle/>
                    <a:p>
                      <a:r>
                        <a:rPr lang="en-US" sz="1600" dirty="0" smtClean="0"/>
                        <a:t>0.86</a:t>
                      </a:r>
                      <a:endParaRPr lang="en-US" sz="1600" dirty="0"/>
                    </a:p>
                  </a:txBody>
                  <a:tcPr/>
                </a:tc>
                <a:tc>
                  <a:txBody>
                    <a:bodyPr/>
                    <a:lstStyle/>
                    <a:p>
                      <a:r>
                        <a:rPr lang="en-US" sz="1600" dirty="0" smtClean="0"/>
                        <a:t>0.87</a:t>
                      </a:r>
                      <a:endParaRPr lang="en-US" sz="1600" dirty="0"/>
                    </a:p>
                  </a:txBody>
                  <a:tcPr/>
                </a:tc>
                <a:tc>
                  <a:txBody>
                    <a:bodyPr/>
                    <a:lstStyle/>
                    <a:p>
                      <a:r>
                        <a:rPr lang="en-US" sz="1600" dirty="0" smtClean="0"/>
                        <a:t>0.89</a:t>
                      </a:r>
                      <a:endParaRPr lang="en-US" sz="1600" dirty="0"/>
                    </a:p>
                  </a:txBody>
                  <a:tcPr/>
                </a:tc>
                <a:tc>
                  <a:txBody>
                    <a:bodyPr/>
                    <a:lstStyle/>
                    <a:p>
                      <a:r>
                        <a:rPr lang="en-US" sz="1600" dirty="0" smtClean="0"/>
                        <a:t>0.86</a:t>
                      </a:r>
                      <a:endParaRPr lang="en-US" sz="1600" dirty="0"/>
                    </a:p>
                  </a:txBody>
                  <a:tcPr/>
                </a:tc>
                <a:tc>
                  <a:txBody>
                    <a:bodyPr/>
                    <a:lstStyle/>
                    <a:p>
                      <a:r>
                        <a:rPr lang="en-US" sz="1600" dirty="0" smtClean="0"/>
                        <a:t>0.88</a:t>
                      </a:r>
                      <a:endParaRPr lang="en-US" sz="1600" dirty="0"/>
                    </a:p>
                  </a:txBody>
                  <a:tcPr/>
                </a:tc>
                <a:tc>
                  <a:txBody>
                    <a:bodyPr/>
                    <a:lstStyle/>
                    <a:p>
                      <a:r>
                        <a:rPr lang="en-US" sz="1600" dirty="0" smtClean="0"/>
                        <a:t>0.94</a:t>
                      </a:r>
                      <a:endParaRPr lang="en-US" sz="1600" dirty="0"/>
                    </a:p>
                  </a:txBody>
                  <a:tcPr/>
                </a:tc>
              </a:tr>
              <a:tr h="370840">
                <a:tc>
                  <a:txBody>
                    <a:bodyPr/>
                    <a:lstStyle/>
                    <a:p>
                      <a:r>
                        <a:rPr lang="en-US" sz="1600" dirty="0" smtClean="0"/>
                        <a:t>Recall</a:t>
                      </a:r>
                      <a:endParaRPr lang="en-US" sz="1600" dirty="0"/>
                    </a:p>
                  </a:txBody>
                  <a:tcPr/>
                </a:tc>
                <a:tc>
                  <a:txBody>
                    <a:bodyPr/>
                    <a:lstStyle/>
                    <a:p>
                      <a:r>
                        <a:rPr lang="en-US" sz="1600" dirty="0" smtClean="0"/>
                        <a:t>0.86</a:t>
                      </a:r>
                      <a:endParaRPr lang="en-US" sz="1600" dirty="0"/>
                    </a:p>
                  </a:txBody>
                  <a:tcPr/>
                </a:tc>
                <a:tc>
                  <a:txBody>
                    <a:bodyPr/>
                    <a:lstStyle/>
                    <a:p>
                      <a:r>
                        <a:rPr lang="en-US" sz="1600" dirty="0" smtClean="0"/>
                        <a:t>0.87</a:t>
                      </a:r>
                      <a:endParaRPr lang="en-US" sz="1600" dirty="0"/>
                    </a:p>
                  </a:txBody>
                  <a:tcPr/>
                </a:tc>
                <a:tc>
                  <a:txBody>
                    <a:bodyPr/>
                    <a:lstStyle/>
                    <a:p>
                      <a:r>
                        <a:rPr lang="en-US" sz="1600" dirty="0" smtClean="0"/>
                        <a:t>0.89</a:t>
                      </a:r>
                      <a:endParaRPr lang="en-US" sz="1600" dirty="0"/>
                    </a:p>
                  </a:txBody>
                  <a:tcPr/>
                </a:tc>
                <a:tc>
                  <a:txBody>
                    <a:bodyPr/>
                    <a:lstStyle/>
                    <a:p>
                      <a:r>
                        <a:rPr lang="en-US" sz="1600" dirty="0" smtClean="0"/>
                        <a:t>0.85</a:t>
                      </a:r>
                      <a:endParaRPr lang="en-US" sz="1600" dirty="0"/>
                    </a:p>
                  </a:txBody>
                  <a:tcPr/>
                </a:tc>
                <a:tc>
                  <a:txBody>
                    <a:bodyPr/>
                    <a:lstStyle/>
                    <a:p>
                      <a:r>
                        <a:rPr lang="en-US" sz="1600" dirty="0" smtClean="0"/>
                        <a:t>0.88</a:t>
                      </a:r>
                      <a:endParaRPr lang="en-US" sz="1600" dirty="0"/>
                    </a:p>
                  </a:txBody>
                  <a:tcPr/>
                </a:tc>
                <a:tc>
                  <a:txBody>
                    <a:bodyPr/>
                    <a:lstStyle/>
                    <a:p>
                      <a:r>
                        <a:rPr lang="en-US" sz="1600" dirty="0" smtClean="0"/>
                        <a:t>0.94</a:t>
                      </a:r>
                      <a:endParaRPr lang="en-US" sz="1600" dirty="0"/>
                    </a:p>
                  </a:txBody>
                  <a:tcPr/>
                </a:tc>
              </a:tr>
              <a:tr h="370840">
                <a:tc>
                  <a:txBody>
                    <a:bodyPr/>
                    <a:lstStyle/>
                    <a:p>
                      <a:r>
                        <a:rPr lang="en-US" sz="1600" dirty="0" smtClean="0"/>
                        <a:t>F-Score</a:t>
                      </a:r>
                      <a:endParaRPr lang="en-US" sz="1600" dirty="0"/>
                    </a:p>
                  </a:txBody>
                  <a:tcPr/>
                </a:tc>
                <a:tc>
                  <a:txBody>
                    <a:bodyPr/>
                    <a:lstStyle/>
                    <a:p>
                      <a:r>
                        <a:rPr lang="en-US" sz="1600" dirty="0" smtClean="0"/>
                        <a:t>0.86</a:t>
                      </a:r>
                      <a:endParaRPr lang="en-US" sz="1600" dirty="0"/>
                    </a:p>
                  </a:txBody>
                  <a:tcPr/>
                </a:tc>
                <a:tc>
                  <a:txBody>
                    <a:bodyPr/>
                    <a:lstStyle/>
                    <a:p>
                      <a:r>
                        <a:rPr lang="en-US" sz="1600" dirty="0" smtClean="0"/>
                        <a:t>0.87</a:t>
                      </a:r>
                      <a:endParaRPr lang="en-US" sz="1600" dirty="0"/>
                    </a:p>
                  </a:txBody>
                  <a:tcPr/>
                </a:tc>
                <a:tc>
                  <a:txBody>
                    <a:bodyPr/>
                    <a:lstStyle/>
                    <a:p>
                      <a:r>
                        <a:rPr lang="en-US" sz="1600" dirty="0" smtClean="0"/>
                        <a:t>0.89</a:t>
                      </a:r>
                      <a:endParaRPr lang="en-US" sz="1600" dirty="0"/>
                    </a:p>
                  </a:txBody>
                  <a:tcPr/>
                </a:tc>
                <a:tc>
                  <a:txBody>
                    <a:bodyPr/>
                    <a:lstStyle/>
                    <a:p>
                      <a:r>
                        <a:rPr lang="en-US" sz="1600" dirty="0" smtClean="0"/>
                        <a:t>0.85</a:t>
                      </a:r>
                      <a:endParaRPr lang="en-US" sz="1600" dirty="0"/>
                    </a:p>
                  </a:txBody>
                  <a:tcPr/>
                </a:tc>
                <a:tc>
                  <a:txBody>
                    <a:bodyPr/>
                    <a:lstStyle/>
                    <a:p>
                      <a:r>
                        <a:rPr lang="en-US" sz="1600" dirty="0" smtClean="0"/>
                        <a:t>0.88</a:t>
                      </a:r>
                      <a:endParaRPr lang="en-US" sz="1600" dirty="0"/>
                    </a:p>
                  </a:txBody>
                  <a:tcPr/>
                </a:tc>
                <a:tc>
                  <a:txBody>
                    <a:bodyPr/>
                    <a:lstStyle/>
                    <a:p>
                      <a:r>
                        <a:rPr lang="en-US" sz="1600" dirty="0" smtClean="0"/>
                        <a:t>0.94</a:t>
                      </a:r>
                      <a:endParaRPr lang="en-US" sz="1600" dirty="0"/>
                    </a:p>
                  </a:txBody>
                  <a:tcPr/>
                </a:tc>
              </a:tr>
            </a:tbl>
          </a:graphicData>
        </a:graphic>
      </p:graphicFrame>
    </p:spTree>
    <p:extLst>
      <p:ext uri="{BB962C8B-B14F-4D97-AF65-F5344CB8AC3E}">
        <p14:creationId xmlns:p14="http://schemas.microsoft.com/office/powerpoint/2010/main" val="1224985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Result Analysis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28</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graphicFrame>
        <p:nvGraphicFramePr>
          <p:cNvPr id="7" name="Chart 6"/>
          <p:cNvGraphicFramePr>
            <a:graphicFrameLocks/>
          </p:cNvGraphicFramePr>
          <p:nvPr>
            <p:extLst>
              <p:ext uri="{D42A27DB-BD31-4B8C-83A1-F6EECF244321}">
                <p14:modId xmlns:p14="http://schemas.microsoft.com/office/powerpoint/2010/main" val="1518481471"/>
              </p:ext>
            </p:extLst>
          </p:nvPr>
        </p:nvGraphicFramePr>
        <p:xfrm>
          <a:off x="1219200" y="2057400"/>
          <a:ext cx="67818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5431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Result Analysis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29</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graphicFrame>
        <p:nvGraphicFramePr>
          <p:cNvPr id="8" name="Chart 7"/>
          <p:cNvGraphicFramePr>
            <a:graphicFrameLocks/>
          </p:cNvGraphicFramePr>
          <p:nvPr>
            <p:extLst>
              <p:ext uri="{D42A27DB-BD31-4B8C-83A1-F6EECF244321}">
                <p14:modId xmlns:p14="http://schemas.microsoft.com/office/powerpoint/2010/main" val="602917959"/>
              </p:ext>
            </p:extLst>
          </p:nvPr>
        </p:nvGraphicFramePr>
        <p:xfrm>
          <a:off x="1219200" y="2057400"/>
          <a:ext cx="67818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9078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Harassment</a:t>
            </a:r>
          </a:p>
          <a:p>
            <a:r>
              <a:rPr lang="en-US" dirty="0" smtClean="0"/>
              <a:t>Exclusion</a:t>
            </a:r>
          </a:p>
          <a:p>
            <a:r>
              <a:rPr lang="en-US" dirty="0" smtClean="0"/>
              <a:t>Hate speech</a:t>
            </a:r>
          </a:p>
          <a:p>
            <a:r>
              <a:rPr lang="en-US" dirty="0" smtClean="0"/>
              <a:t>Impersonation</a:t>
            </a:r>
          </a:p>
          <a:p>
            <a:r>
              <a:rPr lang="en-US" dirty="0" smtClean="0"/>
              <a:t>Sexual remarks</a:t>
            </a:r>
          </a:p>
          <a:p>
            <a:r>
              <a:rPr lang="en-US" dirty="0" smtClean="0"/>
              <a:t>Stalking</a:t>
            </a:r>
            <a:endParaRPr lang="en-US" dirty="0"/>
          </a:p>
        </p:txBody>
      </p:sp>
      <p:sp>
        <p:nvSpPr>
          <p:cNvPr id="3" name="Title 2"/>
          <p:cNvSpPr>
            <a:spLocks noGrp="1"/>
          </p:cNvSpPr>
          <p:nvPr>
            <p:ph type="title"/>
          </p:nvPr>
        </p:nvSpPr>
        <p:spPr>
          <a:xfrm>
            <a:off x="685800" y="533400"/>
            <a:ext cx="7756263" cy="1054250"/>
          </a:xfrm>
        </p:spPr>
        <p:txBody>
          <a:bodyPr/>
          <a:lstStyle/>
          <a:p>
            <a:r>
              <a:rPr lang="en-US" sz="4000" dirty="0" smtClean="0"/>
              <a:t>Types of Cyber-bullying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Date Placeholder 4"/>
          <p:cNvSpPr>
            <a:spLocks noGrp="1"/>
          </p:cNvSpPr>
          <p:nvPr>
            <p:ph type="dt" sz="half" idx="10"/>
          </p:nvPr>
        </p:nvSpPr>
        <p:spPr/>
        <p:txBody>
          <a:bodyPr/>
          <a:lstStyle/>
          <a:p>
            <a:fld id="{A43792F5-A15C-4997-B95B-9B544786C464}" type="datetime5">
              <a:rPr lang="en-US" smtClean="0"/>
              <a:t>27-Nov-18</a:t>
            </a:fld>
            <a:endParaRPr lang="en-US" dirty="0"/>
          </a:p>
        </p:txBody>
      </p:sp>
    </p:spTree>
    <p:extLst>
      <p:ext uri="{BB962C8B-B14F-4D97-AF65-F5344CB8AC3E}">
        <p14:creationId xmlns:p14="http://schemas.microsoft.com/office/powerpoint/2010/main" val="1794281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685800" y="533400"/>
            <a:ext cx="7756263" cy="1054250"/>
          </a:xfrm>
        </p:spPr>
        <p:txBody>
          <a:bodyPr/>
          <a:lstStyle/>
          <a:p>
            <a:r>
              <a:rPr lang="en-US" sz="4000" dirty="0" smtClean="0"/>
              <a:t>Result Analysis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30</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graphicFrame>
        <p:nvGraphicFramePr>
          <p:cNvPr id="7" name="Chart 6"/>
          <p:cNvGraphicFramePr>
            <a:graphicFrameLocks/>
          </p:cNvGraphicFramePr>
          <p:nvPr>
            <p:extLst>
              <p:ext uri="{D42A27DB-BD31-4B8C-83A1-F6EECF244321}">
                <p14:modId xmlns:p14="http://schemas.microsoft.com/office/powerpoint/2010/main" val="3805633237"/>
              </p:ext>
            </p:extLst>
          </p:nvPr>
        </p:nvGraphicFramePr>
        <p:xfrm>
          <a:off x="1219200" y="2057400"/>
          <a:ext cx="67056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5486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96558" y="1961038"/>
            <a:ext cx="7745505" cy="4439762"/>
          </a:xfrm>
        </p:spPr>
        <p:txBody>
          <a:bodyPr>
            <a:normAutofit lnSpcReduction="10000"/>
          </a:bodyPr>
          <a:lstStyle/>
          <a:p>
            <a:pPr marL="0" indent="0">
              <a:buNone/>
            </a:pPr>
            <a:endParaRPr lang="en-US" sz="1800" dirty="0"/>
          </a:p>
          <a:p>
            <a:pPr marL="0" indent="0">
              <a:buNone/>
            </a:pPr>
            <a:r>
              <a:rPr lang="en-US" sz="2000" b="1" dirty="0" smtClean="0"/>
              <a:t>Ques: Why SVM scored better than other classifiers?</a:t>
            </a:r>
          </a:p>
          <a:p>
            <a:pPr marL="0" indent="0">
              <a:buNone/>
            </a:pPr>
            <a:endParaRPr lang="en-US" sz="2000" dirty="0"/>
          </a:p>
          <a:p>
            <a:pPr>
              <a:buFont typeface="Wingdings" panose="05000000000000000000" pitchFamily="2" charset="2"/>
              <a:buChar char="Ø"/>
            </a:pPr>
            <a:r>
              <a:rPr lang="en-US" sz="2000" dirty="0" smtClean="0"/>
              <a:t>In our dataset which is not linearly separable, </a:t>
            </a:r>
            <a:r>
              <a:rPr lang="en-US" sz="2000" dirty="0" err="1" smtClean="0"/>
              <a:t>svm</a:t>
            </a:r>
            <a:r>
              <a:rPr lang="en-US" sz="2000" dirty="0" smtClean="0"/>
              <a:t> worked better for using its kernel trick to turn into a </a:t>
            </a:r>
            <a:r>
              <a:rPr lang="en-US" sz="2000" dirty="0"/>
              <a:t>higher dimensional </a:t>
            </a:r>
            <a:r>
              <a:rPr lang="en-US" sz="2000" dirty="0" smtClean="0"/>
              <a:t>space meaning </a:t>
            </a:r>
            <a:r>
              <a:rPr lang="en-US" sz="2000" dirty="0"/>
              <a:t>it converts </a:t>
            </a:r>
            <a:r>
              <a:rPr lang="en-US" sz="2000" dirty="0" smtClean="0"/>
              <a:t>non-separable </a:t>
            </a:r>
            <a:r>
              <a:rPr lang="en-US" sz="2000" dirty="0"/>
              <a:t>problem to separable problems by adding more </a:t>
            </a:r>
            <a:r>
              <a:rPr lang="en-US" sz="2000" dirty="0" smtClean="0"/>
              <a:t>dimension.</a:t>
            </a:r>
          </a:p>
          <a:p>
            <a:pPr>
              <a:buFont typeface="Wingdings" panose="05000000000000000000" pitchFamily="2" charset="2"/>
              <a:buChar char="Ø"/>
            </a:pPr>
            <a:r>
              <a:rPr lang="en-US" sz="2000" dirty="0" smtClean="0"/>
              <a:t>It handles </a:t>
            </a:r>
            <a:r>
              <a:rPr lang="en-US" sz="2000" dirty="0"/>
              <a:t>high </a:t>
            </a:r>
            <a:r>
              <a:rPr lang="en-US" sz="2000" dirty="0" smtClean="0"/>
              <a:t>dimensional datasets, </a:t>
            </a:r>
            <a:r>
              <a:rPr lang="en-US" sz="2000" dirty="0"/>
              <a:t>computationally more </a:t>
            </a:r>
            <a:r>
              <a:rPr lang="en-US" sz="2000" dirty="0" smtClean="0"/>
              <a:t>efficient,. </a:t>
            </a:r>
            <a:r>
              <a:rPr lang="en-US" sz="2000" dirty="0"/>
              <a:t>faster in training, better in accuracy with </a:t>
            </a:r>
            <a:r>
              <a:rPr lang="en-US" sz="2000" dirty="0" smtClean="0"/>
              <a:t>stability/robustness</a:t>
            </a:r>
            <a:r>
              <a:rPr lang="en-US" sz="2000" dirty="0"/>
              <a:t> </a:t>
            </a:r>
            <a:r>
              <a:rPr lang="en-US" sz="2000" dirty="0" smtClean="0"/>
              <a:t>and memory efficient.</a:t>
            </a:r>
          </a:p>
          <a:p>
            <a:pPr>
              <a:buFont typeface="Wingdings" panose="05000000000000000000" pitchFamily="2" charset="2"/>
              <a:buChar char="Ø"/>
            </a:pPr>
            <a:r>
              <a:rPr lang="en-US" sz="2000" dirty="0" smtClean="0"/>
              <a:t>number </a:t>
            </a:r>
            <a:r>
              <a:rPr lang="en-US" sz="2000" dirty="0"/>
              <a:t>of features is </a:t>
            </a:r>
            <a:r>
              <a:rPr lang="en-US" sz="2000" dirty="0" smtClean="0"/>
              <a:t>not greater </a:t>
            </a:r>
            <a:r>
              <a:rPr lang="en-US" sz="2000" dirty="0"/>
              <a:t>than the number of samples, </a:t>
            </a:r>
            <a:r>
              <a:rPr lang="en-US" sz="2000" dirty="0" smtClean="0"/>
              <a:t>so no </a:t>
            </a:r>
            <a:r>
              <a:rPr lang="en-US" sz="2000" dirty="0"/>
              <a:t>over-fitting </a:t>
            </a:r>
            <a:r>
              <a:rPr lang="en-US" sz="2000" dirty="0" smtClean="0"/>
              <a:t>or under fitting and for computation it doesn't </a:t>
            </a:r>
            <a:r>
              <a:rPr lang="en-US" sz="2000" dirty="0"/>
              <a:t>directly provide probability </a:t>
            </a:r>
            <a:r>
              <a:rPr lang="en-US" sz="2000" dirty="0" smtClean="0"/>
              <a:t>estimates rather uses </a:t>
            </a:r>
            <a:r>
              <a:rPr lang="en-US" sz="2000" dirty="0"/>
              <a:t>an expensive five-fold </a:t>
            </a:r>
            <a:r>
              <a:rPr lang="en-US" sz="2000" dirty="0" smtClean="0"/>
              <a:t>cross-validation.</a:t>
            </a:r>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p:txBody>
      </p:sp>
      <p:sp>
        <p:nvSpPr>
          <p:cNvPr id="3" name="Title 2"/>
          <p:cNvSpPr>
            <a:spLocks noGrp="1"/>
          </p:cNvSpPr>
          <p:nvPr>
            <p:ph type="title"/>
          </p:nvPr>
        </p:nvSpPr>
        <p:spPr>
          <a:xfrm>
            <a:off x="685800" y="533400"/>
            <a:ext cx="7756263" cy="1054250"/>
          </a:xfrm>
        </p:spPr>
        <p:txBody>
          <a:bodyPr/>
          <a:lstStyle/>
          <a:p>
            <a:r>
              <a:rPr lang="en-US" sz="4000" dirty="0" smtClean="0"/>
              <a:t>Result Analysis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31</a:t>
            </a:fld>
            <a:endParaRPr lang="en-US">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pPr/>
              <a:t>27-Nov-18</a:t>
            </a:fld>
            <a:endParaRPr lang="en-US">
              <a:solidFill>
                <a:srgbClr val="895D1D"/>
              </a:solidFill>
            </a:endParaRPr>
          </a:p>
        </p:txBody>
      </p:sp>
    </p:spTree>
    <p:extLst>
      <p:ext uri="{BB962C8B-B14F-4D97-AF65-F5344CB8AC3E}">
        <p14:creationId xmlns:p14="http://schemas.microsoft.com/office/powerpoint/2010/main" val="2857932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Balanced dataset collection</a:t>
            </a:r>
          </a:p>
          <a:p>
            <a:r>
              <a:rPr lang="en-US" dirty="0" smtClean="0"/>
              <a:t>Implemented required cleaning &amp; preprocessing</a:t>
            </a:r>
          </a:p>
          <a:p>
            <a:r>
              <a:rPr lang="en-US" dirty="0" smtClean="0"/>
              <a:t>Classified the text with satisfactory result</a:t>
            </a:r>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Conclusion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32</a:t>
            </a:fld>
            <a:endParaRPr lang="en-US" dirty="0">
              <a:solidFill>
                <a:srgbClr val="895D1D"/>
              </a:solidFill>
            </a:endParaRPr>
          </a:p>
        </p:txBody>
      </p:sp>
      <p:sp>
        <p:nvSpPr>
          <p:cNvPr id="5" name="Date Placeholder 4"/>
          <p:cNvSpPr>
            <a:spLocks noGrp="1"/>
          </p:cNvSpPr>
          <p:nvPr>
            <p:ph type="dt" sz="half" idx="10"/>
          </p:nvPr>
        </p:nvSpPr>
        <p:spPr/>
        <p:txBody>
          <a:bodyPr/>
          <a:lstStyle/>
          <a:p>
            <a:fld id="{9BDE5D58-9EA9-40F6-B103-81D7595DE518}" type="datetime5">
              <a:rPr lang="en-US" smtClean="0">
                <a:solidFill>
                  <a:srgbClr val="895D1D"/>
                </a:solidFill>
              </a:rPr>
              <a:t>27-Nov-18</a:t>
            </a:fld>
            <a:endParaRPr lang="en-US" dirty="0">
              <a:solidFill>
                <a:srgbClr val="895D1D"/>
              </a:solidFill>
            </a:endParaRPr>
          </a:p>
        </p:txBody>
      </p:sp>
    </p:spTree>
    <p:extLst>
      <p:ext uri="{BB962C8B-B14F-4D97-AF65-F5344CB8AC3E}">
        <p14:creationId xmlns:p14="http://schemas.microsoft.com/office/powerpoint/2010/main" val="192196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Severity level of Cyberbullying</a:t>
            </a:r>
          </a:p>
          <a:p>
            <a:r>
              <a:rPr lang="en-US" dirty="0" smtClean="0"/>
              <a:t>Constructive criticism classification</a:t>
            </a:r>
          </a:p>
          <a:p>
            <a:r>
              <a:rPr lang="en-US" dirty="0" smtClean="0"/>
              <a:t>Different techniques to detect Cyberbullying</a:t>
            </a:r>
          </a:p>
          <a:p>
            <a:r>
              <a:rPr lang="en-US" dirty="0" smtClean="0"/>
              <a:t>Mixed-language text classification</a:t>
            </a:r>
            <a:endParaRPr lang="en-US" dirty="0"/>
          </a:p>
          <a:p>
            <a:pPr marL="0" indent="0">
              <a:buNone/>
            </a:pPr>
            <a:endParaRPr lang="en-US" sz="2000" dirty="0" smtClean="0"/>
          </a:p>
        </p:txBody>
      </p:sp>
      <p:sp>
        <p:nvSpPr>
          <p:cNvPr id="3" name="Title 2"/>
          <p:cNvSpPr>
            <a:spLocks noGrp="1"/>
          </p:cNvSpPr>
          <p:nvPr>
            <p:ph type="title"/>
          </p:nvPr>
        </p:nvSpPr>
        <p:spPr>
          <a:xfrm>
            <a:off x="685800" y="533400"/>
            <a:ext cx="7756263" cy="1054250"/>
          </a:xfrm>
        </p:spPr>
        <p:txBody>
          <a:bodyPr/>
          <a:lstStyle/>
          <a:p>
            <a:r>
              <a:rPr lang="en-US" sz="4000" dirty="0" smtClean="0"/>
              <a:t>Future Work</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895D1D"/>
                </a:solidFill>
              </a:rPr>
              <a:pPr/>
              <a:t>33</a:t>
            </a:fld>
            <a:endParaRPr lang="en-US" dirty="0">
              <a:solidFill>
                <a:srgbClr val="895D1D"/>
              </a:solidFill>
            </a:endParaRPr>
          </a:p>
        </p:txBody>
      </p:sp>
      <p:sp>
        <p:nvSpPr>
          <p:cNvPr id="5" name="Date Placeholder 4"/>
          <p:cNvSpPr>
            <a:spLocks noGrp="1"/>
          </p:cNvSpPr>
          <p:nvPr>
            <p:ph type="dt" sz="half" idx="10"/>
          </p:nvPr>
        </p:nvSpPr>
        <p:spPr/>
        <p:txBody>
          <a:bodyPr/>
          <a:lstStyle/>
          <a:p>
            <a:fld id="{4D977B9C-A72B-4416-B57E-A4C981D8F848}" type="datetime5">
              <a:rPr lang="en-US" smtClean="0">
                <a:solidFill>
                  <a:srgbClr val="895D1D"/>
                </a:solidFill>
              </a:rPr>
              <a:t>27-Nov-18</a:t>
            </a:fld>
            <a:endParaRPr lang="en-US" dirty="0">
              <a:solidFill>
                <a:srgbClr val="895D1D"/>
              </a:solidFill>
            </a:endParaRPr>
          </a:p>
        </p:txBody>
      </p:sp>
    </p:spTree>
    <p:extLst>
      <p:ext uri="{BB962C8B-B14F-4D97-AF65-F5344CB8AC3E}">
        <p14:creationId xmlns:p14="http://schemas.microsoft.com/office/powerpoint/2010/main" val="2878707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References</a:t>
            </a:r>
            <a:endParaRPr lang="en-US" sz="4000" dirty="0"/>
          </a:p>
        </p:txBody>
      </p:sp>
      <p:sp>
        <p:nvSpPr>
          <p:cNvPr id="5" name="TextBox 4"/>
          <p:cNvSpPr txBox="1"/>
          <p:nvPr/>
        </p:nvSpPr>
        <p:spPr>
          <a:xfrm>
            <a:off x="609600" y="3962400"/>
            <a:ext cx="7696200" cy="369332"/>
          </a:xfrm>
          <a:prstGeom prst="rect">
            <a:avLst/>
          </a:prstGeom>
          <a:noFill/>
        </p:spPr>
        <p:txBody>
          <a:bodyPr wrap="square" rtlCol="0">
            <a:spAutoFit/>
          </a:bodyPr>
          <a:lstStyle/>
          <a:p>
            <a:endParaRPr lang="en-US" dirty="0"/>
          </a:p>
        </p:txBody>
      </p:sp>
      <p:sp>
        <p:nvSpPr>
          <p:cNvPr id="8" name="Content Placeholder 7"/>
          <p:cNvSpPr txBox="1">
            <a:spLocks noGrp="1"/>
          </p:cNvSpPr>
          <p:nvPr>
            <p:ph idx="1"/>
          </p:nvPr>
        </p:nvSpPr>
        <p:spPr>
          <a:xfrm>
            <a:off x="337521" y="2377351"/>
            <a:ext cx="8458200" cy="3717941"/>
          </a:xfrm>
          <a:prstGeom prst="rect">
            <a:avLst/>
          </a:prstGeom>
          <a:noFill/>
        </p:spPr>
        <p:txBody>
          <a:bodyPr wrap="square" rtlCol="0">
            <a:spAutoFit/>
          </a:bodyPr>
          <a:lstStyle/>
          <a:p>
            <a:pPr marL="342900" lvl="0" indent="-342900">
              <a:buFont typeface="+mj-lt"/>
              <a:buAutoNum type="arabicPeriod"/>
            </a:pPr>
            <a:r>
              <a:rPr lang="en-US" sz="1900" dirty="0" err="1" smtClean="0"/>
              <a:t>Alanood</a:t>
            </a:r>
            <a:r>
              <a:rPr lang="en-US" sz="1900" dirty="0" smtClean="0"/>
              <a:t> </a:t>
            </a:r>
            <a:r>
              <a:rPr lang="en-US" sz="1900" dirty="0"/>
              <a:t>Hamad </a:t>
            </a:r>
            <a:r>
              <a:rPr lang="en-US" sz="1900" dirty="0" err="1"/>
              <a:t>Alduailej</a:t>
            </a:r>
            <a:r>
              <a:rPr lang="en-US" sz="1900" dirty="0"/>
              <a:t>, </a:t>
            </a:r>
            <a:r>
              <a:rPr lang="en-US" sz="1900" dirty="0" err="1"/>
              <a:t>Dr.Muhammad</a:t>
            </a:r>
            <a:r>
              <a:rPr lang="en-US" sz="1900" dirty="0"/>
              <a:t> </a:t>
            </a:r>
            <a:r>
              <a:rPr lang="en-US" sz="1900" dirty="0" err="1"/>
              <a:t>Badruddin</a:t>
            </a:r>
            <a:r>
              <a:rPr lang="en-US" sz="1900" dirty="0"/>
              <a:t> Khan. “The Challenge of Cyberbullying and its Automatic Detection in Arabic Text.”  2017 International Conference on Computers and Application (ICCA) by IEEE.</a:t>
            </a:r>
          </a:p>
          <a:p>
            <a:pPr marL="342900" lvl="0" indent="-342900">
              <a:buFont typeface="+mj-lt"/>
              <a:buAutoNum type="arabicPeriod"/>
            </a:pPr>
            <a:r>
              <a:rPr lang="en-US" sz="1900" dirty="0" err="1" smtClean="0"/>
              <a:t>Miftah</a:t>
            </a:r>
            <a:r>
              <a:rPr lang="en-US" sz="1900" dirty="0" smtClean="0"/>
              <a:t> </a:t>
            </a:r>
            <a:r>
              <a:rPr lang="en-US" sz="1900" dirty="0" err="1"/>
              <a:t>Andriansyah</a:t>
            </a:r>
            <a:r>
              <a:rPr lang="en-US" sz="1900" dirty="0"/>
              <a:t>, Ali Akbar, </a:t>
            </a:r>
            <a:r>
              <a:rPr lang="en-US" sz="1900" dirty="0" err="1"/>
              <a:t>Afina</a:t>
            </a:r>
            <a:r>
              <a:rPr lang="en-US" sz="1900" dirty="0"/>
              <a:t> </a:t>
            </a:r>
            <a:r>
              <a:rPr lang="en-US" sz="1900" dirty="0" err="1"/>
              <a:t>Ahwan</a:t>
            </a:r>
            <a:r>
              <a:rPr lang="en-US" sz="1900" dirty="0"/>
              <a:t>, </a:t>
            </a:r>
            <a:r>
              <a:rPr lang="en-US" sz="1900" dirty="0" err="1"/>
              <a:t>Ardiono</a:t>
            </a:r>
            <a:r>
              <a:rPr lang="en-US" sz="1900" dirty="0"/>
              <a:t> Roma </a:t>
            </a:r>
            <a:r>
              <a:rPr lang="en-US" sz="1900" dirty="0" err="1"/>
              <a:t>Nugraha</a:t>
            </a:r>
            <a:r>
              <a:rPr lang="en-US" sz="1900" dirty="0"/>
              <a:t>, Nico </a:t>
            </a:r>
            <a:r>
              <a:rPr lang="en-US" sz="1900" dirty="0" err="1"/>
              <a:t>Ariesto</a:t>
            </a:r>
            <a:r>
              <a:rPr lang="en-US" sz="1900" dirty="0"/>
              <a:t> Gilani, </a:t>
            </a:r>
            <a:r>
              <a:rPr lang="en-US" sz="1900" dirty="0" err="1"/>
              <a:t>Rizki</a:t>
            </a:r>
            <a:r>
              <a:rPr lang="en-US" sz="1900" dirty="0"/>
              <a:t> </a:t>
            </a:r>
            <a:r>
              <a:rPr lang="en-US" sz="1900" dirty="0" err="1"/>
              <a:t>Nofita</a:t>
            </a:r>
            <a:r>
              <a:rPr lang="en-US" sz="1900" dirty="0"/>
              <a:t> Sari and Remi </a:t>
            </a:r>
            <a:r>
              <a:rPr lang="en-US" sz="1900" dirty="0" err="1"/>
              <a:t>Senjaya</a:t>
            </a:r>
            <a:r>
              <a:rPr lang="en-US" sz="1900" dirty="0"/>
              <a:t>. “Cyberbullying Comment Classification on Indonesian </a:t>
            </a:r>
            <a:r>
              <a:rPr lang="en-US" sz="1900" dirty="0" err="1"/>
              <a:t>Selebgram</a:t>
            </a:r>
            <a:r>
              <a:rPr lang="en-US" sz="1900" dirty="0"/>
              <a:t> Using Support Vector Machine Method”. </a:t>
            </a:r>
            <a:r>
              <a:rPr lang="en-US" sz="1900" dirty="0">
                <a:effectLst>
                  <a:outerShdw blurRad="38100" dist="19050" dir="2700000" algn="tl">
                    <a:schemeClr val="dk1">
                      <a:alpha val="40000"/>
                    </a:schemeClr>
                  </a:outerShdw>
                </a:effectLst>
                <a:hlinkClick r:id="rId3"/>
              </a:rPr>
              <a:t>2017 Second International Conference on Informatics and Computing (ICIC)</a:t>
            </a:r>
            <a:r>
              <a:rPr lang="en-US" sz="1900" dirty="0">
                <a:effectLst>
                  <a:outerShdw blurRad="38100" dist="19050" dir="2700000" algn="tl">
                    <a:schemeClr val="dk1">
                      <a:alpha val="40000"/>
                    </a:schemeClr>
                  </a:outerShdw>
                </a:effectLst>
              </a:rPr>
              <a:t> By IEEE</a:t>
            </a:r>
            <a:r>
              <a:rPr lang="en-US" sz="1900" dirty="0" smtClean="0">
                <a:effectLst>
                  <a:outerShdw blurRad="38100" dist="19050" dir="2700000" algn="tl">
                    <a:schemeClr val="dk1">
                      <a:alpha val="40000"/>
                    </a:schemeClr>
                  </a:outerShdw>
                </a:effectLst>
              </a:rPr>
              <a:t>.</a:t>
            </a:r>
            <a:endParaRPr lang="en-US" sz="1900" dirty="0"/>
          </a:p>
          <a:p>
            <a:pPr marL="342900" lvl="0" indent="-342900">
              <a:buFont typeface="+mj-lt"/>
              <a:buAutoNum type="arabicPeriod"/>
            </a:pPr>
            <a:r>
              <a:rPr lang="en-US" sz="1900" dirty="0" err="1" smtClean="0"/>
              <a:t>Noviantho</a:t>
            </a:r>
            <a:r>
              <a:rPr lang="en-US" sz="1900" dirty="0"/>
              <a:t>, Sani Muhamad Isa, Livia </a:t>
            </a:r>
            <a:r>
              <a:rPr lang="en-US" sz="1900" dirty="0" err="1"/>
              <a:t>Ashianti</a:t>
            </a:r>
            <a:r>
              <a:rPr lang="en-US" sz="1900" dirty="0"/>
              <a:t>.”Cyberbullying Classification using Text Mining”. </a:t>
            </a:r>
            <a:r>
              <a:rPr lang="en-US" sz="1900" dirty="0">
                <a:hlinkClick r:id="rId4"/>
              </a:rPr>
              <a:t>2017 1st International Conference on Informatics and Computational Sciences (</a:t>
            </a:r>
            <a:r>
              <a:rPr lang="en-US" sz="1900" dirty="0" err="1">
                <a:hlinkClick r:id="rId4"/>
              </a:rPr>
              <a:t>ICICoS</a:t>
            </a:r>
            <a:r>
              <a:rPr lang="en-US" sz="1900" dirty="0">
                <a:hlinkClick r:id="rId4"/>
              </a:rPr>
              <a:t>)</a:t>
            </a:r>
            <a:r>
              <a:rPr lang="en-US" sz="1900" dirty="0"/>
              <a:t> by IEEE</a:t>
            </a:r>
            <a:r>
              <a:rPr lang="en-US" sz="1900" dirty="0" smtClean="0"/>
              <a:t>.</a:t>
            </a:r>
            <a:endParaRPr lang="en-US" sz="19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 name="Date Placeholder 2"/>
          <p:cNvSpPr>
            <a:spLocks noGrp="1"/>
          </p:cNvSpPr>
          <p:nvPr>
            <p:ph type="dt" sz="half" idx="10"/>
          </p:nvPr>
        </p:nvSpPr>
        <p:spPr/>
        <p:txBody>
          <a:bodyPr/>
          <a:lstStyle/>
          <a:p>
            <a:fld id="{0891DA5B-8307-426E-9C52-597B800BB8C2}" type="datetime5">
              <a:rPr lang="en-US" smtClean="0"/>
              <a:t>27-Nov-18</a:t>
            </a:fld>
            <a:endParaRPr lang="en-US"/>
          </a:p>
        </p:txBody>
      </p:sp>
    </p:spTree>
    <p:extLst>
      <p:ext uri="{BB962C8B-B14F-4D97-AF65-F5344CB8AC3E}">
        <p14:creationId xmlns:p14="http://schemas.microsoft.com/office/powerpoint/2010/main" val="3301767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590800"/>
            <a:ext cx="8229600" cy="3877815"/>
          </a:xfrm>
        </p:spPr>
        <p:txBody>
          <a:bodyPr>
            <a:normAutofit fontScale="77500" lnSpcReduction="20000"/>
          </a:bodyPr>
          <a:lstStyle/>
          <a:p>
            <a:pPr marL="457200" indent="-457200">
              <a:buFont typeface="+mj-lt"/>
              <a:buAutoNum type="arabicPeriod" startAt="5"/>
            </a:pPr>
            <a:r>
              <a:rPr lang="en-US" dirty="0" err="1" smtClean="0"/>
              <a:t>Shahnoor</a:t>
            </a:r>
            <a:r>
              <a:rPr lang="en-US" dirty="0" smtClean="0"/>
              <a:t> </a:t>
            </a:r>
            <a:r>
              <a:rPr lang="en-US" dirty="0"/>
              <a:t>C. </a:t>
            </a:r>
            <a:r>
              <a:rPr lang="en-US" dirty="0" err="1"/>
              <a:t>Eshan</a:t>
            </a:r>
            <a:r>
              <a:rPr lang="en-US" dirty="0"/>
              <a:t>, Mohammad S. Hasan. “An application of Machine Learning to Detect Abusive Bengali Text”. </a:t>
            </a:r>
            <a:r>
              <a:rPr lang="en-US" dirty="0">
                <a:hlinkClick r:id="rId3"/>
              </a:rPr>
              <a:t>2017 20th International Conference of Computer and Information Technology (ICCIT)</a:t>
            </a:r>
            <a:r>
              <a:rPr lang="en-US" dirty="0"/>
              <a:t> By IEEE.</a:t>
            </a:r>
          </a:p>
          <a:p>
            <a:pPr marL="457200" lvl="0" indent="-457200">
              <a:buFont typeface="+mj-lt"/>
              <a:buAutoNum type="arabicPeriod" startAt="5"/>
            </a:pPr>
            <a:r>
              <a:rPr lang="en-US" dirty="0" smtClean="0">
                <a:effectLst>
                  <a:outerShdw blurRad="38100" dist="19050" dir="2700000" algn="tl">
                    <a:schemeClr val="dk1">
                      <a:alpha val="40000"/>
                    </a:schemeClr>
                  </a:outerShdw>
                </a:effectLst>
              </a:rPr>
              <a:t>Selma </a:t>
            </a:r>
            <a:r>
              <a:rPr lang="en-US" dirty="0" err="1">
                <a:effectLst>
                  <a:outerShdw blurRad="38100" dist="19050" dir="2700000" algn="tl">
                    <a:schemeClr val="dk1">
                      <a:alpha val="40000"/>
                    </a:schemeClr>
                  </a:outerShdw>
                </a:effectLst>
              </a:rPr>
              <a:t>Ayúe</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Özel</a:t>
            </a:r>
            <a:r>
              <a:rPr lang="en-US" dirty="0">
                <a:effectLst>
                  <a:outerShdw blurRad="38100" dist="19050" dir="2700000" algn="tl">
                    <a:schemeClr val="dk1">
                      <a:alpha val="40000"/>
                    </a:schemeClr>
                  </a:outerShdw>
                </a:effectLst>
              </a:rPr>
              <a:t>,</a:t>
            </a:r>
            <a:r>
              <a:rPr lang="en-US" dirty="0"/>
              <a:t> </a:t>
            </a:r>
            <a:r>
              <a:rPr lang="en-US" dirty="0" err="1">
                <a:effectLst>
                  <a:outerShdw blurRad="38100" dist="19050" dir="2700000" algn="tl">
                    <a:schemeClr val="dk1">
                      <a:alpha val="40000"/>
                    </a:schemeClr>
                  </a:outerShdw>
                </a:effectLst>
              </a:rPr>
              <a:t>Esra</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Saraç</a:t>
            </a:r>
            <a:r>
              <a:rPr lang="en-US" dirty="0">
                <a:effectLst>
                  <a:outerShdw blurRad="38100" dist="19050" dir="2700000" algn="tl">
                    <a:schemeClr val="dk1">
                      <a:alpha val="40000"/>
                    </a:schemeClr>
                  </a:outerShdw>
                </a:effectLst>
              </a:rPr>
              <a:t>,</a:t>
            </a:r>
            <a:r>
              <a:rPr lang="en-US" dirty="0"/>
              <a:t> </a:t>
            </a:r>
            <a:r>
              <a:rPr lang="en-US" dirty="0" err="1">
                <a:effectLst>
                  <a:outerShdw blurRad="38100" dist="19050" dir="2700000" algn="tl">
                    <a:schemeClr val="dk1">
                      <a:alpha val="40000"/>
                    </a:schemeClr>
                  </a:outerShdw>
                </a:effectLst>
              </a:rPr>
              <a:t>Seyran</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Akdemir</a:t>
            </a:r>
            <a:r>
              <a:rPr lang="en-US" dirty="0">
                <a:effectLst>
                  <a:outerShdw blurRad="38100" dist="19050" dir="2700000" algn="tl">
                    <a:schemeClr val="dk1">
                      <a:alpha val="40000"/>
                    </a:schemeClr>
                  </a:outerShdw>
                </a:effectLst>
              </a:rPr>
              <a:t> and </a:t>
            </a:r>
            <a:r>
              <a:rPr lang="en-US" dirty="0" err="1">
                <a:effectLst>
                  <a:outerShdw blurRad="38100" dist="19050" dir="2700000" algn="tl">
                    <a:schemeClr val="dk1">
                      <a:alpha val="40000"/>
                    </a:schemeClr>
                  </a:outerShdw>
                </a:effectLst>
              </a:rPr>
              <a:t>Hülya</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Aksu</a:t>
            </a:r>
            <a:r>
              <a:rPr lang="en-US" dirty="0">
                <a:effectLst>
                  <a:outerShdw blurRad="38100" dist="19050" dir="2700000" algn="tl">
                    <a:schemeClr val="dk1">
                      <a:alpha val="40000"/>
                    </a:schemeClr>
                  </a:outerShdw>
                </a:effectLst>
              </a:rPr>
              <a:t>.”</a:t>
            </a:r>
            <a:r>
              <a:rPr lang="en-US" dirty="0"/>
              <a:t> </a:t>
            </a:r>
            <a:r>
              <a:rPr lang="en-US" dirty="0">
                <a:effectLst>
                  <a:outerShdw blurRad="38100" dist="19050" dir="2700000" algn="tl">
                    <a:schemeClr val="dk1">
                      <a:alpha val="40000"/>
                    </a:schemeClr>
                  </a:outerShdw>
                </a:effectLst>
              </a:rPr>
              <a:t>Detection of Cyberbullying on Social Media Messages in Turkish”.</a:t>
            </a:r>
            <a:r>
              <a:rPr lang="en-US" dirty="0"/>
              <a:t> </a:t>
            </a:r>
            <a:r>
              <a:rPr lang="en-US" dirty="0">
                <a:hlinkClick r:id="rId4"/>
              </a:rPr>
              <a:t>2017 International Conference on Computer Science and Engineering (UBMK)</a:t>
            </a:r>
            <a:r>
              <a:rPr lang="en-US" dirty="0"/>
              <a:t> by IEEE.</a:t>
            </a:r>
          </a:p>
          <a:p>
            <a:pPr marL="457200" lvl="0" indent="-457200">
              <a:buFont typeface="+mj-lt"/>
              <a:buAutoNum type="arabicPeriod" startAt="5"/>
            </a:pPr>
            <a:r>
              <a:rPr lang="en-US" dirty="0" err="1" smtClean="0">
                <a:effectLst>
                  <a:outerShdw blurRad="38100" dist="19050" dir="2700000" algn="tl">
                    <a:schemeClr val="dk1">
                      <a:alpha val="40000"/>
                    </a:schemeClr>
                  </a:outerShdw>
                </a:effectLst>
              </a:rPr>
              <a:t>Homa</a:t>
            </a:r>
            <a:r>
              <a:rPr lang="en-US" dirty="0" smtClean="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Hosseinmardi</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Rahat</a:t>
            </a:r>
            <a:r>
              <a:rPr lang="en-US" dirty="0">
                <a:effectLst>
                  <a:outerShdw blurRad="38100" dist="19050" dir="2700000" algn="tl">
                    <a:schemeClr val="dk1">
                      <a:alpha val="40000"/>
                    </a:schemeClr>
                  </a:outerShdw>
                </a:effectLst>
              </a:rPr>
              <a:t> Ibn </a:t>
            </a:r>
            <a:r>
              <a:rPr lang="en-US" dirty="0" err="1">
                <a:effectLst>
                  <a:outerShdw blurRad="38100" dist="19050" dir="2700000" algn="tl">
                    <a:schemeClr val="dk1">
                      <a:alpha val="40000"/>
                    </a:schemeClr>
                  </a:outerShdw>
                </a:effectLst>
              </a:rPr>
              <a:t>Raﬁq</a:t>
            </a:r>
            <a:r>
              <a:rPr lang="en-US" dirty="0">
                <a:effectLst>
                  <a:outerShdw blurRad="38100" dist="19050" dir="2700000" algn="tl">
                    <a:schemeClr val="dk1">
                      <a:alpha val="40000"/>
                    </a:schemeClr>
                  </a:outerShdw>
                </a:effectLst>
              </a:rPr>
              <a:t>, Richard Han, Qin </a:t>
            </a:r>
            <a:r>
              <a:rPr lang="en-US" dirty="0" err="1">
                <a:effectLst>
                  <a:outerShdw blurRad="38100" dist="19050" dir="2700000" algn="tl">
                    <a:schemeClr val="dk1">
                      <a:alpha val="40000"/>
                    </a:schemeClr>
                  </a:outerShdw>
                </a:effectLst>
              </a:rPr>
              <a:t>Lv</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Shivakant</a:t>
            </a:r>
            <a:r>
              <a:rPr lang="en-US" dirty="0">
                <a:effectLst>
                  <a:outerShdw blurRad="38100" dist="19050" dir="2700000" algn="tl">
                    <a:schemeClr val="dk1">
                      <a:alpha val="40000"/>
                    </a:schemeClr>
                  </a:outerShdw>
                </a:effectLst>
              </a:rPr>
              <a:t> Mishra. “Prediction of Cyberbullying Incidents in a Media-based Social Network”. 2016 IEEE/ACM International Conference on Advances in Social Networks Analysis and Mining (ASONAM</a:t>
            </a:r>
            <a:r>
              <a:rPr lang="en-US" dirty="0" smtClean="0">
                <a:effectLst>
                  <a:outerShdw blurRad="38100" dist="19050" dir="2700000" algn="tl">
                    <a:schemeClr val="dk1">
                      <a:alpha val="40000"/>
                    </a:schemeClr>
                  </a:outerShdw>
                </a:effectLst>
              </a:rPr>
              <a:t>).</a:t>
            </a:r>
            <a:endParaRPr lang="en-US" dirty="0" smtClean="0"/>
          </a:p>
          <a:p>
            <a:pPr marL="457200" lvl="0" indent="-457200">
              <a:buFont typeface="+mj-lt"/>
              <a:buAutoNum type="arabicPeriod" startAt="5"/>
            </a:pPr>
            <a:r>
              <a:rPr lang="en-US" dirty="0" err="1" smtClean="0">
                <a:effectLst>
                  <a:outerShdw blurRad="38100" dist="19050" dir="2700000" algn="tl">
                    <a:schemeClr val="dk1">
                      <a:alpha val="40000"/>
                    </a:schemeClr>
                  </a:outerShdw>
                </a:effectLst>
              </a:rPr>
              <a:t>Batoul</a:t>
            </a:r>
            <a:r>
              <a:rPr lang="en-US" dirty="0" smtClean="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Haider</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Maroun</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Chaoun</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Fadi</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Yamout</a:t>
            </a:r>
            <a:r>
              <a:rPr lang="en-US" dirty="0">
                <a:effectLst>
                  <a:outerShdw blurRad="38100" dist="19050" dir="2700000" algn="tl">
                    <a:schemeClr val="dk1">
                      <a:alpha val="40000"/>
                    </a:schemeClr>
                  </a:outerShdw>
                </a:effectLst>
              </a:rPr>
              <a:t>. “Cyberbullying Detection”. 2016 European Modelling Symposium.</a:t>
            </a:r>
            <a:endParaRPr lang="en-US" dirty="0"/>
          </a:p>
          <a:p>
            <a:endParaRPr lang="en-US" dirty="0"/>
          </a:p>
          <a:p>
            <a:endParaRPr lang="en-US" dirty="0"/>
          </a:p>
        </p:txBody>
      </p:sp>
      <p:sp>
        <p:nvSpPr>
          <p:cNvPr id="4" name="Title 3"/>
          <p:cNvSpPr>
            <a:spLocks noGrp="1"/>
          </p:cNvSpPr>
          <p:nvPr>
            <p:ph type="title"/>
          </p:nvPr>
        </p:nvSpPr>
        <p:spPr/>
        <p:txBody>
          <a:bodyPr/>
          <a:lstStyle/>
          <a:p>
            <a:r>
              <a:rPr lang="en-US" dirty="0"/>
              <a:t>References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3" name="Date Placeholder 2"/>
          <p:cNvSpPr>
            <a:spLocks noGrp="1"/>
          </p:cNvSpPr>
          <p:nvPr>
            <p:ph type="dt" sz="half" idx="10"/>
          </p:nvPr>
        </p:nvSpPr>
        <p:spPr/>
        <p:txBody>
          <a:bodyPr/>
          <a:lstStyle/>
          <a:p>
            <a:fld id="{9B506897-750A-43E1-85E3-E7A413AF9B63}" type="datetime5">
              <a:rPr lang="en-US" smtClean="0"/>
              <a:t>27-Nov-18</a:t>
            </a:fld>
            <a:endParaRPr lang="en-US"/>
          </a:p>
        </p:txBody>
      </p:sp>
    </p:spTree>
    <p:extLst>
      <p:ext uri="{BB962C8B-B14F-4D97-AF65-F5344CB8AC3E}">
        <p14:creationId xmlns:p14="http://schemas.microsoft.com/office/powerpoint/2010/main" val="648620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Low self-esteem</a:t>
            </a:r>
          </a:p>
          <a:p>
            <a:r>
              <a:rPr lang="en-US" dirty="0" smtClean="0"/>
              <a:t>Suicidal tendencies</a:t>
            </a:r>
          </a:p>
          <a:p>
            <a:r>
              <a:rPr lang="en-US" dirty="0" smtClean="0"/>
              <a:t>Frustration</a:t>
            </a:r>
          </a:p>
          <a:p>
            <a:r>
              <a:rPr lang="en-US" dirty="0" smtClean="0"/>
              <a:t>Cycle of hatred</a:t>
            </a:r>
          </a:p>
          <a:p>
            <a:r>
              <a:rPr lang="en-US" dirty="0" smtClean="0"/>
              <a:t>Depression</a:t>
            </a:r>
          </a:p>
          <a:p>
            <a:r>
              <a:rPr lang="en-US" dirty="0" smtClean="0"/>
              <a:t>Violation of free speech</a:t>
            </a:r>
            <a:endParaRPr lang="en-US" dirty="0"/>
          </a:p>
        </p:txBody>
      </p:sp>
      <p:sp>
        <p:nvSpPr>
          <p:cNvPr id="3" name="Title 2"/>
          <p:cNvSpPr>
            <a:spLocks noGrp="1"/>
          </p:cNvSpPr>
          <p:nvPr>
            <p:ph type="title"/>
          </p:nvPr>
        </p:nvSpPr>
        <p:spPr>
          <a:xfrm>
            <a:off x="685800" y="533400"/>
            <a:ext cx="7756263" cy="1054250"/>
          </a:xfrm>
        </p:spPr>
        <p:txBody>
          <a:bodyPr/>
          <a:lstStyle/>
          <a:p>
            <a:r>
              <a:rPr lang="en-US" sz="4000" dirty="0" smtClean="0"/>
              <a:t>Effects of Cyber-bullying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Date Placeholder 4"/>
          <p:cNvSpPr>
            <a:spLocks noGrp="1"/>
          </p:cNvSpPr>
          <p:nvPr>
            <p:ph type="dt" sz="half" idx="10"/>
          </p:nvPr>
        </p:nvSpPr>
        <p:spPr/>
        <p:txBody>
          <a:bodyPr/>
          <a:lstStyle/>
          <a:p>
            <a:fld id="{BCBD0134-4A90-45F6-8FDA-3F08DC3E2F6B}" type="datetime5">
              <a:rPr lang="en-US" smtClean="0"/>
              <a:t>27-Nov-18</a:t>
            </a:fld>
            <a:endParaRPr lang="en-US"/>
          </a:p>
        </p:txBody>
      </p:sp>
    </p:spTree>
    <p:extLst>
      <p:ext uri="{BB962C8B-B14F-4D97-AF65-F5344CB8AC3E}">
        <p14:creationId xmlns:p14="http://schemas.microsoft.com/office/powerpoint/2010/main" val="1244870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Gather data on potential cyber-bullying content</a:t>
            </a:r>
          </a:p>
          <a:p>
            <a:r>
              <a:rPr lang="en-US" dirty="0" smtClean="0"/>
              <a:t>Identify aggressive, bully words</a:t>
            </a:r>
          </a:p>
          <a:p>
            <a:r>
              <a:rPr lang="en-US" dirty="0" smtClean="0"/>
              <a:t>Explore different algorithms</a:t>
            </a:r>
          </a:p>
          <a:p>
            <a:r>
              <a:rPr lang="en-US" dirty="0" smtClean="0"/>
              <a:t>Detection based on high accuracy algorithm</a:t>
            </a:r>
          </a:p>
        </p:txBody>
      </p:sp>
      <p:sp>
        <p:nvSpPr>
          <p:cNvPr id="3" name="Title 2"/>
          <p:cNvSpPr>
            <a:spLocks noGrp="1"/>
          </p:cNvSpPr>
          <p:nvPr>
            <p:ph type="title"/>
          </p:nvPr>
        </p:nvSpPr>
        <p:spPr>
          <a:xfrm>
            <a:off x="685800" y="533400"/>
            <a:ext cx="7756263" cy="1054250"/>
          </a:xfrm>
        </p:spPr>
        <p:txBody>
          <a:bodyPr/>
          <a:lstStyle/>
          <a:p>
            <a:r>
              <a:rPr lang="en-US" sz="4000" dirty="0" smtClean="0"/>
              <a:t>Cyber-bullying Detection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Date Placeholder 4"/>
          <p:cNvSpPr>
            <a:spLocks noGrp="1"/>
          </p:cNvSpPr>
          <p:nvPr>
            <p:ph type="dt" sz="half" idx="10"/>
          </p:nvPr>
        </p:nvSpPr>
        <p:spPr/>
        <p:txBody>
          <a:bodyPr/>
          <a:lstStyle/>
          <a:p>
            <a:fld id="{A43792F5-A15C-4997-B95B-9B544786C464}" type="datetime5">
              <a:rPr lang="en-US" smtClean="0"/>
              <a:t>27-Nov-18</a:t>
            </a:fld>
            <a:endParaRPr lang="en-US" dirty="0"/>
          </a:p>
        </p:txBody>
      </p:sp>
    </p:spTree>
    <p:extLst>
      <p:ext uri="{BB962C8B-B14F-4D97-AF65-F5344CB8AC3E}">
        <p14:creationId xmlns:p14="http://schemas.microsoft.com/office/powerpoint/2010/main" val="218356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Prevention of violent and threatening comments</a:t>
            </a:r>
          </a:p>
          <a:p>
            <a:r>
              <a:rPr lang="en-US" dirty="0" smtClean="0"/>
              <a:t>Reduction of hate speech</a:t>
            </a:r>
          </a:p>
          <a:p>
            <a:r>
              <a:rPr lang="en-US" dirty="0" smtClean="0"/>
              <a:t>Promoting a healthy digital media environment</a:t>
            </a:r>
          </a:p>
          <a:p>
            <a:r>
              <a:rPr lang="en-US" dirty="0" smtClean="0"/>
              <a:t>Improvement of mental health issues</a:t>
            </a:r>
          </a:p>
          <a:p>
            <a:r>
              <a:rPr lang="en-US" dirty="0" smtClean="0"/>
              <a:t>Prevention of cyber victimization</a:t>
            </a:r>
            <a:endParaRPr lang="en-US" dirty="0"/>
          </a:p>
          <a:p>
            <a:endParaRPr lang="en-US" dirty="0" smtClean="0"/>
          </a:p>
        </p:txBody>
      </p:sp>
      <p:sp>
        <p:nvSpPr>
          <p:cNvPr id="3" name="Title 2"/>
          <p:cNvSpPr>
            <a:spLocks noGrp="1"/>
          </p:cNvSpPr>
          <p:nvPr>
            <p:ph type="title"/>
          </p:nvPr>
        </p:nvSpPr>
        <p:spPr>
          <a:xfrm>
            <a:off x="685800" y="533400"/>
            <a:ext cx="7756263" cy="1054250"/>
          </a:xfrm>
        </p:spPr>
        <p:txBody>
          <a:bodyPr/>
          <a:lstStyle/>
          <a:p>
            <a:r>
              <a:rPr lang="en-US" sz="4000" dirty="0" smtClean="0"/>
              <a:t>Purpose</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10"/>
          </p:nvPr>
        </p:nvSpPr>
        <p:spPr/>
        <p:txBody>
          <a:bodyPr/>
          <a:lstStyle/>
          <a:p>
            <a:fld id="{B3D58262-7AD9-4316-A2A4-63ECA4CCD962}" type="datetime5">
              <a:rPr lang="en-US" smtClean="0"/>
              <a:t>27-Nov-18</a:t>
            </a:fld>
            <a:endParaRPr lang="en-US"/>
          </a:p>
        </p:txBody>
      </p:sp>
    </p:spTree>
    <p:extLst>
      <p:ext uri="{BB962C8B-B14F-4D97-AF65-F5344CB8AC3E}">
        <p14:creationId xmlns:p14="http://schemas.microsoft.com/office/powerpoint/2010/main" val="219161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Detection of cyber-bullying is quite critical and challenging, so these features are highly desired.</a:t>
            </a:r>
          </a:p>
          <a:p>
            <a:r>
              <a:rPr lang="en-US" dirty="0" smtClean="0"/>
              <a:t>High detection rate</a:t>
            </a:r>
          </a:p>
          <a:p>
            <a:r>
              <a:rPr lang="en-US" dirty="0" smtClean="0"/>
              <a:t>Reduction of false identification</a:t>
            </a:r>
          </a:p>
          <a:p>
            <a:r>
              <a:rPr lang="en-US" dirty="0" smtClean="0"/>
              <a:t>Better performance</a:t>
            </a:r>
          </a:p>
          <a:p>
            <a:r>
              <a:rPr lang="en-US" dirty="0" smtClean="0"/>
              <a:t>Reduced computation time</a:t>
            </a:r>
          </a:p>
          <a:p>
            <a:r>
              <a:rPr lang="en-US" dirty="0" smtClean="0"/>
              <a:t>Direct resultant classes</a:t>
            </a:r>
          </a:p>
        </p:txBody>
      </p:sp>
      <p:sp>
        <p:nvSpPr>
          <p:cNvPr id="3" name="Title 2"/>
          <p:cNvSpPr>
            <a:spLocks noGrp="1"/>
          </p:cNvSpPr>
          <p:nvPr>
            <p:ph type="title"/>
          </p:nvPr>
        </p:nvSpPr>
        <p:spPr>
          <a:xfrm>
            <a:off x="685800" y="533400"/>
            <a:ext cx="7756263" cy="1054250"/>
          </a:xfrm>
        </p:spPr>
        <p:txBody>
          <a:bodyPr/>
          <a:lstStyle/>
          <a:p>
            <a:r>
              <a:rPr lang="en-US" sz="4000" dirty="0" smtClean="0"/>
              <a:t>Desired Features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10"/>
          </p:nvPr>
        </p:nvSpPr>
        <p:spPr/>
        <p:txBody>
          <a:bodyPr/>
          <a:lstStyle/>
          <a:p>
            <a:fld id="{8D55D370-04EE-4D34-8A5D-9D5CC7C296C9}" type="datetime5">
              <a:rPr lang="en-US" smtClean="0"/>
              <a:t>27-Nov-18</a:t>
            </a:fld>
            <a:endParaRPr lang="en-US"/>
          </a:p>
        </p:txBody>
      </p:sp>
    </p:spTree>
    <p:extLst>
      <p:ext uri="{BB962C8B-B14F-4D97-AF65-F5344CB8AC3E}">
        <p14:creationId xmlns:p14="http://schemas.microsoft.com/office/powerpoint/2010/main" val="1759107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5800" y="533400"/>
            <a:ext cx="7756263" cy="1054250"/>
          </a:xfrm>
        </p:spPr>
        <p:txBody>
          <a:bodyPr/>
          <a:lstStyle/>
          <a:p>
            <a:r>
              <a:rPr lang="en-US" sz="4000" dirty="0" smtClean="0"/>
              <a:t>Model Training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10"/>
          </p:nvPr>
        </p:nvSpPr>
        <p:spPr/>
        <p:txBody>
          <a:bodyPr/>
          <a:lstStyle/>
          <a:p>
            <a:fld id="{B3D58262-7AD9-4316-A2A4-63ECA4CCD962}" type="datetime5">
              <a:rPr lang="en-US" smtClean="0"/>
              <a:t>27-Nov-18</a:t>
            </a:fld>
            <a:endParaRPr lang="en-US"/>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209800"/>
            <a:ext cx="6705599" cy="4068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771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29332215"/>
              </p:ext>
            </p:extLst>
          </p:nvPr>
        </p:nvGraphicFramePr>
        <p:xfrm>
          <a:off x="304800" y="2133600"/>
          <a:ext cx="8839200" cy="4506084"/>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2729996">
                  <a:extLst>
                    <a:ext uri="{9D8B030D-6E8A-4147-A177-3AD203B41FA5}">
                      <a16:colId xmlns="" xmlns:a16="http://schemas.microsoft.com/office/drawing/2014/main" val="20001"/>
                    </a:ext>
                  </a:extLst>
                </a:gridCol>
                <a:gridCol w="1384804">
                  <a:extLst>
                    <a:ext uri="{9D8B030D-6E8A-4147-A177-3AD203B41FA5}">
                      <a16:colId xmlns="" xmlns:a16="http://schemas.microsoft.com/office/drawing/2014/main" val="293247383"/>
                    </a:ext>
                  </a:extLst>
                </a:gridCol>
                <a:gridCol w="1981200">
                  <a:extLst>
                    <a:ext uri="{9D8B030D-6E8A-4147-A177-3AD203B41FA5}">
                      <a16:colId xmlns="" xmlns:a16="http://schemas.microsoft.com/office/drawing/2014/main" val="2401765070"/>
                    </a:ext>
                  </a:extLst>
                </a:gridCol>
                <a:gridCol w="1524000">
                  <a:extLst>
                    <a:ext uri="{9D8B030D-6E8A-4147-A177-3AD203B41FA5}">
                      <a16:colId xmlns="" xmlns:a16="http://schemas.microsoft.com/office/drawing/2014/main" val="1208857690"/>
                    </a:ext>
                  </a:extLst>
                </a:gridCol>
              </a:tblGrid>
              <a:tr h="591926">
                <a:tc>
                  <a:txBody>
                    <a:bodyPr/>
                    <a:lstStyle/>
                    <a:p>
                      <a:r>
                        <a:rPr lang="en-US" dirty="0" smtClean="0"/>
                        <a:t>Paper No</a:t>
                      </a:r>
                      <a:endParaRPr lang="en-US" dirty="0"/>
                    </a:p>
                  </a:txBody>
                  <a:tcPr/>
                </a:tc>
                <a:tc>
                  <a:txBody>
                    <a:bodyPr/>
                    <a:lstStyle/>
                    <a:p>
                      <a:r>
                        <a:rPr lang="en-US" dirty="0" smtClean="0"/>
                        <a:t>      Used Methodology</a:t>
                      </a:r>
                      <a:endParaRPr lang="en-US" dirty="0"/>
                    </a:p>
                  </a:txBody>
                  <a:tcPr/>
                </a:tc>
                <a:tc>
                  <a:txBody>
                    <a:bodyPr/>
                    <a:lstStyle/>
                    <a:p>
                      <a:r>
                        <a:rPr lang="en-US" dirty="0" smtClean="0"/>
                        <a:t>   Result</a:t>
                      </a:r>
                      <a:endParaRPr lang="en-US" dirty="0"/>
                    </a:p>
                  </a:txBody>
                  <a:tcPr/>
                </a:tc>
                <a:tc>
                  <a:txBody>
                    <a:bodyPr/>
                    <a:lstStyle/>
                    <a:p>
                      <a:r>
                        <a:rPr lang="en-US" dirty="0" smtClean="0"/>
                        <a:t>Data Set</a:t>
                      </a:r>
                      <a:endParaRPr lang="en-US" dirty="0"/>
                    </a:p>
                  </a:txBody>
                  <a:tcPr/>
                </a:tc>
                <a:tc>
                  <a:txBody>
                    <a:bodyPr/>
                    <a:lstStyle/>
                    <a:p>
                      <a:r>
                        <a:rPr lang="en-US" dirty="0" smtClean="0"/>
                        <a:t>Limitations</a:t>
                      </a:r>
                      <a:endParaRPr lang="en-US" dirty="0"/>
                    </a:p>
                  </a:txBody>
                  <a:tcPr/>
                </a:tc>
                <a:extLst>
                  <a:ext uri="{0D108BD9-81ED-4DB2-BD59-A6C34878D82A}">
                    <a16:rowId xmlns="" xmlns:a16="http://schemas.microsoft.com/office/drawing/2014/main" val="10000"/>
                  </a:ext>
                </a:extLst>
              </a:tr>
              <a:tr h="1362719">
                <a:tc>
                  <a:txBody>
                    <a:bodyPr/>
                    <a:lstStyle/>
                    <a:p>
                      <a:r>
                        <a:rPr lang="en-US" dirty="0" smtClean="0"/>
                        <a:t>Paper[1]</a:t>
                      </a:r>
                      <a:endParaRPr lang="en-US" dirty="0"/>
                    </a:p>
                  </a:txBody>
                  <a:tcPr/>
                </a:tc>
                <a:tc>
                  <a:txBody>
                    <a:bodyPr/>
                    <a:lstStyle/>
                    <a:p>
                      <a:r>
                        <a:rPr lang="en-US" dirty="0" smtClean="0"/>
                        <a:t>Text</a:t>
                      </a:r>
                      <a:r>
                        <a:rPr lang="en-US" baseline="0" dirty="0" smtClean="0"/>
                        <a:t> mining and lexicon    based</a:t>
                      </a:r>
                      <a:endParaRPr lang="en-US" dirty="0"/>
                    </a:p>
                  </a:txBody>
                  <a:tcPr/>
                </a:tc>
                <a:tc>
                  <a:txBody>
                    <a:bodyPr/>
                    <a:lstStyle/>
                    <a:p>
                      <a:r>
                        <a:rPr lang="en-US" dirty="0" smtClean="0"/>
                        <a:t>Didn’t implement yet</a:t>
                      </a:r>
                      <a:endParaRPr lang="en-US" dirty="0"/>
                    </a:p>
                  </a:txBody>
                  <a:tcPr/>
                </a:tc>
                <a:tc>
                  <a:txBody>
                    <a:bodyPr/>
                    <a:lstStyle/>
                    <a:p>
                      <a:r>
                        <a:rPr lang="en-US" dirty="0" smtClean="0"/>
                        <a:t>Arabic tweet conversations</a:t>
                      </a:r>
                      <a:endParaRPr lang="en-US" dirty="0"/>
                    </a:p>
                  </a:txBody>
                  <a:tcPr/>
                </a:tc>
                <a:tc>
                  <a:txBody>
                    <a:bodyPr/>
                    <a:lstStyle/>
                    <a:p>
                      <a:r>
                        <a:rPr lang="en-US" dirty="0" smtClean="0"/>
                        <a:t>Lexicon on Arabic language doesn’t</a:t>
                      </a:r>
                      <a:r>
                        <a:rPr lang="en-US" baseline="0" dirty="0" smtClean="0"/>
                        <a:t> </a:t>
                      </a:r>
                      <a:r>
                        <a:rPr lang="en-US" dirty="0" smtClean="0"/>
                        <a:t>exist</a:t>
                      </a:r>
                      <a:endParaRPr lang="en-US" dirty="0"/>
                    </a:p>
                  </a:txBody>
                  <a:tcPr/>
                </a:tc>
                <a:extLst>
                  <a:ext uri="{0D108BD9-81ED-4DB2-BD59-A6C34878D82A}">
                    <a16:rowId xmlns="" xmlns:a16="http://schemas.microsoft.com/office/drawing/2014/main" val="10001"/>
                  </a:ext>
                </a:extLst>
              </a:tr>
              <a:tr h="1362719">
                <a:tc>
                  <a:txBody>
                    <a:bodyPr/>
                    <a:lstStyle/>
                    <a:p>
                      <a:r>
                        <a:rPr lang="en-US" dirty="0" smtClean="0"/>
                        <a:t>Paper[2]</a:t>
                      </a:r>
                      <a:endParaRPr lang="en-US" dirty="0"/>
                    </a:p>
                  </a:txBody>
                  <a:tcPr/>
                </a:tc>
                <a:tc>
                  <a:txBody>
                    <a:bodyPr/>
                    <a:lstStyle/>
                    <a:p>
                      <a:r>
                        <a:rPr lang="en-US" dirty="0" smtClean="0"/>
                        <a:t>Support</a:t>
                      </a:r>
                      <a:r>
                        <a:rPr lang="en-US" baseline="0" dirty="0" smtClean="0"/>
                        <a:t> vector machine(SVM)</a:t>
                      </a:r>
                      <a:endParaRPr lang="en-US" dirty="0"/>
                    </a:p>
                  </a:txBody>
                  <a:tcPr/>
                </a:tc>
                <a:tc>
                  <a:txBody>
                    <a:bodyPr/>
                    <a:lstStyle/>
                    <a:p>
                      <a:r>
                        <a:rPr lang="en-US" dirty="0" smtClean="0"/>
                        <a:t>79.412% accuracy</a:t>
                      </a:r>
                      <a:endParaRPr lang="en-US" dirty="0"/>
                    </a:p>
                  </a:txBody>
                  <a:tcPr/>
                </a:tc>
                <a:tc>
                  <a:txBody>
                    <a:bodyPr/>
                    <a:lstStyle/>
                    <a:p>
                      <a:r>
                        <a:rPr lang="en-US" dirty="0" smtClean="0"/>
                        <a:t>Account of Indonesian celebrities in </a:t>
                      </a:r>
                      <a:r>
                        <a:rPr lang="en-US" dirty="0" err="1" smtClean="0"/>
                        <a:t>Instragram</a:t>
                      </a:r>
                      <a:endParaRPr lang="en-US" dirty="0"/>
                    </a:p>
                  </a:txBody>
                  <a:tcPr/>
                </a:tc>
                <a:tc>
                  <a:txBody>
                    <a:bodyPr/>
                    <a:lstStyle/>
                    <a:p>
                      <a:r>
                        <a:rPr lang="en-US" dirty="0" smtClean="0"/>
                        <a:t>Only Indonesian language can</a:t>
                      </a:r>
                      <a:r>
                        <a:rPr lang="en-US" baseline="0" dirty="0" smtClean="0"/>
                        <a:t> be detected</a:t>
                      </a:r>
                      <a:endParaRPr lang="en-US" dirty="0"/>
                    </a:p>
                  </a:txBody>
                  <a:tcPr/>
                </a:tc>
                <a:extLst>
                  <a:ext uri="{0D108BD9-81ED-4DB2-BD59-A6C34878D82A}">
                    <a16:rowId xmlns="" xmlns:a16="http://schemas.microsoft.com/office/drawing/2014/main" val="10002"/>
                  </a:ext>
                </a:extLst>
              </a:tr>
              <a:tr h="1107209">
                <a:tc>
                  <a:txBody>
                    <a:bodyPr/>
                    <a:lstStyle/>
                    <a:p>
                      <a:r>
                        <a:rPr lang="en-US" dirty="0" smtClean="0"/>
                        <a:t>Paper[3]</a:t>
                      </a:r>
                      <a:endParaRPr lang="en-US" dirty="0"/>
                    </a:p>
                  </a:txBody>
                  <a:tcPr/>
                </a:tc>
                <a:tc>
                  <a:txBody>
                    <a:bodyPr/>
                    <a:lstStyle/>
                    <a:p>
                      <a:r>
                        <a:rPr lang="en-US" dirty="0" smtClean="0"/>
                        <a:t>SVM with poly, linear, RBF, sigmoid kernel</a:t>
                      </a:r>
                      <a:endParaRPr lang="en-US" dirty="0"/>
                    </a:p>
                  </a:txBody>
                  <a:tcPr/>
                </a:tc>
                <a:tc>
                  <a:txBody>
                    <a:bodyPr/>
                    <a:lstStyle/>
                    <a:p>
                      <a:r>
                        <a:rPr lang="en-US" dirty="0" smtClean="0"/>
                        <a:t>99.41% from</a:t>
                      </a:r>
                      <a:r>
                        <a:rPr lang="en-US" baseline="0" dirty="0" smtClean="0"/>
                        <a:t> SVM poly kernel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12,729 data from www.Kaggle.com</a:t>
                      </a:r>
                    </a:p>
                    <a:p>
                      <a:endParaRPr lang="en-US" dirty="0"/>
                    </a:p>
                  </a:txBody>
                  <a:tcPr/>
                </a:tc>
                <a:tc>
                  <a:txBody>
                    <a:bodyPr/>
                    <a:lstStyle/>
                    <a:p>
                      <a:r>
                        <a:rPr lang="en-US" dirty="0" smtClean="0"/>
                        <a:t>Spelling mistakes</a:t>
                      </a:r>
                      <a:r>
                        <a:rPr lang="en-US" baseline="0" dirty="0" smtClean="0"/>
                        <a:t> </a:t>
                      </a:r>
                      <a:r>
                        <a:rPr lang="en-US" dirty="0" smtClean="0"/>
                        <a:t>cannot be detected</a:t>
                      </a:r>
                      <a:endParaRPr lang="en-US" dirty="0"/>
                    </a:p>
                  </a:txBody>
                  <a:tcPr/>
                </a:tc>
                <a:extLst>
                  <a:ext uri="{0D108BD9-81ED-4DB2-BD59-A6C34878D82A}">
                    <a16:rowId xmlns="" xmlns:a16="http://schemas.microsoft.com/office/drawing/2014/main" val="10003"/>
                  </a:ext>
                </a:extLst>
              </a:tr>
            </a:tbl>
          </a:graphicData>
        </a:graphic>
      </p:graphicFrame>
      <p:sp>
        <p:nvSpPr>
          <p:cNvPr id="3" name="Title 2"/>
          <p:cNvSpPr>
            <a:spLocks noGrp="1"/>
          </p:cNvSpPr>
          <p:nvPr>
            <p:ph type="title"/>
          </p:nvPr>
        </p:nvSpPr>
        <p:spPr>
          <a:xfrm>
            <a:off x="685800" y="533400"/>
            <a:ext cx="7756263" cy="914400"/>
          </a:xfrm>
        </p:spPr>
        <p:txBody>
          <a:bodyPr/>
          <a:lstStyle/>
          <a:p>
            <a:r>
              <a:rPr lang="en-US" sz="4000" dirty="0" smtClean="0"/>
              <a:t>Related Works</a:t>
            </a:r>
            <a:endParaRPr lang="en-US" sz="4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5" name="Date Placeholder 4"/>
          <p:cNvSpPr>
            <a:spLocks noGrp="1"/>
          </p:cNvSpPr>
          <p:nvPr>
            <p:ph type="dt" sz="half" idx="10"/>
          </p:nvPr>
        </p:nvSpPr>
        <p:spPr/>
        <p:txBody>
          <a:bodyPr/>
          <a:lstStyle/>
          <a:p>
            <a:fld id="{F1000019-6EAE-4602-AE14-4D5C79B2FBF0}" type="datetime5">
              <a:rPr lang="en-US" smtClean="0"/>
              <a:t>27-Nov-18</a:t>
            </a:fld>
            <a:endParaRPr lang="en-US"/>
          </a:p>
        </p:txBody>
      </p:sp>
    </p:spTree>
    <p:extLst>
      <p:ext uri="{BB962C8B-B14F-4D97-AF65-F5344CB8AC3E}">
        <p14:creationId xmlns:p14="http://schemas.microsoft.com/office/powerpoint/2010/main" val="967095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1_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3.xml><?xml version="1.0" encoding="utf-8"?>
<a:theme xmlns:a="http://schemas.openxmlformats.org/drawingml/2006/main" name="2_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1345</TotalTime>
  <Words>1509</Words>
  <Application>Microsoft Office PowerPoint</Application>
  <PresentationFormat>On-screen Show (4:3)</PresentationFormat>
  <Paragraphs>311</Paragraphs>
  <Slides>35</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35</vt:i4>
      </vt:variant>
    </vt:vector>
  </HeadingPairs>
  <TitlesOfParts>
    <vt:vector size="41" baseType="lpstr">
      <vt:lpstr>Book Antiqua</vt:lpstr>
      <vt:lpstr>Calibri</vt:lpstr>
      <vt:lpstr>Wingdings</vt:lpstr>
      <vt:lpstr>Hardcover</vt:lpstr>
      <vt:lpstr>1_Hardcover</vt:lpstr>
      <vt:lpstr>2_Hardcover</vt:lpstr>
      <vt:lpstr>Cyber-bullying classification and vulnerability detection</vt:lpstr>
      <vt:lpstr>Introduction to Cyber-bullying</vt:lpstr>
      <vt:lpstr>Types of Cyber-bullying</vt:lpstr>
      <vt:lpstr>Effects of Cyber-bullying</vt:lpstr>
      <vt:lpstr>Cyber-bullying Detection</vt:lpstr>
      <vt:lpstr>Purpose</vt:lpstr>
      <vt:lpstr>Desired Features</vt:lpstr>
      <vt:lpstr>Model Training</vt:lpstr>
      <vt:lpstr>Related Works</vt:lpstr>
      <vt:lpstr>Related Works</vt:lpstr>
      <vt:lpstr>Related Works</vt:lpstr>
      <vt:lpstr>Solution Approach</vt:lpstr>
      <vt:lpstr>Dataset</vt:lpstr>
      <vt:lpstr>Platform and Tools</vt:lpstr>
      <vt:lpstr>Cleaning</vt:lpstr>
      <vt:lpstr>Pre-processing</vt:lpstr>
      <vt:lpstr>Most Used Bully Words</vt:lpstr>
      <vt:lpstr>Most Used Non-bully Words </vt:lpstr>
      <vt:lpstr>Feature Extraction</vt:lpstr>
      <vt:lpstr>Feature Extraction</vt:lpstr>
      <vt:lpstr>Naïve Bayes</vt:lpstr>
      <vt:lpstr>Logistic Regression</vt:lpstr>
      <vt:lpstr>K-NN</vt:lpstr>
      <vt:lpstr>Decision Tree</vt:lpstr>
      <vt:lpstr>Support Vector Machine</vt:lpstr>
      <vt:lpstr>Support Vector Machine</vt:lpstr>
      <vt:lpstr>Result Analysis</vt:lpstr>
      <vt:lpstr>Result Analysis</vt:lpstr>
      <vt:lpstr>Result Analysis</vt:lpstr>
      <vt:lpstr>Result Analysis</vt:lpstr>
      <vt:lpstr>Result Analysis</vt:lpstr>
      <vt:lpstr>Conclusion</vt:lpstr>
      <vt:lpstr>Future Work</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and vulnerability detection using machine learning</dc:title>
  <dc:creator>Fahim Abir</dc:creator>
  <cp:lastModifiedBy>Rakib Hossain Ayon</cp:lastModifiedBy>
  <cp:revision>68</cp:revision>
  <dcterms:created xsi:type="dcterms:W3CDTF">2006-08-16T00:00:00Z</dcterms:created>
  <dcterms:modified xsi:type="dcterms:W3CDTF">2018-11-27T06:34:07Z</dcterms:modified>
</cp:coreProperties>
</file>