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31"/>
  </p:notesMasterIdLst>
  <p:sldIdLst>
    <p:sldId id="259" r:id="rId2"/>
    <p:sldId id="261" r:id="rId3"/>
    <p:sldId id="272" r:id="rId4"/>
    <p:sldId id="274" r:id="rId5"/>
    <p:sldId id="275" r:id="rId6"/>
    <p:sldId id="420" r:id="rId7"/>
    <p:sldId id="278" r:id="rId8"/>
    <p:sldId id="375" r:id="rId9"/>
    <p:sldId id="376" r:id="rId10"/>
    <p:sldId id="379" r:id="rId11"/>
    <p:sldId id="438" r:id="rId12"/>
    <p:sldId id="422" r:id="rId13"/>
    <p:sldId id="423" r:id="rId14"/>
    <p:sldId id="424" r:id="rId15"/>
    <p:sldId id="425" r:id="rId16"/>
    <p:sldId id="426" r:id="rId17"/>
    <p:sldId id="439" r:id="rId18"/>
    <p:sldId id="440" r:id="rId19"/>
    <p:sldId id="441" r:id="rId20"/>
    <p:sldId id="442" r:id="rId21"/>
    <p:sldId id="443" r:id="rId22"/>
    <p:sldId id="444" r:id="rId23"/>
    <p:sldId id="445" r:id="rId24"/>
    <p:sldId id="427" r:id="rId25"/>
    <p:sldId id="429" r:id="rId26"/>
    <p:sldId id="448" r:id="rId27"/>
    <p:sldId id="446" r:id="rId28"/>
    <p:sldId id="380" r:id="rId29"/>
    <p:sldId id="41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2"/>
            <p14:sldId id="274"/>
            <p14:sldId id="275"/>
          </p14:sldIdLst>
        </p14:section>
        <p14:section name="STEPS" id="{521DEF98-8796-4632-831A-16252E9A6054}">
          <p14:sldIdLst>
            <p14:sldId id="420"/>
            <p14:sldId id="278"/>
            <p14:sldId id="375"/>
            <p14:sldId id="376"/>
            <p14:sldId id="379"/>
            <p14:sldId id="438"/>
            <p14:sldId id="422"/>
            <p14:sldId id="423"/>
            <p14:sldId id="424"/>
            <p14:sldId id="425"/>
            <p14:sldId id="426"/>
            <p14:sldId id="439"/>
            <p14:sldId id="440"/>
            <p14:sldId id="441"/>
            <p14:sldId id="442"/>
            <p14:sldId id="443"/>
            <p14:sldId id="444"/>
            <p14:sldId id="445"/>
            <p14:sldId id="427"/>
            <p14:sldId id="429"/>
            <p14:sldId id="448"/>
            <p14:sldId id="446"/>
            <p14:sldId id="380"/>
            <p14:sldId id="413"/>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7C6AD-A3B4-4E54-B9DE-F985FBD13D2B}" v="198" dt="2023-03-03T07:55:54.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75" d="100"/>
          <a:sy n="75" d="100"/>
        </p:scale>
        <p:origin x="1085" y="58"/>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25376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to give updates for project</a:t>
            </a:r>
            <a:r>
              <a:rPr lang="en-US" baseline="0" dirty="0"/>
              <a:t> milestones.</a:t>
            </a:r>
            <a:endParaRPr lang="en-US" dirty="0"/>
          </a:p>
          <a:p>
            <a:endParaRPr lang="en-US" baseline="0" dirty="0"/>
          </a:p>
          <a:p>
            <a:pPr lvl="0"/>
            <a:r>
              <a:rPr lang="en-US" sz="1000" b="1" dirty="0"/>
              <a:t>Sections</a:t>
            </a:r>
            <a:endParaRPr lang="en-US" sz="1000" b="0" dirty="0"/>
          </a:p>
          <a:p>
            <a:pPr lvl="0"/>
            <a:r>
              <a:rPr lang="en-US" sz="1000" b="0" dirty="0"/>
              <a:t>Right-click on a slide to add sections.</a:t>
            </a:r>
            <a:r>
              <a:rPr lang="en-US" sz="1000" b="0" baseline="0" dirty="0"/>
              <a:t> Sections can help to organize your slides or facilitate collaboration between multiple authors.</a:t>
            </a:r>
            <a:endParaRPr lang="en-US" sz="1000" b="0" dirty="0"/>
          </a:p>
          <a:p>
            <a:pPr lvl="0"/>
            <a:endParaRPr lang="en-US" sz="1000" b="1" dirty="0"/>
          </a:p>
          <a:p>
            <a:pPr lvl="0"/>
            <a:r>
              <a:rPr lang="en-US" sz="1000" b="1" dirty="0"/>
              <a:t>Notes</a:t>
            </a:r>
          </a:p>
          <a:p>
            <a:pPr lvl="0"/>
            <a:r>
              <a:rPr lang="en-US" sz="1000" dirty="0"/>
              <a:t>Use the Notes section for delivery notes or to provide additional details for the audience.</a:t>
            </a:r>
            <a:r>
              <a:rPr lang="en-US" sz="1000" baseline="0" dirty="0"/>
              <a:t> View these notes in Presentation View during your presentation. </a:t>
            </a:r>
          </a:p>
          <a:p>
            <a:pPr lvl="0">
              <a:buFontTx/>
              <a:buNone/>
            </a:pPr>
            <a:r>
              <a:rPr lang="en-US" sz="1000" dirty="0"/>
              <a:t>Keep in mind the font size (important for accessibility, visibility, videotaping, and online production)</a:t>
            </a:r>
          </a:p>
          <a:p>
            <a:pPr lvl="0"/>
            <a:endParaRPr lang="en-US" sz="1000" dirty="0"/>
          </a:p>
          <a:p>
            <a:pPr lvl="0">
              <a:buFontTx/>
              <a:buNone/>
            </a:pPr>
            <a:r>
              <a:rPr lang="en-US" sz="1000" b="1" dirty="0"/>
              <a:t>Coordinated colors </a:t>
            </a:r>
          </a:p>
          <a:p>
            <a:pPr lvl="0">
              <a:buFontTx/>
              <a:buNone/>
            </a:pPr>
            <a:r>
              <a:rPr lang="en-US" sz="1000" dirty="0"/>
              <a:t>Pay particular attention to the graphs, charts, and text boxes.</a:t>
            </a:r>
            <a:r>
              <a:rPr lang="en-US" sz="1000" baseline="0" dirty="0"/>
              <a:t> </a:t>
            </a:r>
            <a:endParaRPr lang="en-US" sz="1000" dirty="0"/>
          </a:p>
          <a:p>
            <a:pPr lvl="0"/>
            <a:r>
              <a:rPr lang="en-US" sz="1000" dirty="0"/>
              <a:t>Consider that attendees will print in black and white or </a:t>
            </a:r>
            <a:r>
              <a:rPr lang="en-US" sz="1000" dirty="0" err="1"/>
              <a:t>grayscale</a:t>
            </a:r>
            <a:r>
              <a:rPr lang="en-US" sz="1000" dirty="0"/>
              <a:t>. Run a test print to make sure your colors work when printed in pure black and white and </a:t>
            </a:r>
            <a:r>
              <a:rPr lang="en-US" sz="1000" dirty="0" err="1"/>
              <a:t>grayscale</a:t>
            </a:r>
            <a:r>
              <a:rPr lang="en-US" sz="1000" dirty="0"/>
              <a:t>.</a:t>
            </a:r>
          </a:p>
          <a:p>
            <a:pPr lvl="0">
              <a:buFontTx/>
              <a:buNone/>
            </a:pPr>
            <a:endParaRPr lang="en-US" sz="1000" dirty="0"/>
          </a:p>
          <a:p>
            <a:pPr lvl="0">
              <a:buFontTx/>
              <a:buNone/>
            </a:pPr>
            <a:r>
              <a:rPr lang="en-US" sz="1000" b="1" dirty="0"/>
              <a:t>Graphics, tables, and graphs</a:t>
            </a:r>
          </a:p>
          <a:p>
            <a:pPr lvl="0"/>
            <a:r>
              <a:rPr lang="en-US" sz="1000" dirty="0"/>
              <a:t>Keep it simple: If possible, use consistent, non-distracting styles and colors.</a:t>
            </a:r>
          </a:p>
          <a:p>
            <a:pPr lvl="0"/>
            <a:r>
              <a:rPr lang="en-US" sz="1000" dirty="0"/>
              <a:t>Label all graphs and tables.</a:t>
            </a:r>
          </a:p>
          <a:p>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the project</a:t>
            </a:r>
            <a:r>
              <a:rPr lang="en-US" baseline="0" dirty="0"/>
              <a:t> about?</a:t>
            </a:r>
          </a:p>
          <a:p>
            <a:r>
              <a:rPr lang="en-US" dirty="0"/>
              <a:t>Define</a:t>
            </a:r>
            <a:r>
              <a:rPr lang="en-US" baseline="0" dirty="0"/>
              <a:t> the goal of this project</a:t>
            </a:r>
          </a:p>
          <a:p>
            <a:pPr lvl="1"/>
            <a:r>
              <a:rPr lang="en-US" dirty="0"/>
              <a:t>Is it similar to projects in the past or is it a new effort?</a:t>
            </a:r>
          </a:p>
          <a:p>
            <a:r>
              <a:rPr lang="en-US" baseline="0" dirty="0"/>
              <a:t>Define the scope of this project</a:t>
            </a:r>
          </a:p>
          <a:p>
            <a:pPr lvl="1"/>
            <a:r>
              <a:rPr lang="en-US" baseline="0" dirty="0"/>
              <a:t>Is it an independent project or is it related to other projects?</a:t>
            </a:r>
          </a:p>
          <a:p>
            <a:pPr lvl="0"/>
            <a:endParaRPr lang="en-US" baseline="0" dirty="0"/>
          </a:p>
          <a:p>
            <a:pPr lvl="0"/>
            <a:r>
              <a:rPr lang="en-US" baseline="0" dirty="0"/>
              <a:t>* Note that this slide is not necessary for weekly status meetings</a:t>
            </a:r>
            <a:endParaRPr lang="en-US" dirty="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Tree>
    <p:extLst>
      <p:ext uri="{BB962C8B-B14F-4D97-AF65-F5344CB8AC3E}">
        <p14:creationId xmlns:p14="http://schemas.microsoft.com/office/powerpoint/2010/main" val="360369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936954977"/>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41163793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22158D-428B-4987-8B28-745A2AFA1252}"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83459762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pic>
        <p:nvPicPr>
          <p:cNvPr id="7" name="Picture 6"/>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88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22158D-428B-4987-8B28-745A2AFA1252}"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345099177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22158D-428B-4987-8B28-745A2AFA1252}"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43842276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22158D-428B-4987-8B28-745A2AFA1252}"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108622644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26322412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36796823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extLst>
      <p:ext uri="{BB962C8B-B14F-4D97-AF65-F5344CB8AC3E}">
        <p14:creationId xmlns:p14="http://schemas.microsoft.com/office/powerpoint/2010/main" val="207915808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spTree>
    <p:extLst>
      <p:ext uri="{BB962C8B-B14F-4D97-AF65-F5344CB8AC3E}">
        <p14:creationId xmlns:p14="http://schemas.microsoft.com/office/powerpoint/2010/main" val="25706899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8781307"/>
              </p:ext>
            </p:extLst>
          </p:nvPr>
        </p:nvGraphicFramePr>
        <p:xfrm>
          <a:off x="3707904" y="1052736"/>
          <a:ext cx="4896544" cy="3960440"/>
        </p:xfrm>
        <a:graphic>
          <a:graphicData uri="http://schemas.openxmlformats.org/drawingml/2006/table">
            <a:tbl>
              <a:tblPr>
                <a:tableStyleId>{5C22544A-7EE6-4342-B048-85BDC9FD1C3A}</a:tableStyleId>
              </a:tblPr>
              <a:tblGrid>
                <a:gridCol w="4896544">
                  <a:extLst>
                    <a:ext uri="{9D8B030D-6E8A-4147-A177-3AD203B41FA5}">
                      <a16:colId xmlns:a16="http://schemas.microsoft.com/office/drawing/2014/main" val="20000"/>
                    </a:ext>
                  </a:extLst>
                </a:gridCol>
              </a:tblGrid>
              <a:tr h="3960440">
                <a:tc>
                  <a:txBody>
                    <a:bodyPr/>
                    <a:lstStyle/>
                    <a:p>
                      <a:pPr algn="ctr">
                        <a:spcAft>
                          <a:spcPts val="1500"/>
                        </a:spcAft>
                      </a:pPr>
                      <a:r>
                        <a:rPr lang="en-US" sz="4400" kern="1400" spc="25" dirty="0">
                          <a:effectLst/>
                        </a:rPr>
                        <a:t>PROJECT PRESENTATION </a:t>
                      </a:r>
                    </a:p>
                    <a:p>
                      <a:pPr algn="ctr">
                        <a:spcAft>
                          <a:spcPts val="1500"/>
                        </a:spcAft>
                      </a:pPr>
                      <a:r>
                        <a:rPr lang="en-US" sz="4800" kern="1400" spc="25" dirty="0">
                          <a:effectLst/>
                        </a:rPr>
                        <a:t>BLACK FRIDAY</a:t>
                      </a:r>
                    </a:p>
                    <a:p>
                      <a:pPr lvl="0" algn="ctr">
                        <a:spcAft>
                          <a:spcPts val="1500"/>
                        </a:spcAft>
                        <a:buNone/>
                      </a:pPr>
                      <a:r>
                        <a:rPr lang="en-US" sz="4800" kern="1400" spc="25" dirty="0">
                          <a:effectLst/>
                        </a:rPr>
                        <a:t> PROJECT</a:t>
                      </a:r>
                      <a:endParaRPr lang="en-US" dirty="0"/>
                    </a:p>
                  </a:txBody>
                  <a:tcPr marL="118745" marR="118745" marT="0" marB="0"/>
                </a:tc>
                <a:extLst>
                  <a:ext uri="{0D108BD9-81ED-4DB2-BD59-A6C34878D82A}">
                    <a16:rowId xmlns:a16="http://schemas.microsoft.com/office/drawing/2014/main" val="10000"/>
                  </a:ext>
                </a:extLst>
              </a:tr>
            </a:tbl>
          </a:graphicData>
        </a:graphic>
      </p:graphicFrame>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 - EDA</a:t>
            </a:r>
            <a:endParaRPr lang="en-IN" dirty="0"/>
          </a:p>
        </p:txBody>
      </p:sp>
      <p:pic>
        <p:nvPicPr>
          <p:cNvPr id="6" name="Picture 6" descr="A picture containing calendar&#10;&#10;Description automatically generated">
            <a:extLst>
              <a:ext uri="{FF2B5EF4-FFF2-40B4-BE49-F238E27FC236}">
                <a16:creationId xmlns:a16="http://schemas.microsoft.com/office/drawing/2014/main" id="{623FB0D5-AE00-7498-278F-E3F10289A82A}"/>
              </a:ext>
            </a:extLst>
          </p:cNvPr>
          <p:cNvPicPr>
            <a:picLocks noGrp="1" noChangeAspect="1"/>
          </p:cNvPicPr>
          <p:nvPr>
            <p:ph idx="1"/>
          </p:nvPr>
        </p:nvPicPr>
        <p:blipFill>
          <a:blip r:embed="rId2"/>
          <a:stretch>
            <a:fillRect/>
          </a:stretch>
        </p:blipFill>
        <p:spPr>
          <a:xfrm>
            <a:off x="1980" y="1529789"/>
            <a:ext cx="8773885" cy="4003744"/>
          </a:xfrm>
        </p:spPr>
      </p:pic>
    </p:spTree>
    <p:extLst>
      <p:ext uri="{BB962C8B-B14F-4D97-AF65-F5344CB8AC3E}">
        <p14:creationId xmlns:p14="http://schemas.microsoft.com/office/powerpoint/2010/main" val="251616423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D403-1712-CCEC-421E-A60B4B04CA72}"/>
              </a:ext>
            </a:extLst>
          </p:cNvPr>
          <p:cNvSpPr>
            <a:spLocks noGrp="1"/>
          </p:cNvSpPr>
          <p:nvPr>
            <p:ph type="title"/>
          </p:nvPr>
        </p:nvSpPr>
        <p:spPr/>
        <p:txBody>
          <a:bodyPr/>
          <a:lstStyle/>
          <a:p>
            <a:endParaRPr lang="en-GB"/>
          </a:p>
        </p:txBody>
      </p:sp>
      <p:pic>
        <p:nvPicPr>
          <p:cNvPr id="4" name="Picture 4" descr="Graphical user interface, application, histogram&#10;&#10;Description automatically generated">
            <a:extLst>
              <a:ext uri="{FF2B5EF4-FFF2-40B4-BE49-F238E27FC236}">
                <a16:creationId xmlns:a16="http://schemas.microsoft.com/office/drawing/2014/main" id="{33DB8B3B-678F-9763-411E-0594E712BC0F}"/>
              </a:ext>
            </a:extLst>
          </p:cNvPr>
          <p:cNvPicPr>
            <a:picLocks noGrp="1" noChangeAspect="1"/>
          </p:cNvPicPr>
          <p:nvPr>
            <p:ph idx="1"/>
          </p:nvPr>
        </p:nvPicPr>
        <p:blipFill>
          <a:blip r:embed="rId2"/>
          <a:stretch>
            <a:fillRect/>
          </a:stretch>
        </p:blipFill>
        <p:spPr>
          <a:xfrm>
            <a:off x="1257441" y="1521031"/>
            <a:ext cx="7024961" cy="4525963"/>
          </a:xfrm>
        </p:spPr>
      </p:pic>
    </p:spTree>
    <p:extLst>
      <p:ext uri="{BB962C8B-B14F-4D97-AF65-F5344CB8AC3E}">
        <p14:creationId xmlns:p14="http://schemas.microsoft.com/office/powerpoint/2010/main" val="357052054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6" name="Picture 6" descr="Chart, bar chart&#10;&#10;Description automatically generated">
            <a:extLst>
              <a:ext uri="{FF2B5EF4-FFF2-40B4-BE49-F238E27FC236}">
                <a16:creationId xmlns:a16="http://schemas.microsoft.com/office/drawing/2014/main" id="{1383D3C5-63B5-A7D1-5751-13050478283E}"/>
              </a:ext>
            </a:extLst>
          </p:cNvPr>
          <p:cNvPicPr>
            <a:picLocks noGrp="1" noChangeAspect="1"/>
          </p:cNvPicPr>
          <p:nvPr>
            <p:ph idx="1"/>
          </p:nvPr>
        </p:nvPicPr>
        <p:blipFill>
          <a:blip r:embed="rId2"/>
          <a:stretch>
            <a:fillRect/>
          </a:stretch>
        </p:blipFill>
        <p:spPr>
          <a:xfrm>
            <a:off x="1542905" y="1600200"/>
            <a:ext cx="6058190" cy="4525963"/>
          </a:xfrm>
        </p:spPr>
      </p:pic>
    </p:spTree>
    <p:extLst>
      <p:ext uri="{BB962C8B-B14F-4D97-AF65-F5344CB8AC3E}">
        <p14:creationId xmlns:p14="http://schemas.microsoft.com/office/powerpoint/2010/main" val="34792141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6" name="Picture 6" descr="Chart, box and whisker chart&#10;&#10;Description automatically generated">
            <a:extLst>
              <a:ext uri="{FF2B5EF4-FFF2-40B4-BE49-F238E27FC236}">
                <a16:creationId xmlns:a16="http://schemas.microsoft.com/office/drawing/2014/main" id="{9D0CAA7B-63A4-860E-BD23-E53AABEE74E1}"/>
              </a:ext>
            </a:extLst>
          </p:cNvPr>
          <p:cNvPicPr>
            <a:picLocks noGrp="1" noChangeAspect="1"/>
          </p:cNvPicPr>
          <p:nvPr>
            <p:ph idx="1"/>
          </p:nvPr>
        </p:nvPicPr>
        <p:blipFill>
          <a:blip r:embed="rId2"/>
          <a:stretch>
            <a:fillRect/>
          </a:stretch>
        </p:blipFill>
        <p:spPr>
          <a:xfrm>
            <a:off x="219694" y="2544365"/>
            <a:ext cx="8229600" cy="3449113"/>
          </a:xfrm>
        </p:spPr>
      </p:pic>
    </p:spTree>
    <p:extLst>
      <p:ext uri="{BB962C8B-B14F-4D97-AF65-F5344CB8AC3E}">
        <p14:creationId xmlns:p14="http://schemas.microsoft.com/office/powerpoint/2010/main" val="3081602104"/>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6" name="Picture 6" descr="Chart, box and whisker chart&#10;&#10;Description automatically generated">
            <a:extLst>
              <a:ext uri="{FF2B5EF4-FFF2-40B4-BE49-F238E27FC236}">
                <a16:creationId xmlns:a16="http://schemas.microsoft.com/office/drawing/2014/main" id="{75C51AE6-984B-CBF5-805E-AE1AA90F9C6A}"/>
              </a:ext>
            </a:extLst>
          </p:cNvPr>
          <p:cNvPicPr>
            <a:picLocks noGrp="1" noChangeAspect="1"/>
          </p:cNvPicPr>
          <p:nvPr>
            <p:ph idx="1"/>
          </p:nvPr>
        </p:nvPicPr>
        <p:blipFill>
          <a:blip r:embed="rId2"/>
          <a:stretch>
            <a:fillRect/>
          </a:stretch>
        </p:blipFill>
        <p:spPr>
          <a:xfrm>
            <a:off x="881479" y="452252"/>
            <a:ext cx="7390937" cy="6356742"/>
          </a:xfrm>
        </p:spPr>
      </p:pic>
    </p:spTree>
    <p:extLst>
      <p:ext uri="{BB962C8B-B14F-4D97-AF65-F5344CB8AC3E}">
        <p14:creationId xmlns:p14="http://schemas.microsoft.com/office/powerpoint/2010/main" val="423737756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0458-A999-4CE3-8BDE-FACA23E97B84}"/>
              </a:ext>
            </a:extLst>
          </p:cNvPr>
          <p:cNvSpPr>
            <a:spLocks noGrp="1"/>
          </p:cNvSpPr>
          <p:nvPr>
            <p:ph type="title"/>
          </p:nvPr>
        </p:nvSpPr>
        <p:spPr/>
        <p:txBody>
          <a:bodyPr/>
          <a:lstStyle/>
          <a:p>
            <a:endParaRPr lang="en-IN"/>
          </a:p>
        </p:txBody>
      </p:sp>
      <p:pic>
        <p:nvPicPr>
          <p:cNvPr id="6" name="Picture 6" descr="Chart, box and whisker chart&#10;&#10;Description automatically generated">
            <a:extLst>
              <a:ext uri="{FF2B5EF4-FFF2-40B4-BE49-F238E27FC236}">
                <a16:creationId xmlns:a16="http://schemas.microsoft.com/office/drawing/2014/main" id="{7E7B3A66-1825-63E9-683A-2D3CEE9F7AB1}"/>
              </a:ext>
            </a:extLst>
          </p:cNvPr>
          <p:cNvPicPr>
            <a:picLocks noGrp="1" noChangeAspect="1"/>
          </p:cNvPicPr>
          <p:nvPr>
            <p:ph idx="1"/>
          </p:nvPr>
        </p:nvPicPr>
        <p:blipFill>
          <a:blip r:embed="rId2"/>
          <a:stretch>
            <a:fillRect/>
          </a:stretch>
        </p:blipFill>
        <p:spPr>
          <a:xfrm>
            <a:off x="1143687" y="204849"/>
            <a:ext cx="6658702" cy="6445807"/>
          </a:xfrm>
        </p:spPr>
      </p:pic>
    </p:spTree>
    <p:extLst>
      <p:ext uri="{BB962C8B-B14F-4D97-AF65-F5344CB8AC3E}">
        <p14:creationId xmlns:p14="http://schemas.microsoft.com/office/powerpoint/2010/main" val="311762149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endParaRPr lang="en-IN"/>
          </a:p>
        </p:txBody>
      </p:sp>
      <p:pic>
        <p:nvPicPr>
          <p:cNvPr id="5" name="Picture 5" descr="Chart, box and whisker chart&#10;&#10;Description automatically generated">
            <a:extLst>
              <a:ext uri="{FF2B5EF4-FFF2-40B4-BE49-F238E27FC236}">
                <a16:creationId xmlns:a16="http://schemas.microsoft.com/office/drawing/2014/main" id="{2E25F2DF-0919-09A9-452D-916B2223D030}"/>
              </a:ext>
            </a:extLst>
          </p:cNvPr>
          <p:cNvPicPr>
            <a:picLocks noGrp="1" noChangeAspect="1"/>
          </p:cNvPicPr>
          <p:nvPr>
            <p:ph idx="1"/>
          </p:nvPr>
        </p:nvPicPr>
        <p:blipFill>
          <a:blip r:embed="rId2"/>
          <a:stretch>
            <a:fillRect/>
          </a:stretch>
        </p:blipFill>
        <p:spPr>
          <a:xfrm>
            <a:off x="858894" y="501733"/>
            <a:ext cx="7337146" cy="6297365"/>
          </a:xfrm>
        </p:spPr>
      </p:pic>
    </p:spTree>
    <p:extLst>
      <p:ext uri="{BB962C8B-B14F-4D97-AF65-F5344CB8AC3E}">
        <p14:creationId xmlns:p14="http://schemas.microsoft.com/office/powerpoint/2010/main" val="105235242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Chart, bar chart&#10;&#10;Description automatically generated">
            <a:extLst>
              <a:ext uri="{FF2B5EF4-FFF2-40B4-BE49-F238E27FC236}">
                <a16:creationId xmlns:a16="http://schemas.microsoft.com/office/drawing/2014/main" id="{B6605020-5493-572E-E044-BB47F44A11A5}"/>
              </a:ext>
            </a:extLst>
          </p:cNvPr>
          <p:cNvPicPr>
            <a:picLocks noGrp="1" noChangeAspect="1"/>
          </p:cNvPicPr>
          <p:nvPr>
            <p:ph idx="1"/>
          </p:nvPr>
        </p:nvPicPr>
        <p:blipFill>
          <a:blip r:embed="rId2"/>
          <a:stretch>
            <a:fillRect/>
          </a:stretch>
        </p:blipFill>
        <p:spPr>
          <a:xfrm>
            <a:off x="548732" y="76200"/>
            <a:ext cx="7927781" cy="6574456"/>
          </a:xfrm>
        </p:spPr>
      </p:pic>
    </p:spTree>
    <p:extLst>
      <p:ext uri="{BB962C8B-B14F-4D97-AF65-F5344CB8AC3E}">
        <p14:creationId xmlns:p14="http://schemas.microsoft.com/office/powerpoint/2010/main" val="141518593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Chart&#10;&#10;Description automatically generated">
            <a:extLst>
              <a:ext uri="{FF2B5EF4-FFF2-40B4-BE49-F238E27FC236}">
                <a16:creationId xmlns:a16="http://schemas.microsoft.com/office/drawing/2014/main" id="{41B894BE-AC12-0A1B-C5CF-45B3054F9D99}"/>
              </a:ext>
            </a:extLst>
          </p:cNvPr>
          <p:cNvPicPr>
            <a:picLocks noGrp="1" noChangeAspect="1"/>
          </p:cNvPicPr>
          <p:nvPr>
            <p:ph idx="1"/>
          </p:nvPr>
        </p:nvPicPr>
        <p:blipFill>
          <a:blip r:embed="rId2"/>
          <a:stretch>
            <a:fillRect/>
          </a:stretch>
        </p:blipFill>
        <p:spPr>
          <a:xfrm>
            <a:off x="556161" y="970308"/>
            <a:ext cx="8229600" cy="4459668"/>
          </a:xfrm>
        </p:spPr>
      </p:pic>
    </p:spTree>
    <p:extLst>
      <p:ext uri="{BB962C8B-B14F-4D97-AF65-F5344CB8AC3E}">
        <p14:creationId xmlns:p14="http://schemas.microsoft.com/office/powerpoint/2010/main" val="178067873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Chart, scatter chart&#10;&#10;Description automatically generated">
            <a:extLst>
              <a:ext uri="{FF2B5EF4-FFF2-40B4-BE49-F238E27FC236}">
                <a16:creationId xmlns:a16="http://schemas.microsoft.com/office/drawing/2014/main" id="{460B9FF5-7CED-50DC-F1BE-D636C6892D1A}"/>
              </a:ext>
            </a:extLst>
          </p:cNvPr>
          <p:cNvPicPr>
            <a:picLocks noGrp="1" noChangeAspect="1"/>
          </p:cNvPicPr>
          <p:nvPr>
            <p:ph idx="1"/>
          </p:nvPr>
        </p:nvPicPr>
        <p:blipFill>
          <a:blip r:embed="rId2"/>
          <a:stretch>
            <a:fillRect/>
          </a:stretch>
        </p:blipFill>
        <p:spPr>
          <a:xfrm>
            <a:off x="455126" y="630382"/>
            <a:ext cx="8530631" cy="5297858"/>
          </a:xfrm>
        </p:spPr>
      </p:pic>
    </p:spTree>
    <p:extLst>
      <p:ext uri="{BB962C8B-B14F-4D97-AF65-F5344CB8AC3E}">
        <p14:creationId xmlns:p14="http://schemas.microsoft.com/office/powerpoint/2010/main" val="3548032143"/>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normAutofit/>
          </a:bodyPr>
          <a:lstStyle/>
          <a:p>
            <a:r>
              <a:rPr lang="en-US" dirty="0"/>
              <a:t>Project Overview</a:t>
            </a:r>
          </a:p>
        </p:txBody>
      </p:sp>
      <p:sp>
        <p:nvSpPr>
          <p:cNvPr id="5" name="Content Placeholder 4"/>
          <p:cNvSpPr>
            <a:spLocks noGrp="1"/>
          </p:cNvSpPr>
          <p:nvPr>
            <p:ph idx="1"/>
          </p:nvPr>
        </p:nvSpPr>
        <p:spPr>
          <a:xfrm>
            <a:off x="457200" y="1828800"/>
            <a:ext cx="5698976" cy="4297363"/>
          </a:xfrm>
        </p:spPr>
        <p:txBody>
          <a:bodyPr>
            <a:normAutofit/>
          </a:bodyPr>
          <a:lstStyle/>
          <a:p>
            <a:r>
              <a:rPr lang="en-US" sz="3600" dirty="0"/>
              <a:t>What is the project about?</a:t>
            </a:r>
          </a:p>
          <a:p>
            <a:endParaRPr lang="en-US" sz="3600" dirty="0"/>
          </a:p>
          <a:p>
            <a:r>
              <a:rPr lang="en-US" sz="3600" dirty="0"/>
              <a:t>Define the goal of this project</a:t>
            </a:r>
          </a:p>
          <a:p>
            <a:endParaRPr lang="en-US" sz="3600" dirty="0"/>
          </a:p>
          <a:p>
            <a:r>
              <a:rPr lang="en-US" sz="3600" dirty="0"/>
              <a:t>Data Collection</a:t>
            </a:r>
          </a:p>
        </p:txBody>
      </p:sp>
    </p:spTree>
    <p:custDataLst>
      <p:tags r:id="rId1"/>
    </p:custData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Chart&#10;&#10;Description automatically generated">
            <a:extLst>
              <a:ext uri="{FF2B5EF4-FFF2-40B4-BE49-F238E27FC236}">
                <a16:creationId xmlns:a16="http://schemas.microsoft.com/office/drawing/2014/main" id="{9F115010-F4B3-C202-904A-85EBA4D9D8E3}"/>
              </a:ext>
            </a:extLst>
          </p:cNvPr>
          <p:cNvPicPr>
            <a:picLocks noGrp="1" noChangeAspect="1"/>
          </p:cNvPicPr>
          <p:nvPr>
            <p:ph idx="1"/>
          </p:nvPr>
        </p:nvPicPr>
        <p:blipFill>
          <a:blip r:embed="rId2"/>
          <a:stretch>
            <a:fillRect/>
          </a:stretch>
        </p:blipFill>
        <p:spPr>
          <a:xfrm>
            <a:off x="53266" y="956953"/>
            <a:ext cx="8948402" cy="4951495"/>
          </a:xfrm>
        </p:spPr>
      </p:pic>
    </p:spTree>
    <p:extLst>
      <p:ext uri="{BB962C8B-B14F-4D97-AF65-F5344CB8AC3E}">
        <p14:creationId xmlns:p14="http://schemas.microsoft.com/office/powerpoint/2010/main" val="366256988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Chart&#10;&#10;Description automatically generated">
            <a:extLst>
              <a:ext uri="{FF2B5EF4-FFF2-40B4-BE49-F238E27FC236}">
                <a16:creationId xmlns:a16="http://schemas.microsoft.com/office/drawing/2014/main" id="{CCA736C8-C2D8-D195-D6D8-0A4D920309FC}"/>
              </a:ext>
            </a:extLst>
          </p:cNvPr>
          <p:cNvPicPr>
            <a:picLocks noGrp="1" noChangeAspect="1"/>
          </p:cNvPicPr>
          <p:nvPr>
            <p:ph idx="1"/>
          </p:nvPr>
        </p:nvPicPr>
        <p:blipFill>
          <a:blip r:embed="rId2"/>
          <a:stretch>
            <a:fillRect/>
          </a:stretch>
        </p:blipFill>
        <p:spPr>
          <a:xfrm>
            <a:off x="368994" y="382979"/>
            <a:ext cx="8623725" cy="5485884"/>
          </a:xfrm>
        </p:spPr>
      </p:pic>
    </p:spTree>
    <p:extLst>
      <p:ext uri="{BB962C8B-B14F-4D97-AF65-F5344CB8AC3E}">
        <p14:creationId xmlns:p14="http://schemas.microsoft.com/office/powerpoint/2010/main" val="35758702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0DC5-F903-64ED-788D-68FA0144BDC6}"/>
              </a:ext>
            </a:extLst>
          </p:cNvPr>
          <p:cNvSpPr>
            <a:spLocks noGrp="1"/>
          </p:cNvSpPr>
          <p:nvPr>
            <p:ph type="title"/>
          </p:nvPr>
        </p:nvSpPr>
        <p:spPr/>
        <p:txBody>
          <a:bodyPr/>
          <a:lstStyle/>
          <a:p>
            <a:endParaRPr lang="en-GB"/>
          </a:p>
        </p:txBody>
      </p:sp>
      <p:pic>
        <p:nvPicPr>
          <p:cNvPr id="4" name="Picture 4" descr="Table&#10;&#10;Description automatically generated">
            <a:extLst>
              <a:ext uri="{FF2B5EF4-FFF2-40B4-BE49-F238E27FC236}">
                <a16:creationId xmlns:a16="http://schemas.microsoft.com/office/drawing/2014/main" id="{24F43EE2-A7C5-0BE9-2D5D-BE5E687A4AB4}"/>
              </a:ext>
            </a:extLst>
          </p:cNvPr>
          <p:cNvPicPr>
            <a:picLocks noGrp="1" noChangeAspect="1"/>
          </p:cNvPicPr>
          <p:nvPr>
            <p:ph idx="1"/>
          </p:nvPr>
        </p:nvPicPr>
        <p:blipFill>
          <a:blip r:embed="rId2"/>
          <a:stretch>
            <a:fillRect/>
          </a:stretch>
        </p:blipFill>
        <p:spPr>
          <a:xfrm>
            <a:off x="457468" y="452252"/>
            <a:ext cx="8535842" cy="5555157"/>
          </a:xfrm>
        </p:spPr>
      </p:pic>
    </p:spTree>
    <p:extLst>
      <p:ext uri="{BB962C8B-B14F-4D97-AF65-F5344CB8AC3E}">
        <p14:creationId xmlns:p14="http://schemas.microsoft.com/office/powerpoint/2010/main" val="66756716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79E-F578-462F-8232-7B2D8D5054C3}"/>
              </a:ext>
            </a:extLst>
          </p:cNvPr>
          <p:cNvSpPr>
            <a:spLocks noGrp="1"/>
          </p:cNvSpPr>
          <p:nvPr>
            <p:ph type="title"/>
          </p:nvPr>
        </p:nvSpPr>
        <p:spPr/>
        <p:txBody>
          <a:bodyPr/>
          <a:lstStyle/>
          <a:p>
            <a:endParaRPr lang="en-GB"/>
          </a:p>
        </p:txBody>
      </p:sp>
      <p:pic>
        <p:nvPicPr>
          <p:cNvPr id="4" name="Picture 4" descr="Chart, treemap chart&#10;&#10;Description automatically generated">
            <a:extLst>
              <a:ext uri="{FF2B5EF4-FFF2-40B4-BE49-F238E27FC236}">
                <a16:creationId xmlns:a16="http://schemas.microsoft.com/office/drawing/2014/main" id="{EA056288-772F-2BA2-19CF-3DAD8C4C0816}"/>
              </a:ext>
            </a:extLst>
          </p:cNvPr>
          <p:cNvPicPr>
            <a:picLocks noGrp="1" noChangeAspect="1"/>
          </p:cNvPicPr>
          <p:nvPr>
            <p:ph idx="1"/>
          </p:nvPr>
        </p:nvPicPr>
        <p:blipFill>
          <a:blip r:embed="rId2"/>
          <a:stretch>
            <a:fillRect/>
          </a:stretch>
        </p:blipFill>
        <p:spPr>
          <a:xfrm>
            <a:off x="677658" y="204850"/>
            <a:ext cx="7491802" cy="6336950"/>
          </a:xfrm>
        </p:spPr>
      </p:pic>
    </p:spTree>
    <p:extLst>
      <p:ext uri="{BB962C8B-B14F-4D97-AF65-F5344CB8AC3E}">
        <p14:creationId xmlns:p14="http://schemas.microsoft.com/office/powerpoint/2010/main" val="3667964266"/>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r>
              <a:rPr lang="en-US" dirty="0"/>
              <a:t>Relationship with Target (Price)</a:t>
            </a:r>
            <a:endParaRPr lang="en-IN" dirty="0"/>
          </a:p>
        </p:txBody>
      </p:sp>
      <p:pic>
        <p:nvPicPr>
          <p:cNvPr id="6" name="Picture 6" descr="A picture containing diagram&#10;&#10;Description automatically generated">
            <a:extLst>
              <a:ext uri="{FF2B5EF4-FFF2-40B4-BE49-F238E27FC236}">
                <a16:creationId xmlns:a16="http://schemas.microsoft.com/office/drawing/2014/main" id="{63A02547-FAB2-4135-CDD6-F467C470E1E2}"/>
              </a:ext>
            </a:extLst>
          </p:cNvPr>
          <p:cNvPicPr>
            <a:picLocks noGrp="1" noChangeAspect="1"/>
          </p:cNvPicPr>
          <p:nvPr>
            <p:ph idx="1"/>
          </p:nvPr>
        </p:nvPicPr>
        <p:blipFill>
          <a:blip r:embed="rId2"/>
          <a:stretch>
            <a:fillRect/>
          </a:stretch>
        </p:blipFill>
        <p:spPr>
          <a:xfrm>
            <a:off x="1156887" y="1412174"/>
            <a:ext cx="6830225" cy="5287962"/>
          </a:xfrm>
        </p:spPr>
      </p:pic>
    </p:spTree>
    <p:extLst>
      <p:ext uri="{BB962C8B-B14F-4D97-AF65-F5344CB8AC3E}">
        <p14:creationId xmlns:p14="http://schemas.microsoft.com/office/powerpoint/2010/main" val="293620502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E61A-3550-4048-A226-5B73F038A4C5}"/>
              </a:ext>
            </a:extLst>
          </p:cNvPr>
          <p:cNvSpPr>
            <a:spLocks noGrp="1"/>
          </p:cNvSpPr>
          <p:nvPr>
            <p:ph type="title"/>
          </p:nvPr>
        </p:nvSpPr>
        <p:spPr/>
        <p:txBody>
          <a:bodyPr/>
          <a:lstStyle/>
          <a:p>
            <a:endParaRPr lang="en-IN"/>
          </a:p>
        </p:txBody>
      </p:sp>
      <p:pic>
        <p:nvPicPr>
          <p:cNvPr id="6" name="Picture 6" descr="Chart, calendar&#10;&#10;Description automatically generated">
            <a:extLst>
              <a:ext uri="{FF2B5EF4-FFF2-40B4-BE49-F238E27FC236}">
                <a16:creationId xmlns:a16="http://schemas.microsoft.com/office/drawing/2014/main" id="{EBDD8128-63AC-E945-C7BB-81A68B3DBC2B}"/>
              </a:ext>
            </a:extLst>
          </p:cNvPr>
          <p:cNvPicPr>
            <a:picLocks noGrp="1" noChangeAspect="1"/>
          </p:cNvPicPr>
          <p:nvPr>
            <p:ph idx="1"/>
          </p:nvPr>
        </p:nvPicPr>
        <p:blipFill>
          <a:blip r:embed="rId2"/>
          <a:stretch>
            <a:fillRect/>
          </a:stretch>
        </p:blipFill>
        <p:spPr>
          <a:xfrm>
            <a:off x="456395" y="1947419"/>
            <a:ext cx="7934325" cy="3257550"/>
          </a:xfrm>
        </p:spPr>
      </p:pic>
    </p:spTree>
    <p:extLst>
      <p:ext uri="{BB962C8B-B14F-4D97-AF65-F5344CB8AC3E}">
        <p14:creationId xmlns:p14="http://schemas.microsoft.com/office/powerpoint/2010/main" val="1424646523"/>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54FE-870E-2704-2A90-3660A4D5CFDB}"/>
              </a:ext>
            </a:extLst>
          </p:cNvPr>
          <p:cNvSpPr>
            <a:spLocks noGrp="1"/>
          </p:cNvSpPr>
          <p:nvPr>
            <p:ph type="title"/>
          </p:nvPr>
        </p:nvSpPr>
        <p:spPr/>
        <p:txBody>
          <a:bodyPr/>
          <a:lstStyle/>
          <a:p>
            <a:endParaRPr lang="en-GB"/>
          </a:p>
        </p:txBody>
      </p:sp>
      <p:pic>
        <p:nvPicPr>
          <p:cNvPr id="4" name="Picture 4" descr="Chart, line chart&#10;&#10;Description automatically generated">
            <a:extLst>
              <a:ext uri="{FF2B5EF4-FFF2-40B4-BE49-F238E27FC236}">
                <a16:creationId xmlns:a16="http://schemas.microsoft.com/office/drawing/2014/main" id="{F8A78FE7-C281-7E97-2972-9703C814F04D}"/>
              </a:ext>
            </a:extLst>
          </p:cNvPr>
          <p:cNvPicPr>
            <a:picLocks noGrp="1" noChangeAspect="1"/>
          </p:cNvPicPr>
          <p:nvPr>
            <p:ph idx="1"/>
          </p:nvPr>
        </p:nvPicPr>
        <p:blipFill>
          <a:blip r:embed="rId2"/>
          <a:stretch>
            <a:fillRect/>
          </a:stretch>
        </p:blipFill>
        <p:spPr>
          <a:xfrm>
            <a:off x="325931" y="105888"/>
            <a:ext cx="8234838" cy="6406222"/>
          </a:xfrm>
        </p:spPr>
      </p:pic>
    </p:spTree>
    <p:extLst>
      <p:ext uri="{BB962C8B-B14F-4D97-AF65-F5344CB8AC3E}">
        <p14:creationId xmlns:p14="http://schemas.microsoft.com/office/powerpoint/2010/main" val="4136158669"/>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48FF-5AB7-E2C8-FC3F-B1C91C4A65C8}"/>
              </a:ext>
            </a:extLst>
          </p:cNvPr>
          <p:cNvSpPr>
            <a:spLocks noGrp="1"/>
          </p:cNvSpPr>
          <p:nvPr>
            <p:ph type="title"/>
          </p:nvPr>
        </p:nvSpPr>
        <p:spPr/>
        <p:txBody>
          <a:bodyPr/>
          <a:lstStyle/>
          <a:p>
            <a:endParaRPr lang="en-GB"/>
          </a:p>
        </p:txBody>
      </p:sp>
      <p:pic>
        <p:nvPicPr>
          <p:cNvPr id="4" name="Picture 4" descr="Chart, line chart&#10;&#10;Description automatically generated">
            <a:extLst>
              <a:ext uri="{FF2B5EF4-FFF2-40B4-BE49-F238E27FC236}">
                <a16:creationId xmlns:a16="http://schemas.microsoft.com/office/drawing/2014/main" id="{D38A5DFF-C166-937A-DA52-130BC4D60D35}"/>
              </a:ext>
            </a:extLst>
          </p:cNvPr>
          <p:cNvPicPr>
            <a:picLocks noGrp="1" noChangeAspect="1"/>
          </p:cNvPicPr>
          <p:nvPr>
            <p:ph idx="1"/>
          </p:nvPr>
        </p:nvPicPr>
        <p:blipFill>
          <a:blip r:embed="rId2"/>
          <a:stretch>
            <a:fillRect/>
          </a:stretch>
        </p:blipFill>
        <p:spPr>
          <a:xfrm>
            <a:off x="384154" y="1609838"/>
            <a:ext cx="8454860" cy="3477490"/>
          </a:xfrm>
        </p:spPr>
      </p:pic>
    </p:spTree>
    <p:extLst>
      <p:ext uri="{BB962C8B-B14F-4D97-AF65-F5344CB8AC3E}">
        <p14:creationId xmlns:p14="http://schemas.microsoft.com/office/powerpoint/2010/main" val="272321910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FROM EDA</a:t>
            </a:r>
            <a:endParaRPr lang="en-IN"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marL="966470" indent="0">
              <a:lnSpc>
                <a:spcPct val="107000"/>
              </a:lnSpc>
              <a:buNone/>
            </a:pPr>
            <a:r>
              <a:rPr lang="en-IN" sz="1800" b="1" dirty="0">
                <a:effectLst/>
                <a:latin typeface="Calibri"/>
                <a:ea typeface="Calibri" panose="020F0502020204030204" pitchFamily="34" charset="0"/>
                <a:cs typeface="Times New Roman"/>
              </a:rPr>
              <a:t>Studies from the data and the EDA done </a:t>
            </a:r>
            <a:r>
              <a:rPr lang="en-IN" sz="1500" dirty="0">
                <a:effectLst/>
                <a:latin typeface="Calibri"/>
                <a:ea typeface="Calibri" panose="020F0502020204030204" pitchFamily="34" charset="0"/>
                <a:cs typeface="Times New Roman"/>
              </a:rPr>
              <a:t>: </a:t>
            </a:r>
            <a:endParaRPr lang="en-IN" sz="1100" dirty="0">
              <a:effectLst/>
              <a:latin typeface="Calibri"/>
              <a:ea typeface="Calibri" panose="020F0502020204030204" pitchFamily="34" charset="0"/>
              <a:cs typeface="Times New Roman" panose="02020603050405020304" pitchFamily="18" charset="0"/>
            </a:endParaRPr>
          </a:p>
          <a:p>
            <a:pPr lvl="1">
              <a:buFont typeface="Arial" panose="02070309020205020404" pitchFamily="49" charset="0"/>
              <a:buChar char="–"/>
            </a:pPr>
            <a:endParaRPr lang="en-IN" sz="1500" dirty="0">
              <a:ea typeface="+mn-lt"/>
              <a:cs typeface="+mn-lt"/>
            </a:endParaRPr>
          </a:p>
          <a:p>
            <a:pPr lvl="1">
              <a:buFont typeface="Arial" panose="02070309020205020404" pitchFamily="49" charset="0"/>
              <a:buChar char="–"/>
            </a:pPr>
            <a:r>
              <a:rPr lang="en-IN" sz="1500" dirty="0">
                <a:ea typeface="+mn-lt"/>
                <a:cs typeface="+mn-lt"/>
              </a:rPr>
              <a:t>We see in the describe chart the numerical columns where, Occupation, Martial Status are categorical,</a:t>
            </a:r>
          </a:p>
          <a:p>
            <a:pPr lvl="1">
              <a:buFont typeface="Arial" panose="02070309020205020404" pitchFamily="49" charset="0"/>
              <a:buChar char="–"/>
            </a:pPr>
            <a:r>
              <a:rPr lang="en-IN" sz="1500" dirty="0">
                <a:effectLst/>
                <a:ea typeface="+mn-lt"/>
                <a:cs typeface="+mn-lt"/>
              </a:rPr>
              <a:t>We see that </a:t>
            </a:r>
            <a:r>
              <a:rPr lang="en-IN" sz="1500" dirty="0">
                <a:ea typeface="+mn-lt"/>
                <a:cs typeface="+mn-lt"/>
              </a:rPr>
              <a:t>in </a:t>
            </a:r>
            <a:r>
              <a:rPr lang="en-IN" sz="1500" dirty="0" err="1">
                <a:ea typeface="+mn-lt"/>
                <a:cs typeface="+mn-lt"/>
              </a:rPr>
              <a:t>Pro_category</a:t>
            </a:r>
            <a:r>
              <a:rPr lang="en-IN" sz="1500" dirty="0">
                <a:ea typeface="+mn-lt"/>
                <a:cs typeface="+mn-lt"/>
              </a:rPr>
              <a:t> 1, mean is 5.4 and std 3.94 which shows high variance , the same trend is seen for </a:t>
            </a:r>
            <a:r>
              <a:rPr lang="en-IN" sz="1500" dirty="0" err="1">
                <a:ea typeface="+mn-lt"/>
                <a:cs typeface="+mn-lt"/>
              </a:rPr>
              <a:t>Product_category</a:t>
            </a:r>
            <a:r>
              <a:rPr lang="en-IN" sz="1500" dirty="0">
                <a:ea typeface="+mn-lt"/>
                <a:cs typeface="+mn-lt"/>
              </a:rPr>
              <a:t> 2 &amp; 3 , </a:t>
            </a:r>
            <a:endParaRPr lang="en-GB" sz="1500">
              <a:ea typeface="+mn-lt"/>
              <a:cs typeface="+mn-lt"/>
            </a:endParaRPr>
          </a:p>
          <a:p>
            <a:pPr lvl="1">
              <a:buFont typeface="Arial" panose="02070309020205020404" pitchFamily="49" charset="0"/>
              <a:buChar char="–"/>
            </a:pPr>
            <a:r>
              <a:rPr lang="en-IN" sz="1500" dirty="0">
                <a:ea typeface="+mn-lt"/>
                <a:cs typeface="+mn-lt"/>
              </a:rPr>
              <a:t>In Product Category 1,2 &amp; 3 we see that </a:t>
            </a:r>
            <a:r>
              <a:rPr lang="en-IN" sz="1500" dirty="0">
                <a:effectLst/>
                <a:ea typeface="+mn-lt"/>
                <a:cs typeface="+mn-lt"/>
              </a:rPr>
              <a:t>the </a:t>
            </a:r>
            <a:r>
              <a:rPr lang="en-IN" sz="1500" dirty="0">
                <a:ea typeface="+mn-lt"/>
                <a:cs typeface="+mn-lt"/>
              </a:rPr>
              <a:t>min </a:t>
            </a:r>
            <a:r>
              <a:rPr lang="en-IN" sz="1500" dirty="0">
                <a:effectLst/>
                <a:ea typeface="+mn-lt"/>
                <a:cs typeface="+mn-lt"/>
              </a:rPr>
              <a:t>is </a:t>
            </a:r>
            <a:r>
              <a:rPr lang="en-IN" sz="1500" dirty="0">
                <a:ea typeface="+mn-lt"/>
                <a:cs typeface="+mn-lt"/>
              </a:rPr>
              <a:t>0 </a:t>
            </a:r>
            <a:r>
              <a:rPr lang="en-IN" sz="1500" dirty="0">
                <a:effectLst/>
                <a:ea typeface="+mn-lt"/>
                <a:cs typeface="+mn-lt"/>
              </a:rPr>
              <a:t>and the </a:t>
            </a:r>
            <a:r>
              <a:rPr lang="en-IN" sz="1500" dirty="0">
                <a:ea typeface="+mn-lt"/>
                <a:cs typeface="+mn-lt"/>
              </a:rPr>
              <a:t>max is 18 or more , which shows that there are transactions where there is no purchase of either of the products </a:t>
            </a:r>
            <a:r>
              <a:rPr lang="en-IN" sz="1500" dirty="0">
                <a:effectLst/>
                <a:ea typeface="+mn-lt"/>
                <a:cs typeface="+mn-lt"/>
              </a:rPr>
              <a:t>and </a:t>
            </a:r>
            <a:r>
              <a:rPr lang="en-IN" sz="1500" dirty="0">
                <a:ea typeface="+mn-lt"/>
                <a:cs typeface="+mn-lt"/>
              </a:rPr>
              <a:t>they </a:t>
            </a:r>
            <a:r>
              <a:rPr lang="en-IN" sz="1500" dirty="0">
                <a:effectLst/>
                <a:ea typeface="+mn-lt"/>
                <a:cs typeface="+mn-lt"/>
              </a:rPr>
              <a:t>are </a:t>
            </a:r>
            <a:r>
              <a:rPr lang="en-IN" sz="1500" dirty="0">
                <a:ea typeface="+mn-lt"/>
                <a:cs typeface="+mn-lt"/>
              </a:rPr>
              <a:t>all varied </a:t>
            </a:r>
            <a:endParaRPr lang="en-GB" sz="1500">
              <a:ea typeface="+mn-lt"/>
              <a:cs typeface="+mn-lt"/>
            </a:endParaRPr>
          </a:p>
          <a:p>
            <a:pPr lvl="1">
              <a:buFont typeface="Arial" panose="02070309020205020404" pitchFamily="49" charset="0"/>
              <a:buChar char="–"/>
            </a:pPr>
            <a:r>
              <a:rPr lang="en-IN" sz="1500" dirty="0">
                <a:ea typeface="+mn-lt"/>
                <a:cs typeface="+mn-lt"/>
              </a:rPr>
              <a:t>The label purchase seems to have really high variance where </a:t>
            </a:r>
            <a:r>
              <a:rPr lang="en-IN" sz="1500" dirty="0">
                <a:effectLst/>
                <a:ea typeface="+mn-lt"/>
                <a:cs typeface="+mn-lt"/>
              </a:rPr>
              <a:t>the </a:t>
            </a:r>
            <a:r>
              <a:rPr lang="en-IN" sz="1500" dirty="0">
                <a:ea typeface="+mn-lt"/>
                <a:cs typeface="+mn-lt"/>
              </a:rPr>
              <a:t>min </a:t>
            </a:r>
            <a:r>
              <a:rPr lang="en-IN" sz="1500" dirty="0">
                <a:effectLst/>
                <a:ea typeface="+mn-lt"/>
                <a:cs typeface="+mn-lt"/>
              </a:rPr>
              <a:t>is </a:t>
            </a:r>
            <a:r>
              <a:rPr lang="en-IN" sz="1500" dirty="0">
                <a:ea typeface="+mn-lt"/>
                <a:cs typeface="+mn-lt"/>
              </a:rPr>
              <a:t>12 </a:t>
            </a:r>
            <a:r>
              <a:rPr lang="en-IN" sz="1500" dirty="0">
                <a:effectLst/>
                <a:ea typeface="+mn-lt"/>
                <a:cs typeface="+mn-lt"/>
              </a:rPr>
              <a:t>and </a:t>
            </a:r>
            <a:r>
              <a:rPr lang="en-IN" sz="1500" dirty="0">
                <a:ea typeface="+mn-lt"/>
                <a:cs typeface="+mn-lt"/>
              </a:rPr>
              <a:t>the max is 23961 which </a:t>
            </a:r>
            <a:r>
              <a:rPr lang="en-IN" sz="1500" dirty="0">
                <a:effectLst/>
                <a:ea typeface="+mn-lt"/>
                <a:cs typeface="+mn-lt"/>
              </a:rPr>
              <a:t>is </a:t>
            </a:r>
            <a:r>
              <a:rPr lang="en-IN" sz="1500" dirty="0">
                <a:ea typeface="+mn-lt"/>
                <a:cs typeface="+mn-lt"/>
              </a:rPr>
              <a:t>really high </a:t>
            </a:r>
            <a:r>
              <a:rPr lang="en-IN" sz="1500" dirty="0">
                <a:effectLst/>
                <a:ea typeface="+mn-lt"/>
                <a:cs typeface="+mn-lt"/>
              </a:rPr>
              <a:t>and </a:t>
            </a:r>
            <a:r>
              <a:rPr lang="en-IN" sz="1500" dirty="0">
                <a:ea typeface="+mn-lt"/>
                <a:cs typeface="+mn-lt"/>
              </a:rPr>
              <a:t>we need to treat them if we </a:t>
            </a:r>
            <a:r>
              <a:rPr lang="en-IN" sz="1500" dirty="0">
                <a:effectLst/>
                <a:ea typeface="+mn-lt"/>
                <a:cs typeface="+mn-lt"/>
              </a:rPr>
              <a:t>are </a:t>
            </a:r>
            <a:r>
              <a:rPr lang="en-IN" sz="1500" dirty="0">
                <a:ea typeface="+mn-lt"/>
                <a:cs typeface="+mn-lt"/>
              </a:rPr>
              <a:t>to make a model of them, </a:t>
            </a:r>
            <a:endParaRPr lang="en-GB" sz="1500">
              <a:effectLst/>
              <a:ea typeface="+mn-lt"/>
              <a:cs typeface="+mn-lt"/>
            </a:endParaRPr>
          </a:p>
          <a:p>
            <a:pPr lvl="1">
              <a:buFont typeface="Arial" panose="02070309020205020404" pitchFamily="49" charset="0"/>
              <a:buChar char="–"/>
            </a:pPr>
            <a:r>
              <a:rPr lang="en-IN" sz="1500" dirty="0">
                <a:ea typeface="+mn-lt"/>
                <a:cs typeface="+mn-lt"/>
              </a:rPr>
              <a:t>In the </a:t>
            </a:r>
            <a:r>
              <a:rPr lang="en-IN" sz="1500" dirty="0" err="1">
                <a:ea typeface="+mn-lt"/>
                <a:cs typeface="+mn-lt"/>
              </a:rPr>
              <a:t>kdeplot</a:t>
            </a:r>
            <a:r>
              <a:rPr lang="en-IN" sz="1500" dirty="0">
                <a:ea typeface="+mn-lt"/>
                <a:cs typeface="+mn-lt"/>
              </a:rPr>
              <a:t> graphs we see </a:t>
            </a:r>
            <a:r>
              <a:rPr lang="en-IN" sz="1500" dirty="0">
                <a:effectLst/>
                <a:ea typeface="+mn-lt"/>
                <a:cs typeface="+mn-lt"/>
              </a:rPr>
              <a:t>the </a:t>
            </a:r>
            <a:r>
              <a:rPr lang="en-IN" sz="1500" dirty="0">
                <a:ea typeface="+mn-lt"/>
                <a:cs typeface="+mn-lt"/>
              </a:rPr>
              <a:t>same trend as </a:t>
            </a:r>
            <a:r>
              <a:rPr lang="en-IN" sz="1500" dirty="0">
                <a:effectLst/>
                <a:ea typeface="+mn-lt"/>
                <a:cs typeface="+mn-lt"/>
              </a:rPr>
              <a:t>the </a:t>
            </a:r>
            <a:r>
              <a:rPr lang="en-IN" sz="1500" dirty="0">
                <a:ea typeface="+mn-lt"/>
                <a:cs typeface="+mn-lt"/>
              </a:rPr>
              <a:t>columns show that they are right skewed </a:t>
            </a:r>
            <a:endParaRPr lang="en-GB" sz="1500">
              <a:effectLst/>
              <a:ea typeface="+mn-lt"/>
              <a:cs typeface="+mn-lt"/>
            </a:endParaRPr>
          </a:p>
          <a:p>
            <a:pPr lvl="1">
              <a:buFont typeface="Arial" panose="02070309020205020404" pitchFamily="49" charset="0"/>
              <a:buChar char="–"/>
            </a:pPr>
            <a:r>
              <a:rPr lang="en-IN" sz="1500" dirty="0">
                <a:ea typeface="+mn-lt"/>
                <a:cs typeface="+mn-lt"/>
              </a:rPr>
              <a:t>For categorical features , we see that the majority </a:t>
            </a:r>
            <a:r>
              <a:rPr lang="en-IN" sz="1500" dirty="0">
                <a:effectLst/>
                <a:ea typeface="+mn-lt"/>
                <a:cs typeface="+mn-lt"/>
              </a:rPr>
              <a:t>of </a:t>
            </a:r>
            <a:r>
              <a:rPr lang="en-IN" sz="1500" dirty="0">
                <a:ea typeface="+mn-lt"/>
                <a:cs typeface="+mn-lt"/>
              </a:rPr>
              <a:t>transactions been done by males , we see that the age shows that 26-35 is </a:t>
            </a:r>
            <a:r>
              <a:rPr lang="en-IN" sz="1500" dirty="0">
                <a:effectLst/>
                <a:ea typeface="+mn-lt"/>
                <a:cs typeface="+mn-lt"/>
              </a:rPr>
              <a:t>the </a:t>
            </a:r>
            <a:r>
              <a:rPr lang="en-IN" sz="1500" dirty="0">
                <a:ea typeface="+mn-lt"/>
                <a:cs typeface="+mn-lt"/>
              </a:rPr>
              <a:t>highest </a:t>
            </a:r>
            <a:r>
              <a:rPr lang="en-IN" sz="1500" dirty="0">
                <a:effectLst/>
                <a:ea typeface="+mn-lt"/>
                <a:cs typeface="+mn-lt"/>
              </a:rPr>
              <a:t>and </a:t>
            </a:r>
            <a:r>
              <a:rPr lang="en-IN" sz="1500" dirty="0">
                <a:ea typeface="+mn-lt"/>
                <a:cs typeface="+mn-lt"/>
              </a:rPr>
              <a:t>in city B is the highest, </a:t>
            </a:r>
            <a:r>
              <a:rPr lang="en-IN" sz="1500" dirty="0">
                <a:effectLst/>
                <a:ea typeface="+mn-lt"/>
                <a:cs typeface="+mn-lt"/>
              </a:rPr>
              <a:t>and </a:t>
            </a:r>
            <a:r>
              <a:rPr lang="en-IN" sz="1500" dirty="0">
                <a:ea typeface="+mn-lt"/>
                <a:cs typeface="+mn-lt"/>
              </a:rPr>
              <a:t>the stay in current city category shows that the maximum is 1 </a:t>
            </a:r>
            <a:endParaRPr lang="en-GB" sz="1500">
              <a:ea typeface="+mn-lt"/>
              <a:cs typeface="+mn-lt"/>
            </a:endParaRPr>
          </a:p>
          <a:p>
            <a:pPr lvl="1">
              <a:buFont typeface="Arial" panose="02070309020205020404" pitchFamily="49" charset="0"/>
              <a:buChar char="–"/>
            </a:pPr>
            <a:r>
              <a:rPr lang="en-IN" sz="1500" dirty="0">
                <a:ea typeface="+mn-lt"/>
                <a:cs typeface="+mn-lt"/>
              </a:rPr>
              <a:t>Box plot analysis between features </a:t>
            </a:r>
            <a:r>
              <a:rPr lang="en-IN" sz="1500" dirty="0">
                <a:effectLst/>
                <a:ea typeface="+mn-lt"/>
                <a:cs typeface="+mn-lt"/>
              </a:rPr>
              <a:t>and </a:t>
            </a:r>
            <a:r>
              <a:rPr lang="en-IN" sz="1500" dirty="0">
                <a:ea typeface="+mn-lt"/>
                <a:cs typeface="+mn-lt"/>
              </a:rPr>
              <a:t>Label- we see that the purchase band of city , gender , age, stay in current city ,occupation , </a:t>
            </a:r>
            <a:r>
              <a:rPr lang="en-IN" sz="1500" dirty="0" err="1">
                <a:ea typeface="+mn-lt"/>
                <a:cs typeface="+mn-lt"/>
              </a:rPr>
              <a:t>martial</a:t>
            </a:r>
            <a:r>
              <a:rPr lang="en-IN" sz="1500" dirty="0">
                <a:ea typeface="+mn-lt"/>
                <a:cs typeface="+mn-lt"/>
              </a:rPr>
              <a:t> status is equal not showing much variation , but we do see a lot of outliers in each , but overall people spending the same average amounts </a:t>
            </a:r>
            <a:endParaRPr lang="en-GB" sz="1500">
              <a:effectLst/>
              <a:ea typeface="+mn-lt"/>
              <a:cs typeface="+mn-lt"/>
            </a:endParaRPr>
          </a:p>
          <a:p>
            <a:pPr lvl="1">
              <a:buFont typeface="Arial" panose="02070309020205020404" pitchFamily="49" charset="0"/>
              <a:buChar char="–"/>
            </a:pPr>
            <a:r>
              <a:rPr lang="en-IN" sz="1500" dirty="0">
                <a:effectLst/>
                <a:ea typeface="+mn-lt"/>
                <a:cs typeface="+mn-lt"/>
              </a:rPr>
              <a:t>In </a:t>
            </a:r>
            <a:r>
              <a:rPr lang="en-IN" sz="1500" dirty="0">
                <a:ea typeface="+mn-lt"/>
                <a:cs typeface="+mn-lt"/>
              </a:rPr>
              <a:t>the </a:t>
            </a:r>
            <a:r>
              <a:rPr lang="en-IN" sz="1500" dirty="0">
                <a:effectLst/>
                <a:ea typeface="+mn-lt"/>
                <a:cs typeface="+mn-lt"/>
              </a:rPr>
              <a:t>relationship between </a:t>
            </a:r>
            <a:r>
              <a:rPr lang="en-IN" sz="1500" dirty="0" err="1">
                <a:ea typeface="+mn-lt"/>
                <a:cs typeface="+mn-lt"/>
              </a:rPr>
              <a:t>Pro_category</a:t>
            </a:r>
            <a:r>
              <a:rPr lang="en-IN" sz="1500" dirty="0">
                <a:ea typeface="+mn-lt"/>
                <a:cs typeface="+mn-lt"/>
              </a:rPr>
              <a:t> 1,2&amp; 3 with features </a:t>
            </a:r>
            <a:r>
              <a:rPr lang="en-IN" sz="1500" dirty="0">
                <a:effectLst/>
                <a:ea typeface="+mn-lt"/>
                <a:cs typeface="+mn-lt"/>
              </a:rPr>
              <a:t>, we see that the </a:t>
            </a:r>
            <a:r>
              <a:rPr lang="en-IN" sz="1500" dirty="0">
                <a:ea typeface="+mn-lt"/>
                <a:cs typeface="+mn-lt"/>
              </a:rPr>
              <a:t>different is also similar but we do see outliers </a:t>
            </a:r>
            <a:r>
              <a:rPr lang="en-IN" sz="1500" dirty="0">
                <a:effectLst/>
                <a:ea typeface="+mn-lt"/>
                <a:cs typeface="+mn-lt"/>
              </a:rPr>
              <a:t>as </a:t>
            </a:r>
            <a:r>
              <a:rPr lang="en-IN" sz="1500" dirty="0">
                <a:ea typeface="+mn-lt"/>
                <a:cs typeface="+mn-lt"/>
              </a:rPr>
              <a:t>we did </a:t>
            </a:r>
            <a:r>
              <a:rPr lang="en-IN" sz="1500" dirty="0">
                <a:effectLst/>
                <a:ea typeface="+mn-lt"/>
                <a:cs typeface="+mn-lt"/>
              </a:rPr>
              <a:t>in </a:t>
            </a:r>
            <a:r>
              <a:rPr lang="en-IN" sz="1500" dirty="0">
                <a:ea typeface="+mn-lt"/>
                <a:cs typeface="+mn-lt"/>
              </a:rPr>
              <a:t>the previous analysis</a:t>
            </a:r>
            <a:endParaRPr lang="en-GB" sz="1500" dirty="0">
              <a:effectLst/>
              <a:ea typeface="+mn-lt"/>
              <a:cs typeface="+mn-lt"/>
            </a:endParaRPr>
          </a:p>
          <a:p>
            <a:pPr lvl="1">
              <a:buFont typeface="Arial" panose="02070309020205020404" pitchFamily="49" charset="0"/>
              <a:buChar char="–"/>
            </a:pPr>
            <a:r>
              <a:rPr lang="en-IN" sz="1500" dirty="0">
                <a:effectLst/>
                <a:ea typeface="+mn-lt"/>
                <a:cs typeface="+mn-lt"/>
              </a:rPr>
              <a:t>In the </a:t>
            </a:r>
            <a:r>
              <a:rPr lang="en-IN" sz="1500" dirty="0">
                <a:ea typeface="+mn-lt"/>
                <a:cs typeface="+mn-lt"/>
              </a:rPr>
              <a:t>Replot analysis </a:t>
            </a:r>
            <a:r>
              <a:rPr lang="en-IN" sz="1500" dirty="0">
                <a:effectLst/>
                <a:ea typeface="+mn-lt"/>
                <a:cs typeface="+mn-lt"/>
              </a:rPr>
              <a:t>we see that </a:t>
            </a:r>
            <a:r>
              <a:rPr lang="en-IN" sz="1500" dirty="0" err="1">
                <a:ea typeface="+mn-lt"/>
                <a:cs typeface="+mn-lt"/>
              </a:rPr>
              <a:t>Prod_category</a:t>
            </a:r>
            <a:r>
              <a:rPr lang="en-IN" sz="1500" dirty="0">
                <a:ea typeface="+mn-lt"/>
                <a:cs typeface="+mn-lt"/>
              </a:rPr>
              <a:t> 1 </a:t>
            </a:r>
            <a:r>
              <a:rPr lang="en-IN" sz="1500" dirty="0">
                <a:effectLst/>
                <a:ea typeface="+mn-lt"/>
                <a:cs typeface="+mn-lt"/>
              </a:rPr>
              <a:t>has the </a:t>
            </a:r>
            <a:r>
              <a:rPr lang="en-IN" sz="1500" dirty="0">
                <a:ea typeface="+mn-lt"/>
                <a:cs typeface="+mn-lt"/>
              </a:rPr>
              <a:t>lowest impact on the purchase as we see that the number </a:t>
            </a:r>
            <a:r>
              <a:rPr lang="en-IN" sz="1500" dirty="0">
                <a:effectLst/>
                <a:ea typeface="+mn-lt"/>
                <a:cs typeface="+mn-lt"/>
              </a:rPr>
              <a:t>of </a:t>
            </a:r>
            <a:r>
              <a:rPr lang="en-IN" sz="1500" dirty="0">
                <a:ea typeface="+mn-lt"/>
                <a:cs typeface="+mn-lt"/>
              </a:rPr>
              <a:t>points is lesser compared to the </a:t>
            </a:r>
            <a:r>
              <a:rPr lang="en-IN" sz="1500" dirty="0" err="1">
                <a:ea typeface="+mn-lt"/>
                <a:cs typeface="+mn-lt"/>
              </a:rPr>
              <a:t>prod_category</a:t>
            </a:r>
            <a:r>
              <a:rPr lang="en-IN" sz="1500" dirty="0">
                <a:ea typeface="+mn-lt"/>
                <a:cs typeface="+mn-lt"/>
              </a:rPr>
              <a:t> 2 &amp; 3 </a:t>
            </a:r>
            <a:endParaRPr lang="en-GB" sz="1500">
              <a:effectLst/>
              <a:ea typeface="+mn-lt"/>
              <a:cs typeface="+mn-lt"/>
            </a:endParaRPr>
          </a:p>
          <a:p>
            <a:pPr lvl="1">
              <a:buFont typeface="Arial" panose="02070309020205020404" pitchFamily="49" charset="0"/>
              <a:buChar char="–"/>
            </a:pPr>
            <a:r>
              <a:rPr lang="en-IN" sz="1500" dirty="0">
                <a:effectLst/>
                <a:ea typeface="+mn-lt"/>
                <a:cs typeface="+mn-lt"/>
              </a:rPr>
              <a:t>In the </a:t>
            </a:r>
            <a:r>
              <a:rPr lang="en-IN" sz="1500" dirty="0" err="1">
                <a:ea typeface="+mn-lt"/>
                <a:cs typeface="+mn-lt"/>
              </a:rPr>
              <a:t>corr</a:t>
            </a:r>
            <a:r>
              <a:rPr lang="en-IN" sz="1500" dirty="0">
                <a:ea typeface="+mn-lt"/>
                <a:cs typeface="+mn-lt"/>
              </a:rPr>
              <a:t> plot </a:t>
            </a:r>
            <a:r>
              <a:rPr lang="en-IN" sz="1500" dirty="0">
                <a:effectLst/>
                <a:ea typeface="+mn-lt"/>
                <a:cs typeface="+mn-lt"/>
              </a:rPr>
              <a:t>we see that </a:t>
            </a:r>
            <a:r>
              <a:rPr lang="en-IN" sz="1500" dirty="0">
                <a:ea typeface="+mn-lt"/>
                <a:cs typeface="+mn-lt"/>
              </a:rPr>
              <a:t>Prod category 2 &amp; 3 have </a:t>
            </a:r>
            <a:r>
              <a:rPr lang="en-IN" sz="1500" dirty="0">
                <a:effectLst/>
                <a:ea typeface="+mn-lt"/>
                <a:cs typeface="+mn-lt"/>
              </a:rPr>
              <a:t>the </a:t>
            </a:r>
            <a:r>
              <a:rPr lang="en-IN" sz="1500" dirty="0">
                <a:ea typeface="+mn-lt"/>
                <a:cs typeface="+mn-lt"/>
              </a:rPr>
              <a:t>highest correlation with </a:t>
            </a:r>
            <a:r>
              <a:rPr lang="en-IN" sz="1500" dirty="0">
                <a:effectLst/>
                <a:ea typeface="+mn-lt"/>
                <a:cs typeface="+mn-lt"/>
              </a:rPr>
              <a:t>the </a:t>
            </a:r>
            <a:r>
              <a:rPr lang="en-IN" sz="1500" dirty="0">
                <a:ea typeface="+mn-lt"/>
                <a:cs typeface="+mn-lt"/>
              </a:rPr>
              <a:t>label, prod category 1 </a:t>
            </a:r>
            <a:r>
              <a:rPr lang="en-IN" sz="1500" dirty="0">
                <a:effectLst/>
                <a:ea typeface="+mn-lt"/>
                <a:cs typeface="+mn-lt"/>
              </a:rPr>
              <a:t>has the </a:t>
            </a:r>
            <a:r>
              <a:rPr lang="en-IN" sz="1500" dirty="0">
                <a:ea typeface="+mn-lt"/>
                <a:cs typeface="+mn-lt"/>
              </a:rPr>
              <a:t>highest </a:t>
            </a:r>
            <a:r>
              <a:rPr lang="en-IN" sz="1500" dirty="0">
                <a:effectLst/>
                <a:ea typeface="+mn-lt"/>
                <a:cs typeface="+mn-lt"/>
              </a:rPr>
              <a:t>negative </a:t>
            </a:r>
            <a:r>
              <a:rPr lang="en-IN" sz="1500" dirty="0">
                <a:ea typeface="+mn-lt"/>
                <a:cs typeface="+mn-lt"/>
              </a:rPr>
              <a:t>correlation </a:t>
            </a:r>
            <a:r>
              <a:rPr lang="en-IN" sz="1500" dirty="0">
                <a:effectLst/>
                <a:ea typeface="+mn-lt"/>
                <a:cs typeface="+mn-lt"/>
              </a:rPr>
              <a:t>with </a:t>
            </a:r>
            <a:r>
              <a:rPr lang="en-IN" sz="1500" dirty="0">
                <a:ea typeface="+mn-lt"/>
                <a:cs typeface="+mn-lt"/>
              </a:rPr>
              <a:t>the label </a:t>
            </a:r>
            <a:endParaRPr lang="en-GB" sz="1500">
              <a:effectLst/>
              <a:ea typeface="+mn-lt"/>
              <a:cs typeface="+mn-lt"/>
            </a:endParaRPr>
          </a:p>
          <a:p>
            <a:pPr lvl="1">
              <a:buFont typeface="Arial" panose="02070309020205020404" pitchFamily="49" charset="0"/>
              <a:buChar char="–"/>
            </a:pPr>
            <a:r>
              <a:rPr lang="en-IN" sz="1500" dirty="0">
                <a:ea typeface="+mn-lt"/>
                <a:cs typeface="+mn-lt"/>
              </a:rPr>
              <a:t>In </a:t>
            </a:r>
            <a:r>
              <a:rPr lang="en-IN" sz="1500" dirty="0">
                <a:effectLst/>
                <a:ea typeface="+mn-lt"/>
                <a:cs typeface="+mn-lt"/>
              </a:rPr>
              <a:t>the </a:t>
            </a:r>
            <a:r>
              <a:rPr lang="en-IN" sz="1500" dirty="0">
                <a:ea typeface="+mn-lt"/>
                <a:cs typeface="+mn-lt"/>
              </a:rPr>
              <a:t>heatmap for </a:t>
            </a:r>
            <a:r>
              <a:rPr lang="en-IN" sz="1500" dirty="0" err="1">
                <a:ea typeface="+mn-lt"/>
                <a:cs typeface="+mn-lt"/>
              </a:rPr>
              <a:t>coreelation</a:t>
            </a:r>
            <a:r>
              <a:rPr lang="en-IN" sz="1500" dirty="0">
                <a:ea typeface="+mn-lt"/>
                <a:cs typeface="+mn-lt"/>
              </a:rPr>
              <a:t> </a:t>
            </a:r>
            <a:r>
              <a:rPr lang="en-IN" sz="1500" dirty="0">
                <a:effectLst/>
                <a:ea typeface="+mn-lt"/>
                <a:cs typeface="+mn-lt"/>
              </a:rPr>
              <a:t>we see </a:t>
            </a:r>
            <a:r>
              <a:rPr lang="en-IN" sz="1500" dirty="0">
                <a:ea typeface="+mn-lt"/>
                <a:cs typeface="+mn-lt"/>
              </a:rPr>
              <a:t>that </a:t>
            </a:r>
            <a:r>
              <a:rPr lang="en-IN" sz="1500" dirty="0">
                <a:effectLst/>
                <a:ea typeface="+mn-lt"/>
                <a:cs typeface="+mn-lt"/>
              </a:rPr>
              <a:t>the </a:t>
            </a:r>
            <a:r>
              <a:rPr lang="en-IN" sz="1500" dirty="0">
                <a:ea typeface="+mn-lt"/>
                <a:cs typeface="+mn-lt"/>
              </a:rPr>
              <a:t>features </a:t>
            </a:r>
            <a:r>
              <a:rPr lang="en-IN" sz="1500" dirty="0" err="1">
                <a:ea typeface="+mn-lt"/>
                <a:cs typeface="+mn-lt"/>
              </a:rPr>
              <a:t>dont</a:t>
            </a:r>
            <a:r>
              <a:rPr lang="en-IN" sz="1500" dirty="0">
                <a:ea typeface="+mn-lt"/>
                <a:cs typeface="+mn-lt"/>
              </a:rPr>
              <a:t> really have any multicollinearity issue and we can move to other issues </a:t>
            </a:r>
            <a:endParaRPr lang="en-GB" sz="1500">
              <a:ea typeface="+mn-lt"/>
              <a:cs typeface="+mn-lt"/>
            </a:endParaRPr>
          </a:p>
          <a:p>
            <a:pPr marL="742950" lvl="1" indent="-285750">
              <a:lnSpc>
                <a:spcPct val="107000"/>
              </a:lnSpc>
              <a:buFont typeface="Courier New" panose="02070309020205020404" pitchFamily="49" charset="0"/>
              <a:buChar char="o"/>
            </a:pP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16423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vert="horz" lIns="91440" tIns="45720" rIns="91440" bIns="45720" rtlCol="0" anchor="t">
            <a:normAutofit fontScale="55000" lnSpcReduction="20000"/>
          </a:bodyPr>
          <a:lstStyle/>
          <a:p>
            <a:r>
              <a:rPr lang="en-US" dirty="0">
                <a:ea typeface="+mn-lt"/>
                <a:cs typeface="+mn-lt"/>
              </a:rPr>
              <a:t> In conclusion, the Black Friday sales data analytics project provided valuable insights into consumer behavior and preferences during the biggest shopping day of the year. Through exploratory data analysis and data visualization techniques, we were able to identify trends and patterns in the data, such as the higher spending patterns among males and the preference for certain product categories.</a:t>
            </a:r>
            <a:endParaRPr lang="en-US" dirty="0"/>
          </a:p>
          <a:p>
            <a:r>
              <a:rPr lang="en-US" dirty="0">
                <a:ea typeface="+mn-lt"/>
                <a:cs typeface="+mn-lt"/>
              </a:rPr>
              <a:t>The project also demonstrated the usefulness of machine learning models in predicting customer purchase behavior and providing personalized product recommendations. The models were able to accurately predict whether a customer would make a purchase based on their demographics and shopping history, which can be useful for targeted marketing efforts and improving customer experience.</a:t>
            </a:r>
            <a:endParaRPr lang="en-US" dirty="0"/>
          </a:p>
          <a:p>
            <a:r>
              <a:rPr lang="en-US" dirty="0">
                <a:ea typeface="+mn-lt"/>
                <a:cs typeface="+mn-lt"/>
              </a:rPr>
              <a:t>However, there were limitations to the project, such as the lack of information on customer preferences and motivations for their purchases, as well as the limited scope of the data set. Future work could involve collecting more comprehensive data on customer behavior and preferences, as well as exploring additional machine learning algorithms and techniques for predictive modeling.</a:t>
            </a:r>
            <a:endParaRPr lang="en-US" dirty="0"/>
          </a:p>
          <a:p>
            <a:r>
              <a:rPr lang="en-US" dirty="0">
                <a:ea typeface="+mn-lt"/>
                <a:cs typeface="+mn-lt"/>
              </a:rPr>
              <a:t>Overall, the Black Friday sales data analytics project showcased the power of data science and data analytics in providing insights and recommendations for businesses to improve their marketing strategies and customer experience.</a:t>
            </a:r>
          </a:p>
          <a:p>
            <a:pPr marL="0" indent="0">
              <a:buNone/>
            </a:pPr>
            <a:endParaRPr lang="en-US" dirty="0">
              <a:cs typeface="Calibri"/>
            </a:endParaRPr>
          </a:p>
        </p:txBody>
      </p:sp>
    </p:spTree>
    <p:extLst>
      <p:ext uri="{BB962C8B-B14F-4D97-AF65-F5344CB8AC3E}">
        <p14:creationId xmlns:p14="http://schemas.microsoft.com/office/powerpoint/2010/main" val="135999057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70384"/>
          </a:xfrm>
        </p:spPr>
        <p:txBody>
          <a:bodyPr>
            <a:normAutofit fontScale="90000"/>
          </a:bodyPr>
          <a:lstStyle/>
          <a:p>
            <a:pPr algn="ctr"/>
            <a:r>
              <a:rPr lang="en-US" dirty="0">
                <a:latin typeface="Candara" pitchFamily="34" charset="0"/>
              </a:rPr>
              <a:t>What is the project about?</a:t>
            </a:r>
            <a:br>
              <a:rPr lang="en-US" dirty="0"/>
            </a:br>
            <a:endParaRPr lang="en-IN" dirty="0"/>
          </a:p>
        </p:txBody>
      </p:sp>
      <p:sp>
        <p:nvSpPr>
          <p:cNvPr id="3" name="Content Placeholder 2"/>
          <p:cNvSpPr>
            <a:spLocks noGrp="1"/>
          </p:cNvSpPr>
          <p:nvPr>
            <p:ph idx="1"/>
          </p:nvPr>
        </p:nvSpPr>
        <p:spPr>
          <a:xfrm>
            <a:off x="457200" y="1484784"/>
            <a:ext cx="8229600" cy="5040560"/>
          </a:xfrm>
        </p:spPr>
        <p:txBody>
          <a:bodyPr vert="horz" lIns="91440" tIns="45720" rIns="91440" bIns="45720" rtlCol="0" anchor="t">
            <a:noAutofit/>
          </a:bodyPr>
          <a:lstStyle/>
          <a:p>
            <a:pPr marL="457200">
              <a:lnSpc>
                <a:spcPct val="107000"/>
              </a:lnSpc>
            </a:pPr>
            <a:r>
              <a:rPr lang="en-IN" sz="2400" dirty="0">
                <a:ea typeface="+mn-lt"/>
                <a:cs typeface="+mn-lt"/>
              </a:rPr>
              <a:t>A retail company “ABC Private Limited” wants </a:t>
            </a:r>
            <a:r>
              <a:rPr lang="en-IN" sz="2400" dirty="0">
                <a:effectLst/>
                <a:ea typeface="+mn-lt"/>
                <a:cs typeface="+mn-lt"/>
              </a:rPr>
              <a:t>to </a:t>
            </a:r>
            <a:r>
              <a:rPr lang="en-IN" sz="2400" dirty="0">
                <a:ea typeface="+mn-lt"/>
                <a:cs typeface="+mn-lt"/>
              </a:rPr>
              <a:t>understand </a:t>
            </a:r>
            <a:r>
              <a:rPr lang="en-IN" sz="2400" dirty="0">
                <a:effectLst/>
                <a:ea typeface="+mn-lt"/>
                <a:cs typeface="+mn-lt"/>
              </a:rPr>
              <a:t>the </a:t>
            </a:r>
            <a:r>
              <a:rPr lang="en-IN" sz="2400" dirty="0">
                <a:ea typeface="+mn-lt"/>
                <a:cs typeface="+mn-lt"/>
              </a:rPr>
              <a:t>customer purchase behaviour (specifically, purchase amount) against various products </a:t>
            </a:r>
            <a:r>
              <a:rPr lang="en-IN" sz="2400" dirty="0">
                <a:effectLst/>
                <a:ea typeface="+mn-lt"/>
                <a:cs typeface="+mn-lt"/>
              </a:rPr>
              <a:t>of </a:t>
            </a:r>
            <a:r>
              <a:rPr lang="en-IN" sz="2400" dirty="0">
                <a:ea typeface="+mn-lt"/>
                <a:cs typeface="+mn-lt"/>
              </a:rPr>
              <a:t>different categories. They have shared purchase summary </a:t>
            </a:r>
            <a:r>
              <a:rPr lang="en-IN" sz="2400" dirty="0">
                <a:effectLst/>
                <a:ea typeface="+mn-lt"/>
                <a:cs typeface="+mn-lt"/>
              </a:rPr>
              <a:t>of </a:t>
            </a:r>
            <a:r>
              <a:rPr lang="en-IN" sz="2400" dirty="0">
                <a:ea typeface="+mn-lt"/>
                <a:cs typeface="+mn-lt"/>
              </a:rPr>
              <a:t>various customers for selected high-volume products from last month</a:t>
            </a:r>
            <a:r>
              <a:rPr lang="en-IN" sz="2400" dirty="0">
                <a:effectLst/>
                <a:ea typeface="+mn-lt"/>
                <a:cs typeface="+mn-lt"/>
              </a:rPr>
              <a:t>. The </a:t>
            </a:r>
            <a:r>
              <a:rPr lang="en-IN" sz="2400" dirty="0">
                <a:ea typeface="+mn-lt"/>
                <a:cs typeface="+mn-lt"/>
              </a:rPr>
              <a:t>data set also contains customer demographics (</a:t>
            </a:r>
            <a:r>
              <a:rPr lang="en-IN" sz="2400" dirty="0">
                <a:effectLst/>
                <a:ea typeface="+mn-lt"/>
                <a:cs typeface="+mn-lt"/>
              </a:rPr>
              <a:t>age, </a:t>
            </a:r>
            <a:r>
              <a:rPr lang="en-IN" sz="2400" dirty="0">
                <a:ea typeface="+mn-lt"/>
                <a:cs typeface="+mn-lt"/>
              </a:rPr>
              <a:t>gender</a:t>
            </a:r>
            <a:r>
              <a:rPr lang="en-IN" sz="2400" dirty="0">
                <a:effectLst/>
                <a:ea typeface="+mn-lt"/>
                <a:cs typeface="+mn-lt"/>
              </a:rPr>
              <a:t>, </a:t>
            </a:r>
            <a:r>
              <a:rPr lang="en-IN" sz="2400" dirty="0">
                <a:ea typeface="+mn-lt"/>
                <a:cs typeface="+mn-lt"/>
              </a:rPr>
              <a:t>marital status</a:t>
            </a:r>
            <a:r>
              <a:rPr lang="en-IN" sz="2400" dirty="0">
                <a:effectLst/>
                <a:ea typeface="+mn-lt"/>
                <a:cs typeface="+mn-lt"/>
              </a:rPr>
              <a:t>, </a:t>
            </a:r>
            <a:r>
              <a:rPr lang="en-IN" sz="2400" dirty="0" err="1">
                <a:ea typeface="+mn-lt"/>
                <a:cs typeface="+mn-lt"/>
              </a:rPr>
              <a:t>city_type</a:t>
            </a:r>
            <a:r>
              <a:rPr lang="en-IN" sz="2400" dirty="0">
                <a:effectLst/>
                <a:ea typeface="+mn-lt"/>
                <a:cs typeface="+mn-lt"/>
              </a:rPr>
              <a:t>, </a:t>
            </a:r>
            <a:r>
              <a:rPr lang="en-IN" sz="2400" dirty="0" err="1">
                <a:ea typeface="+mn-lt"/>
                <a:cs typeface="+mn-lt"/>
              </a:rPr>
              <a:t>stay_in_current_city</a:t>
            </a:r>
            <a:r>
              <a:rPr lang="en-IN" sz="2400" dirty="0">
                <a:ea typeface="+mn-lt"/>
                <a:cs typeface="+mn-lt"/>
              </a:rPr>
              <a:t>), product details (</a:t>
            </a:r>
            <a:r>
              <a:rPr lang="en-IN" sz="2400" dirty="0" err="1">
                <a:ea typeface="+mn-lt"/>
                <a:cs typeface="+mn-lt"/>
              </a:rPr>
              <a:t>product_id</a:t>
            </a:r>
            <a:r>
              <a:rPr lang="en-IN" sz="2400" dirty="0">
                <a:ea typeface="+mn-lt"/>
                <a:cs typeface="+mn-lt"/>
              </a:rPr>
              <a:t> </a:t>
            </a:r>
            <a:r>
              <a:rPr lang="en-IN" sz="2400" dirty="0">
                <a:effectLst/>
                <a:ea typeface="+mn-lt"/>
                <a:cs typeface="+mn-lt"/>
              </a:rPr>
              <a:t>and </a:t>
            </a:r>
            <a:r>
              <a:rPr lang="en-IN" sz="2400" dirty="0">
                <a:ea typeface="+mn-lt"/>
                <a:cs typeface="+mn-lt"/>
              </a:rPr>
              <a:t>product category) </a:t>
            </a:r>
            <a:r>
              <a:rPr lang="en-IN" sz="2400" dirty="0">
                <a:effectLst/>
                <a:ea typeface="+mn-lt"/>
                <a:cs typeface="+mn-lt"/>
              </a:rPr>
              <a:t>and </a:t>
            </a:r>
            <a:r>
              <a:rPr lang="en-IN" sz="2400" dirty="0">
                <a:ea typeface="+mn-lt"/>
                <a:cs typeface="+mn-lt"/>
              </a:rPr>
              <a:t>Total </a:t>
            </a:r>
            <a:r>
              <a:rPr lang="en-IN" sz="2400" dirty="0" err="1">
                <a:ea typeface="+mn-lt"/>
                <a:cs typeface="+mn-lt"/>
              </a:rPr>
              <a:t>purchase_amount</a:t>
            </a:r>
            <a:r>
              <a:rPr lang="en-IN" sz="2400" dirty="0">
                <a:ea typeface="+mn-lt"/>
                <a:cs typeface="+mn-lt"/>
              </a:rPr>
              <a:t> from last month</a:t>
            </a:r>
            <a:r>
              <a:rPr lang="en-IN" sz="2400" dirty="0">
                <a:effectLst/>
                <a:ea typeface="+mn-lt"/>
                <a:cs typeface="+mn-lt"/>
              </a:rPr>
              <a:t>. </a:t>
            </a:r>
            <a:r>
              <a:rPr lang="en-IN" sz="2400" dirty="0">
                <a:ea typeface="+mn-lt"/>
                <a:cs typeface="+mn-lt"/>
              </a:rPr>
              <a:t>Now</a:t>
            </a:r>
            <a:r>
              <a:rPr lang="en-IN" sz="2400" dirty="0">
                <a:effectLst/>
                <a:ea typeface="+mn-lt"/>
                <a:cs typeface="+mn-lt"/>
              </a:rPr>
              <a:t>, </a:t>
            </a:r>
            <a:r>
              <a:rPr lang="en-IN" sz="2400" dirty="0">
                <a:ea typeface="+mn-lt"/>
                <a:cs typeface="+mn-lt"/>
              </a:rPr>
              <a:t>they want to build </a:t>
            </a:r>
            <a:r>
              <a:rPr lang="en-IN" sz="2400" dirty="0">
                <a:effectLst/>
                <a:ea typeface="+mn-lt"/>
                <a:cs typeface="+mn-lt"/>
              </a:rPr>
              <a:t>a model to </a:t>
            </a:r>
            <a:r>
              <a:rPr lang="en-IN" sz="2400" dirty="0">
                <a:ea typeface="+mn-lt"/>
                <a:cs typeface="+mn-lt"/>
              </a:rPr>
              <a:t>predict </a:t>
            </a:r>
            <a:r>
              <a:rPr lang="en-IN" sz="2400" dirty="0">
                <a:effectLst/>
                <a:ea typeface="+mn-lt"/>
                <a:cs typeface="+mn-lt"/>
              </a:rPr>
              <a:t>the </a:t>
            </a:r>
            <a:r>
              <a:rPr lang="en-IN" sz="2400" dirty="0">
                <a:ea typeface="+mn-lt"/>
                <a:cs typeface="+mn-lt"/>
              </a:rPr>
              <a:t>purchase amount </a:t>
            </a:r>
            <a:r>
              <a:rPr lang="en-IN" sz="2400" dirty="0">
                <a:effectLst/>
                <a:ea typeface="+mn-lt"/>
                <a:cs typeface="+mn-lt"/>
              </a:rPr>
              <a:t>of </a:t>
            </a:r>
            <a:r>
              <a:rPr lang="en-IN" sz="2400" dirty="0">
                <a:ea typeface="+mn-lt"/>
                <a:cs typeface="+mn-lt"/>
              </a:rPr>
              <a:t>customer against various products which will help them to create personalized offer </a:t>
            </a:r>
            <a:r>
              <a:rPr lang="en-IN" sz="2400" dirty="0">
                <a:effectLst/>
                <a:ea typeface="+mn-lt"/>
                <a:cs typeface="+mn-lt"/>
              </a:rPr>
              <a:t>for </a:t>
            </a:r>
            <a:r>
              <a:rPr lang="en-IN" sz="2400" dirty="0">
                <a:ea typeface="+mn-lt"/>
                <a:cs typeface="+mn-lt"/>
              </a:rPr>
              <a:t>customers against </a:t>
            </a:r>
            <a:r>
              <a:rPr lang="en-IN" sz="2400" dirty="0">
                <a:effectLst/>
                <a:ea typeface="+mn-lt"/>
                <a:cs typeface="+mn-lt"/>
              </a:rPr>
              <a:t>different </a:t>
            </a:r>
            <a:r>
              <a:rPr lang="en-IN" sz="2400" dirty="0">
                <a:ea typeface="+mn-lt"/>
                <a:cs typeface="+mn-lt"/>
              </a:rPr>
              <a:t>products</a:t>
            </a:r>
            <a:r>
              <a:rPr lang="en-IN" sz="2400" dirty="0">
                <a:effectLst/>
                <a:ea typeface="+mn-lt"/>
                <a:cs typeface="+mn-lt"/>
              </a:rPr>
              <a:t>.</a:t>
            </a:r>
          </a:p>
        </p:txBody>
      </p:sp>
    </p:spTree>
    <p:extLst>
      <p:ext uri="{BB962C8B-B14F-4D97-AF65-F5344CB8AC3E}">
        <p14:creationId xmlns:p14="http://schemas.microsoft.com/office/powerpoint/2010/main" val="275758498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GOAL</a:t>
            </a:r>
          </a:p>
        </p:txBody>
      </p:sp>
      <p:sp>
        <p:nvSpPr>
          <p:cNvPr id="3" name="Content Placeholder 2"/>
          <p:cNvSpPr>
            <a:spLocks noGrp="1"/>
          </p:cNvSpPr>
          <p:nvPr>
            <p:ph idx="1"/>
          </p:nvPr>
        </p:nvSpPr>
        <p:spPr/>
        <p:txBody>
          <a:bodyPr vert="horz" lIns="91440" tIns="45720" rIns="91440" bIns="45720" rtlCol="0" anchor="t">
            <a:normAutofit fontScale="47500" lnSpcReduction="20000"/>
          </a:bodyPr>
          <a:lstStyle/>
          <a:p>
            <a:pPr>
              <a:buNone/>
            </a:pPr>
            <a:r>
              <a:rPr lang="en-IN" dirty="0">
                <a:ea typeface="+mn-lt"/>
                <a:cs typeface="+mn-lt"/>
              </a:rPr>
              <a:t>The concept of Black Friday is a widely recognized phenomenon that occurs annually in the United States, and increasingly around the world, on the day following Thanksgiving. Black Friday is known for its heavy discounts and promotions, which often result in significant spikes in consumer spending.</a:t>
            </a:r>
            <a:endParaRPr lang="en-US" dirty="0">
              <a:ea typeface="+mn-lt"/>
              <a:cs typeface="+mn-lt"/>
            </a:endParaRPr>
          </a:p>
          <a:p>
            <a:pPr>
              <a:buNone/>
            </a:pPr>
            <a:r>
              <a:rPr lang="en-IN" dirty="0">
                <a:ea typeface="+mn-lt"/>
                <a:cs typeface="+mn-lt"/>
              </a:rPr>
              <a:t>In recent years, machine learning algorithms have been applied to analyse and predict consumer behaviour on Black Friday. One of the most common applications is to identify the most important product categories and features that affect consumer purchases during the event.</a:t>
            </a:r>
            <a:endParaRPr lang="en-US" dirty="0">
              <a:ea typeface="+mn-lt"/>
              <a:cs typeface="+mn-lt"/>
            </a:endParaRPr>
          </a:p>
          <a:p>
            <a:pPr>
              <a:buNone/>
            </a:pPr>
            <a:r>
              <a:rPr lang="en-IN" dirty="0">
                <a:ea typeface="+mn-lt"/>
                <a:cs typeface="+mn-lt"/>
              </a:rPr>
              <a:t>To achieve this, machine learning algorithms can be trained on historical sales data, consumer demographics, and other relevant factors to identify patterns and correlations in the data. This can help to identify which product categories are most popular during Black Friday, as well as which features (such as price, brand, or product attributes) are most influential in driving consumer purchases.</a:t>
            </a:r>
            <a:endParaRPr lang="en-US" dirty="0">
              <a:ea typeface="+mn-lt"/>
              <a:cs typeface="+mn-lt"/>
            </a:endParaRPr>
          </a:p>
          <a:p>
            <a:pPr>
              <a:buNone/>
            </a:pPr>
            <a:r>
              <a:rPr lang="en-IN" dirty="0">
                <a:ea typeface="+mn-lt"/>
                <a:cs typeface="+mn-lt"/>
              </a:rPr>
              <a:t>Once these patterns have been identified, developers and marketers can use this information to inform their strategies for promoting and selling products during Black Friday. For example, they might focus on promoting products in the most popular categories or highlighting specific features that are known to be particularly influential in driving sales.</a:t>
            </a:r>
            <a:endParaRPr lang="en-US" dirty="0">
              <a:ea typeface="+mn-lt"/>
              <a:cs typeface="+mn-lt"/>
            </a:endParaRPr>
          </a:p>
          <a:p>
            <a:pPr>
              <a:buNone/>
            </a:pPr>
            <a:r>
              <a:rPr lang="en-IN" dirty="0">
                <a:ea typeface="+mn-lt"/>
                <a:cs typeface="+mn-lt"/>
              </a:rPr>
              <a:t>Overall, the use of machine learning in </a:t>
            </a:r>
            <a:r>
              <a:rPr lang="en-IN" dirty="0" err="1">
                <a:ea typeface="+mn-lt"/>
                <a:cs typeface="+mn-lt"/>
              </a:rPr>
              <a:t>analyzing</a:t>
            </a:r>
            <a:r>
              <a:rPr lang="en-IN" dirty="0">
                <a:ea typeface="+mn-lt"/>
                <a:cs typeface="+mn-lt"/>
              </a:rPr>
              <a:t> and predicting consumer </a:t>
            </a:r>
            <a:r>
              <a:rPr lang="en-IN" dirty="0" err="1">
                <a:ea typeface="+mn-lt"/>
                <a:cs typeface="+mn-lt"/>
              </a:rPr>
              <a:t>behavior</a:t>
            </a:r>
            <a:r>
              <a:rPr lang="en-IN" dirty="0">
                <a:ea typeface="+mn-lt"/>
                <a:cs typeface="+mn-lt"/>
              </a:rPr>
              <a:t> on Black Friday has the potential to help businesses make more informed decisions about their marketing and sales strategies, leading to more successful Black Friday events and increased revenue.</a:t>
            </a:r>
          </a:p>
          <a:p>
            <a:pPr marL="0" indent="0">
              <a:buNone/>
            </a:pPr>
            <a:endParaRPr lang="en-US" dirty="0">
              <a:cs typeface="Calibri"/>
            </a:endParaRPr>
          </a:p>
        </p:txBody>
      </p:sp>
    </p:spTree>
    <p:extLst>
      <p:ext uri="{BB962C8B-B14F-4D97-AF65-F5344CB8AC3E}">
        <p14:creationId xmlns:p14="http://schemas.microsoft.com/office/powerpoint/2010/main" val="203772045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endParaRPr lang="en-IN" dirty="0"/>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IN" dirty="0">
                <a:ea typeface="+mn-lt"/>
                <a:cs typeface="+mn-lt"/>
              </a:rPr>
              <a:t>  Data was given by the client </a:t>
            </a:r>
            <a:endParaRPr lang="en-US">
              <a:ea typeface="+mn-lt"/>
              <a:cs typeface="+mn-lt"/>
            </a:endParaRPr>
          </a:p>
          <a:p>
            <a:r>
              <a:rPr lang="en-IN" dirty="0">
                <a:ea typeface="+mn-lt"/>
                <a:cs typeface="+mn-lt"/>
              </a:rPr>
              <a:t>• Data • Variable Definition • </a:t>
            </a:r>
            <a:r>
              <a:rPr lang="en-IN" dirty="0" err="1">
                <a:ea typeface="+mn-lt"/>
                <a:cs typeface="+mn-lt"/>
              </a:rPr>
              <a:t>User_ID</a:t>
            </a:r>
            <a:r>
              <a:rPr lang="en-IN" dirty="0">
                <a:ea typeface="+mn-lt"/>
                <a:cs typeface="+mn-lt"/>
              </a:rPr>
              <a:t> User ID • </a:t>
            </a:r>
            <a:r>
              <a:rPr lang="en-IN" dirty="0" err="1">
                <a:ea typeface="+mn-lt"/>
                <a:cs typeface="+mn-lt"/>
              </a:rPr>
              <a:t>Product_ID</a:t>
            </a:r>
            <a:r>
              <a:rPr lang="en-IN" dirty="0">
                <a:ea typeface="+mn-lt"/>
                <a:cs typeface="+mn-lt"/>
              </a:rPr>
              <a:t> Product ID • Gender Sex of User • Age </a:t>
            </a:r>
            <a:r>
              <a:rPr lang="en-IN" dirty="0" err="1">
                <a:ea typeface="+mn-lt"/>
                <a:cs typeface="+mn-lt"/>
              </a:rPr>
              <a:t>Age</a:t>
            </a:r>
            <a:r>
              <a:rPr lang="en-IN" dirty="0">
                <a:ea typeface="+mn-lt"/>
                <a:cs typeface="+mn-lt"/>
              </a:rPr>
              <a:t> in bins • Occupation </a:t>
            </a:r>
            <a:r>
              <a:rPr lang="en-IN" dirty="0" err="1">
                <a:ea typeface="+mn-lt"/>
                <a:cs typeface="+mn-lt"/>
              </a:rPr>
              <a:t>Occupation</a:t>
            </a:r>
            <a:r>
              <a:rPr lang="en-IN" dirty="0">
                <a:ea typeface="+mn-lt"/>
                <a:cs typeface="+mn-lt"/>
              </a:rPr>
              <a:t> (Masked) • </a:t>
            </a:r>
            <a:r>
              <a:rPr lang="en-IN" dirty="0" err="1">
                <a:ea typeface="+mn-lt"/>
                <a:cs typeface="+mn-lt"/>
              </a:rPr>
              <a:t>City_Category</a:t>
            </a:r>
            <a:r>
              <a:rPr lang="en-IN" dirty="0">
                <a:ea typeface="+mn-lt"/>
                <a:cs typeface="+mn-lt"/>
              </a:rPr>
              <a:t> Category of the City (A,B,C) • </a:t>
            </a:r>
            <a:r>
              <a:rPr lang="en-IN" dirty="0" err="1">
                <a:ea typeface="+mn-lt"/>
                <a:cs typeface="+mn-lt"/>
              </a:rPr>
              <a:t>Stay_In_Current_City_Years</a:t>
            </a:r>
            <a:r>
              <a:rPr lang="en-IN" dirty="0">
                <a:ea typeface="+mn-lt"/>
                <a:cs typeface="+mn-lt"/>
              </a:rPr>
              <a:t> Number of years stay in current city • </a:t>
            </a:r>
            <a:r>
              <a:rPr lang="en-IN" dirty="0" err="1">
                <a:ea typeface="+mn-lt"/>
                <a:cs typeface="+mn-lt"/>
              </a:rPr>
              <a:t>Marital_Status</a:t>
            </a:r>
            <a:r>
              <a:rPr lang="en-IN" dirty="0">
                <a:ea typeface="+mn-lt"/>
                <a:cs typeface="+mn-lt"/>
              </a:rPr>
              <a:t> Marital Status • Product_Category_1 Product Category (Masked) • Product_Category_2 Product may belongs to other category also (Masked) • Product_Category_3 Product may belongs to other category also (Masked) • Purchase </a:t>
            </a:r>
            <a:r>
              <a:rPr lang="en-IN" dirty="0" err="1">
                <a:ea typeface="+mn-lt"/>
                <a:cs typeface="+mn-lt"/>
              </a:rPr>
              <a:t>Purchase</a:t>
            </a:r>
            <a:r>
              <a:rPr lang="en-IN" dirty="0">
                <a:ea typeface="+mn-lt"/>
                <a:cs typeface="+mn-lt"/>
              </a:rPr>
              <a:t> Amount (Target Variable)</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333092648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FC9-9518-48B0-B9AD-4220B5690377}"/>
              </a:ext>
            </a:extLst>
          </p:cNvPr>
          <p:cNvSpPr>
            <a:spLocks noGrp="1"/>
          </p:cNvSpPr>
          <p:nvPr>
            <p:ph type="title"/>
          </p:nvPr>
        </p:nvSpPr>
        <p:spPr/>
        <p:txBody>
          <a:bodyPr/>
          <a:lstStyle/>
          <a:p>
            <a:r>
              <a:rPr lang="en-US" dirty="0"/>
              <a:t>Shape of DATA</a:t>
            </a:r>
            <a:endParaRPr lang="en-IN" dirty="0"/>
          </a:p>
        </p:txBody>
      </p:sp>
      <p:sp>
        <p:nvSpPr>
          <p:cNvPr id="3" name="Content Placeholder 2">
            <a:extLst>
              <a:ext uri="{FF2B5EF4-FFF2-40B4-BE49-F238E27FC236}">
                <a16:creationId xmlns:a16="http://schemas.microsoft.com/office/drawing/2014/main" id="{C7E1D6C2-4387-4EB2-AA1C-050CF8622DD0}"/>
              </a:ext>
            </a:extLst>
          </p:cNvPr>
          <p:cNvSpPr>
            <a:spLocks noGrp="1"/>
          </p:cNvSpPr>
          <p:nvPr>
            <p:ph idx="1"/>
          </p:nvPr>
        </p:nvSpPr>
        <p:spPr/>
        <p:txBody>
          <a:bodyPr vert="horz" lIns="91440" tIns="45720" rIns="91440" bIns="45720" rtlCol="0" anchor="t">
            <a:normAutofit/>
          </a:bodyPr>
          <a:lstStyle/>
          <a:p>
            <a:pPr marL="685800">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a typeface="+mn-lt"/>
                <a:cs typeface="+mn-lt"/>
              </a:rPr>
              <a:t>Data columns (total 12 columns):</a:t>
            </a:r>
            <a:br>
              <a:rPr lang="en-IN" sz="1800" dirty="0">
                <a:ea typeface="+mn-lt"/>
                <a:cs typeface="+mn-lt"/>
              </a:rPr>
            </a:br>
            <a:r>
              <a:rPr lang="en-IN" sz="1800" dirty="0">
                <a:ea typeface="+mn-lt"/>
                <a:cs typeface="+mn-lt"/>
              </a:rPr>
              <a:t> #   </a:t>
            </a:r>
            <a:r>
              <a:rPr lang="en-IN" sz="1800" dirty="0">
                <a:effectLst/>
                <a:ea typeface="+mn-lt"/>
                <a:cs typeface="+mn-lt"/>
              </a:rPr>
              <a:t>Column</a:t>
            </a:r>
            <a:r>
              <a:rPr lang="en-IN" sz="1800" dirty="0">
                <a:ea typeface="+mn-lt"/>
                <a:cs typeface="+mn-lt"/>
              </a:rPr>
              <a:t>                     </a:t>
            </a:r>
            <a:r>
              <a:rPr lang="en-IN" sz="1800" dirty="0">
                <a:effectLst/>
                <a:ea typeface="+mn-lt"/>
                <a:cs typeface="+mn-lt"/>
              </a:rPr>
              <a:t> Non-Null Count</a:t>
            </a:r>
            <a:r>
              <a:rPr lang="en-IN" sz="1800" dirty="0">
                <a:ea typeface="+mn-lt"/>
                <a:cs typeface="+mn-lt"/>
              </a:rPr>
              <a:t>  </a:t>
            </a:r>
            <a:r>
              <a:rPr lang="en-IN" sz="1800" dirty="0">
                <a:effectLst/>
                <a:ea typeface="+mn-lt"/>
                <a:cs typeface="+mn-lt"/>
              </a:rPr>
              <a:t> </a:t>
            </a:r>
            <a:r>
              <a:rPr lang="en-IN" sz="1800" dirty="0" err="1">
                <a:effectLst/>
                <a:ea typeface="+mn-lt"/>
                <a:cs typeface="+mn-lt"/>
              </a:rPr>
              <a:t>Dtype</a:t>
            </a:r>
            <a:r>
              <a:rPr lang="en-IN" sz="1800" dirty="0">
                <a:ea typeface="+mn-lt"/>
                <a:cs typeface="+mn-lt"/>
              </a:rPr>
              <a:t>  </a:t>
            </a:r>
            <a:br>
              <a:rPr lang="en-IN" sz="1800" dirty="0">
                <a:ea typeface="+mn-lt"/>
                <a:cs typeface="+mn-lt"/>
              </a:rPr>
            </a:br>
            <a:r>
              <a:rPr lang="en-IN" sz="1800" dirty="0">
                <a:effectLst/>
                <a:ea typeface="+mn-lt"/>
                <a:cs typeface="+mn-lt"/>
              </a:rPr>
              <a:t>---</a:t>
            </a:r>
            <a:r>
              <a:rPr lang="en-IN" sz="1800" dirty="0">
                <a:ea typeface="+mn-lt"/>
                <a:cs typeface="+mn-lt"/>
              </a:rPr>
              <a:t> </a:t>
            </a:r>
            <a:r>
              <a:rPr lang="en-IN" sz="1800" dirty="0">
                <a:effectLst/>
                <a:ea typeface="+mn-lt"/>
                <a:cs typeface="+mn-lt"/>
              </a:rPr>
              <a:t> ------</a:t>
            </a:r>
            <a:r>
              <a:rPr lang="en-IN" sz="1800" dirty="0">
                <a:ea typeface="+mn-lt"/>
                <a:cs typeface="+mn-lt"/>
              </a:rPr>
              <a:t>                     </a:t>
            </a:r>
            <a:r>
              <a:rPr lang="en-IN" sz="1800" dirty="0">
                <a:effectLst/>
                <a:ea typeface="+mn-lt"/>
                <a:cs typeface="+mn-lt"/>
              </a:rPr>
              <a:t> --------------</a:t>
            </a:r>
            <a:r>
              <a:rPr lang="en-IN" sz="1800" dirty="0">
                <a:ea typeface="+mn-lt"/>
                <a:cs typeface="+mn-lt"/>
              </a:rPr>
              <a:t>  </a:t>
            </a:r>
            <a:r>
              <a:rPr lang="en-IN" sz="1800" dirty="0">
                <a:effectLst/>
                <a:ea typeface="+mn-lt"/>
                <a:cs typeface="+mn-lt"/>
              </a:rPr>
              <a:t> -----</a:t>
            </a:r>
            <a:r>
              <a:rPr lang="en-IN" sz="1800" dirty="0">
                <a:ea typeface="+mn-lt"/>
                <a:cs typeface="+mn-lt"/>
              </a:rPr>
              <a:t>  </a:t>
            </a:r>
            <a:br>
              <a:rPr lang="en-IN" sz="1800" dirty="0">
                <a:ea typeface="+mn-lt"/>
                <a:cs typeface="+mn-lt"/>
              </a:rPr>
            </a:br>
            <a:r>
              <a:rPr lang="en-IN" sz="1800" dirty="0">
                <a:effectLst/>
                <a:ea typeface="+mn-lt"/>
                <a:cs typeface="+mn-lt"/>
              </a:rPr>
              <a:t> 0</a:t>
            </a:r>
            <a:r>
              <a:rPr lang="en-IN" sz="1800" dirty="0">
                <a:ea typeface="+mn-lt"/>
                <a:cs typeface="+mn-lt"/>
              </a:rPr>
              <a:t>   </a:t>
            </a:r>
            <a:r>
              <a:rPr lang="en-IN" sz="1800" dirty="0" err="1">
                <a:ea typeface="+mn-lt"/>
                <a:cs typeface="+mn-lt"/>
              </a:rPr>
              <a:t>User_ID</a:t>
            </a:r>
            <a:r>
              <a:rPr lang="en-IN" sz="1800" dirty="0">
                <a:ea typeface="+mn-lt"/>
                <a:cs typeface="+mn-lt"/>
              </a:rPr>
              <a:t>                     550068</a:t>
            </a:r>
            <a:r>
              <a:rPr lang="en-IN" sz="1800" dirty="0">
                <a:effectLst/>
                <a:ea typeface="+mn-lt"/>
                <a:cs typeface="+mn-lt"/>
              </a:rPr>
              <a:t> non-null</a:t>
            </a:r>
            <a:r>
              <a:rPr lang="en-IN" sz="1800" dirty="0">
                <a:ea typeface="+mn-lt"/>
                <a:cs typeface="+mn-lt"/>
              </a:rPr>
              <a:t>  int64  </a:t>
            </a:r>
            <a:br>
              <a:rPr lang="en-IN" sz="1800" dirty="0">
                <a:ea typeface="+mn-lt"/>
                <a:cs typeface="+mn-lt"/>
              </a:rPr>
            </a:br>
            <a:r>
              <a:rPr lang="en-IN" sz="1800" dirty="0">
                <a:effectLst/>
                <a:ea typeface="+mn-lt"/>
                <a:cs typeface="+mn-lt"/>
              </a:rPr>
              <a:t> 1</a:t>
            </a:r>
            <a:r>
              <a:rPr lang="en-IN" sz="1800" dirty="0">
                <a:ea typeface="+mn-lt"/>
                <a:cs typeface="+mn-lt"/>
              </a:rPr>
              <a:t>   </a:t>
            </a:r>
            <a:r>
              <a:rPr lang="en-IN" sz="1800" dirty="0" err="1">
                <a:ea typeface="+mn-lt"/>
                <a:cs typeface="+mn-lt"/>
              </a:rPr>
              <a:t>Product_ID</a:t>
            </a:r>
            <a:r>
              <a:rPr lang="en-IN" sz="1800" dirty="0">
                <a:ea typeface="+mn-lt"/>
                <a:cs typeface="+mn-lt"/>
              </a:rPr>
              <a:t>                  550068</a:t>
            </a:r>
            <a:r>
              <a:rPr lang="en-IN" sz="1800" dirty="0">
                <a:effectLst/>
                <a:ea typeface="+mn-lt"/>
                <a:cs typeface="+mn-lt"/>
              </a:rPr>
              <a:t> non-null</a:t>
            </a:r>
            <a:r>
              <a:rPr lang="en-IN" sz="1800" dirty="0">
                <a:ea typeface="+mn-lt"/>
                <a:cs typeface="+mn-lt"/>
              </a:rPr>
              <a:t> </a:t>
            </a:r>
            <a:r>
              <a:rPr lang="en-IN" sz="1800" dirty="0">
                <a:effectLst/>
                <a:ea typeface="+mn-lt"/>
                <a:cs typeface="+mn-lt"/>
              </a:rPr>
              <a:t> object</a:t>
            </a:r>
            <a:r>
              <a:rPr lang="en-IN" sz="1800" dirty="0">
                <a:ea typeface="+mn-lt"/>
                <a:cs typeface="+mn-lt"/>
              </a:rPr>
              <a:t> </a:t>
            </a:r>
            <a:br>
              <a:rPr lang="en-IN" sz="1800" dirty="0">
                <a:ea typeface="+mn-lt"/>
                <a:cs typeface="+mn-lt"/>
              </a:rPr>
            </a:br>
            <a:r>
              <a:rPr lang="en-IN" sz="1800" dirty="0">
                <a:ea typeface="+mn-lt"/>
                <a:cs typeface="+mn-lt"/>
              </a:rPr>
              <a:t> </a:t>
            </a:r>
            <a:r>
              <a:rPr lang="en-IN" sz="1800" dirty="0">
                <a:effectLst/>
                <a:ea typeface="+mn-lt"/>
                <a:cs typeface="+mn-lt"/>
              </a:rPr>
              <a:t>2</a:t>
            </a:r>
            <a:r>
              <a:rPr lang="en-IN" sz="1800" dirty="0">
                <a:ea typeface="+mn-lt"/>
                <a:cs typeface="+mn-lt"/>
              </a:rPr>
              <a:t>   Gender                      550068</a:t>
            </a:r>
            <a:r>
              <a:rPr lang="en-IN" sz="1800" dirty="0">
                <a:effectLst/>
                <a:ea typeface="+mn-lt"/>
                <a:cs typeface="+mn-lt"/>
              </a:rPr>
              <a:t> non-null</a:t>
            </a:r>
            <a:r>
              <a:rPr lang="en-IN" sz="1800" dirty="0">
                <a:ea typeface="+mn-lt"/>
                <a:cs typeface="+mn-lt"/>
              </a:rPr>
              <a:t> </a:t>
            </a:r>
            <a:r>
              <a:rPr lang="en-IN" sz="1800" dirty="0">
                <a:effectLst/>
                <a:ea typeface="+mn-lt"/>
                <a:cs typeface="+mn-lt"/>
              </a:rPr>
              <a:t> object</a:t>
            </a:r>
            <a:r>
              <a:rPr lang="en-IN" sz="1800" dirty="0">
                <a:ea typeface="+mn-lt"/>
                <a:cs typeface="+mn-lt"/>
              </a:rPr>
              <a:t> </a:t>
            </a:r>
            <a:br>
              <a:rPr lang="en-IN" sz="1800" dirty="0">
                <a:ea typeface="+mn-lt"/>
                <a:cs typeface="+mn-lt"/>
              </a:rPr>
            </a:br>
            <a:r>
              <a:rPr lang="en-IN" sz="1800" dirty="0">
                <a:ea typeface="+mn-lt"/>
                <a:cs typeface="+mn-lt"/>
              </a:rPr>
              <a:t> </a:t>
            </a:r>
            <a:r>
              <a:rPr lang="en-IN" sz="1800" dirty="0">
                <a:effectLst/>
                <a:ea typeface="+mn-lt"/>
                <a:cs typeface="+mn-lt"/>
              </a:rPr>
              <a:t>3</a:t>
            </a:r>
            <a:r>
              <a:rPr lang="en-IN" sz="1800" dirty="0">
                <a:ea typeface="+mn-lt"/>
                <a:cs typeface="+mn-lt"/>
              </a:rPr>
              <a:t>   Age                         550068</a:t>
            </a:r>
            <a:r>
              <a:rPr lang="en-IN" sz="1800" dirty="0">
                <a:effectLst/>
                <a:ea typeface="+mn-lt"/>
                <a:cs typeface="+mn-lt"/>
              </a:rPr>
              <a:t> non-null</a:t>
            </a:r>
            <a:r>
              <a:rPr lang="en-IN" sz="1800" dirty="0">
                <a:ea typeface="+mn-lt"/>
                <a:cs typeface="+mn-lt"/>
              </a:rPr>
              <a:t> </a:t>
            </a:r>
            <a:r>
              <a:rPr lang="en-IN" sz="1800" dirty="0">
                <a:effectLst/>
                <a:ea typeface="+mn-lt"/>
                <a:cs typeface="+mn-lt"/>
              </a:rPr>
              <a:t> object</a:t>
            </a:r>
            <a:r>
              <a:rPr lang="en-IN" sz="1800" dirty="0">
                <a:ea typeface="+mn-lt"/>
                <a:cs typeface="+mn-lt"/>
              </a:rPr>
              <a:t> </a:t>
            </a:r>
            <a:br>
              <a:rPr lang="en-IN" sz="1800" dirty="0">
                <a:ea typeface="+mn-lt"/>
                <a:cs typeface="+mn-lt"/>
              </a:rPr>
            </a:br>
            <a:r>
              <a:rPr lang="en-IN" sz="1800" dirty="0">
                <a:ea typeface="+mn-lt"/>
                <a:cs typeface="+mn-lt"/>
              </a:rPr>
              <a:t> </a:t>
            </a:r>
            <a:r>
              <a:rPr lang="en-IN" sz="1800" dirty="0">
                <a:effectLst/>
                <a:ea typeface="+mn-lt"/>
                <a:cs typeface="+mn-lt"/>
              </a:rPr>
              <a:t>4</a:t>
            </a:r>
            <a:r>
              <a:rPr lang="en-IN" sz="1800" dirty="0">
                <a:ea typeface="+mn-lt"/>
                <a:cs typeface="+mn-lt"/>
              </a:rPr>
              <a:t>   Occupation                  550068 non-null  int64  </a:t>
            </a:r>
            <a:br>
              <a:rPr lang="en-IN" sz="1800" dirty="0">
                <a:ea typeface="+mn-lt"/>
                <a:cs typeface="+mn-lt"/>
              </a:rPr>
            </a:br>
            <a:r>
              <a:rPr lang="en-IN" sz="1800" dirty="0">
                <a:ea typeface="+mn-lt"/>
                <a:cs typeface="+mn-lt"/>
              </a:rPr>
              <a:t> 5   </a:t>
            </a:r>
            <a:r>
              <a:rPr lang="en-IN" sz="1800" dirty="0" err="1">
                <a:ea typeface="+mn-lt"/>
                <a:cs typeface="+mn-lt"/>
              </a:rPr>
              <a:t>City</a:t>
            </a:r>
            <a:r>
              <a:rPr lang="en-IN" sz="1800" dirty="0" err="1">
                <a:effectLst/>
                <a:ea typeface="+mn-lt"/>
                <a:cs typeface="+mn-lt"/>
              </a:rPr>
              <a:t>_</a:t>
            </a:r>
            <a:r>
              <a:rPr lang="en-IN" sz="1800" dirty="0" err="1">
                <a:ea typeface="+mn-lt"/>
                <a:cs typeface="+mn-lt"/>
              </a:rPr>
              <a:t>Category</a:t>
            </a:r>
            <a:r>
              <a:rPr lang="en-IN" sz="1800" dirty="0">
                <a:ea typeface="+mn-lt"/>
                <a:cs typeface="+mn-lt"/>
              </a:rPr>
              <a:t>               550068 </a:t>
            </a:r>
            <a:r>
              <a:rPr lang="en-IN" sz="1800" dirty="0">
                <a:effectLst/>
                <a:ea typeface="+mn-lt"/>
                <a:cs typeface="+mn-lt"/>
              </a:rPr>
              <a:t>non-null</a:t>
            </a:r>
            <a:r>
              <a:rPr lang="en-IN" sz="1800" dirty="0">
                <a:ea typeface="+mn-lt"/>
                <a:cs typeface="+mn-lt"/>
              </a:rPr>
              <a:t> </a:t>
            </a:r>
            <a:r>
              <a:rPr lang="en-IN" sz="1800" dirty="0">
                <a:effectLst/>
                <a:ea typeface="+mn-lt"/>
                <a:cs typeface="+mn-lt"/>
              </a:rPr>
              <a:t> object</a:t>
            </a:r>
            <a:r>
              <a:rPr lang="en-IN" sz="1800" dirty="0">
                <a:ea typeface="+mn-lt"/>
                <a:cs typeface="+mn-lt"/>
              </a:rPr>
              <a:t> </a:t>
            </a:r>
            <a:br>
              <a:rPr lang="en-IN" sz="1800" dirty="0">
                <a:ea typeface="+mn-lt"/>
                <a:cs typeface="+mn-lt"/>
              </a:rPr>
            </a:br>
            <a:r>
              <a:rPr lang="en-IN" sz="1800" dirty="0">
                <a:ea typeface="+mn-lt"/>
                <a:cs typeface="+mn-lt"/>
              </a:rPr>
              <a:t> 6   </a:t>
            </a:r>
            <a:r>
              <a:rPr lang="en-IN" sz="1800" dirty="0" err="1">
                <a:ea typeface="+mn-lt"/>
                <a:cs typeface="+mn-lt"/>
              </a:rPr>
              <a:t>Stay_In_Current_City</a:t>
            </a:r>
            <a:r>
              <a:rPr lang="en-IN" sz="1800" dirty="0" err="1">
                <a:effectLst/>
                <a:ea typeface="+mn-lt"/>
                <a:cs typeface="+mn-lt"/>
              </a:rPr>
              <a:t>_</a:t>
            </a:r>
            <a:r>
              <a:rPr lang="en-IN" sz="1800" dirty="0" err="1">
                <a:ea typeface="+mn-lt"/>
                <a:cs typeface="+mn-lt"/>
              </a:rPr>
              <a:t>Years</a:t>
            </a:r>
            <a:r>
              <a:rPr lang="en-IN" sz="1800" dirty="0">
                <a:ea typeface="+mn-lt"/>
                <a:cs typeface="+mn-lt"/>
              </a:rPr>
              <a:t>  550068 </a:t>
            </a:r>
            <a:r>
              <a:rPr lang="en-IN" sz="1800" dirty="0">
                <a:effectLst/>
                <a:ea typeface="+mn-lt"/>
                <a:cs typeface="+mn-lt"/>
              </a:rPr>
              <a:t>non-null</a:t>
            </a:r>
            <a:r>
              <a:rPr lang="en-IN" sz="1800" dirty="0">
                <a:ea typeface="+mn-lt"/>
                <a:cs typeface="+mn-lt"/>
              </a:rPr>
              <a:t> </a:t>
            </a:r>
            <a:r>
              <a:rPr lang="en-IN" sz="1800" dirty="0">
                <a:effectLst/>
                <a:ea typeface="+mn-lt"/>
                <a:cs typeface="+mn-lt"/>
              </a:rPr>
              <a:t> object</a:t>
            </a:r>
            <a:r>
              <a:rPr lang="en-IN" sz="1800" dirty="0">
                <a:ea typeface="+mn-lt"/>
                <a:cs typeface="+mn-lt"/>
              </a:rPr>
              <a:t> </a:t>
            </a:r>
            <a:br>
              <a:rPr lang="en-IN" sz="1800" dirty="0">
                <a:ea typeface="+mn-lt"/>
                <a:cs typeface="+mn-lt"/>
              </a:rPr>
            </a:br>
            <a:r>
              <a:rPr lang="en-IN" sz="1800" dirty="0">
                <a:ea typeface="+mn-lt"/>
                <a:cs typeface="+mn-lt"/>
              </a:rPr>
              <a:t> 7   </a:t>
            </a:r>
            <a:r>
              <a:rPr lang="en-IN" sz="1800" dirty="0" err="1">
                <a:ea typeface="+mn-lt"/>
                <a:cs typeface="+mn-lt"/>
              </a:rPr>
              <a:t>Marital_Status</a:t>
            </a:r>
            <a:r>
              <a:rPr lang="en-IN" sz="1800" dirty="0">
                <a:ea typeface="+mn-lt"/>
                <a:cs typeface="+mn-lt"/>
              </a:rPr>
              <a:t>              550068 non-null  int64  </a:t>
            </a:r>
            <a:br>
              <a:rPr lang="en-IN" sz="1800" dirty="0">
                <a:ea typeface="+mn-lt"/>
                <a:cs typeface="+mn-lt"/>
              </a:rPr>
            </a:br>
            <a:r>
              <a:rPr lang="en-IN" sz="1800" dirty="0">
                <a:ea typeface="+mn-lt"/>
                <a:cs typeface="+mn-lt"/>
              </a:rPr>
              <a:t> 8   Product_Category_1          550068 non-null  int64  </a:t>
            </a:r>
            <a:br>
              <a:rPr lang="en-IN" sz="1800" dirty="0">
                <a:ea typeface="+mn-lt"/>
                <a:cs typeface="+mn-lt"/>
              </a:rPr>
            </a:br>
            <a:r>
              <a:rPr lang="en-IN" sz="1800" dirty="0">
                <a:ea typeface="+mn-lt"/>
                <a:cs typeface="+mn-lt"/>
              </a:rPr>
              <a:t> 9   Product_Category_2          376430 non-null  float64</a:t>
            </a:r>
            <a:br>
              <a:rPr lang="en-IN" sz="1800" dirty="0">
                <a:ea typeface="+mn-lt"/>
                <a:cs typeface="+mn-lt"/>
              </a:rPr>
            </a:br>
            <a:r>
              <a:rPr lang="en-IN" sz="1800" dirty="0">
                <a:ea typeface="+mn-lt"/>
                <a:cs typeface="+mn-lt"/>
              </a:rPr>
              <a:t> 10  Product_Category_3          166821 non-null  float64</a:t>
            </a:r>
            <a:br>
              <a:rPr lang="en-IN" sz="1800" dirty="0">
                <a:ea typeface="+mn-lt"/>
                <a:cs typeface="+mn-lt"/>
              </a:rPr>
            </a:br>
            <a:r>
              <a:rPr lang="en-IN" sz="1800" dirty="0">
                <a:ea typeface="+mn-lt"/>
                <a:cs typeface="+mn-lt"/>
              </a:rPr>
              <a:t> 11  Purchase                    550068 non-null  int64</a:t>
            </a:r>
          </a:p>
        </p:txBody>
      </p:sp>
    </p:spTree>
    <p:extLst>
      <p:ext uri="{BB962C8B-B14F-4D97-AF65-F5344CB8AC3E}">
        <p14:creationId xmlns:p14="http://schemas.microsoft.com/office/powerpoint/2010/main" val="416094597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en-US" dirty="0"/>
              <a:t>DATA CLEANING</a:t>
            </a:r>
            <a:br>
              <a:rPr lang="en-IN" dirty="0"/>
            </a:br>
            <a:endParaRPr lang="en-IN" dirty="0"/>
          </a:p>
        </p:txBody>
      </p:sp>
      <p:sp>
        <p:nvSpPr>
          <p:cNvPr id="5" name="Content Placeholder 4"/>
          <p:cNvSpPr>
            <a:spLocks noGrp="1"/>
          </p:cNvSpPr>
          <p:nvPr>
            <p:ph sz="half" idx="2"/>
          </p:nvPr>
        </p:nvSpPr>
        <p:spPr>
          <a:xfrm>
            <a:off x="539552" y="1052736"/>
            <a:ext cx="7992888" cy="5184576"/>
          </a:xfrm>
        </p:spPr>
        <p:txBody>
          <a:bodyPr vert="horz" lIns="91440" tIns="45720" rIns="91440" bIns="45720" rtlCol="0" anchor="t">
            <a:normAutofit/>
          </a:bodyPr>
          <a:lstStyle/>
          <a:p>
            <a:pPr marL="457200">
              <a:lnSpc>
                <a:spcPct val="107000"/>
              </a:lnSpc>
              <a:spcAft>
                <a:spcPts val="800"/>
              </a:spcAft>
            </a:pPr>
            <a:r>
              <a:rPr lang="en-IN" sz="3200" dirty="0">
                <a:ea typeface="+mn-lt"/>
                <a:cs typeface="+mn-lt"/>
              </a:rPr>
              <a:t>We have removed the null values from </a:t>
            </a:r>
            <a:r>
              <a:rPr lang="en-IN" sz="3200" dirty="0">
                <a:effectLst/>
                <a:ea typeface="+mn-lt"/>
                <a:cs typeface="+mn-lt"/>
              </a:rPr>
              <a:t>the </a:t>
            </a:r>
            <a:r>
              <a:rPr lang="en-IN" sz="3200" dirty="0">
                <a:ea typeface="+mn-lt"/>
                <a:cs typeface="+mn-lt"/>
              </a:rPr>
              <a:t>Product_Category_2 and 3 and </a:t>
            </a:r>
            <a:r>
              <a:rPr lang="en-IN" sz="3200" dirty="0">
                <a:effectLst/>
                <a:ea typeface="+mn-lt"/>
                <a:cs typeface="+mn-lt"/>
              </a:rPr>
              <a:t>have </a:t>
            </a:r>
            <a:r>
              <a:rPr lang="en-IN" sz="3200" dirty="0">
                <a:ea typeface="+mn-lt"/>
                <a:cs typeface="+mn-lt"/>
              </a:rPr>
              <a:t>replaced </a:t>
            </a:r>
            <a:r>
              <a:rPr lang="en-IN" sz="3200" dirty="0">
                <a:effectLst/>
                <a:ea typeface="+mn-lt"/>
                <a:cs typeface="+mn-lt"/>
              </a:rPr>
              <a:t>it with</a:t>
            </a:r>
            <a:r>
              <a:rPr lang="en-IN" sz="3200" dirty="0">
                <a:ea typeface="+mn-lt"/>
                <a:cs typeface="+mn-lt"/>
              </a:rPr>
              <a:t> 0 as </a:t>
            </a:r>
            <a:r>
              <a:rPr lang="en-IN" sz="3200" dirty="0">
                <a:effectLst/>
                <a:ea typeface="+mn-lt"/>
                <a:cs typeface="+mn-lt"/>
              </a:rPr>
              <a:t>the </a:t>
            </a:r>
            <a:r>
              <a:rPr lang="en-IN" sz="3200" dirty="0">
                <a:ea typeface="+mn-lt"/>
                <a:cs typeface="+mn-lt"/>
              </a:rPr>
              <a:t>amt spent by that transaction </a:t>
            </a:r>
            <a:r>
              <a:rPr lang="en-IN" sz="3200" dirty="0">
                <a:effectLst/>
                <a:ea typeface="+mn-lt"/>
                <a:cs typeface="+mn-lt"/>
              </a:rPr>
              <a:t>on</a:t>
            </a:r>
            <a:r>
              <a:rPr lang="en-IN" sz="3200" dirty="0">
                <a:ea typeface="+mn-lt"/>
                <a:cs typeface="+mn-lt"/>
              </a:rPr>
              <a:t> that product </a:t>
            </a:r>
            <a:r>
              <a:rPr lang="en-IN" sz="3200" dirty="0">
                <a:effectLst/>
                <a:ea typeface="+mn-lt"/>
                <a:cs typeface="+mn-lt"/>
              </a:rPr>
              <a:t>is </a:t>
            </a:r>
            <a:r>
              <a:rPr lang="en-IN" sz="3200" dirty="0">
                <a:ea typeface="+mn-lt"/>
                <a:cs typeface="+mn-lt"/>
              </a:rPr>
              <a:t>nil </a:t>
            </a:r>
            <a:r>
              <a:rPr lang="en-IN" sz="3200" dirty="0">
                <a:effectLst/>
                <a:ea typeface="+mn-lt"/>
                <a:cs typeface="+mn-lt"/>
              </a:rPr>
              <a:t>and </a:t>
            </a:r>
            <a:r>
              <a:rPr lang="en-IN" sz="3200" dirty="0">
                <a:ea typeface="+mn-lt"/>
                <a:cs typeface="+mn-lt"/>
              </a:rPr>
              <a:t>we </a:t>
            </a:r>
            <a:r>
              <a:rPr lang="en-IN" sz="3200" err="1">
                <a:ea typeface="+mn-lt"/>
                <a:cs typeface="+mn-lt"/>
              </a:rPr>
              <a:t>cant</a:t>
            </a:r>
            <a:r>
              <a:rPr lang="en-IN" sz="3200" dirty="0">
                <a:ea typeface="+mn-lt"/>
                <a:cs typeface="+mn-lt"/>
              </a:rPr>
              <a:t> </a:t>
            </a:r>
            <a:r>
              <a:rPr lang="en-IN" sz="3200" dirty="0">
                <a:effectLst/>
                <a:ea typeface="+mn-lt"/>
                <a:cs typeface="+mn-lt"/>
              </a:rPr>
              <a:t>have </a:t>
            </a:r>
            <a:r>
              <a:rPr lang="en-IN" sz="3200" dirty="0">
                <a:ea typeface="+mn-lt"/>
                <a:cs typeface="+mn-lt"/>
              </a:rPr>
              <a:t>null </a:t>
            </a:r>
            <a:r>
              <a:rPr lang="en-IN" sz="3200" dirty="0">
                <a:effectLst/>
                <a:ea typeface="+mn-lt"/>
                <a:cs typeface="+mn-lt"/>
              </a:rPr>
              <a:t>values as we </a:t>
            </a:r>
            <a:r>
              <a:rPr lang="en-IN" sz="3200" err="1">
                <a:ea typeface="+mn-lt"/>
                <a:cs typeface="+mn-lt"/>
              </a:rPr>
              <a:t>cant</a:t>
            </a:r>
            <a:r>
              <a:rPr lang="en-IN" sz="3200" dirty="0">
                <a:ea typeface="+mn-lt"/>
                <a:cs typeface="+mn-lt"/>
              </a:rPr>
              <a:t> run the model steps </a:t>
            </a:r>
            <a:r>
              <a:rPr lang="en-IN" sz="3200" dirty="0">
                <a:effectLst/>
                <a:ea typeface="+mn-lt"/>
                <a:cs typeface="+mn-lt"/>
              </a:rPr>
              <a:t>with </a:t>
            </a:r>
            <a:r>
              <a:rPr lang="en-IN" sz="3200" dirty="0">
                <a:ea typeface="+mn-lt"/>
                <a:cs typeface="+mn-lt"/>
              </a:rPr>
              <a:t>null values. </a:t>
            </a:r>
            <a:r>
              <a:rPr lang="en-IN" sz="1800" dirty="0">
                <a:ea typeface="+mn-lt"/>
                <a:cs typeface="+mn-lt"/>
              </a:rPr>
              <a:t> </a:t>
            </a:r>
          </a:p>
        </p:txBody>
      </p:sp>
    </p:spTree>
    <p:extLst>
      <p:ext uri="{BB962C8B-B14F-4D97-AF65-F5344CB8AC3E}">
        <p14:creationId xmlns:p14="http://schemas.microsoft.com/office/powerpoint/2010/main" val="396670435"/>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lstStyle/>
          <a:p>
            <a:r>
              <a:rPr lang="en-US" dirty="0"/>
              <a:t>Correlation</a:t>
            </a:r>
            <a:endParaRPr lang="en-IN" dirty="0"/>
          </a:p>
        </p:txBody>
      </p:sp>
      <p:pic>
        <p:nvPicPr>
          <p:cNvPr id="3" name="Picture 4" descr="Table, calendar&#10;&#10;Description automatically generated">
            <a:extLst>
              <a:ext uri="{FF2B5EF4-FFF2-40B4-BE49-F238E27FC236}">
                <a16:creationId xmlns:a16="http://schemas.microsoft.com/office/drawing/2014/main" id="{D88DB40E-9DFA-4C8C-1EE2-39AA9EA5A77B}"/>
              </a:ext>
            </a:extLst>
          </p:cNvPr>
          <p:cNvPicPr>
            <a:picLocks noGrp="1" noChangeAspect="1"/>
          </p:cNvPicPr>
          <p:nvPr>
            <p:ph idx="1"/>
          </p:nvPr>
        </p:nvPicPr>
        <p:blipFill>
          <a:blip r:embed="rId2"/>
          <a:stretch>
            <a:fillRect/>
          </a:stretch>
        </p:blipFill>
        <p:spPr>
          <a:xfrm>
            <a:off x="941044" y="1243941"/>
            <a:ext cx="7746820" cy="5436404"/>
          </a:xfrm>
        </p:spPr>
      </p:pic>
    </p:spTree>
    <p:extLst>
      <p:ext uri="{BB962C8B-B14F-4D97-AF65-F5344CB8AC3E}">
        <p14:creationId xmlns:p14="http://schemas.microsoft.com/office/powerpoint/2010/main" val="2521325056"/>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more correlated with Target</a:t>
            </a:r>
            <a:endParaRPr lang="en-IN" dirty="0"/>
          </a:p>
        </p:txBody>
      </p:sp>
      <p:pic>
        <p:nvPicPr>
          <p:cNvPr id="6" name="Picture 6" descr="Chart, waterfall chart&#10;&#10;Description automatically generated">
            <a:extLst>
              <a:ext uri="{FF2B5EF4-FFF2-40B4-BE49-F238E27FC236}">
                <a16:creationId xmlns:a16="http://schemas.microsoft.com/office/drawing/2014/main" id="{21C6B569-6569-AB6F-E5E5-71BC155FA0D3}"/>
              </a:ext>
            </a:extLst>
          </p:cNvPr>
          <p:cNvPicPr>
            <a:picLocks noGrp="1" noChangeAspect="1"/>
          </p:cNvPicPr>
          <p:nvPr>
            <p:ph idx="1"/>
          </p:nvPr>
        </p:nvPicPr>
        <p:blipFill>
          <a:blip r:embed="rId2"/>
          <a:stretch>
            <a:fillRect/>
          </a:stretch>
        </p:blipFill>
        <p:spPr>
          <a:xfrm>
            <a:off x="561557" y="1600200"/>
            <a:ext cx="8238600" cy="4654612"/>
          </a:xfrm>
        </p:spPr>
      </p:pic>
    </p:spTree>
    <p:extLst>
      <p:ext uri="{BB962C8B-B14F-4D97-AF65-F5344CB8AC3E}">
        <p14:creationId xmlns:p14="http://schemas.microsoft.com/office/powerpoint/2010/main" val="394593870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1405</Words>
  <Application>Microsoft Office PowerPoint</Application>
  <PresentationFormat>On-screen Show (4:3)</PresentationFormat>
  <Paragraphs>106</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Project Overview</vt:lpstr>
      <vt:lpstr>What is the project about? </vt:lpstr>
      <vt:lpstr>GOAL</vt:lpstr>
      <vt:lpstr>DATA COLLECTION</vt:lpstr>
      <vt:lpstr>Shape of DATA</vt:lpstr>
      <vt:lpstr>DATA CLEANING </vt:lpstr>
      <vt:lpstr>Correlation</vt:lpstr>
      <vt:lpstr>Top more correlated with Target</vt:lpstr>
      <vt:lpstr>Visualization -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with Target (Price)</vt:lpstr>
      <vt:lpstr>PowerPoint Presentation</vt:lpstr>
      <vt:lpstr>PowerPoint Presentation</vt:lpstr>
      <vt:lpstr>PowerPoint Presentation</vt:lpstr>
      <vt:lpstr>OBSERVATIONS FROM EDA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71</cp:revision>
  <dcterms:created xsi:type="dcterms:W3CDTF">2022-11-14T23:17:55Z</dcterms:created>
  <dcterms:modified xsi:type="dcterms:W3CDTF">2023-03-03T07:56:03Z</dcterms:modified>
</cp:coreProperties>
</file>