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52"/>
  </p:notesMasterIdLst>
  <p:sldIdLst>
    <p:sldId id="259" r:id="rId2"/>
    <p:sldId id="261" r:id="rId3"/>
    <p:sldId id="272" r:id="rId4"/>
    <p:sldId id="274" r:id="rId5"/>
    <p:sldId id="275" r:id="rId6"/>
    <p:sldId id="262" r:id="rId7"/>
    <p:sldId id="286" r:id="rId8"/>
    <p:sldId id="374" r:id="rId9"/>
    <p:sldId id="324" r:id="rId10"/>
    <p:sldId id="278"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4"/>
            <p14:sldId id="275"/>
          </p14:sldIdLst>
        </p14:section>
        <p14:section name="STEPS" id="{521DEF98-8796-4632-831A-16252E9A6054}">
          <p14:sldIdLst>
            <p14:sldId id="262"/>
            <p14:sldId id="286"/>
            <p14:sldId id="374"/>
            <p14:sldId id="324"/>
            <p14:sldId id="278"/>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7" d="100"/>
          <a:sy n="77" d="100"/>
        </p:scale>
        <p:origin x="-1474"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12/29/2022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 see similar kinds of</a:t>
            </a:r>
            <a:r>
              <a:rPr lang="en-IN" baseline="0" dirty="0" smtClean="0"/>
              <a:t> data but we are not able to make out any difference or any trend , we see the data is all right skewed</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34849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here we are</a:t>
            </a:r>
            <a:r>
              <a:rPr lang="en-IN" baseline="0" dirty="0" smtClean="0"/>
              <a:t> not able to see the trend properly , need to </a:t>
            </a:r>
            <a:r>
              <a:rPr lang="en-IN" baseline="0" dirty="0" err="1" smtClean="0"/>
              <a:t>analyze</a:t>
            </a:r>
            <a:r>
              <a:rPr lang="en-IN" baseline="0" dirty="0" smtClean="0"/>
              <a:t> them individually </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38392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here we are</a:t>
            </a:r>
            <a:r>
              <a:rPr lang="en-IN" baseline="0" dirty="0" smtClean="0"/>
              <a:t> not able to see the trend properly , need to </a:t>
            </a:r>
            <a:r>
              <a:rPr lang="en-IN" baseline="0" dirty="0" err="1" smtClean="0"/>
              <a:t>analyze</a:t>
            </a:r>
            <a:r>
              <a:rPr lang="en-IN" baseline="0" dirty="0" smtClean="0"/>
              <a:t> them individually </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383923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12/29/2022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01008945"/>
              </p:ext>
            </p:extLst>
          </p:nvPr>
        </p:nvGraphicFramePr>
        <p:xfrm>
          <a:off x="3707904" y="1052736"/>
          <a:ext cx="4896544" cy="3960440"/>
        </p:xfrm>
        <a:graphic>
          <a:graphicData uri="http://schemas.openxmlformats.org/drawingml/2006/table">
            <a:tbl>
              <a:tblPr>
                <a:tableStyleId>{5C22544A-7EE6-4342-B048-85BDC9FD1C3A}</a:tableStyleId>
              </a:tblPr>
              <a:tblGrid>
                <a:gridCol w="4896544"/>
              </a:tblGrid>
              <a:tr h="3960440">
                <a:tc>
                  <a:txBody>
                    <a:bodyPr/>
                    <a:lstStyle/>
                    <a:p>
                      <a:pPr algn="ctr">
                        <a:spcAft>
                          <a:spcPts val="1500"/>
                        </a:spcAft>
                      </a:pPr>
                      <a:r>
                        <a:rPr lang="en-US" sz="4400" kern="1400" spc="25" dirty="0">
                          <a:effectLst/>
                        </a:rPr>
                        <a:t>PROJECT </a:t>
                      </a:r>
                      <a:r>
                        <a:rPr lang="en-US" sz="4400" kern="1400" spc="25" dirty="0" smtClean="0">
                          <a:effectLst/>
                        </a:rPr>
                        <a:t>PRESENTATION </a:t>
                      </a:r>
                    </a:p>
                    <a:p>
                      <a:pPr algn="ctr">
                        <a:spcAft>
                          <a:spcPts val="1500"/>
                        </a:spcAft>
                      </a:pPr>
                      <a:r>
                        <a:rPr lang="en-US" sz="4800" kern="1400" spc="25" dirty="0" smtClean="0">
                          <a:effectLst/>
                        </a:rPr>
                        <a:t>HOUSING PROJECT</a:t>
                      </a:r>
                    </a:p>
                  </a:txBody>
                  <a:tcPr marL="118745" marR="118745" marT="0" marB="0"/>
                </a:tc>
              </a:tr>
            </a:tbl>
          </a:graphicData>
        </a:graphic>
      </p:graphicFrame>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Checking for null values</a:t>
            </a:r>
            <a:r>
              <a:rPr lang="en-IN" dirty="0"/>
              <a:t/>
            </a:r>
            <a:br>
              <a:rPr lang="en-IN" dirty="0"/>
            </a:br>
            <a:endParaRPr lang="en-IN" dirty="0"/>
          </a:p>
        </p:txBody>
      </p:sp>
      <p:sp>
        <p:nvSpPr>
          <p:cNvPr id="5" name="Content Placeholder 4"/>
          <p:cNvSpPr>
            <a:spLocks noGrp="1"/>
          </p:cNvSpPr>
          <p:nvPr>
            <p:ph sz="half" idx="2"/>
          </p:nvPr>
        </p:nvSpPr>
        <p:spPr>
          <a:xfrm>
            <a:off x="755576" y="1484784"/>
            <a:ext cx="7776864" cy="4525963"/>
          </a:xfrm>
        </p:spPr>
        <p:txBody>
          <a:bodyPr>
            <a:normAutofit fontScale="77500" lnSpcReduction="20000"/>
          </a:bodyPr>
          <a:lstStyle/>
          <a:p>
            <a:r>
              <a:rPr lang="en-US" dirty="0" smtClean="0"/>
              <a:t>As per the output we see many nulls , We are treating them by:-</a:t>
            </a:r>
          </a:p>
          <a:p>
            <a:pPr lvl="1"/>
            <a:r>
              <a:rPr lang="en-IN" dirty="0"/>
              <a:t>Replacing the nan values with mean for </a:t>
            </a:r>
            <a:r>
              <a:rPr lang="en-IN" dirty="0" err="1"/>
              <a:t>LotFrontage</a:t>
            </a:r>
            <a:endParaRPr lang="en-IN" sz="1600" dirty="0"/>
          </a:p>
          <a:p>
            <a:pPr lvl="1"/>
            <a:r>
              <a:rPr lang="en-IN" dirty="0"/>
              <a:t>Removing the features-</a:t>
            </a:r>
            <a:r>
              <a:rPr lang="en-IN" dirty="0" err="1"/>
              <a:t>Alley,PoolQC,Fence,MiscFeature</a:t>
            </a:r>
            <a:r>
              <a:rPr lang="en-IN" dirty="0"/>
              <a:t> as they had 80% or more null values which cannot be replaced</a:t>
            </a:r>
            <a:endParaRPr lang="en-IN" sz="1600" dirty="0"/>
          </a:p>
          <a:p>
            <a:pPr lvl="1"/>
            <a:r>
              <a:rPr lang="en-IN" dirty="0"/>
              <a:t>Replacing the columns-</a:t>
            </a:r>
            <a:r>
              <a:rPr lang="en-IN" sz="1600" dirty="0"/>
              <a:t> </a:t>
            </a:r>
            <a:r>
              <a:rPr lang="en-IN" dirty="0"/>
              <a:t>BsmtQual,BsmtQual,BsmtCond,BsmtExposure,BsmtFinType1,BsmtFinType2’s null values with NA as a new class.</a:t>
            </a:r>
            <a:endParaRPr lang="en-IN" sz="1600" dirty="0"/>
          </a:p>
          <a:p>
            <a:pPr lvl="1"/>
            <a:r>
              <a:rPr lang="en-IN" dirty="0"/>
              <a:t>Replacing missing values for </a:t>
            </a:r>
            <a:r>
              <a:rPr lang="en-IN" dirty="0" err="1"/>
              <a:t>MasVnrType</a:t>
            </a:r>
            <a:r>
              <a:rPr lang="en-IN" dirty="0"/>
              <a:t> with None</a:t>
            </a:r>
            <a:endParaRPr lang="en-IN" sz="1600" dirty="0"/>
          </a:p>
          <a:p>
            <a:pPr lvl="1"/>
            <a:r>
              <a:rPr lang="en-IN" dirty="0"/>
              <a:t>Replacing missing values for </a:t>
            </a:r>
            <a:r>
              <a:rPr lang="en-IN" dirty="0" err="1"/>
              <a:t>MasVnrArea</a:t>
            </a:r>
            <a:r>
              <a:rPr lang="en-IN" dirty="0"/>
              <a:t> with median</a:t>
            </a:r>
            <a:endParaRPr lang="en-IN" sz="1600" dirty="0"/>
          </a:p>
          <a:p>
            <a:pPr lvl="1"/>
            <a:r>
              <a:rPr lang="en-IN" dirty="0"/>
              <a:t>Replacing the columns-</a:t>
            </a:r>
            <a:r>
              <a:rPr lang="en-IN" sz="1600" dirty="0"/>
              <a:t> </a:t>
            </a:r>
            <a:r>
              <a:rPr lang="en-IN" dirty="0" err="1"/>
              <a:t>GarageType,GarageFinish,GarageQual,GarageCond</a:t>
            </a:r>
            <a:r>
              <a:rPr lang="en-IN" dirty="0"/>
              <a:t> ‘s null values with NA as a new class.</a:t>
            </a:r>
            <a:endParaRPr lang="en-IN" sz="1600" dirty="0"/>
          </a:p>
          <a:p>
            <a:pPr lvl="1"/>
            <a:r>
              <a:rPr lang="en-IN" dirty="0"/>
              <a:t>Handling the missing value for </a:t>
            </a:r>
            <a:r>
              <a:rPr lang="en-IN" dirty="0" err="1"/>
              <a:t>GarageYrBlt</a:t>
            </a:r>
            <a:r>
              <a:rPr lang="en-IN" dirty="0"/>
              <a:t> with median</a:t>
            </a:r>
            <a:endParaRPr lang="en-IN" sz="1600" dirty="0"/>
          </a:p>
          <a:p>
            <a:pPr lvl="1"/>
            <a:r>
              <a:rPr lang="en-IN" dirty="0"/>
              <a:t>Handling the missing value for Electrical with new class</a:t>
            </a:r>
            <a:endParaRPr lang="en-IN" sz="1600" dirty="0"/>
          </a:p>
          <a:p>
            <a:pPr lvl="1"/>
            <a:r>
              <a:rPr lang="en-IN" dirty="0"/>
              <a:t>Handling the missing values for </a:t>
            </a:r>
            <a:r>
              <a:rPr lang="en-IN" dirty="0" err="1"/>
              <a:t>FireplaceQu</a:t>
            </a:r>
            <a:r>
              <a:rPr lang="en-IN" dirty="0"/>
              <a:t> with NA as a new class</a:t>
            </a:r>
            <a:endParaRPr lang="en-IN" sz="1600" dirty="0"/>
          </a:p>
          <a:p>
            <a:endParaRPr lang="en-US" dirty="0" smtClean="0"/>
          </a:p>
        </p:txBody>
      </p:sp>
    </p:spTree>
    <p:extLst>
      <p:ext uri="{BB962C8B-B14F-4D97-AF65-F5344CB8AC3E}">
        <p14:creationId xmlns:p14="http://schemas.microsoft.com/office/powerpoint/2010/main" val="39667043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lstStyle/>
          <a:p>
            <a:r>
              <a:rPr lang="en-US" dirty="0" smtClean="0"/>
              <a:t>Correlation</a:t>
            </a:r>
            <a:endParaRPr lang="en-IN" dirty="0"/>
          </a:p>
        </p:txBody>
      </p:sp>
      <p:pic>
        <p:nvPicPr>
          <p:cNvPr id="307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899592" y="1196752"/>
            <a:ext cx="7416824" cy="553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32505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more correlated with Target</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420888"/>
            <a:ext cx="4820912" cy="274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93870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Graphs to show relationship with target of top features</a:t>
            </a:r>
            <a:endParaRPr lang="en-IN" dirty="0"/>
          </a:p>
        </p:txBody>
      </p:sp>
      <p:pic>
        <p:nvPicPr>
          <p:cNvPr id="512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043465" y="1600200"/>
            <a:ext cx="505707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827584" y="188640"/>
            <a:ext cx="6984776" cy="628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EDA</a:t>
            </a:r>
            <a:endParaRPr lang="en-IN" dirty="0"/>
          </a:p>
        </p:txBody>
      </p:sp>
      <p:pic>
        <p:nvPicPr>
          <p:cNvPr id="717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1484783"/>
            <a:ext cx="7488832" cy="455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51520" y="1196752"/>
            <a:ext cx="8351582" cy="438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32656"/>
            <a:ext cx="9059719"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332655"/>
            <a:ext cx="8784976" cy="532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899592" y="830357"/>
            <a:ext cx="7697956" cy="533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smtClean="0"/>
              <a:t>Project Overview</a:t>
            </a:r>
            <a:endParaRPr lang="en-US" dirty="0"/>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a:t>
            </a:r>
            <a:r>
              <a:rPr lang="en-US" sz="3600" dirty="0" smtClean="0"/>
              <a:t>Collection</a:t>
            </a:r>
            <a:endParaRPr lang="en-US" sz="3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404664"/>
            <a:ext cx="7341762" cy="575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categorical features</a:t>
            </a:r>
            <a:endParaRPr lang="en-IN" dirty="0"/>
          </a:p>
        </p:txBody>
      </p:sp>
      <p:pic>
        <p:nvPicPr>
          <p:cNvPr id="1331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095040" y="1600200"/>
            <a:ext cx="495391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011598" y="1600200"/>
            <a:ext cx="512080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95174" y="1600200"/>
            <a:ext cx="51536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60617" y="1600200"/>
            <a:ext cx="522276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004008" y="1600200"/>
            <a:ext cx="51359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61372" y="1639341"/>
            <a:ext cx="52212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878131" y="1600200"/>
            <a:ext cx="53877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48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18736" y="1600200"/>
            <a:ext cx="530652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78656" y="1600200"/>
            <a:ext cx="51866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r>
              <a:rPr lang="en-US" dirty="0"/>
              <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55000" lnSpcReduction="20000"/>
          </a:bodyPr>
          <a:lstStyle/>
          <a:p>
            <a:pPr fontAlgn="base"/>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a:t>modelling</a:t>
            </a:r>
            <a:r>
              <a:rPr lang="en-US" dirty="0"/>
              <a:t>, Market mix </a:t>
            </a:r>
            <a:r>
              <a:rPr lang="en-US" dirty="0" err="1"/>
              <a:t>modelling</a:t>
            </a:r>
            <a:r>
              <a:rPr lang="en-US"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a:t>
            </a:r>
            <a:r>
              <a:rPr lang="en-US" dirty="0" smtClean="0"/>
              <a:t>We are </a:t>
            </a:r>
            <a:r>
              <a:rPr lang="en-US" dirty="0"/>
              <a:t>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endParaRPr lang="en-IN" dirty="0"/>
          </a:p>
        </p:txBody>
      </p:sp>
    </p:spTree>
    <p:extLst>
      <p:ext uri="{BB962C8B-B14F-4D97-AF65-F5344CB8AC3E}">
        <p14:creationId xmlns:p14="http://schemas.microsoft.com/office/powerpoint/2010/main" val="275758498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253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929149" y="1600200"/>
            <a:ext cx="528570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outliers</a:t>
            </a:r>
            <a:endParaRPr lang="en-IN"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00200"/>
            <a:ext cx="64087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00200"/>
            <a:ext cx="64087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28397"/>
            <a:ext cx="2989337"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04248" y="2780928"/>
            <a:ext cx="1512168" cy="923330"/>
          </a:xfrm>
          <a:prstGeom prst="rect">
            <a:avLst/>
          </a:prstGeom>
          <a:noFill/>
        </p:spPr>
        <p:txBody>
          <a:bodyPr wrap="square" rtlCol="0">
            <a:spAutoFit/>
          </a:bodyPr>
          <a:lstStyle/>
          <a:p>
            <a:r>
              <a:rPr lang="en-US" dirty="0" smtClean="0"/>
              <a:t>CHECKING THE SKEWNESS</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Treating </a:t>
            </a:r>
            <a:r>
              <a:rPr lang="en-US" dirty="0" err="1" smtClean="0"/>
              <a:t>skewness</a:t>
            </a:r>
            <a:r>
              <a:rPr lang="en-US" dirty="0" smtClean="0"/>
              <a:t> with Power transformer</a:t>
            </a:r>
            <a:endParaRPr lang="en-IN" dirty="0"/>
          </a:p>
        </p:txBody>
      </p:sp>
      <p:pic>
        <p:nvPicPr>
          <p:cNvPr id="266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2132856"/>
            <a:ext cx="7828655" cy="296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the categorical columns</a:t>
            </a:r>
            <a:endParaRPr lang="en-IN" dirty="0"/>
          </a:p>
        </p:txBody>
      </p:sp>
      <p:pic>
        <p:nvPicPr>
          <p:cNvPr id="276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83568" y="2996952"/>
            <a:ext cx="7736850" cy="138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Test data</a:t>
            </a:r>
            <a:endParaRPr lang="en-IN" dirty="0"/>
          </a:p>
        </p:txBody>
      </p:sp>
      <p:sp>
        <p:nvSpPr>
          <p:cNvPr id="3" name="Content Placeholder 2"/>
          <p:cNvSpPr>
            <a:spLocks noGrp="1"/>
          </p:cNvSpPr>
          <p:nvPr>
            <p:ph idx="1"/>
          </p:nvPr>
        </p:nvSpPr>
        <p:spPr/>
        <p:txBody>
          <a:bodyPr/>
          <a:lstStyle/>
          <a:p>
            <a:r>
              <a:rPr lang="en-US" dirty="0" smtClean="0"/>
              <a:t>Followed similar steps to remove nulls</a:t>
            </a:r>
          </a:p>
          <a:p>
            <a:r>
              <a:rPr lang="en-US" dirty="0" smtClean="0"/>
              <a:t>Created a new columns called </a:t>
            </a:r>
            <a:r>
              <a:rPr lang="en-US" dirty="0" err="1" smtClean="0"/>
              <a:t>SalePrice</a:t>
            </a:r>
            <a:r>
              <a:rPr lang="en-US" dirty="0" smtClean="0"/>
              <a:t> with blank values</a:t>
            </a:r>
          </a:p>
          <a:p>
            <a:r>
              <a:rPr lang="en-US" dirty="0" smtClean="0"/>
              <a:t>Split into X and y for features and target</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training and testing</a:t>
            </a:r>
            <a:endParaRPr lang="en-IN" dirty="0"/>
          </a:p>
        </p:txBody>
      </p:sp>
      <p:pic>
        <p:nvPicPr>
          <p:cNvPr id="2867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95536" y="2636912"/>
            <a:ext cx="8170854" cy="223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IN" dirty="0"/>
          </a:p>
        </p:txBody>
      </p:sp>
      <p:sp>
        <p:nvSpPr>
          <p:cNvPr id="3" name="Content Placeholder 2"/>
          <p:cNvSpPr>
            <a:spLocks noGrp="1"/>
          </p:cNvSpPr>
          <p:nvPr>
            <p:ph idx="1"/>
          </p:nvPr>
        </p:nvSpPr>
        <p:spPr/>
        <p:txBody>
          <a:bodyPr/>
          <a:lstStyle/>
          <a:p>
            <a:r>
              <a:rPr lang="en-US" dirty="0" smtClean="0"/>
              <a:t>Linear Regression</a:t>
            </a:r>
          </a:p>
          <a:p>
            <a:endParaRPr lang="en-IN"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47" y="2690813"/>
            <a:ext cx="6115178" cy="210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points </a:t>
            </a:r>
            <a:endParaRPr lang="en-IN" dirty="0"/>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138450"/>
            <a:ext cx="5688632" cy="5530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fontAlgn="base"/>
            <a:r>
              <a:rPr lang="en-US" dirty="0" smtClean="0"/>
              <a:t>We are </a:t>
            </a:r>
            <a:r>
              <a:rPr lang="en-US" dirty="0"/>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p>
        </p:txBody>
      </p:sp>
    </p:spTree>
    <p:extLst>
      <p:ext uri="{BB962C8B-B14F-4D97-AF65-F5344CB8AC3E}">
        <p14:creationId xmlns:p14="http://schemas.microsoft.com/office/powerpoint/2010/main" val="203772045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620688"/>
            <a:ext cx="7776864" cy="568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12097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t>
            </a:r>
            <a:endParaRPr lang="en-IN"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59034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t>
            </a:r>
            <a:r>
              <a:rPr lang="en-US" dirty="0" err="1" smtClean="0"/>
              <a:t>Regressor</a:t>
            </a:r>
            <a:endParaRPr lang="en-IN" dirty="0"/>
          </a:p>
        </p:txBody>
      </p:sp>
      <p:pic>
        <p:nvPicPr>
          <p:cNvPr id="3379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43608" y="1340768"/>
            <a:ext cx="691276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tuning </a:t>
            </a:r>
            <a:endParaRPr lang="en-IN" dirty="0"/>
          </a:p>
        </p:txBody>
      </p:sp>
      <p:pic>
        <p:nvPicPr>
          <p:cNvPr id="3481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475656" y="1268760"/>
            <a:ext cx="685900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818016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t>
            </a:r>
            <a:r>
              <a:rPr lang="en-US" dirty="0" err="1" smtClean="0"/>
              <a:t>Regressor</a:t>
            </a:r>
            <a:endParaRPr lang="en-IN" dirty="0"/>
          </a:p>
        </p:txBody>
      </p:sp>
      <p:sp>
        <p:nvSpPr>
          <p:cNvPr id="3" name="Content Placeholder 2"/>
          <p:cNvSpPr>
            <a:spLocks noGrp="1"/>
          </p:cNvSpPr>
          <p:nvPr>
            <p:ph idx="1"/>
          </p:nvPr>
        </p:nvSpPr>
        <p:spPr/>
        <p:txBody>
          <a:bodyPr/>
          <a:lstStyle/>
          <a:p>
            <a:r>
              <a:rPr lang="en-US" dirty="0" smtClean="0"/>
              <a:t>Without tuning score:</a:t>
            </a:r>
          </a:p>
          <a:p>
            <a:endParaRPr lang="en-IN"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847974"/>
            <a:ext cx="8905875" cy="202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789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11560" y="332656"/>
            <a:ext cx="795970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t>
            </a:r>
            <a:r>
              <a:rPr lang="en-US" dirty="0" err="1" smtClean="0"/>
              <a:t>Hyperparameter</a:t>
            </a:r>
            <a:r>
              <a:rPr lang="en-US" dirty="0" smtClean="0"/>
              <a:t> tuning</a:t>
            </a:r>
            <a:endParaRPr lang="en-IN" dirty="0"/>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327" y="2132856"/>
            <a:ext cx="876379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XG Boost </a:t>
            </a:r>
            <a:r>
              <a:rPr lang="en-US" dirty="0" err="1" smtClean="0"/>
              <a:t>Regressor</a:t>
            </a:r>
            <a:endParaRPr lang="en-IN" dirty="0"/>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835292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err="1" smtClean="0"/>
              <a:t>XGoost</a:t>
            </a:r>
            <a:r>
              <a:rPr lang="en-US" dirty="0" smtClean="0"/>
              <a:t> </a:t>
            </a:r>
            <a:r>
              <a:rPr lang="en-US" dirty="0" err="1" smtClean="0"/>
              <a:t>Regressor</a:t>
            </a:r>
            <a:r>
              <a:rPr lang="en-US" dirty="0" smtClean="0"/>
              <a:t> gave the best score </a:t>
            </a:r>
          </a:p>
          <a:p>
            <a:r>
              <a:rPr lang="en-US" dirty="0"/>
              <a:t>Training score for XGB is </a:t>
            </a:r>
            <a:r>
              <a:rPr lang="en-US" dirty="0" smtClean="0"/>
              <a:t>0.9999337232252173</a:t>
            </a:r>
          </a:p>
          <a:p>
            <a:r>
              <a:rPr lang="en-US" dirty="0"/>
              <a:t>Testing score for XGB is </a:t>
            </a:r>
            <a:r>
              <a:rPr lang="en-US" dirty="0" smtClean="0"/>
              <a:t>0.9994552530996582</a:t>
            </a:r>
          </a:p>
          <a:p>
            <a:r>
              <a:rPr lang="en-US" dirty="0" smtClean="0"/>
              <a:t>The train is higher than test which random forest didn’t have so we will use this model</a:t>
            </a:r>
            <a:endParaRPr lang="en-IN" dirty="0"/>
          </a:p>
        </p:txBody>
      </p:sp>
    </p:spTree>
    <p:extLst>
      <p:ext uri="{BB962C8B-B14F-4D97-AF65-F5344CB8AC3E}">
        <p14:creationId xmlns:p14="http://schemas.microsoft.com/office/powerpoint/2010/main" val="135999057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normAutofit/>
          </a:bodyPr>
          <a:lstStyle/>
          <a:p>
            <a:r>
              <a:rPr lang="en-US" dirty="0"/>
              <a:t> </a:t>
            </a:r>
            <a:r>
              <a:rPr lang="en-IN" dirty="0"/>
              <a:t>The company has collected a data set from the sale of houses in Australia.</a:t>
            </a:r>
          </a:p>
          <a:p>
            <a:r>
              <a:rPr lang="en-IN" dirty="0"/>
              <a:t>Data contains 1460 entries each having 81 variables</a:t>
            </a:r>
            <a:r>
              <a:rPr lang="en-IN" dirty="0" smtClean="0"/>
              <a:t>.</a:t>
            </a:r>
          </a:p>
          <a:p>
            <a:r>
              <a:rPr lang="en-US" dirty="0" smtClean="0"/>
              <a:t>There is separate training and testing datasets</a:t>
            </a:r>
          </a:p>
          <a:p>
            <a:endParaRPr lang="en-US" dirty="0" smtClean="0"/>
          </a:p>
        </p:txBody>
      </p:sp>
    </p:spTree>
    <p:extLst>
      <p:ext uri="{BB962C8B-B14F-4D97-AF65-F5344CB8AC3E}">
        <p14:creationId xmlns:p14="http://schemas.microsoft.com/office/powerpoint/2010/main" val="3330926481"/>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4665187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pPr lvl="0" algn="ctr"/>
            <a:r>
              <a:rPr lang="en-US" dirty="0" smtClean="0"/>
              <a:t>Check the Names of the Columns</a:t>
            </a:r>
            <a:r>
              <a:rPr lang="en-IN" dirty="0"/>
              <a:t/>
            </a:r>
            <a:br>
              <a:rPr lang="en-IN" dirty="0"/>
            </a:br>
            <a:endParaRPr lang="en-US" dirty="0"/>
          </a:p>
        </p:txBody>
      </p:sp>
      <p:sp>
        <p:nvSpPr>
          <p:cNvPr id="4" name="Content Placeholder 3"/>
          <p:cNvSpPr>
            <a:spLocks noGrp="1"/>
          </p:cNvSpPr>
          <p:nvPr>
            <p:ph idx="1"/>
          </p:nvPr>
        </p:nvSpPr>
        <p:spPr>
          <a:xfrm>
            <a:off x="467544" y="1828800"/>
            <a:ext cx="8676456" cy="5029200"/>
          </a:xfrm>
        </p:spPr>
        <p:txBody>
          <a:bodyPr>
            <a:noAutofit/>
          </a:bodyPr>
          <a:lstStyle/>
          <a:p>
            <a:r>
              <a:rPr lang="en-US" sz="1600" dirty="0" smtClean="0"/>
              <a:t>Numerical columns:-</a:t>
            </a:r>
            <a:endParaRPr lang="en-IN" sz="1600" dirty="0" smtClean="0"/>
          </a:p>
          <a:p>
            <a:r>
              <a:rPr lang="en-IN" sz="1600" dirty="0" smtClean="0"/>
              <a:t>'Id</a:t>
            </a:r>
            <a:r>
              <a:rPr lang="en-IN" sz="1600" dirty="0"/>
              <a:t>', '</a:t>
            </a:r>
            <a:r>
              <a:rPr lang="en-IN" sz="1600" dirty="0" err="1"/>
              <a:t>MSSubClass</a:t>
            </a:r>
            <a:r>
              <a:rPr lang="en-IN" sz="1600" dirty="0"/>
              <a:t>', '</a:t>
            </a:r>
            <a:r>
              <a:rPr lang="en-IN" sz="1600" dirty="0" err="1"/>
              <a:t>LotFrontage</a:t>
            </a:r>
            <a:r>
              <a:rPr lang="en-IN" sz="1600" dirty="0"/>
              <a:t>', '</a:t>
            </a:r>
            <a:r>
              <a:rPr lang="en-IN" sz="1600" dirty="0" err="1"/>
              <a:t>LotArea</a:t>
            </a:r>
            <a:r>
              <a:rPr lang="en-IN" sz="1600" dirty="0"/>
              <a:t>', '</a:t>
            </a:r>
            <a:r>
              <a:rPr lang="en-IN" sz="1600" dirty="0" err="1"/>
              <a:t>OverallQual</a:t>
            </a:r>
            <a:r>
              <a:rPr lang="en-IN" sz="1600" dirty="0"/>
              <a:t>', '</a:t>
            </a:r>
            <a:r>
              <a:rPr lang="en-IN" sz="1600" dirty="0" err="1"/>
              <a:t>OverallCond</a:t>
            </a:r>
            <a:r>
              <a:rPr lang="en-IN" sz="1600" dirty="0"/>
              <a:t>', '</a:t>
            </a:r>
            <a:r>
              <a:rPr lang="en-IN" sz="1600" dirty="0" err="1"/>
              <a:t>YearBuilt</a:t>
            </a:r>
            <a:r>
              <a:rPr lang="en-IN" sz="1600" dirty="0"/>
              <a:t>', '</a:t>
            </a:r>
            <a:r>
              <a:rPr lang="en-IN" sz="1600" dirty="0" err="1"/>
              <a:t>YearRemodAdd</a:t>
            </a:r>
            <a:r>
              <a:rPr lang="en-IN" sz="1600" dirty="0"/>
              <a:t>', '</a:t>
            </a:r>
            <a:r>
              <a:rPr lang="en-IN" sz="1600" dirty="0" err="1"/>
              <a:t>MasVnrArea</a:t>
            </a:r>
            <a:r>
              <a:rPr lang="en-IN" sz="1600" dirty="0"/>
              <a:t>', 'BsmtFinSF1', 'BsmtFinSF2', '</a:t>
            </a:r>
            <a:r>
              <a:rPr lang="en-IN" sz="1600" dirty="0" err="1"/>
              <a:t>BsmtUnfSF</a:t>
            </a:r>
            <a:r>
              <a:rPr lang="en-IN" sz="1600" dirty="0"/>
              <a:t>', '</a:t>
            </a:r>
            <a:r>
              <a:rPr lang="en-IN" sz="1600" dirty="0" err="1"/>
              <a:t>TotalBsmtSF</a:t>
            </a:r>
            <a:r>
              <a:rPr lang="en-IN" sz="1600" dirty="0"/>
              <a:t>', '1stFlrSF', '2ndFlrSF', '</a:t>
            </a:r>
            <a:r>
              <a:rPr lang="en-IN" sz="1600" dirty="0" err="1"/>
              <a:t>LowQualFinSF</a:t>
            </a:r>
            <a:r>
              <a:rPr lang="en-IN" sz="1600" dirty="0"/>
              <a:t>', '</a:t>
            </a:r>
            <a:r>
              <a:rPr lang="en-IN" sz="1600" dirty="0" err="1"/>
              <a:t>GrLivArea</a:t>
            </a:r>
            <a:r>
              <a:rPr lang="en-IN" sz="1600" dirty="0"/>
              <a:t>', '</a:t>
            </a:r>
            <a:r>
              <a:rPr lang="en-IN" sz="1600" dirty="0" err="1"/>
              <a:t>BsmtFullBath</a:t>
            </a:r>
            <a:r>
              <a:rPr lang="en-IN" sz="1600" dirty="0"/>
              <a:t>', '</a:t>
            </a:r>
            <a:r>
              <a:rPr lang="en-IN" sz="1600" dirty="0" err="1"/>
              <a:t>BsmtHalfBath</a:t>
            </a:r>
            <a:r>
              <a:rPr lang="en-IN" sz="1600" dirty="0"/>
              <a:t>', '</a:t>
            </a:r>
            <a:r>
              <a:rPr lang="en-IN" sz="1600" dirty="0" err="1"/>
              <a:t>FullBath</a:t>
            </a:r>
            <a:r>
              <a:rPr lang="en-IN" sz="1600" dirty="0"/>
              <a:t>', '</a:t>
            </a:r>
            <a:r>
              <a:rPr lang="en-IN" sz="1600" dirty="0" err="1"/>
              <a:t>HalfBath</a:t>
            </a:r>
            <a:r>
              <a:rPr lang="en-IN" sz="1600" dirty="0"/>
              <a:t>', '</a:t>
            </a:r>
            <a:r>
              <a:rPr lang="en-IN" sz="1600" dirty="0" err="1"/>
              <a:t>BedroomAbvGr</a:t>
            </a:r>
            <a:r>
              <a:rPr lang="en-IN" sz="1600" dirty="0"/>
              <a:t>', '</a:t>
            </a:r>
            <a:r>
              <a:rPr lang="en-IN" sz="1600" dirty="0" err="1"/>
              <a:t>KitchenAbvGr</a:t>
            </a:r>
            <a:r>
              <a:rPr lang="en-IN" sz="1600" dirty="0"/>
              <a:t>', '</a:t>
            </a:r>
            <a:r>
              <a:rPr lang="en-IN" sz="1600" dirty="0" err="1"/>
              <a:t>TotRmsAbvGrd</a:t>
            </a:r>
            <a:r>
              <a:rPr lang="en-IN" sz="1600" dirty="0"/>
              <a:t>', 'Fireplaces', '</a:t>
            </a:r>
            <a:r>
              <a:rPr lang="en-IN" sz="1600" dirty="0" err="1"/>
              <a:t>GarageYrBlt</a:t>
            </a:r>
            <a:r>
              <a:rPr lang="en-IN" sz="1600" dirty="0"/>
              <a:t>', '</a:t>
            </a:r>
            <a:r>
              <a:rPr lang="en-IN" sz="1600" dirty="0" err="1"/>
              <a:t>GarageCars</a:t>
            </a:r>
            <a:r>
              <a:rPr lang="en-IN" sz="1600" dirty="0"/>
              <a:t>', '</a:t>
            </a:r>
            <a:r>
              <a:rPr lang="en-IN" sz="1600" dirty="0" err="1"/>
              <a:t>GarageArea</a:t>
            </a:r>
            <a:r>
              <a:rPr lang="en-IN" sz="1600" dirty="0"/>
              <a:t>', '</a:t>
            </a:r>
            <a:r>
              <a:rPr lang="en-IN" sz="1600" dirty="0" err="1"/>
              <a:t>WoodDeckSF</a:t>
            </a:r>
            <a:r>
              <a:rPr lang="en-IN" sz="1600" dirty="0"/>
              <a:t>', '</a:t>
            </a:r>
            <a:r>
              <a:rPr lang="en-IN" sz="1600" dirty="0" err="1"/>
              <a:t>OpenPorchSF</a:t>
            </a:r>
            <a:r>
              <a:rPr lang="en-IN" sz="1600" dirty="0"/>
              <a:t>', '</a:t>
            </a:r>
            <a:r>
              <a:rPr lang="en-IN" sz="1600" dirty="0" err="1"/>
              <a:t>EnclosedPorch</a:t>
            </a:r>
            <a:r>
              <a:rPr lang="en-IN" sz="1600" dirty="0"/>
              <a:t>', '3SsnPorch', '</a:t>
            </a:r>
            <a:r>
              <a:rPr lang="en-IN" sz="1600" dirty="0" err="1"/>
              <a:t>ScreenPorch</a:t>
            </a:r>
            <a:r>
              <a:rPr lang="en-IN" sz="1600" dirty="0"/>
              <a:t>', </a:t>
            </a:r>
            <a:r>
              <a:rPr lang="en-IN" sz="1600" dirty="0" smtClean="0"/>
              <a:t>'</a:t>
            </a:r>
            <a:r>
              <a:rPr lang="en-IN" sz="1600" dirty="0" err="1" smtClean="0"/>
              <a:t>PoolArea</a:t>
            </a:r>
            <a:r>
              <a:rPr lang="en-IN" sz="1600" dirty="0"/>
              <a:t>', '</a:t>
            </a:r>
            <a:r>
              <a:rPr lang="en-IN" sz="1600" dirty="0" err="1"/>
              <a:t>MiscVal</a:t>
            </a:r>
            <a:r>
              <a:rPr lang="en-IN" sz="1600" dirty="0"/>
              <a:t>', '</a:t>
            </a:r>
            <a:r>
              <a:rPr lang="en-IN" sz="1600" dirty="0" err="1"/>
              <a:t>MoSold</a:t>
            </a:r>
            <a:r>
              <a:rPr lang="en-IN" sz="1600" dirty="0"/>
              <a:t>', '</a:t>
            </a:r>
            <a:r>
              <a:rPr lang="en-IN" sz="1600" dirty="0" err="1"/>
              <a:t>YrSold</a:t>
            </a:r>
            <a:r>
              <a:rPr lang="en-IN" sz="1600" dirty="0"/>
              <a:t>', '</a:t>
            </a:r>
            <a:r>
              <a:rPr lang="en-IN" sz="1600" dirty="0" err="1"/>
              <a:t>SalePrice</a:t>
            </a:r>
            <a:r>
              <a:rPr lang="en-IN" sz="1600" dirty="0"/>
              <a:t>', </a:t>
            </a:r>
            <a:r>
              <a:rPr lang="en-IN" sz="1600" dirty="0" smtClean="0"/>
              <a:t>'</a:t>
            </a:r>
            <a:r>
              <a:rPr lang="en-IN" sz="1600" dirty="0" err="1" smtClean="0"/>
              <a:t>LogSalePrice</a:t>
            </a:r>
            <a:r>
              <a:rPr lang="en-IN" sz="1600" dirty="0" smtClean="0"/>
              <a:t>‘-</a:t>
            </a:r>
          </a:p>
          <a:p>
            <a:r>
              <a:rPr lang="en-US" sz="1600" dirty="0" smtClean="0"/>
              <a:t>Categorical columns:-</a:t>
            </a:r>
          </a:p>
          <a:p>
            <a:r>
              <a:rPr lang="en-IN" sz="1600" dirty="0"/>
              <a:t>'</a:t>
            </a:r>
            <a:r>
              <a:rPr lang="en-IN" sz="1600" dirty="0" err="1"/>
              <a:t>MSZoning</a:t>
            </a:r>
            <a:r>
              <a:rPr lang="en-IN" sz="1600" dirty="0"/>
              <a:t>', 'Street', '</a:t>
            </a:r>
            <a:r>
              <a:rPr lang="en-IN" sz="1600" dirty="0" err="1"/>
              <a:t>LotShape</a:t>
            </a:r>
            <a:r>
              <a:rPr lang="en-IN" sz="1600" dirty="0"/>
              <a:t>', '</a:t>
            </a:r>
            <a:r>
              <a:rPr lang="en-IN" sz="1600" dirty="0" err="1"/>
              <a:t>LandContour</a:t>
            </a:r>
            <a:r>
              <a:rPr lang="en-IN" sz="1600" dirty="0"/>
              <a:t>', 'Utilities', '</a:t>
            </a:r>
            <a:r>
              <a:rPr lang="en-IN" sz="1600" dirty="0" err="1"/>
              <a:t>LotConfig</a:t>
            </a:r>
            <a:r>
              <a:rPr lang="en-IN" sz="1600" dirty="0"/>
              <a:t>', '</a:t>
            </a:r>
            <a:r>
              <a:rPr lang="en-IN" sz="1600" dirty="0" err="1"/>
              <a:t>LandSlope</a:t>
            </a:r>
            <a:r>
              <a:rPr lang="en-IN" sz="1600" dirty="0"/>
              <a:t>', '</a:t>
            </a:r>
            <a:r>
              <a:rPr lang="en-IN" sz="1600" dirty="0" err="1"/>
              <a:t>Neighborhood</a:t>
            </a:r>
            <a:r>
              <a:rPr lang="en-IN" sz="1600" dirty="0"/>
              <a:t>', 'Condition1', 'Condition2', '</a:t>
            </a:r>
            <a:r>
              <a:rPr lang="en-IN" sz="1600" dirty="0" err="1"/>
              <a:t>BldgType</a:t>
            </a:r>
            <a:r>
              <a:rPr lang="en-IN" sz="1600" dirty="0"/>
              <a:t>', '</a:t>
            </a:r>
            <a:r>
              <a:rPr lang="en-IN" sz="1600" dirty="0" err="1"/>
              <a:t>HouseStyle</a:t>
            </a:r>
            <a:r>
              <a:rPr lang="en-IN" sz="1600" dirty="0"/>
              <a:t>', '</a:t>
            </a:r>
            <a:r>
              <a:rPr lang="en-IN" sz="1600" dirty="0" err="1"/>
              <a:t>RoofStyle</a:t>
            </a:r>
            <a:r>
              <a:rPr lang="en-IN" sz="1600" dirty="0"/>
              <a:t>', '</a:t>
            </a:r>
            <a:r>
              <a:rPr lang="en-IN" sz="1600" dirty="0" err="1"/>
              <a:t>RoofMatl</a:t>
            </a:r>
            <a:r>
              <a:rPr lang="en-IN" sz="1600" dirty="0"/>
              <a:t>', 'Exterior1st', 'Exterior2nd', '</a:t>
            </a:r>
            <a:r>
              <a:rPr lang="en-IN" sz="1600" dirty="0" err="1"/>
              <a:t>MasVnrType</a:t>
            </a:r>
            <a:r>
              <a:rPr lang="en-IN" sz="1600" dirty="0"/>
              <a:t>', '</a:t>
            </a:r>
            <a:r>
              <a:rPr lang="en-IN" sz="1600" dirty="0" err="1"/>
              <a:t>ExterQual</a:t>
            </a:r>
            <a:r>
              <a:rPr lang="en-IN" sz="1600" dirty="0"/>
              <a:t>', '</a:t>
            </a:r>
            <a:r>
              <a:rPr lang="en-IN" sz="1600" dirty="0" err="1"/>
              <a:t>ExterCond</a:t>
            </a:r>
            <a:r>
              <a:rPr lang="en-IN" sz="1600" dirty="0"/>
              <a:t>', 'Foundation', '</a:t>
            </a:r>
            <a:r>
              <a:rPr lang="en-IN" sz="1600" dirty="0" err="1"/>
              <a:t>BsmtQual</a:t>
            </a:r>
            <a:r>
              <a:rPr lang="en-IN" sz="1600" dirty="0"/>
              <a:t>', '</a:t>
            </a:r>
            <a:r>
              <a:rPr lang="en-IN" sz="1600" dirty="0" err="1"/>
              <a:t>BsmtCond</a:t>
            </a:r>
            <a:r>
              <a:rPr lang="en-IN" sz="1600" dirty="0"/>
              <a:t>', '</a:t>
            </a:r>
            <a:r>
              <a:rPr lang="en-IN" sz="1600" dirty="0" err="1"/>
              <a:t>BsmtExposure</a:t>
            </a:r>
            <a:r>
              <a:rPr lang="en-IN" sz="1600" dirty="0"/>
              <a:t>', 'BsmtFinType1', 'BsmtFinType2', 'Heating', '</a:t>
            </a:r>
            <a:r>
              <a:rPr lang="en-IN" sz="1600" dirty="0" err="1"/>
              <a:t>HeatingQC</a:t>
            </a:r>
            <a:r>
              <a:rPr lang="en-IN" sz="1600" dirty="0"/>
              <a:t>', '</a:t>
            </a:r>
            <a:r>
              <a:rPr lang="en-IN" sz="1600" dirty="0" err="1"/>
              <a:t>CentralAir</a:t>
            </a:r>
            <a:r>
              <a:rPr lang="en-IN" sz="1600" dirty="0"/>
              <a:t>', 'Electrical', '</a:t>
            </a:r>
            <a:r>
              <a:rPr lang="en-IN" sz="1600" dirty="0" err="1"/>
              <a:t>KitchenQual</a:t>
            </a:r>
            <a:r>
              <a:rPr lang="en-IN" sz="1600" dirty="0"/>
              <a:t>', 'Functional', '</a:t>
            </a:r>
            <a:r>
              <a:rPr lang="en-IN" sz="1600" dirty="0" err="1"/>
              <a:t>FireplaceQu</a:t>
            </a:r>
            <a:r>
              <a:rPr lang="en-IN" sz="1600" dirty="0"/>
              <a:t>', '</a:t>
            </a:r>
            <a:r>
              <a:rPr lang="en-IN" sz="1600" dirty="0" err="1"/>
              <a:t>GarageType</a:t>
            </a:r>
            <a:r>
              <a:rPr lang="en-IN" sz="1600" dirty="0"/>
              <a:t>', '</a:t>
            </a:r>
            <a:r>
              <a:rPr lang="en-IN" sz="1600" dirty="0" err="1"/>
              <a:t>GarageFinish</a:t>
            </a:r>
            <a:r>
              <a:rPr lang="en-IN" sz="1600" dirty="0"/>
              <a:t>', '</a:t>
            </a:r>
            <a:r>
              <a:rPr lang="en-IN" sz="1600" dirty="0" err="1"/>
              <a:t>GarageQual</a:t>
            </a:r>
            <a:r>
              <a:rPr lang="en-IN" sz="1600" dirty="0"/>
              <a:t>', '</a:t>
            </a:r>
            <a:r>
              <a:rPr lang="en-IN" sz="1600" dirty="0" err="1"/>
              <a:t>GarageCond</a:t>
            </a:r>
            <a:r>
              <a:rPr lang="en-IN" sz="1600" dirty="0"/>
              <a:t>', '</a:t>
            </a:r>
            <a:r>
              <a:rPr lang="en-IN" sz="1600" dirty="0" err="1"/>
              <a:t>PavedDrive</a:t>
            </a:r>
            <a:r>
              <a:rPr lang="en-IN" sz="1600" dirty="0"/>
              <a:t>', '</a:t>
            </a:r>
            <a:r>
              <a:rPr lang="en-IN" sz="1600" dirty="0" err="1"/>
              <a:t>SaleType</a:t>
            </a:r>
            <a:r>
              <a:rPr lang="en-IN" sz="1600" dirty="0"/>
              <a:t>', '</a:t>
            </a:r>
            <a:r>
              <a:rPr lang="en-IN" sz="1600" dirty="0" err="1"/>
              <a:t>SaleCondition</a:t>
            </a:r>
            <a:r>
              <a:rPr lang="en-IN" sz="1600" dirty="0"/>
              <a:t>'</a:t>
            </a:r>
            <a:endParaRPr lang="en-US" sz="1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80120"/>
          </a:xfrm>
        </p:spPr>
        <p:txBody>
          <a:bodyPr>
            <a:noAutofit/>
          </a:bodyPr>
          <a:lstStyle/>
          <a:p>
            <a:r>
              <a:rPr lang="en-US" sz="3600" dirty="0" smtClean="0"/>
              <a:t>Visualization </a:t>
            </a:r>
            <a:r>
              <a:rPr lang="en-US" sz="3600" dirty="0"/>
              <a:t>of the </a:t>
            </a:r>
            <a:r>
              <a:rPr lang="en-US" sz="3600" dirty="0" smtClean="0"/>
              <a:t>Data- </a:t>
            </a:r>
            <a:r>
              <a:rPr lang="en-US" sz="3600" dirty="0" err="1" smtClean="0"/>
              <a:t>Pairplot</a:t>
            </a:r>
            <a:endParaRPr lang="en-IN" sz="3600" dirty="0"/>
          </a:p>
        </p:txBody>
      </p:sp>
      <p:pic>
        <p:nvPicPr>
          <p:cNvPr id="1026"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619672" y="1268760"/>
            <a:ext cx="6065837" cy="551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6791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Plotting the label-</a:t>
            </a:r>
            <a:r>
              <a:rPr lang="en-IN" dirty="0" err="1" smtClean="0"/>
              <a:t>SalePrice</a:t>
            </a:r>
            <a:endParaRPr lang="en-IN" dirty="0"/>
          </a:p>
        </p:txBody>
      </p:sp>
      <p:pic>
        <p:nvPicPr>
          <p:cNvPr id="2050"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507700" y="1600200"/>
            <a:ext cx="61285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4009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Treating the column with log transformation to make it more normal distribution</a:t>
            </a:r>
            <a:endParaRPr lang="en-IN" dirty="0"/>
          </a:p>
        </p:txBody>
      </p:sp>
      <p:pic>
        <p:nvPicPr>
          <p:cNvPr id="2051"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1356360" y="1611471"/>
            <a:ext cx="6431280" cy="450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43649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3.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4.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1153</Words>
  <Application>Microsoft Office PowerPoint</Application>
  <PresentationFormat>On-screen Show (4:3)</PresentationFormat>
  <Paragraphs>98</Paragraphs>
  <Slides>50</Slides>
  <Notes>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Project Overview</vt:lpstr>
      <vt:lpstr>What is the project about? </vt:lpstr>
      <vt:lpstr>GOAL</vt:lpstr>
      <vt:lpstr>DATA COLLECTION</vt:lpstr>
      <vt:lpstr>Check the Names of the Columns </vt:lpstr>
      <vt:lpstr>Visualization of the Data- Pairplot</vt:lpstr>
      <vt:lpstr>Plotting the label-SalePrice</vt:lpstr>
      <vt:lpstr>Treating the column with log transformation to make it more normal distribution</vt:lpstr>
      <vt:lpstr>Checking for null values </vt:lpstr>
      <vt:lpstr>Correlation</vt:lpstr>
      <vt:lpstr>Top 10 more correlated with Target</vt:lpstr>
      <vt:lpstr>Graphs to show relationship with target of top features</vt:lpstr>
      <vt:lpstr>PowerPoint Presentation</vt:lpstr>
      <vt:lpstr>Visualization - EDA</vt:lpstr>
      <vt:lpstr>PowerPoint Presentation</vt:lpstr>
      <vt:lpstr>PowerPoint Presentation</vt:lpstr>
      <vt:lpstr>PowerPoint Presentation</vt:lpstr>
      <vt:lpstr>PowerPoint Presentation</vt:lpstr>
      <vt:lpstr>PowerPoint Presentation</vt:lpstr>
      <vt:lpstr>Visualization of categorical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the outliers</vt:lpstr>
      <vt:lpstr>PowerPoint Presentation</vt:lpstr>
      <vt:lpstr>PowerPoint Presentation</vt:lpstr>
      <vt:lpstr>Treating skewness with Power transformer</vt:lpstr>
      <vt:lpstr>Encoding the categorical columns</vt:lpstr>
      <vt:lpstr>Imported Test data</vt:lpstr>
      <vt:lpstr>Splitting training and testing</vt:lpstr>
      <vt:lpstr>Model Evaluation</vt:lpstr>
      <vt:lpstr>Predicted points </vt:lpstr>
      <vt:lpstr>PowerPoint Presentation</vt:lpstr>
      <vt:lpstr>Metrics </vt:lpstr>
      <vt:lpstr>Random forest Regressor</vt:lpstr>
      <vt:lpstr>Hyperparameter tuning </vt:lpstr>
      <vt:lpstr>PowerPoint Presentation</vt:lpstr>
      <vt:lpstr>Decision Tree Regressor</vt:lpstr>
      <vt:lpstr>PowerPoint Presentation</vt:lpstr>
      <vt:lpstr>After Hyperparameter tuning</vt:lpstr>
      <vt:lpstr>XG Boost Regressor</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2022-12-29T18:12:04Z</dcterms:modified>
</cp:coreProperties>
</file>