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42"/>
  </p:notesMasterIdLst>
  <p:sldIdLst>
    <p:sldId id="259" r:id="rId2"/>
    <p:sldId id="261" r:id="rId3"/>
    <p:sldId id="272" r:id="rId4"/>
    <p:sldId id="274" r:id="rId5"/>
    <p:sldId id="275" r:id="rId6"/>
    <p:sldId id="324" r:id="rId7"/>
    <p:sldId id="278" r:id="rId8"/>
    <p:sldId id="420" r:id="rId9"/>
    <p:sldId id="421" r:id="rId10"/>
    <p:sldId id="422" r:id="rId11"/>
    <p:sldId id="423" r:id="rId12"/>
    <p:sldId id="424" r:id="rId13"/>
    <p:sldId id="425" r:id="rId14"/>
    <p:sldId id="426" r:id="rId15"/>
    <p:sldId id="438" r:id="rId16"/>
    <p:sldId id="439" r:id="rId17"/>
    <p:sldId id="427" r:id="rId18"/>
    <p:sldId id="437" r:id="rId19"/>
    <p:sldId id="428" r:id="rId20"/>
    <p:sldId id="429" r:id="rId21"/>
    <p:sldId id="430" r:id="rId22"/>
    <p:sldId id="431" r:id="rId23"/>
    <p:sldId id="440" r:id="rId24"/>
    <p:sldId id="432" r:id="rId25"/>
    <p:sldId id="433" r:id="rId26"/>
    <p:sldId id="434" r:id="rId27"/>
    <p:sldId id="441" r:id="rId28"/>
    <p:sldId id="435" r:id="rId29"/>
    <p:sldId id="436" r:id="rId30"/>
    <p:sldId id="375" r:id="rId31"/>
    <p:sldId id="442" r:id="rId32"/>
    <p:sldId id="443" r:id="rId33"/>
    <p:sldId id="444" r:id="rId34"/>
    <p:sldId id="445" r:id="rId35"/>
    <p:sldId id="446" r:id="rId36"/>
    <p:sldId id="447" r:id="rId37"/>
    <p:sldId id="448" r:id="rId38"/>
    <p:sldId id="449" r:id="rId39"/>
    <p:sldId id="450" r:id="rId40"/>
    <p:sldId id="45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2"/>
            <p14:sldId id="274"/>
            <p14:sldId id="275"/>
          </p14:sldIdLst>
        </p14:section>
        <p14:section name="STEPS" id="{521DEF98-8796-4632-831A-16252E9A6054}">
          <p14:sldIdLst>
            <p14:sldId id="324"/>
            <p14:sldId id="278"/>
            <p14:sldId id="420"/>
            <p14:sldId id="421"/>
            <p14:sldId id="422"/>
            <p14:sldId id="423"/>
            <p14:sldId id="424"/>
            <p14:sldId id="425"/>
            <p14:sldId id="426"/>
            <p14:sldId id="438"/>
            <p14:sldId id="439"/>
            <p14:sldId id="427"/>
            <p14:sldId id="437"/>
            <p14:sldId id="428"/>
            <p14:sldId id="429"/>
            <p14:sldId id="430"/>
            <p14:sldId id="431"/>
            <p14:sldId id="440"/>
            <p14:sldId id="432"/>
            <p14:sldId id="433"/>
            <p14:sldId id="434"/>
            <p14:sldId id="441"/>
            <p14:sldId id="435"/>
            <p14:sldId id="436"/>
            <p14:sldId id="375"/>
            <p14:sldId id="442"/>
            <p14:sldId id="443"/>
            <p14:sldId id="444"/>
            <p14:sldId id="445"/>
            <p14:sldId id="446"/>
            <p14:sldId id="447"/>
            <p14:sldId id="448"/>
            <p14:sldId id="449"/>
            <p14:sldId id="450"/>
            <p14:sldId id="45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76" d="100"/>
          <a:sy n="76" d="100"/>
        </p:scale>
        <p:origin x="-1498" y="-91"/>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537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Same here we are</a:t>
            </a:r>
            <a:r>
              <a:rPr lang="en-IN" baseline="0" dirty="0" smtClean="0"/>
              <a:t> not able to see the trend properly , need to </a:t>
            </a:r>
            <a:r>
              <a:rPr lang="en-IN" baseline="0" dirty="0" err="1" smtClean="0"/>
              <a:t>analyze</a:t>
            </a:r>
            <a:r>
              <a:rPr lang="en-IN" baseline="0" dirty="0" smtClean="0"/>
              <a:t> them individually </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6</a:t>
            </a:fld>
            <a:endParaRPr lang="en-US"/>
          </a:p>
        </p:txBody>
      </p:sp>
    </p:spTree>
    <p:extLst>
      <p:ext uri="{BB962C8B-B14F-4D97-AF65-F5344CB8AC3E}">
        <p14:creationId xmlns:p14="http://schemas.microsoft.com/office/powerpoint/2010/main" val="383923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Tree>
    <p:extLst>
      <p:ext uri="{BB962C8B-B14F-4D97-AF65-F5344CB8AC3E}">
        <p14:creationId xmlns:p14="http://schemas.microsoft.com/office/powerpoint/2010/main" val="36036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936954977"/>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411637939"/>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834597622"/>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88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22158D-428B-4987-8B28-745A2AFA125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3450991777"/>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22158D-428B-4987-8B28-745A2AFA1252}"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438422762"/>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22158D-428B-4987-8B28-745A2AFA1252}"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086226448"/>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263224124"/>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36796823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079158083"/>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spTree>
    <p:extLst>
      <p:ext uri="{BB962C8B-B14F-4D97-AF65-F5344CB8AC3E}">
        <p14:creationId xmlns:p14="http://schemas.microsoft.com/office/powerpoint/2010/main" val="25706899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77300589"/>
              </p:ext>
            </p:extLst>
          </p:nvPr>
        </p:nvGraphicFramePr>
        <p:xfrm>
          <a:off x="3707904" y="1052736"/>
          <a:ext cx="4896544" cy="3960440"/>
        </p:xfrm>
        <a:graphic>
          <a:graphicData uri="http://schemas.openxmlformats.org/drawingml/2006/table">
            <a:tbl>
              <a:tblPr>
                <a:tableStyleId>{5C22544A-7EE6-4342-B048-85BDC9FD1C3A}</a:tableStyleId>
              </a:tblPr>
              <a:tblGrid>
                <a:gridCol w="4896544"/>
              </a:tblGrid>
              <a:tr h="3960440">
                <a:tc>
                  <a:txBody>
                    <a:bodyPr/>
                    <a:lstStyle/>
                    <a:p>
                      <a:pPr algn="ctr">
                        <a:spcAft>
                          <a:spcPts val="1500"/>
                        </a:spcAft>
                      </a:pPr>
                      <a:r>
                        <a:rPr lang="en-US" sz="4400" kern="1400" spc="25" dirty="0">
                          <a:effectLst/>
                        </a:rPr>
                        <a:t>PROJECT </a:t>
                      </a:r>
                      <a:r>
                        <a:rPr lang="en-US" sz="4400" kern="1400" spc="25" dirty="0" smtClean="0">
                          <a:effectLst/>
                        </a:rPr>
                        <a:t>PRESENTATION </a:t>
                      </a:r>
                    </a:p>
                    <a:p>
                      <a:pPr algn="ctr">
                        <a:spcAft>
                          <a:spcPts val="1500"/>
                        </a:spcAft>
                      </a:pPr>
                      <a:r>
                        <a:rPr lang="en-US" sz="4800" kern="1400" spc="25" dirty="0" smtClean="0">
                          <a:effectLst/>
                        </a:rPr>
                        <a:t>Micro finance PROJECT</a:t>
                      </a:r>
                      <a:endParaRPr lang="en-US" sz="4800" kern="1400" spc="25" dirty="0" smtClean="0">
                        <a:effectLst/>
                      </a:endParaRPr>
                    </a:p>
                  </a:txBody>
                  <a:tcPr marL="118745" marR="118745" marT="0" marB="0"/>
                </a:tc>
              </a:tr>
            </a:tbl>
          </a:graphicData>
        </a:graphic>
      </p:graphicFrame>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r>
              <a:rPr lang="en-IN" dirty="0"/>
              <a:t>As we see the data is most of the columns right skewed and concentrated in one range. We need to treat them, as we have treated them with power transformer.</a:t>
            </a:r>
          </a:p>
          <a:p>
            <a:endParaRPr lang="en-IN" dirty="0"/>
          </a:p>
        </p:txBody>
      </p:sp>
    </p:spTree>
    <p:extLst>
      <p:ext uri="{BB962C8B-B14F-4D97-AF65-F5344CB8AC3E}">
        <p14:creationId xmlns:p14="http://schemas.microsoft.com/office/powerpoint/2010/main" val="329038830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AFTER TRANSFORMATION</a:t>
            </a:r>
            <a:endParaRPr lang="en-IN" dirty="0"/>
          </a:p>
        </p:txBody>
      </p:sp>
      <p:pic>
        <p:nvPicPr>
          <p:cNvPr id="4" name="Content Placeholder 3"/>
          <p:cNvPicPr>
            <a:picLocks noGrp="1"/>
          </p:cNvPicPr>
          <p:nvPr>
            <p:ph idx="1"/>
          </p:nvPr>
        </p:nvPicPr>
        <p:blipFill>
          <a:blip r:embed="rId2" cstate="email">
            <a:extLst>
              <a:ext uri="{28A0092B-C50C-407E-A947-70E740481C1C}">
                <a14:useLocalDpi xmlns:a14="http://schemas.microsoft.com/office/drawing/2010/main" val="0"/>
              </a:ext>
            </a:extLst>
          </a:blip>
          <a:stretch>
            <a:fillRect/>
          </a:stretch>
        </p:blipFill>
        <p:spPr>
          <a:xfrm>
            <a:off x="1436326" y="1600200"/>
            <a:ext cx="6271347" cy="4525963"/>
          </a:xfrm>
          <a:prstGeom prst="rect">
            <a:avLst/>
          </a:prstGeom>
        </p:spPr>
      </p:pic>
    </p:spTree>
    <p:extLst>
      <p:ext uri="{BB962C8B-B14F-4D97-AF65-F5344CB8AC3E}">
        <p14:creationId xmlns:p14="http://schemas.microsoft.com/office/powerpoint/2010/main" val="329038830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email">
            <a:extLst>
              <a:ext uri="{28A0092B-C50C-407E-A947-70E740481C1C}">
                <a14:useLocalDpi xmlns:a14="http://schemas.microsoft.com/office/drawing/2010/main" val="0"/>
              </a:ext>
            </a:extLst>
          </a:blip>
          <a:stretch>
            <a:fillRect/>
          </a:stretch>
        </p:blipFill>
        <p:spPr>
          <a:xfrm>
            <a:off x="754049" y="2140912"/>
            <a:ext cx="7635902" cy="3444538"/>
          </a:xfrm>
          <a:prstGeom prst="rect">
            <a:avLst/>
          </a:prstGeom>
        </p:spPr>
      </p:pic>
    </p:spTree>
    <p:extLst>
      <p:ext uri="{BB962C8B-B14F-4D97-AF65-F5344CB8AC3E}">
        <p14:creationId xmlns:p14="http://schemas.microsoft.com/office/powerpoint/2010/main" val="329038830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Feature </a:t>
            </a:r>
            <a:r>
              <a:rPr lang="en-IN" dirty="0" err="1" smtClean="0"/>
              <a:t>Vs</a:t>
            </a:r>
            <a:r>
              <a:rPr lang="en-IN" dirty="0" smtClean="0"/>
              <a:t> Label –Line Plot</a:t>
            </a:r>
            <a:endParaRPr lang="en-IN" dirty="0"/>
          </a:p>
        </p:txBody>
      </p:sp>
      <p:pic>
        <p:nvPicPr>
          <p:cNvPr id="4" name="Content Placeholder 3"/>
          <p:cNvPicPr>
            <a:picLocks noGrp="1"/>
          </p:cNvPicPr>
          <p:nvPr>
            <p:ph idx="1"/>
          </p:nvPr>
        </p:nvPicPr>
        <p:blipFill>
          <a:blip r:embed="rId2"/>
          <a:stretch>
            <a:fillRect/>
          </a:stretch>
        </p:blipFill>
        <p:spPr>
          <a:xfrm>
            <a:off x="1238689" y="1600200"/>
            <a:ext cx="6666621" cy="4525963"/>
          </a:xfrm>
          <a:prstGeom prst="rect">
            <a:avLst/>
          </a:prstGeom>
        </p:spPr>
      </p:pic>
    </p:spTree>
    <p:extLst>
      <p:ext uri="{BB962C8B-B14F-4D97-AF65-F5344CB8AC3E}">
        <p14:creationId xmlns:p14="http://schemas.microsoft.com/office/powerpoint/2010/main" val="329038830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cstate="email">
            <a:extLst>
              <a:ext uri="{28A0092B-C50C-407E-A947-70E740481C1C}">
                <a14:useLocalDpi xmlns:a14="http://schemas.microsoft.com/office/drawing/2010/main" val="0"/>
              </a:ext>
            </a:extLst>
          </a:blip>
          <a:stretch>
            <a:fillRect/>
          </a:stretch>
        </p:blipFill>
        <p:spPr>
          <a:xfrm>
            <a:off x="715946" y="1778931"/>
            <a:ext cx="7712108" cy="4168501"/>
          </a:xfrm>
          <a:prstGeom prst="rect">
            <a:avLst/>
          </a:prstGeom>
        </p:spPr>
      </p:pic>
    </p:spTree>
    <p:extLst>
      <p:ext uri="{BB962C8B-B14F-4D97-AF65-F5344CB8AC3E}">
        <p14:creationId xmlns:p14="http://schemas.microsoft.com/office/powerpoint/2010/main" val="329038830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827584" y="620688"/>
            <a:ext cx="7901149" cy="521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0444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539552" y="1556792"/>
            <a:ext cx="8002852" cy="431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71803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Describing the data </a:t>
            </a:r>
            <a:endParaRPr lang="en-IN" dirty="0"/>
          </a:p>
        </p:txBody>
      </p:sp>
      <p:pic>
        <p:nvPicPr>
          <p:cNvPr id="4" name="Content Placeholder 3"/>
          <p:cNvPicPr>
            <a:picLocks noGrp="1"/>
          </p:cNvPicPr>
          <p:nvPr>
            <p:ph idx="1"/>
          </p:nvPr>
        </p:nvPicPr>
        <p:blipFill>
          <a:blip r:embed="rId2"/>
          <a:stretch>
            <a:fillRect/>
          </a:stretch>
        </p:blipFill>
        <p:spPr>
          <a:xfrm>
            <a:off x="179512" y="1628306"/>
            <a:ext cx="8784976" cy="4681014"/>
          </a:xfrm>
          <a:prstGeom prst="rect">
            <a:avLst/>
          </a:prstGeom>
        </p:spPr>
      </p:pic>
    </p:spTree>
    <p:extLst>
      <p:ext uri="{BB962C8B-B14F-4D97-AF65-F5344CB8AC3E}">
        <p14:creationId xmlns:p14="http://schemas.microsoft.com/office/powerpoint/2010/main" val="3290388307"/>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Final Outliers treatment – Box plot</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34" y="1576310"/>
            <a:ext cx="8854354" cy="4733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79759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Correlation with Label</a:t>
            </a:r>
            <a:endParaRPr lang="en-IN" dirty="0"/>
          </a:p>
        </p:txBody>
      </p:sp>
      <p:sp>
        <p:nvSpPr>
          <p:cNvPr id="6" name="Content Placeholder 5"/>
          <p:cNvSpPr>
            <a:spLocks noGrp="1"/>
          </p:cNvSpPr>
          <p:nvPr>
            <p:ph idx="1"/>
          </p:nvPr>
        </p:nvSpPr>
        <p:spPr/>
        <p:txBody>
          <a:bodyPr>
            <a:normAutofit fontScale="32500" lnSpcReduction="20000"/>
          </a:bodyPr>
          <a:lstStyle/>
          <a:p>
            <a:pPr fontAlgn="base" latinLnBrk="1"/>
            <a:r>
              <a:rPr lang="en-IN" dirty="0" err="1"/>
              <a:t>last_rech_date_ma</a:t>
            </a:r>
            <a:r>
              <a:rPr lang="en-IN" dirty="0"/>
              <a:t>      -0.021145</a:t>
            </a:r>
          </a:p>
          <a:p>
            <a:pPr fontAlgn="base" latinLnBrk="1"/>
            <a:r>
              <a:rPr lang="en-IN" dirty="0"/>
              <a:t>fr_da_rech90           -0.007887</a:t>
            </a:r>
          </a:p>
          <a:p>
            <a:pPr fontAlgn="base" latinLnBrk="1"/>
            <a:r>
              <a:rPr lang="en-IN" dirty="0"/>
              <a:t>fr_da_rech30           -0.002321</a:t>
            </a:r>
          </a:p>
          <a:p>
            <a:pPr fontAlgn="base" latinLnBrk="1"/>
            <a:r>
              <a:rPr lang="en-IN" dirty="0" err="1"/>
              <a:t>msisdn</a:t>
            </a:r>
            <a:r>
              <a:rPr lang="en-IN" dirty="0"/>
              <a:t>                  0.001974</a:t>
            </a:r>
          </a:p>
          <a:p>
            <a:pPr fontAlgn="base" latinLnBrk="1"/>
            <a:r>
              <a:rPr lang="en-IN" dirty="0" err="1"/>
              <a:t>last_rech_date_da</a:t>
            </a:r>
            <a:r>
              <a:rPr lang="en-IN" dirty="0"/>
              <a:t>       0.005148</a:t>
            </a:r>
          </a:p>
          <a:p>
            <a:pPr fontAlgn="base" latinLnBrk="1"/>
            <a:r>
              <a:rPr lang="en-IN" dirty="0"/>
              <a:t>maxamnt_loans30         0.006544</a:t>
            </a:r>
          </a:p>
          <a:p>
            <a:pPr fontAlgn="base" latinLnBrk="1"/>
            <a:r>
              <a:rPr lang="en-IN" dirty="0"/>
              <a:t>Day                     0.006824</a:t>
            </a:r>
          </a:p>
          <a:p>
            <a:pPr fontAlgn="base" latinLnBrk="1"/>
            <a:r>
              <a:rPr lang="en-IN" dirty="0"/>
              <a:t>cnt_da_rech30           0.009420</a:t>
            </a:r>
          </a:p>
          <a:p>
            <a:pPr fontAlgn="base" latinLnBrk="1"/>
            <a:r>
              <a:rPr lang="en-IN" dirty="0"/>
              <a:t>cnt_da_rech90           0.018636</a:t>
            </a:r>
          </a:p>
          <a:p>
            <a:pPr fontAlgn="base" latinLnBrk="1"/>
            <a:r>
              <a:rPr lang="en-IN" dirty="0"/>
              <a:t>medianmarechprebal30    0.030221</a:t>
            </a:r>
          </a:p>
          <a:p>
            <a:pPr fontAlgn="base" latinLnBrk="1"/>
            <a:r>
              <a:rPr lang="en-IN" dirty="0" err="1"/>
              <a:t>aon</a:t>
            </a:r>
            <a:r>
              <a:rPr lang="en-IN" dirty="0"/>
              <a:t>                     0.031060</a:t>
            </a:r>
          </a:p>
          <a:p>
            <a:pPr fontAlgn="base" latinLnBrk="1"/>
            <a:r>
              <a:rPr lang="en-IN" dirty="0"/>
              <a:t>medianamnt_loans90      0.036233</a:t>
            </a:r>
          </a:p>
          <a:p>
            <a:pPr fontAlgn="base" latinLnBrk="1"/>
            <a:r>
              <a:rPr lang="en-IN" dirty="0"/>
              <a:t>medianamnt_loans30      0.046375</a:t>
            </a:r>
          </a:p>
          <a:p>
            <a:pPr fontAlgn="base" latinLnBrk="1"/>
            <a:r>
              <a:rPr lang="en-IN" dirty="0"/>
              <a:t>rental30                0.060683</a:t>
            </a:r>
          </a:p>
          <a:p>
            <a:pPr fontAlgn="base" latinLnBrk="1"/>
            <a:r>
              <a:rPr lang="en-IN" dirty="0"/>
              <a:t>maxamnt_loans90         0.069337</a:t>
            </a:r>
          </a:p>
          <a:p>
            <a:pPr fontAlgn="base" latinLnBrk="1"/>
            <a:r>
              <a:rPr lang="en-IN" dirty="0"/>
              <a:t>rental90                0.076943</a:t>
            </a:r>
          </a:p>
          <a:p>
            <a:pPr fontAlgn="base" latinLnBrk="1"/>
            <a:r>
              <a:rPr lang="en-IN" dirty="0"/>
              <a:t>medianmarechprebal90    0.089783</a:t>
            </a:r>
          </a:p>
          <a:p>
            <a:pPr fontAlgn="base" latinLnBrk="1"/>
            <a:r>
              <a:rPr lang="en-IN" dirty="0"/>
              <a:t>Month                   0.154948</a:t>
            </a:r>
          </a:p>
          <a:p>
            <a:pPr fontAlgn="base" latinLnBrk="1"/>
            <a:r>
              <a:rPr lang="en-IN" dirty="0"/>
              <a:t>fr_ma_rech90            0.219901</a:t>
            </a:r>
          </a:p>
          <a:p>
            <a:pPr fontAlgn="base" latinLnBrk="1"/>
            <a:r>
              <a:rPr lang="en-IN" dirty="0"/>
              <a:t>amnt_loans30            0.230886</a:t>
            </a:r>
          </a:p>
          <a:p>
            <a:pPr fontAlgn="base" latinLnBrk="1"/>
            <a:r>
              <a:rPr lang="en-IN" dirty="0"/>
              <a:t>payback30               0.231644</a:t>
            </a:r>
          </a:p>
          <a:p>
            <a:pPr fontAlgn="base" latinLnBrk="1"/>
            <a:r>
              <a:rPr lang="en-IN" dirty="0"/>
              <a:t>cnt_loans30             0.233074</a:t>
            </a:r>
          </a:p>
          <a:p>
            <a:pPr fontAlgn="base" latinLnBrk="1"/>
            <a:r>
              <a:rPr lang="en-IN" dirty="0"/>
              <a:t>daily_decr30            0.237630</a:t>
            </a:r>
          </a:p>
          <a:p>
            <a:pPr fontAlgn="base" latinLnBrk="1"/>
            <a:r>
              <a:rPr lang="en-IN" dirty="0"/>
              <a:t>daily_decr90            0.239181</a:t>
            </a:r>
          </a:p>
          <a:p>
            <a:endParaRPr lang="en-IN" dirty="0"/>
          </a:p>
        </p:txBody>
      </p:sp>
    </p:spTree>
    <p:extLst>
      <p:ext uri="{BB962C8B-B14F-4D97-AF65-F5344CB8AC3E}">
        <p14:creationId xmlns:p14="http://schemas.microsoft.com/office/powerpoint/2010/main" val="329038830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normAutofit/>
          </a:bodyPr>
          <a:lstStyle/>
          <a:p>
            <a:r>
              <a:rPr lang="en-US" dirty="0" smtClean="0"/>
              <a:t>Project Overview</a:t>
            </a:r>
            <a:endParaRPr lang="en-US" dirty="0"/>
          </a:p>
        </p:txBody>
      </p:sp>
      <p:sp>
        <p:nvSpPr>
          <p:cNvPr id="5" name="Content Placeholder 4"/>
          <p:cNvSpPr>
            <a:spLocks noGrp="1"/>
          </p:cNvSpPr>
          <p:nvPr>
            <p:ph idx="1"/>
          </p:nvPr>
        </p:nvSpPr>
        <p:spPr>
          <a:xfrm>
            <a:off x="457200" y="1828800"/>
            <a:ext cx="5698976" cy="4297363"/>
          </a:xfrm>
        </p:spPr>
        <p:txBody>
          <a:bodyPr>
            <a:normAutofit/>
          </a:bodyPr>
          <a:lstStyle/>
          <a:p>
            <a:r>
              <a:rPr lang="en-US" sz="3600" dirty="0"/>
              <a:t>What is the project about?</a:t>
            </a:r>
          </a:p>
          <a:p>
            <a:endParaRPr lang="en-US" sz="3600" dirty="0"/>
          </a:p>
          <a:p>
            <a:r>
              <a:rPr lang="en-US" sz="3600" dirty="0"/>
              <a:t>Define the goal of this project</a:t>
            </a:r>
          </a:p>
          <a:p>
            <a:endParaRPr lang="en-US" sz="3600" dirty="0"/>
          </a:p>
          <a:p>
            <a:r>
              <a:rPr lang="en-US" sz="3600" dirty="0"/>
              <a:t>Data </a:t>
            </a:r>
            <a:r>
              <a:rPr lang="en-US" sz="3600" dirty="0" smtClean="0"/>
              <a:t>Collection</a:t>
            </a:r>
            <a:endParaRPr lang="en-US" sz="3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normAutofit fontScale="70000" lnSpcReduction="20000"/>
          </a:bodyPr>
          <a:lstStyle/>
          <a:p>
            <a:pPr fontAlgn="base" latinLnBrk="1"/>
            <a:r>
              <a:rPr lang="en-IN" dirty="0"/>
              <a:t>payback90               0.239740</a:t>
            </a:r>
          </a:p>
          <a:p>
            <a:pPr fontAlgn="base" latinLnBrk="1"/>
            <a:r>
              <a:rPr lang="en-IN" dirty="0"/>
              <a:t>fr_ma_rech30            0.241960</a:t>
            </a:r>
          </a:p>
          <a:p>
            <a:pPr fontAlgn="base" latinLnBrk="1"/>
            <a:r>
              <a:rPr lang="en-IN" dirty="0"/>
              <a:t>medianamnt_ma_rech90    0.251287</a:t>
            </a:r>
          </a:p>
          <a:p>
            <a:pPr fontAlgn="base" latinLnBrk="1"/>
            <a:r>
              <a:rPr lang="en-IN" dirty="0" err="1"/>
              <a:t>last_rech_amt_ma</a:t>
            </a:r>
            <a:r>
              <a:rPr lang="en-IN" dirty="0"/>
              <a:t>        0.261011</a:t>
            </a:r>
          </a:p>
          <a:p>
            <a:pPr fontAlgn="base" latinLnBrk="1"/>
            <a:r>
              <a:rPr lang="en-IN" dirty="0"/>
              <a:t>amnt_loans90            0.262090</a:t>
            </a:r>
          </a:p>
          <a:p>
            <a:pPr fontAlgn="base" latinLnBrk="1"/>
            <a:r>
              <a:rPr lang="en-IN" dirty="0"/>
              <a:t>cnt_loans90             0.262116</a:t>
            </a:r>
          </a:p>
          <a:p>
            <a:pPr fontAlgn="base" latinLnBrk="1"/>
            <a:r>
              <a:rPr lang="en-IN" dirty="0"/>
              <a:t>medianamnt_ma_rech30    0.276384</a:t>
            </a:r>
          </a:p>
          <a:p>
            <a:pPr fontAlgn="base" latinLnBrk="1"/>
            <a:r>
              <a:rPr lang="en-IN" dirty="0"/>
              <a:t>cnt_ma_rech30           0.344651</a:t>
            </a:r>
          </a:p>
          <a:p>
            <a:pPr fontAlgn="base" latinLnBrk="1"/>
            <a:r>
              <a:rPr lang="en-IN" dirty="0"/>
              <a:t>sumamnt_ma_rech30       0.356281</a:t>
            </a:r>
          </a:p>
          <a:p>
            <a:pPr fontAlgn="base" latinLnBrk="1"/>
            <a:r>
              <a:rPr lang="en-IN" dirty="0"/>
              <a:t>cnt_ma_rech90           0.362515</a:t>
            </a:r>
          </a:p>
          <a:p>
            <a:pPr fontAlgn="base" latinLnBrk="1"/>
            <a:r>
              <a:rPr lang="en-IN" dirty="0"/>
              <a:t>sumamnt_ma_rech90       0.366383</a:t>
            </a:r>
          </a:p>
          <a:p>
            <a:pPr fontAlgn="base" latinLnBrk="1"/>
            <a:r>
              <a:rPr lang="en-IN" dirty="0"/>
              <a:t>label                   1.000000</a:t>
            </a:r>
          </a:p>
          <a:p>
            <a:endParaRPr lang="en-IN" dirty="0"/>
          </a:p>
        </p:txBody>
      </p:sp>
    </p:spTree>
    <p:extLst>
      <p:ext uri="{BB962C8B-B14F-4D97-AF65-F5344CB8AC3E}">
        <p14:creationId xmlns:p14="http://schemas.microsoft.com/office/powerpoint/2010/main" val="3290388307"/>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Feature VS Feature </a:t>
            </a:r>
            <a:endParaRPr lang="en-IN" dirty="0"/>
          </a:p>
        </p:txBody>
      </p:sp>
      <p:pic>
        <p:nvPicPr>
          <p:cNvPr id="4" name="Content Placeholder 3"/>
          <p:cNvPicPr>
            <a:picLocks noGrp="1"/>
          </p:cNvPicPr>
          <p:nvPr>
            <p:ph idx="1"/>
          </p:nvPr>
        </p:nvPicPr>
        <p:blipFill>
          <a:blip r:embed="rId2"/>
          <a:stretch>
            <a:fillRect/>
          </a:stretch>
        </p:blipFill>
        <p:spPr>
          <a:xfrm>
            <a:off x="467544" y="1556792"/>
            <a:ext cx="8352928" cy="4968552"/>
          </a:xfrm>
          <a:prstGeom prst="rect">
            <a:avLst/>
          </a:prstGeom>
        </p:spPr>
      </p:pic>
    </p:spTree>
    <p:extLst>
      <p:ext uri="{BB962C8B-B14F-4D97-AF65-F5344CB8AC3E}">
        <p14:creationId xmlns:p14="http://schemas.microsoft.com/office/powerpoint/2010/main" val="329038830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Observations </a:t>
            </a:r>
            <a:endParaRPr lang="en-IN" dirty="0"/>
          </a:p>
        </p:txBody>
      </p:sp>
      <p:sp>
        <p:nvSpPr>
          <p:cNvPr id="6" name="Content Placeholder 5"/>
          <p:cNvSpPr>
            <a:spLocks noGrp="1"/>
          </p:cNvSpPr>
          <p:nvPr>
            <p:ph idx="1"/>
          </p:nvPr>
        </p:nvSpPr>
        <p:spPr/>
        <p:txBody>
          <a:bodyPr>
            <a:normAutofit fontScale="85000" lnSpcReduction="10000"/>
          </a:bodyPr>
          <a:lstStyle/>
          <a:p>
            <a:r>
              <a:rPr lang="en-IN" dirty="0"/>
              <a:t>From the heat map we see:</a:t>
            </a:r>
          </a:p>
          <a:p>
            <a:r>
              <a:rPr lang="en-IN" dirty="0"/>
              <a:t>    . We have many columns which are very correlated to each other, we see that we have 100% relationship between daily_decr30 and daily_decr90 </a:t>
            </a:r>
          </a:p>
          <a:p>
            <a:r>
              <a:rPr lang="en-IN" dirty="0"/>
              <a:t>    . we see that rental 30 and rental90 have 96% relationship and amnt_loans30 and cnt_loans30 have 98% relationship with each other </a:t>
            </a:r>
          </a:p>
          <a:p>
            <a:r>
              <a:rPr lang="en-IN" dirty="0"/>
              <a:t>    . we see other columns as well having 80% or more relationship which can lead to multi </a:t>
            </a:r>
            <a:r>
              <a:rPr lang="en-IN" dirty="0" err="1"/>
              <a:t>collinearity</a:t>
            </a:r>
            <a:r>
              <a:rPr lang="en-IN" dirty="0"/>
              <a:t> problem so we will be using feature scaling and other techniques to remove the features</a:t>
            </a:r>
          </a:p>
          <a:p>
            <a:endParaRPr lang="en-IN" dirty="0"/>
          </a:p>
        </p:txBody>
      </p:sp>
    </p:spTree>
    <p:extLst>
      <p:ext uri="{BB962C8B-B14F-4D97-AF65-F5344CB8AC3E}">
        <p14:creationId xmlns:p14="http://schemas.microsoft.com/office/powerpoint/2010/main" val="3290388307"/>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Bar plot visualization feature and label</a:t>
            </a:r>
            <a:endParaRPr lang="en-IN" dirty="0"/>
          </a:p>
        </p:txBody>
      </p:sp>
      <p:pic>
        <p:nvPicPr>
          <p:cNvPr id="512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46983" y="1337370"/>
            <a:ext cx="8573489" cy="482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246915"/>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Feature Selection- K best</a:t>
            </a:r>
            <a:endParaRPr lang="en-IN" dirty="0"/>
          </a:p>
        </p:txBody>
      </p:sp>
      <p:sp>
        <p:nvSpPr>
          <p:cNvPr id="6" name="Content Placeholder 5"/>
          <p:cNvSpPr>
            <a:spLocks noGrp="1"/>
          </p:cNvSpPr>
          <p:nvPr>
            <p:ph idx="1"/>
          </p:nvPr>
        </p:nvSpPr>
        <p:spPr>
          <a:xfrm>
            <a:off x="467544" y="1268760"/>
            <a:ext cx="8208912" cy="5400600"/>
          </a:xfrm>
        </p:spPr>
        <p:txBody>
          <a:bodyPr>
            <a:noAutofit/>
          </a:bodyPr>
          <a:lstStyle/>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smtClean="0"/>
              <a:t> </a:t>
            </a:r>
            <a:r>
              <a:rPr lang="en-IN" sz="1100" dirty="0">
                <a:solidFill>
                  <a:srgbClr val="000000"/>
                </a:solidFill>
                <a:latin typeface="Courier New"/>
                <a:ea typeface="Times New Roman"/>
                <a:cs typeface="Times New Roman"/>
              </a:rPr>
              <a:t> </a:t>
            </a:r>
            <a:r>
              <a:rPr lang="en-IN" sz="1100" dirty="0" err="1">
                <a:solidFill>
                  <a:srgbClr val="000000"/>
                </a:solidFill>
                <a:latin typeface="Courier New"/>
                <a:ea typeface="Times New Roman"/>
                <a:cs typeface="Times New Roman"/>
              </a:rPr>
              <a:t>Feature_name</a:t>
            </a:r>
            <a:r>
              <a:rPr lang="en-IN" sz="1100" dirty="0">
                <a:solidFill>
                  <a:srgbClr val="000000"/>
                </a:solidFill>
                <a:latin typeface="Courier New"/>
                <a:ea typeface="Times New Roman"/>
                <a:cs typeface="Times New Roman"/>
              </a:rPr>
              <a:t>         Score</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16     sumamnt_ma_rech90  32496.962107</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14         cnt_ma_rech90  31711.078501</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11     sumamnt_ma_rech30  30472.719937</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9          cnt_ma_rech30  28251.846485</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12  medianamnt_ma_rech30  17334.352360</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27           cnt_loans90  15462.225903</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28          amnt_loans90  15458.884960</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8       </a:t>
            </a:r>
            <a:r>
              <a:rPr lang="en-IN" sz="1100" dirty="0" err="1">
                <a:solidFill>
                  <a:srgbClr val="000000"/>
                </a:solidFill>
                <a:latin typeface="Courier New"/>
                <a:ea typeface="Times New Roman"/>
                <a:cs typeface="Times New Roman"/>
              </a:rPr>
              <a:t>last_rech_amt_ma</a:t>
            </a:r>
            <a:r>
              <a:rPr lang="en-IN" sz="1100" dirty="0">
                <a:solidFill>
                  <a:srgbClr val="000000"/>
                </a:solidFill>
                <a:latin typeface="Courier New"/>
                <a:ea typeface="Times New Roman"/>
                <a:cs typeface="Times New Roman"/>
              </a:rPr>
              <a:t>  15322.615796</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17  medianamnt_ma_rech90  14126.653668</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10          fr_ma_rech30  13033.356884</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32             payback90  12780.792796</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3           daily_decr90  12717.730990</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2           daily_decr30  12543.456809</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23           cnt_loans30  12039.724586</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31             payback30  11884.084611</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24          amnt_loans30  11802.074188</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15          fr_ma_rech90  10650.019797</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34                 Month   5155.840941</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18  medianmarechprebal90   1703.236565</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5               rental90   1248.217381</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29       maxamnt_loans90   1012.508165</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4               rental30    774.659046</a:t>
            </a:r>
            <a:endParaRPr lang="en-IN" sz="1200" dirty="0">
              <a:ea typeface="Calibri"/>
              <a:cs typeface="Times New Roman"/>
            </a:endParaRPr>
          </a:p>
          <a:p>
            <a:pPr algn="ctr" fontAlgn="base"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dirty="0">
                <a:solidFill>
                  <a:srgbClr val="000000"/>
                </a:solidFill>
                <a:latin typeface="Courier New"/>
                <a:ea typeface="Times New Roman"/>
                <a:cs typeface="Times New Roman"/>
              </a:rPr>
              <a:t>26    medianamnt_loans30    451.719495</a:t>
            </a:r>
            <a:endParaRPr lang="en-IN" sz="1100" dirty="0"/>
          </a:p>
        </p:txBody>
      </p:sp>
    </p:spTree>
    <p:extLst>
      <p:ext uri="{BB962C8B-B14F-4D97-AF65-F5344CB8AC3E}">
        <p14:creationId xmlns:p14="http://schemas.microsoft.com/office/powerpoint/2010/main" val="4278797593"/>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11109" y="2466434"/>
            <a:ext cx="5732895" cy="181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797593"/>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Observations </a:t>
            </a:r>
            <a:endParaRPr lang="en-IN" dirty="0"/>
          </a:p>
        </p:txBody>
      </p:sp>
      <p:sp>
        <p:nvSpPr>
          <p:cNvPr id="6" name="Content Placeholder 5"/>
          <p:cNvSpPr>
            <a:spLocks noGrp="1"/>
          </p:cNvSpPr>
          <p:nvPr>
            <p:ph idx="1"/>
          </p:nvPr>
        </p:nvSpPr>
        <p:spPr/>
        <p:txBody>
          <a:bodyPr>
            <a:normAutofit fontScale="92500" lnSpcReduction="20000"/>
          </a:bodyPr>
          <a:lstStyle/>
          <a:p>
            <a:r>
              <a:rPr lang="en-IN" dirty="0"/>
              <a:t>We see that the feature  sumamnt_ma_rech90  32496.962107 cnt_ma_rech90  31711.078501 sumamnt_ma_rech30  30472.719937 cnt_ma_rech30  28251.846485 is the best  as the score they have are greater than 2500 </a:t>
            </a:r>
            <a:r>
              <a:rPr lang="en-IN" dirty="0" err="1"/>
              <a:t>approx</a:t>
            </a:r>
            <a:r>
              <a:rPr lang="en-IN" dirty="0"/>
              <a:t> which is really high,, the rest of them have a good impact or influence on the  label, but we are only performing this step as a way to </a:t>
            </a:r>
            <a:r>
              <a:rPr lang="en-IN" dirty="0" err="1"/>
              <a:t>analyze</a:t>
            </a:r>
            <a:r>
              <a:rPr lang="en-IN" dirty="0"/>
              <a:t> the data even further , We see that correlation showed different features and </a:t>
            </a:r>
            <a:r>
              <a:rPr lang="en-IN" dirty="0" err="1"/>
              <a:t>Kbest</a:t>
            </a:r>
            <a:r>
              <a:rPr lang="en-IN" dirty="0"/>
              <a:t> is showing different so we will move on and we will do some more analysis</a:t>
            </a:r>
            <a:endParaRPr lang="en-IN" dirty="0"/>
          </a:p>
        </p:txBody>
      </p:sp>
    </p:spTree>
    <p:extLst>
      <p:ext uri="{BB962C8B-B14F-4D97-AF65-F5344CB8AC3E}">
        <p14:creationId xmlns:p14="http://schemas.microsoft.com/office/powerpoint/2010/main" val="427879759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PCA</a:t>
            </a:r>
            <a:endParaRPr lang="en-IN" dirty="0"/>
          </a:p>
        </p:txBody>
      </p:sp>
      <p:sp>
        <p:nvSpPr>
          <p:cNvPr id="3" name="Content Placeholder 2"/>
          <p:cNvSpPr>
            <a:spLocks noGrp="1"/>
          </p:cNvSpPr>
          <p:nvPr>
            <p:ph idx="1"/>
          </p:nvPr>
        </p:nvSpPr>
        <p:spPr/>
        <p:txBody>
          <a:bodyPr/>
          <a:lstStyle/>
          <a:p>
            <a:r>
              <a:rPr lang="en-IN" dirty="0" smtClean="0"/>
              <a:t>We are going to check how many features we need to be able to cover as much of the data and come out with a decent model which can factorize all the features as well , PCA is a dimensionality tool which can help us </a:t>
            </a:r>
            <a:endParaRPr lang="en-IN" dirty="0"/>
          </a:p>
        </p:txBody>
      </p:sp>
    </p:spTree>
    <p:extLst>
      <p:ext uri="{BB962C8B-B14F-4D97-AF65-F5344CB8AC3E}">
        <p14:creationId xmlns:p14="http://schemas.microsoft.com/office/powerpoint/2010/main" val="135655484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pic>
        <p:nvPicPr>
          <p:cNvPr id="614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473488" y="620688"/>
            <a:ext cx="8635016" cy="620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79759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sp>
        <p:nvSpPr>
          <p:cNvPr id="6" name="Content Placeholder 5"/>
          <p:cNvSpPr>
            <a:spLocks noGrp="1"/>
          </p:cNvSpPr>
          <p:nvPr>
            <p:ph idx="1"/>
          </p:nvPr>
        </p:nvSpPr>
        <p:spPr/>
        <p:txBody>
          <a:bodyPr/>
          <a:lstStyle/>
          <a:p>
            <a:r>
              <a:rPr lang="en-US" dirty="0"/>
              <a:t>We see that in order to cover 95% - 100% of the data we need to have only have 12 features and we can remove the rest , We will use the </a:t>
            </a:r>
            <a:r>
              <a:rPr lang="en-US" dirty="0" err="1"/>
              <a:t>Kbest</a:t>
            </a:r>
            <a:r>
              <a:rPr lang="en-US" dirty="0"/>
              <a:t> to decide which features are the best and see if we should remove any </a:t>
            </a:r>
            <a:r>
              <a:rPr lang="en-US" dirty="0" err="1"/>
              <a:t>feaures</a:t>
            </a:r>
            <a:r>
              <a:rPr lang="en-US" dirty="0"/>
              <a:t> ,</a:t>
            </a:r>
            <a:endParaRPr lang="en-IN" dirty="0"/>
          </a:p>
        </p:txBody>
      </p:sp>
    </p:spTree>
    <p:extLst>
      <p:ext uri="{BB962C8B-B14F-4D97-AF65-F5344CB8AC3E}">
        <p14:creationId xmlns:p14="http://schemas.microsoft.com/office/powerpoint/2010/main" val="427879759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0384"/>
          </a:xfrm>
        </p:spPr>
        <p:txBody>
          <a:bodyPr>
            <a:normAutofit fontScale="90000"/>
          </a:bodyPr>
          <a:lstStyle/>
          <a:p>
            <a:pPr algn="ctr"/>
            <a:r>
              <a:rPr lang="en-US" dirty="0">
                <a:latin typeface="Candara" pitchFamily="34" charset="0"/>
              </a:rPr>
              <a:t>What is the project about?</a:t>
            </a:r>
            <a:r>
              <a:rPr lang="en-US" dirty="0"/>
              <a:t/>
            </a:r>
            <a:br>
              <a:rPr lang="en-US" dirty="0"/>
            </a:br>
            <a:endParaRPr lang="en-IN" dirty="0"/>
          </a:p>
        </p:txBody>
      </p:sp>
      <p:sp>
        <p:nvSpPr>
          <p:cNvPr id="3" name="Content Placeholder 2"/>
          <p:cNvSpPr>
            <a:spLocks noGrp="1"/>
          </p:cNvSpPr>
          <p:nvPr>
            <p:ph idx="1"/>
          </p:nvPr>
        </p:nvSpPr>
        <p:spPr>
          <a:xfrm>
            <a:off x="457200" y="1484784"/>
            <a:ext cx="8229600" cy="5040560"/>
          </a:xfrm>
        </p:spPr>
        <p:txBody>
          <a:bodyPr>
            <a:normAutofit fontScale="47500" lnSpcReduction="20000"/>
          </a:bodyPr>
          <a:lstStyle/>
          <a:p>
            <a:pPr lvl="1"/>
            <a:r>
              <a:rPr lang="en-IN"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p>
          <a:p>
            <a:pPr lvl="1"/>
            <a:r>
              <a:rPr lang="en-IN" dirty="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industries is primarily focusing on low income families and are very useful in such areas, the implementation of MFS has been uneven with both significant challenges and successes.</a:t>
            </a:r>
            <a:endParaRPr lang="en-IN" sz="1800" dirty="0"/>
          </a:p>
          <a:p>
            <a:pPr lvl="1"/>
            <a:r>
              <a:rPr lang="en-IN" dirty="0"/>
              <a:t>Today, microfinance is widely accepted as a poverty-reduction tool, representing $70 billion in outstanding loans and a global outreach of 200 million clients.</a:t>
            </a:r>
            <a:endParaRPr lang="en-IN" sz="1800" dirty="0"/>
          </a:p>
          <a:p>
            <a:pPr lvl="1"/>
            <a:r>
              <a:rPr lang="en-IN"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800" dirty="0"/>
          </a:p>
          <a:p>
            <a:pPr lvl="1"/>
            <a:r>
              <a:rPr lang="en-IN" dirty="0"/>
              <a:t>They understand the importance of communication and how it affects a person’s life, thus, focusing on providing their services and products to low income families and poor customers that can help them in the need of hour. </a:t>
            </a:r>
            <a:endParaRPr lang="en-IN" sz="1800" dirty="0"/>
          </a:p>
          <a:p>
            <a:pPr lvl="1"/>
            <a:r>
              <a:rPr lang="en-IN"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800" dirty="0"/>
          </a:p>
          <a:p>
            <a:pPr lvl="1"/>
            <a:r>
              <a:rPr lang="en-IN" sz="2700" dirty="0" smtClean="0"/>
              <a:t> The </a:t>
            </a:r>
            <a:r>
              <a:rPr lang="en-IN" sz="2700" dirty="0"/>
              <a:t>sample data is provided to us from our client database. </a:t>
            </a:r>
            <a:r>
              <a:rPr lang="en-IN" sz="2700" dirty="0"/>
              <a:t>It is hereby given to you for this exercise. In order to improve the selection of customers for the credit, the client wants some predictions that could help them in further investment and improvement in selection of customers</a:t>
            </a:r>
          </a:p>
        </p:txBody>
      </p:sp>
    </p:spTree>
    <p:extLst>
      <p:ext uri="{BB962C8B-B14F-4D97-AF65-F5344CB8AC3E}">
        <p14:creationId xmlns:p14="http://schemas.microsoft.com/office/powerpoint/2010/main" val="275758498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lstStyle/>
          <a:p>
            <a:endParaRPr lang="en-IN" dirty="0"/>
          </a:p>
        </p:txBody>
      </p:sp>
      <p:sp>
        <p:nvSpPr>
          <p:cNvPr id="2" name="Content Placeholder 1"/>
          <p:cNvSpPr>
            <a:spLocks noGrp="1"/>
          </p:cNvSpPr>
          <p:nvPr>
            <p:ph idx="1"/>
          </p:nvPr>
        </p:nvSpPr>
        <p:spPr/>
        <p:txBody>
          <a:bodyPr/>
          <a:lstStyle/>
          <a:p>
            <a:r>
              <a:rPr lang="en-IN" dirty="0" smtClean="0"/>
              <a:t>Since we identified that we need only 12 features to make any impact on the label we have done PCA feature engineering and used those features </a:t>
            </a:r>
            <a:endParaRPr lang="en-IN" dirty="0"/>
          </a:p>
        </p:txBody>
      </p:sp>
    </p:spTree>
    <p:extLst>
      <p:ext uri="{BB962C8B-B14F-4D97-AF65-F5344CB8AC3E}">
        <p14:creationId xmlns:p14="http://schemas.microsoft.com/office/powerpoint/2010/main" val="2521325056"/>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539552" y="260648"/>
            <a:ext cx="7826759"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050719"/>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the model </a:t>
            </a:r>
            <a:endParaRPr lang="en-IN" dirty="0"/>
          </a:p>
        </p:txBody>
      </p:sp>
      <p:sp>
        <p:nvSpPr>
          <p:cNvPr id="3" name="Content Placeholder 2"/>
          <p:cNvSpPr>
            <a:spLocks noGrp="1"/>
          </p:cNvSpPr>
          <p:nvPr>
            <p:ph idx="1"/>
          </p:nvPr>
        </p:nvSpPr>
        <p:spPr/>
        <p:txBody>
          <a:bodyPr/>
          <a:lstStyle/>
          <a:p>
            <a:r>
              <a:rPr lang="en-IN" dirty="0" smtClean="0"/>
              <a:t>Train test split</a:t>
            </a:r>
          </a:p>
          <a:p>
            <a:r>
              <a:rPr lang="en-IN" dirty="0" smtClean="0"/>
              <a:t>Selecting the right model </a:t>
            </a:r>
            <a:endParaRPr lang="en-IN" dirty="0"/>
          </a:p>
        </p:txBody>
      </p:sp>
    </p:spTree>
    <p:extLst>
      <p:ext uri="{BB962C8B-B14F-4D97-AF65-F5344CB8AC3E}">
        <p14:creationId xmlns:p14="http://schemas.microsoft.com/office/powerpoint/2010/main" val="283289309"/>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smtClean="0"/>
              <a:t>Model dashboard IN Per%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2379394"/>
              </p:ext>
            </p:extLst>
          </p:nvPr>
        </p:nvGraphicFramePr>
        <p:xfrm>
          <a:off x="395536" y="1268760"/>
          <a:ext cx="8363272" cy="5237127"/>
        </p:xfrm>
        <a:graphic>
          <a:graphicData uri="http://schemas.openxmlformats.org/drawingml/2006/table">
            <a:tbl>
              <a:tblPr firstRow="1" bandRow="1">
                <a:tableStyleId>{5C22544A-7EE6-4342-B048-85BDC9FD1C3A}</a:tableStyleId>
              </a:tblPr>
              <a:tblGrid>
                <a:gridCol w="1045409"/>
                <a:gridCol w="1045409"/>
                <a:gridCol w="1045409"/>
                <a:gridCol w="1045409"/>
                <a:gridCol w="1045409"/>
                <a:gridCol w="1045409"/>
                <a:gridCol w="1045409"/>
                <a:gridCol w="1045409"/>
              </a:tblGrid>
              <a:tr h="1643919">
                <a:tc>
                  <a:txBody>
                    <a:bodyPr/>
                    <a:lstStyle/>
                    <a:p>
                      <a:r>
                        <a:rPr lang="en-IN" dirty="0" smtClean="0"/>
                        <a:t>MODEL</a:t>
                      </a:r>
                      <a:endParaRPr lang="en-IN" dirty="0"/>
                    </a:p>
                  </a:txBody>
                  <a:tcPr/>
                </a:tc>
                <a:tc>
                  <a:txBody>
                    <a:bodyPr/>
                    <a:lstStyle/>
                    <a:p>
                      <a:r>
                        <a:rPr lang="en-IN" dirty="0" smtClean="0"/>
                        <a:t>TRAIN ACCURACY</a:t>
                      </a:r>
                      <a:endParaRPr lang="en-IN" dirty="0"/>
                    </a:p>
                  </a:txBody>
                  <a:tcPr/>
                </a:tc>
                <a:tc>
                  <a:txBody>
                    <a:bodyPr/>
                    <a:lstStyle/>
                    <a:p>
                      <a:r>
                        <a:rPr lang="en-IN" dirty="0" smtClean="0"/>
                        <a:t>TEST</a:t>
                      </a:r>
                      <a:r>
                        <a:rPr lang="en-IN" baseline="0" dirty="0" smtClean="0"/>
                        <a:t> ACCURACY</a:t>
                      </a:r>
                      <a:endParaRPr lang="en-IN" dirty="0"/>
                    </a:p>
                  </a:txBody>
                  <a:tcPr/>
                </a:tc>
                <a:tc>
                  <a:txBody>
                    <a:bodyPr/>
                    <a:lstStyle/>
                    <a:p>
                      <a:r>
                        <a:rPr lang="en-IN" dirty="0" smtClean="0"/>
                        <a:t>PRECISION SCORE</a:t>
                      </a:r>
                      <a:endParaRPr lang="en-IN" dirty="0"/>
                    </a:p>
                  </a:txBody>
                  <a:tcPr/>
                </a:tc>
                <a:tc>
                  <a:txBody>
                    <a:bodyPr/>
                    <a:lstStyle/>
                    <a:p>
                      <a:r>
                        <a:rPr lang="en-IN" dirty="0" smtClean="0"/>
                        <a:t>RECALL SCORE</a:t>
                      </a:r>
                      <a:endParaRPr lang="en-IN" dirty="0"/>
                    </a:p>
                  </a:txBody>
                  <a:tcPr/>
                </a:tc>
                <a:tc>
                  <a:txBody>
                    <a:bodyPr/>
                    <a:lstStyle/>
                    <a:p>
                      <a:r>
                        <a:rPr lang="en-IN" dirty="0" smtClean="0"/>
                        <a:t>ROC AUC</a:t>
                      </a:r>
                    </a:p>
                    <a:p>
                      <a:r>
                        <a:rPr lang="en-IN" dirty="0" smtClean="0"/>
                        <a:t>Train score</a:t>
                      </a:r>
                      <a:endParaRPr lang="en-IN" dirty="0"/>
                    </a:p>
                  </a:txBody>
                  <a:tcPr/>
                </a:tc>
                <a:tc>
                  <a:txBody>
                    <a:bodyPr/>
                    <a:lstStyle/>
                    <a:p>
                      <a:r>
                        <a:rPr lang="en-IN" dirty="0" smtClean="0"/>
                        <a:t>ROC AUC </a:t>
                      </a:r>
                    </a:p>
                    <a:p>
                      <a:r>
                        <a:rPr lang="en-IN" dirty="0" smtClean="0"/>
                        <a:t>Test</a:t>
                      </a:r>
                      <a:r>
                        <a:rPr lang="en-IN" baseline="0" dirty="0" smtClean="0"/>
                        <a:t> score</a:t>
                      </a:r>
                      <a:endParaRPr lang="en-IN" dirty="0"/>
                    </a:p>
                  </a:txBody>
                  <a:tcPr/>
                </a:tc>
                <a:tc>
                  <a:txBody>
                    <a:bodyPr/>
                    <a:lstStyle/>
                    <a:p>
                      <a:r>
                        <a:rPr lang="en-IN" dirty="0" smtClean="0"/>
                        <a:t>CV SCORE</a:t>
                      </a:r>
                      <a:endParaRPr lang="en-IN" dirty="0"/>
                    </a:p>
                  </a:txBody>
                  <a:tcPr/>
                </a:tc>
              </a:tr>
              <a:tr h="800256">
                <a:tc>
                  <a:txBody>
                    <a:bodyPr/>
                    <a:lstStyle/>
                    <a:p>
                      <a:r>
                        <a:rPr lang="en-IN" sz="1600" dirty="0" smtClean="0"/>
                        <a:t>LOGISTIC </a:t>
                      </a:r>
                    </a:p>
                    <a:p>
                      <a:r>
                        <a:rPr lang="en-IN" sz="1600" dirty="0" smtClean="0"/>
                        <a:t>REGRESSION</a:t>
                      </a:r>
                      <a:endParaRPr lang="en-IN" sz="1600" dirty="0"/>
                    </a:p>
                  </a:txBody>
                  <a:tcPr/>
                </a:tc>
                <a:tc>
                  <a:txBody>
                    <a:bodyPr/>
                    <a:lstStyle/>
                    <a:p>
                      <a:r>
                        <a:rPr lang="en-IN" dirty="0" smtClean="0"/>
                        <a:t>88.01</a:t>
                      </a:r>
                      <a:endParaRPr lang="en-IN" dirty="0"/>
                    </a:p>
                  </a:txBody>
                  <a:tcPr/>
                </a:tc>
                <a:tc>
                  <a:txBody>
                    <a:bodyPr/>
                    <a:lstStyle/>
                    <a:p>
                      <a:r>
                        <a:rPr lang="en-IN" dirty="0" smtClean="0"/>
                        <a:t>88.01</a:t>
                      </a:r>
                      <a:endParaRPr lang="en-IN" dirty="0"/>
                    </a:p>
                  </a:txBody>
                  <a:tcPr/>
                </a:tc>
                <a:tc>
                  <a:txBody>
                    <a:bodyPr/>
                    <a:lstStyle/>
                    <a:p>
                      <a:r>
                        <a:rPr lang="en-IN" dirty="0" smtClean="0"/>
                        <a:t>66</a:t>
                      </a:r>
                      <a:endParaRPr lang="en-IN" dirty="0"/>
                    </a:p>
                  </a:txBody>
                  <a:tcPr/>
                </a:tc>
                <a:tc>
                  <a:txBody>
                    <a:bodyPr/>
                    <a:lstStyle/>
                    <a:p>
                      <a:r>
                        <a:rPr lang="en-IN" dirty="0" smtClean="0"/>
                        <a:t>66</a:t>
                      </a:r>
                      <a:endParaRPr lang="en-IN" dirty="0"/>
                    </a:p>
                  </a:txBody>
                  <a:tcPr/>
                </a:tc>
                <a:tc>
                  <a:txBody>
                    <a:bodyPr/>
                    <a:lstStyle/>
                    <a:p>
                      <a:r>
                        <a:rPr lang="en-IN" dirty="0" smtClean="0"/>
                        <a:t>82</a:t>
                      </a:r>
                      <a:endParaRPr lang="en-IN" dirty="0"/>
                    </a:p>
                  </a:txBody>
                  <a:tcPr/>
                </a:tc>
                <a:tc>
                  <a:txBody>
                    <a:bodyPr/>
                    <a:lstStyle/>
                    <a:p>
                      <a:r>
                        <a:rPr lang="en-IN" dirty="0" smtClean="0"/>
                        <a:t>82</a:t>
                      </a:r>
                      <a:endParaRPr lang="en-IN" dirty="0"/>
                    </a:p>
                  </a:txBody>
                  <a:tcPr/>
                </a:tc>
                <a:tc>
                  <a:txBody>
                    <a:bodyPr/>
                    <a:lstStyle/>
                    <a:p>
                      <a:r>
                        <a:rPr lang="en-IN" dirty="0" smtClean="0"/>
                        <a:t>88</a:t>
                      </a:r>
                      <a:endParaRPr lang="en-IN" dirty="0"/>
                    </a:p>
                  </a:txBody>
                  <a:tcPr/>
                </a:tc>
              </a:tr>
              <a:tr h="649096">
                <a:tc>
                  <a:txBody>
                    <a:bodyPr/>
                    <a:lstStyle/>
                    <a:p>
                      <a:pPr marL="0" algn="l" defTabSz="914400" rtl="0" eaLnBrk="1" latinLnBrk="0" hangingPunct="1"/>
                      <a:r>
                        <a:rPr lang="en-IN" sz="1600" kern="1200" dirty="0" smtClean="0">
                          <a:solidFill>
                            <a:schemeClr val="dk1"/>
                          </a:solidFill>
                          <a:latin typeface="+mn-lt"/>
                          <a:ea typeface="+mn-ea"/>
                          <a:cs typeface="+mn-cs"/>
                        </a:rPr>
                        <a:t>DECISION TREE</a:t>
                      </a:r>
                      <a:endParaRPr lang="en-IN" sz="1600" kern="1200" dirty="0">
                        <a:solidFill>
                          <a:schemeClr val="dk1"/>
                        </a:solidFill>
                        <a:latin typeface="+mn-lt"/>
                        <a:ea typeface="+mn-ea"/>
                        <a:cs typeface="+mn-cs"/>
                      </a:endParaRPr>
                    </a:p>
                  </a:txBody>
                  <a:tcPr/>
                </a:tc>
                <a:tc>
                  <a:txBody>
                    <a:bodyPr/>
                    <a:lstStyle/>
                    <a:p>
                      <a:r>
                        <a:rPr lang="en-IN" dirty="0" smtClean="0"/>
                        <a:t>99</a:t>
                      </a:r>
                      <a:endParaRPr lang="en-IN" dirty="0"/>
                    </a:p>
                  </a:txBody>
                  <a:tcPr/>
                </a:tc>
                <a:tc>
                  <a:txBody>
                    <a:bodyPr/>
                    <a:lstStyle/>
                    <a:p>
                      <a:r>
                        <a:rPr lang="en-IN" dirty="0" smtClean="0"/>
                        <a:t>84.57</a:t>
                      </a:r>
                      <a:endParaRPr lang="en-IN" dirty="0"/>
                    </a:p>
                  </a:txBody>
                  <a:tcPr/>
                </a:tc>
                <a:tc>
                  <a:txBody>
                    <a:bodyPr/>
                    <a:lstStyle/>
                    <a:p>
                      <a:r>
                        <a:rPr lang="en-IN" dirty="0" smtClean="0"/>
                        <a:t>66</a:t>
                      </a:r>
                      <a:endParaRPr lang="en-IN" dirty="0"/>
                    </a:p>
                  </a:txBody>
                  <a:tcPr/>
                </a:tc>
                <a:tc>
                  <a:txBody>
                    <a:bodyPr/>
                    <a:lstStyle/>
                    <a:p>
                      <a:r>
                        <a:rPr lang="en-IN" dirty="0" smtClean="0"/>
                        <a:t>66</a:t>
                      </a:r>
                      <a:endParaRPr lang="en-IN" dirty="0"/>
                    </a:p>
                  </a:txBody>
                  <a:tcPr/>
                </a:tc>
                <a:tc>
                  <a:txBody>
                    <a:bodyPr/>
                    <a:lstStyle/>
                    <a:p>
                      <a:r>
                        <a:rPr lang="en-IN" dirty="0" smtClean="0"/>
                        <a:t>91</a:t>
                      </a:r>
                      <a:endParaRPr lang="en-IN" dirty="0"/>
                    </a:p>
                  </a:txBody>
                  <a:tcPr/>
                </a:tc>
                <a:tc>
                  <a:txBody>
                    <a:bodyPr/>
                    <a:lstStyle/>
                    <a:p>
                      <a:r>
                        <a:rPr lang="en-IN" dirty="0" smtClean="0"/>
                        <a:t>91</a:t>
                      </a:r>
                      <a:endParaRPr lang="en-IN" dirty="0"/>
                    </a:p>
                  </a:txBody>
                  <a:tcPr/>
                </a:tc>
                <a:tc>
                  <a:txBody>
                    <a:bodyPr/>
                    <a:lstStyle/>
                    <a:p>
                      <a:r>
                        <a:rPr lang="en-IN" dirty="0" smtClean="0"/>
                        <a:t>84.5</a:t>
                      </a:r>
                      <a:endParaRPr lang="en-IN" dirty="0"/>
                    </a:p>
                  </a:txBody>
                  <a:tcPr/>
                </a:tc>
              </a:tr>
              <a:tr h="412417">
                <a:tc>
                  <a:txBody>
                    <a:bodyPr/>
                    <a:lstStyle/>
                    <a:p>
                      <a:pPr marL="0" algn="l" defTabSz="914400" rtl="0" eaLnBrk="1" latinLnBrk="0" hangingPunct="1"/>
                      <a:r>
                        <a:rPr lang="en-IN" sz="1600" kern="1200" dirty="0" smtClean="0">
                          <a:solidFill>
                            <a:schemeClr val="dk1"/>
                          </a:solidFill>
                          <a:latin typeface="+mn-lt"/>
                          <a:ea typeface="+mn-ea"/>
                          <a:cs typeface="+mn-cs"/>
                        </a:rPr>
                        <a:t>KNN CLASSIFIER</a:t>
                      </a:r>
                      <a:endParaRPr lang="en-IN" sz="1600" kern="1200" dirty="0">
                        <a:solidFill>
                          <a:schemeClr val="dk1"/>
                        </a:solidFill>
                        <a:latin typeface="+mn-lt"/>
                        <a:ea typeface="+mn-ea"/>
                        <a:cs typeface="+mn-cs"/>
                      </a:endParaRPr>
                    </a:p>
                  </a:txBody>
                  <a:tcPr/>
                </a:tc>
                <a:tc>
                  <a:txBody>
                    <a:bodyPr/>
                    <a:lstStyle/>
                    <a:p>
                      <a:r>
                        <a:rPr lang="en-IN" dirty="0" smtClean="0"/>
                        <a:t>91.10</a:t>
                      </a:r>
                      <a:endParaRPr lang="en-IN" dirty="0"/>
                    </a:p>
                  </a:txBody>
                  <a:tcPr/>
                </a:tc>
                <a:tc>
                  <a:txBody>
                    <a:bodyPr/>
                    <a:lstStyle/>
                    <a:p>
                      <a:r>
                        <a:rPr lang="en-IN" dirty="0" smtClean="0"/>
                        <a:t>87.06</a:t>
                      </a:r>
                      <a:endParaRPr lang="en-IN" dirty="0"/>
                    </a:p>
                  </a:txBody>
                  <a:tcPr/>
                </a:tc>
                <a:tc>
                  <a:txBody>
                    <a:bodyPr/>
                    <a:lstStyle/>
                    <a:p>
                      <a:r>
                        <a:rPr lang="en-IN" dirty="0" smtClean="0"/>
                        <a:t>72</a:t>
                      </a:r>
                      <a:endParaRPr lang="en-IN" dirty="0"/>
                    </a:p>
                  </a:txBody>
                  <a:tcPr/>
                </a:tc>
                <a:tc>
                  <a:txBody>
                    <a:bodyPr/>
                    <a:lstStyle/>
                    <a:p>
                      <a:r>
                        <a:rPr lang="en-IN" dirty="0" smtClean="0"/>
                        <a:t>68</a:t>
                      </a:r>
                      <a:endParaRPr lang="en-IN" dirty="0"/>
                    </a:p>
                  </a:txBody>
                  <a:tcPr/>
                </a:tc>
                <a:tc>
                  <a:txBody>
                    <a:bodyPr/>
                    <a:lstStyle/>
                    <a:p>
                      <a:r>
                        <a:rPr lang="en-IN" dirty="0" smtClean="0"/>
                        <a:t>94</a:t>
                      </a:r>
                      <a:endParaRPr lang="en-IN" dirty="0"/>
                    </a:p>
                  </a:txBody>
                  <a:tcPr/>
                </a:tc>
                <a:tc>
                  <a:txBody>
                    <a:bodyPr/>
                    <a:lstStyle/>
                    <a:p>
                      <a:r>
                        <a:rPr lang="en-IN" dirty="0" smtClean="0"/>
                        <a:t>80</a:t>
                      </a:r>
                      <a:endParaRPr lang="en-IN" dirty="0"/>
                    </a:p>
                  </a:txBody>
                  <a:tcPr/>
                </a:tc>
                <a:tc>
                  <a:txBody>
                    <a:bodyPr/>
                    <a:lstStyle/>
                    <a:p>
                      <a:r>
                        <a:rPr lang="en-IN" dirty="0" smtClean="0"/>
                        <a:t>87.06</a:t>
                      </a:r>
                      <a:endParaRPr lang="en-IN" dirty="0"/>
                    </a:p>
                  </a:txBody>
                  <a:tcPr/>
                </a:tc>
              </a:tr>
              <a:tr h="649096">
                <a:tc>
                  <a:txBody>
                    <a:bodyPr/>
                    <a:lstStyle/>
                    <a:p>
                      <a:pPr marL="0" algn="l" defTabSz="914400" rtl="0" eaLnBrk="1" latinLnBrk="0" hangingPunct="1"/>
                      <a:r>
                        <a:rPr lang="en-IN" sz="1600" kern="1200" dirty="0" smtClean="0">
                          <a:solidFill>
                            <a:schemeClr val="dk1"/>
                          </a:solidFill>
                          <a:latin typeface="+mn-lt"/>
                          <a:ea typeface="+mn-ea"/>
                          <a:cs typeface="+mn-cs"/>
                        </a:rPr>
                        <a:t>XGBOOST</a:t>
                      </a:r>
                      <a:endParaRPr lang="en-IN" sz="1600" kern="1200" dirty="0">
                        <a:solidFill>
                          <a:schemeClr val="dk1"/>
                        </a:solidFill>
                        <a:latin typeface="+mn-lt"/>
                        <a:ea typeface="+mn-ea"/>
                        <a:cs typeface="+mn-cs"/>
                      </a:endParaRPr>
                    </a:p>
                  </a:txBody>
                  <a:tcPr/>
                </a:tc>
                <a:tc>
                  <a:txBody>
                    <a:bodyPr/>
                    <a:lstStyle/>
                    <a:p>
                      <a:r>
                        <a:rPr lang="en-IN" dirty="0" smtClean="0"/>
                        <a:t>89.22</a:t>
                      </a:r>
                      <a:endParaRPr lang="en-IN" dirty="0"/>
                    </a:p>
                  </a:txBody>
                  <a:tcPr/>
                </a:tc>
                <a:tc>
                  <a:txBody>
                    <a:bodyPr/>
                    <a:lstStyle/>
                    <a:p>
                      <a:r>
                        <a:rPr lang="en-IN" dirty="0" smtClean="0"/>
                        <a:t>90.08</a:t>
                      </a:r>
                      <a:endParaRPr lang="en-IN" dirty="0"/>
                    </a:p>
                  </a:txBody>
                  <a:tcPr/>
                </a:tc>
                <a:tc>
                  <a:txBody>
                    <a:bodyPr/>
                    <a:lstStyle/>
                    <a:p>
                      <a:r>
                        <a:rPr lang="en-IN" dirty="0" smtClean="0"/>
                        <a:t>77</a:t>
                      </a:r>
                      <a:endParaRPr lang="en-IN" dirty="0"/>
                    </a:p>
                  </a:txBody>
                  <a:tcPr/>
                </a:tc>
                <a:tc>
                  <a:txBody>
                    <a:bodyPr/>
                    <a:lstStyle/>
                    <a:p>
                      <a:r>
                        <a:rPr lang="en-IN" dirty="0" smtClean="0"/>
                        <a:t>71</a:t>
                      </a:r>
                      <a:endParaRPr lang="en-IN" dirty="0"/>
                    </a:p>
                  </a:txBody>
                  <a:tcPr/>
                </a:tc>
                <a:tc>
                  <a:txBody>
                    <a:bodyPr/>
                    <a:lstStyle/>
                    <a:p>
                      <a:r>
                        <a:rPr lang="en-IN" dirty="0" smtClean="0"/>
                        <a:t>91</a:t>
                      </a:r>
                      <a:endParaRPr lang="en-IN" dirty="0"/>
                    </a:p>
                  </a:txBody>
                  <a:tcPr/>
                </a:tc>
                <a:tc>
                  <a:txBody>
                    <a:bodyPr/>
                    <a:lstStyle/>
                    <a:p>
                      <a:r>
                        <a:rPr lang="en-IN" dirty="0" smtClean="0"/>
                        <a:t>91</a:t>
                      </a:r>
                      <a:endParaRPr lang="en-IN" dirty="0"/>
                    </a:p>
                  </a:txBody>
                  <a:tcPr/>
                </a:tc>
                <a:tc>
                  <a:txBody>
                    <a:bodyPr/>
                    <a:lstStyle/>
                    <a:p>
                      <a:r>
                        <a:rPr lang="en-IN" dirty="0" smtClean="0"/>
                        <a:t>89.12</a:t>
                      </a:r>
                      <a:endParaRPr lang="en-IN" dirty="0"/>
                    </a:p>
                  </a:txBody>
                  <a:tcPr/>
                </a:tc>
              </a:tr>
              <a:tr h="649096">
                <a:tc>
                  <a:txBody>
                    <a:bodyPr/>
                    <a:lstStyle/>
                    <a:p>
                      <a:r>
                        <a:rPr lang="en-IN" dirty="0" smtClean="0"/>
                        <a:t>SVC</a:t>
                      </a:r>
                      <a:endParaRPr lang="en-IN" dirty="0"/>
                    </a:p>
                  </a:txBody>
                  <a:tcPr/>
                </a:tc>
                <a:tc>
                  <a:txBody>
                    <a:bodyPr/>
                    <a:lstStyle/>
                    <a:p>
                      <a:r>
                        <a:rPr lang="en-IN" dirty="0" smtClean="0"/>
                        <a:t>88.95</a:t>
                      </a:r>
                      <a:endParaRPr lang="en-IN" dirty="0"/>
                    </a:p>
                  </a:txBody>
                  <a:tcPr/>
                </a:tc>
                <a:tc>
                  <a:txBody>
                    <a:bodyPr/>
                    <a:lstStyle/>
                    <a:p>
                      <a:r>
                        <a:rPr lang="en-IN" dirty="0" smtClean="0"/>
                        <a:t>89.07</a:t>
                      </a:r>
                      <a:endParaRPr lang="en-IN" dirty="0"/>
                    </a:p>
                  </a:txBody>
                  <a:tcPr/>
                </a:tc>
                <a:tc>
                  <a:txBody>
                    <a:bodyPr/>
                    <a:lstStyle/>
                    <a:p>
                      <a:r>
                        <a:rPr lang="en-IN" dirty="0" smtClean="0"/>
                        <a:t>77</a:t>
                      </a:r>
                      <a:endParaRPr lang="en-IN" dirty="0"/>
                    </a:p>
                  </a:txBody>
                  <a:tcPr/>
                </a:tc>
                <a:tc>
                  <a:txBody>
                    <a:bodyPr/>
                    <a:lstStyle/>
                    <a:p>
                      <a:r>
                        <a:rPr lang="en-IN" dirty="0" smtClean="0"/>
                        <a:t>67 </a:t>
                      </a:r>
                      <a:endParaRPr lang="en-IN" dirty="0"/>
                    </a:p>
                  </a:txBody>
                  <a:tcPr/>
                </a:tc>
                <a:tc>
                  <a:txBody>
                    <a:bodyPr/>
                    <a:lstStyle/>
                    <a:p>
                      <a:r>
                        <a:rPr lang="en-IN" dirty="0" smtClean="0"/>
                        <a:t>83</a:t>
                      </a:r>
                      <a:endParaRPr lang="en-IN" dirty="0"/>
                    </a:p>
                  </a:txBody>
                  <a:tcPr/>
                </a:tc>
                <a:tc>
                  <a:txBody>
                    <a:bodyPr/>
                    <a:lstStyle/>
                    <a:p>
                      <a:r>
                        <a:rPr lang="en-IN" dirty="0" smtClean="0"/>
                        <a:t>83</a:t>
                      </a:r>
                      <a:endParaRPr lang="en-IN" dirty="0"/>
                    </a:p>
                  </a:txBody>
                  <a:tcPr/>
                </a:tc>
                <a:tc>
                  <a:txBody>
                    <a:bodyPr/>
                    <a:lstStyle/>
                    <a:p>
                      <a:r>
                        <a:rPr lang="en-IN" dirty="0" smtClean="0"/>
                        <a:t>89.01</a:t>
                      </a:r>
                      <a:endParaRPr lang="en-IN" dirty="0"/>
                    </a:p>
                  </a:txBody>
                  <a:tcPr/>
                </a:tc>
              </a:tr>
            </a:tbl>
          </a:graphicData>
        </a:graphic>
      </p:graphicFrame>
    </p:spTree>
    <p:extLst>
      <p:ext uri="{BB962C8B-B14F-4D97-AF65-F5344CB8AC3E}">
        <p14:creationId xmlns:p14="http://schemas.microsoft.com/office/powerpoint/2010/main" val="3084975043"/>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We will go with XGB classifier model as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endParaRPr lang="en-IN" dirty="0"/>
          </a:p>
          <a:p>
            <a:r>
              <a:rPr lang="en-IN" dirty="0"/>
              <a:t>- the model gives the highest accuracy and other f1 and precision scores</a:t>
            </a:r>
          </a:p>
          <a:p>
            <a:r>
              <a:rPr lang="en-IN" dirty="0"/>
              <a:t>- the model has lowest error in the confusion matrix</a:t>
            </a:r>
          </a:p>
          <a:p>
            <a:r>
              <a:rPr lang="en-IN" dirty="0"/>
              <a:t>- the model is shown that it has train 94% and 89% in ROC AUC , which is way better that others</a:t>
            </a:r>
          </a:p>
          <a:p>
            <a:r>
              <a:rPr lang="en-IN" dirty="0"/>
              <a:t>- we also see that the other models we test may have closer scores like Decision tree but the computation time  is very high and we can’t go with it </a:t>
            </a:r>
          </a:p>
          <a:p>
            <a:r>
              <a:rPr lang="en-IN" dirty="0"/>
              <a:t>- Overall we need to improve the </a:t>
            </a:r>
            <a:r>
              <a:rPr lang="en-IN" dirty="0" err="1"/>
              <a:t>cvscore</a:t>
            </a:r>
            <a:r>
              <a:rPr lang="en-IN" dirty="0"/>
              <a:t> and accuracy in </a:t>
            </a:r>
            <a:r>
              <a:rPr lang="en-IN" dirty="0" err="1"/>
              <a:t>xgboost</a:t>
            </a:r>
            <a:r>
              <a:rPr lang="en-IN" dirty="0"/>
              <a:t> and if we can do </a:t>
            </a:r>
            <a:r>
              <a:rPr lang="en-IN" dirty="0" err="1"/>
              <a:t>hyperparameter</a:t>
            </a:r>
            <a:r>
              <a:rPr lang="en-IN" dirty="0"/>
              <a:t> tuning to do it , this will be the best model we can choose</a:t>
            </a:r>
            <a:endParaRPr lang="en-IN" dirty="0"/>
          </a:p>
        </p:txBody>
      </p:sp>
    </p:spTree>
    <p:extLst>
      <p:ext uri="{BB962C8B-B14F-4D97-AF65-F5344CB8AC3E}">
        <p14:creationId xmlns:p14="http://schemas.microsoft.com/office/powerpoint/2010/main" val="3084975043"/>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FINALIZED MODEL</a:t>
            </a:r>
            <a:endParaRPr lang="en-IN" dirty="0"/>
          </a:p>
        </p:txBody>
      </p:sp>
      <p:sp>
        <p:nvSpPr>
          <p:cNvPr id="3" name="Content Placeholder 2"/>
          <p:cNvSpPr>
            <a:spLocks noGrp="1"/>
          </p:cNvSpPr>
          <p:nvPr>
            <p:ph idx="1"/>
          </p:nvPr>
        </p:nvSpPr>
        <p:spPr/>
        <p:txBody>
          <a:bodyPr/>
          <a:lstStyle/>
          <a:p>
            <a:r>
              <a:rPr lang="en-IN" dirty="0" smtClean="0"/>
              <a:t>HYPER PARAMETER TUNING</a:t>
            </a:r>
          </a:p>
          <a:p>
            <a:r>
              <a:rPr lang="en-IN" dirty="0" smtClean="0"/>
              <a:t>We have increased the score </a:t>
            </a:r>
            <a:r>
              <a:rPr lang="en-IN" dirty="0" err="1" smtClean="0"/>
              <a:t>bya</a:t>
            </a:r>
            <a:r>
              <a:rPr lang="en-IN" dirty="0" smtClean="0"/>
              <a:t>  little bit , </a:t>
            </a:r>
          </a:p>
          <a:p>
            <a:r>
              <a:rPr lang="en-IN" dirty="0" smtClean="0"/>
              <a:t>Snap in the next slide</a:t>
            </a:r>
          </a:p>
          <a:p>
            <a:endParaRPr lang="en-IN" dirty="0"/>
          </a:p>
        </p:txBody>
      </p:sp>
    </p:spTree>
    <p:extLst>
      <p:ext uri="{BB962C8B-B14F-4D97-AF65-F5344CB8AC3E}">
        <p14:creationId xmlns:p14="http://schemas.microsoft.com/office/powerpoint/2010/main" val="3084975043"/>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95536" y="116632"/>
            <a:ext cx="8280920" cy="652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975043"/>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Graphs of the selected Model</a:t>
            </a:r>
            <a:endParaRPr lang="en-IN" dirty="0"/>
          </a:p>
        </p:txBody>
      </p:sp>
      <p:pic>
        <p:nvPicPr>
          <p:cNvPr id="10242"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55576" y="1340768"/>
            <a:ext cx="7488832" cy="5269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975043"/>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Concluding predictions </a:t>
            </a:r>
            <a:endParaRPr lang="en-IN" dirty="0"/>
          </a:p>
        </p:txBody>
      </p:sp>
      <p:pic>
        <p:nvPicPr>
          <p:cNvPr id="4" name="Content Placeholder 3"/>
          <p:cNvPicPr>
            <a:picLocks noGrp="1"/>
          </p:cNvPicPr>
          <p:nvPr>
            <p:ph idx="1"/>
          </p:nvPr>
        </p:nvPicPr>
        <p:blipFill>
          <a:blip r:embed="rId2"/>
          <a:stretch>
            <a:fillRect/>
          </a:stretch>
        </p:blipFill>
        <p:spPr>
          <a:xfrm>
            <a:off x="323528" y="2780928"/>
            <a:ext cx="8424936" cy="1800200"/>
          </a:xfrm>
          <a:prstGeom prst="rect">
            <a:avLst/>
          </a:prstGeom>
        </p:spPr>
      </p:pic>
    </p:spTree>
    <p:extLst>
      <p:ext uri="{BB962C8B-B14F-4D97-AF65-F5344CB8AC3E}">
        <p14:creationId xmlns:p14="http://schemas.microsoft.com/office/powerpoint/2010/main" val="3084975043"/>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47500" lnSpcReduction="20000"/>
          </a:bodyPr>
          <a:lstStyle/>
          <a:p>
            <a:r>
              <a:rPr lang="en-IN" sz="3500" dirty="0"/>
              <a:t>An accuracy score of 90% for a binary classification project is considered to be quite high, and suggests that the model is performing well in distinguishing between the two classes of interest (in this case, loan defaults and non-defaults). The fact that the </a:t>
            </a:r>
            <a:r>
              <a:rPr lang="en-IN" sz="3500" dirty="0" err="1"/>
              <a:t>XGBoost</a:t>
            </a:r>
            <a:r>
              <a:rPr lang="en-IN" sz="3500" dirty="0"/>
              <a:t> classifier performed the best among the models tested further validates the effectiveness of this algorithm. However, it's important to keep in mind that accuracy is not always the most relevant metric for evaluating a classification model's performance. It is important to look at the other evaluation metrics like precision, recall, F1-score and AUC-ROC to get the full picture of how well the model is performing, In our case as compared to the rest of the models we see that the </a:t>
            </a:r>
            <a:r>
              <a:rPr lang="en-IN" sz="3500" dirty="0" err="1"/>
              <a:t>Xgboost</a:t>
            </a:r>
            <a:r>
              <a:rPr lang="en-IN" sz="3500" dirty="0"/>
              <a:t> is performing the best , we do see that the confusion </a:t>
            </a:r>
            <a:r>
              <a:rPr lang="en-IN" sz="3500" dirty="0" err="1"/>
              <a:t>matricx</a:t>
            </a:r>
            <a:r>
              <a:rPr lang="en-IN" sz="3500" dirty="0"/>
              <a:t> has a significant amount of errors but since the data set is huge it only constitutes for 10-15% of the data . We also need to remember </a:t>
            </a:r>
            <a:r>
              <a:rPr lang="en-IN" sz="3500" dirty="0" err="1"/>
              <a:t>thatw</a:t>
            </a:r>
            <a:r>
              <a:rPr lang="en-IN" sz="3500" dirty="0"/>
              <a:t> e were not allowed to remove more that 8% of outliers and when we used </a:t>
            </a:r>
            <a:r>
              <a:rPr lang="en-IN" sz="3500" dirty="0" err="1"/>
              <a:t>Zscore</a:t>
            </a:r>
            <a:r>
              <a:rPr lang="en-IN" sz="3500" dirty="0"/>
              <a:t> we had 18% of data which we had to remove which was not possible ,. </a:t>
            </a:r>
          </a:p>
          <a:p>
            <a:r>
              <a:rPr lang="en-IN" sz="3500" dirty="0"/>
              <a:t>Also important to note that this high accuracy score should be viewed in the context of the specific dataset and problem, and may not generalize to other datasets or real-world scenarios.</a:t>
            </a:r>
          </a:p>
          <a:p>
            <a:r>
              <a:rPr lang="en-IN" sz="3500" dirty="0"/>
              <a:t>Achieving this score is a good sign that data science is really going to make a positive impact in the business decisions taken by management with regards to who they need to give the loan to as opposed to who they should not .</a:t>
            </a:r>
          </a:p>
          <a:p>
            <a:endParaRPr lang="en-IN" dirty="0"/>
          </a:p>
        </p:txBody>
      </p:sp>
    </p:spTree>
    <p:extLst>
      <p:ext uri="{BB962C8B-B14F-4D97-AF65-F5344CB8AC3E}">
        <p14:creationId xmlns:p14="http://schemas.microsoft.com/office/powerpoint/2010/main" val="308497504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r>
              <a:rPr lang="en-IN" sz="2400" dirty="0"/>
              <a:t>Microfinance is a form of financial services provided to low-income individuals or households who are traditionally underserved by mainstream financial institutions. These services can include small loans, savings accounts, and other financial products. Predicting which microfinance clients are likely to default on their loans is an important problem for microfinance institutions, as default can lead to significant financial losses. Microfinance institutions use historical data on loan defaults and other relevant information to build statistical models which can then be used to make forecasts about future defaults. Machine learning techniques such as logistic regression, decision trees, and neural networks are commonly used to build these models. Additionally, a number of institutions also make use of additional data sources such as demographics, credit reports, and other financial information to build a dataset for their models. The problem is challenging as the data is often not complete, and the clients have limited financial history. Additionally, the model's performance is also highly dependent on the quality and quantity of the data used to train the model. Overall, predicting microfinance defaults is an important problem as it can help microfinance institutions better manage their risks and make more informed lending decisions. It can also help in identifying early warning signals of potential defaults which can help in taking preventative actions.</a:t>
            </a:r>
            <a:endParaRPr lang="en-IN" sz="2400" dirty="0"/>
          </a:p>
        </p:txBody>
      </p:sp>
    </p:spTree>
    <p:extLst>
      <p:ext uri="{BB962C8B-B14F-4D97-AF65-F5344CB8AC3E}">
        <p14:creationId xmlns:p14="http://schemas.microsoft.com/office/powerpoint/2010/main" val="2037720455"/>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 scope </a:t>
            </a:r>
            <a:endParaRPr lang="en-IN" dirty="0"/>
          </a:p>
        </p:txBody>
      </p:sp>
      <p:sp>
        <p:nvSpPr>
          <p:cNvPr id="3" name="Content Placeholder 2"/>
          <p:cNvSpPr>
            <a:spLocks noGrp="1"/>
          </p:cNvSpPr>
          <p:nvPr>
            <p:ph idx="1"/>
          </p:nvPr>
        </p:nvSpPr>
        <p:spPr/>
        <p:txBody>
          <a:bodyPr>
            <a:normAutofit fontScale="70000" lnSpcReduction="20000"/>
          </a:bodyPr>
          <a:lstStyle/>
          <a:p>
            <a:r>
              <a:rPr lang="en-IN" dirty="0"/>
              <a:t> In the Micro finance defaulter project, we aimed to identify problem-solving approaches and methods to predict loan defaults using machine learning binary classification. We identified a set of features, such as daily amount spent from the main account, average main account balance, number of days till last recharge, and number of times the main account got recharged in the last 30 days. We then tested a variety of classification algorithms and found that the </a:t>
            </a:r>
            <a:r>
              <a:rPr lang="en-IN" dirty="0" err="1"/>
              <a:t>Xgboost</a:t>
            </a:r>
            <a:r>
              <a:rPr lang="en-IN" dirty="0"/>
              <a:t> classifier performed the best, with an accuracy score of 90%. Through this project, we can conclude that factors such as financial spending habits and account recharge history can play a significant role in determining the likelihood of loan defaults. Our results can be used to assist microfinance institutions in identifying and managing potential loan defaults, ultimately improving their financial stability and sustainability.</a:t>
            </a:r>
            <a:endParaRPr lang="en-IN" dirty="0"/>
          </a:p>
        </p:txBody>
      </p:sp>
    </p:spTree>
    <p:extLst>
      <p:ext uri="{BB962C8B-B14F-4D97-AF65-F5344CB8AC3E}">
        <p14:creationId xmlns:p14="http://schemas.microsoft.com/office/powerpoint/2010/main" val="3084975043"/>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a:t> </a:t>
            </a:r>
            <a:r>
              <a:rPr lang="en-IN" dirty="0"/>
              <a:t> </a:t>
            </a:r>
            <a:r>
              <a:rPr lang="en-IN" dirty="0"/>
              <a:t>Data contains 209593, entries each having 37 variables.</a:t>
            </a:r>
          </a:p>
          <a:p>
            <a:pPr lvl="0"/>
            <a:r>
              <a:rPr lang="en-IN" dirty="0"/>
              <a:t>There are no null values in the dataset. </a:t>
            </a:r>
          </a:p>
          <a:p>
            <a:pPr lvl="0"/>
            <a:r>
              <a:rPr lang="en-IN" dirty="0"/>
              <a:t>There may be some customers with no loan history. </a:t>
            </a:r>
          </a:p>
          <a:p>
            <a:pPr lvl="0"/>
            <a:r>
              <a:rPr lang="en-IN" dirty="0"/>
              <a:t>The dataset is imbalanced. Label ‘1’ has approximately 87.5% records, while, label ‘0’ has approximately 12.5% records.</a:t>
            </a:r>
          </a:p>
          <a:p>
            <a:pPr lvl="0"/>
            <a:r>
              <a:rPr lang="en-IN" dirty="0"/>
              <a:t>For some features, there may be values which might not be realistic. You may have to observe them and treat them with a suitable explanation.</a:t>
            </a:r>
          </a:p>
          <a:p>
            <a:pPr lvl="0"/>
            <a:r>
              <a:rPr lang="en-IN" dirty="0"/>
              <a:t>We might come across outliers in some features which you need to handle as per your understanding. Keep in mind that data is expensive and we cannot lose more than 7-8% of the data.  </a:t>
            </a:r>
          </a:p>
        </p:txBody>
      </p:sp>
    </p:spTree>
    <p:extLst>
      <p:ext uri="{BB962C8B-B14F-4D97-AF65-F5344CB8AC3E}">
        <p14:creationId xmlns:p14="http://schemas.microsoft.com/office/powerpoint/2010/main" val="333092648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Showing the columns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8804445"/>
              </p:ext>
            </p:extLst>
          </p:nvPr>
        </p:nvGraphicFramePr>
        <p:xfrm>
          <a:off x="251520" y="1224817"/>
          <a:ext cx="8496944" cy="5556321"/>
        </p:xfrm>
        <a:graphic>
          <a:graphicData uri="http://schemas.openxmlformats.org/drawingml/2006/table">
            <a:tbl>
              <a:tblPr firstRow="1" firstCol="1" bandRow="1"/>
              <a:tblGrid>
                <a:gridCol w="2806498"/>
                <a:gridCol w="5690446"/>
              </a:tblGrid>
              <a:tr h="243227">
                <a:tc>
                  <a:txBody>
                    <a:bodyPr/>
                    <a:lstStyle/>
                    <a:p>
                      <a:pPr>
                        <a:lnSpc>
                          <a:spcPct val="107000"/>
                        </a:lnSpc>
                        <a:spcAft>
                          <a:spcPts val="0"/>
                        </a:spcAft>
                      </a:pPr>
                      <a:r>
                        <a:rPr lang="en-IN" sz="800" dirty="0">
                          <a:solidFill>
                            <a:srgbClr val="000000"/>
                          </a:solidFill>
                          <a:effectLst/>
                          <a:latin typeface="Calibri"/>
                          <a:ea typeface="Times New Roman"/>
                          <a:cs typeface="Calibri"/>
                        </a:rPr>
                        <a:t>label</a:t>
                      </a:r>
                      <a:endParaRPr lang="en-IN" sz="800" dirty="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Flag indicating whether the user paid back the credit amount within 5 days of issuing the loan{1:success, 0:failure}</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msisdn</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mobile number of user</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aon</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age on cellular network in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a:solidFill>
                            <a:srgbClr val="000000"/>
                          </a:solidFill>
                          <a:effectLst/>
                          <a:latin typeface="Calibri"/>
                          <a:ea typeface="Times New Roman"/>
                          <a:cs typeface="Calibri"/>
                        </a:rPr>
                        <a:t>daily_decr30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Daily amount spent from main account, averaged over last 30 days (in Indonesian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a:solidFill>
                            <a:srgbClr val="000000"/>
                          </a:solidFill>
                          <a:effectLst/>
                          <a:latin typeface="Calibri"/>
                          <a:ea typeface="Times New Roman"/>
                          <a:cs typeface="Calibri"/>
                        </a:rPr>
                        <a:t>daily_decr90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Daily amount spent from main account, averaged over last 90 days (in Indonesian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rental30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Average main account balance over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rental90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Average main account balance over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last_rech_date_ma</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days till last recharge of main account</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last_rech_date_da</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days till last recharge of data account</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last_rech_amt_ma</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Amount of last recharge of main account (in Indonesian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cnt_ma_rech30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times main account got recharged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fr_ma_rech30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Frequency of main account recharged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a:solidFill>
                            <a:srgbClr val="000000"/>
                          </a:solidFill>
                          <a:effectLst/>
                          <a:latin typeface="Calibri"/>
                          <a:ea typeface="Times New Roman"/>
                          <a:cs typeface="Calibri"/>
                        </a:rPr>
                        <a:t>sumamnt_ma_rech30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Total amount of recharge in main account over last 30 days (in Indonesian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a:solidFill>
                            <a:srgbClr val="000000"/>
                          </a:solidFill>
                          <a:effectLst/>
                          <a:latin typeface="Calibri"/>
                          <a:ea typeface="Times New Roman"/>
                          <a:cs typeface="Calibri"/>
                        </a:rPr>
                        <a:t>medianamnt_ma_rech30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Median of amount of recharges done in main account over last 30 days at user level (in Indonesian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dirty="0">
                          <a:solidFill>
                            <a:srgbClr val="000000"/>
                          </a:solidFill>
                          <a:effectLst/>
                          <a:latin typeface="Calibri"/>
                          <a:ea typeface="Times New Roman"/>
                          <a:cs typeface="Calibri"/>
                        </a:rPr>
                        <a:t>medianmarechprebal30</a:t>
                      </a:r>
                      <a:endParaRPr lang="en-IN" sz="800" dirty="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Median of main account balance just before recharge in last 30 days at user level (in Indonesian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cnt_ma_rech90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times main account got recharged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fr_ma_rech90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Frequency of main account recharged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a:solidFill>
                            <a:srgbClr val="000000"/>
                          </a:solidFill>
                          <a:effectLst/>
                          <a:latin typeface="Calibri"/>
                          <a:ea typeface="Times New Roman"/>
                          <a:cs typeface="Calibri"/>
                        </a:rPr>
                        <a:t>sumamnt_ma_rech90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Total amount of recharge in main account over last 90 days (in Indonasian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dirty="0">
                          <a:solidFill>
                            <a:srgbClr val="000000"/>
                          </a:solidFill>
                          <a:effectLst/>
                          <a:latin typeface="Calibri"/>
                          <a:ea typeface="Times New Roman"/>
                          <a:cs typeface="Calibri"/>
                        </a:rPr>
                        <a:t>medianamnt_ma_rech90</a:t>
                      </a:r>
                      <a:endParaRPr lang="en-IN" sz="800" dirty="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Median of amount of recharges done in main account over last 90 days at user level (in Indonasian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7">
                <a:tc>
                  <a:txBody>
                    <a:bodyPr/>
                    <a:lstStyle/>
                    <a:p>
                      <a:pPr>
                        <a:lnSpc>
                          <a:spcPct val="107000"/>
                        </a:lnSpc>
                        <a:spcAft>
                          <a:spcPts val="0"/>
                        </a:spcAft>
                      </a:pPr>
                      <a:r>
                        <a:rPr lang="en-IN" sz="800">
                          <a:solidFill>
                            <a:srgbClr val="000000"/>
                          </a:solidFill>
                          <a:effectLst/>
                          <a:latin typeface="Calibri"/>
                          <a:ea typeface="Times New Roman"/>
                          <a:cs typeface="Calibri"/>
                        </a:rPr>
                        <a:t>medianmarechprebal90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Median of main account balance just before recharge in last 90 days at user level (in Indonasian Rupiah)</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cnt_da_rech30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times data account got recharged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fr_da_rech30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Frequency of data account recharged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cnt_da_rech90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times data account got recharged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fr_da_rech90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Frequency of data account recharged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cnt_loans30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loans taken by user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amnt_loans30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Total amount of loans taken by user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maxamnt_loans30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maximum amount of loan taken by the user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medianamnt_loans30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Median of amounts of loan taken by the user in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cnt_loans90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Number of loans taken by user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amnt_loans90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Total amount of loans taken by user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maxamnt_loans90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maximum amount of loan taken by the user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medianamnt_loans90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Median of amounts of loan taken by the user in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payback30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Average payback time in days over last 30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payback90</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Average payback time in days over last 90 days</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614">
                <a:tc>
                  <a:txBody>
                    <a:bodyPr/>
                    <a:lstStyle/>
                    <a:p>
                      <a:pPr>
                        <a:lnSpc>
                          <a:spcPct val="107000"/>
                        </a:lnSpc>
                        <a:spcAft>
                          <a:spcPts val="0"/>
                        </a:spcAft>
                      </a:pPr>
                      <a:r>
                        <a:rPr lang="en-IN" sz="800">
                          <a:solidFill>
                            <a:srgbClr val="000000"/>
                          </a:solidFill>
                          <a:effectLst/>
                          <a:latin typeface="Calibri"/>
                          <a:ea typeface="Times New Roman"/>
                          <a:cs typeface="Calibri"/>
                        </a:rPr>
                        <a:t>pcircle</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a:solidFill>
                            <a:srgbClr val="000000"/>
                          </a:solidFill>
                          <a:effectLst/>
                          <a:latin typeface="Calibri"/>
                          <a:ea typeface="Times New Roman"/>
                          <a:cs typeface="Calibri"/>
                        </a:rPr>
                        <a:t>telecom circle</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97">
                <a:tc>
                  <a:txBody>
                    <a:bodyPr/>
                    <a:lstStyle/>
                    <a:p>
                      <a:pPr>
                        <a:lnSpc>
                          <a:spcPct val="107000"/>
                        </a:lnSpc>
                        <a:spcAft>
                          <a:spcPts val="0"/>
                        </a:spcAft>
                      </a:pPr>
                      <a:r>
                        <a:rPr lang="en-IN" sz="800">
                          <a:solidFill>
                            <a:srgbClr val="000000"/>
                          </a:solidFill>
                          <a:effectLst/>
                          <a:latin typeface="Calibri"/>
                          <a:ea typeface="Times New Roman"/>
                          <a:cs typeface="Calibri"/>
                        </a:rPr>
                        <a:t>pdate</a:t>
                      </a:r>
                      <a:endParaRPr lang="en-IN" sz="80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800" dirty="0">
                          <a:solidFill>
                            <a:srgbClr val="000000"/>
                          </a:solidFill>
                          <a:effectLst/>
                          <a:latin typeface="Calibri"/>
                          <a:ea typeface="Times New Roman"/>
                          <a:cs typeface="Calibri"/>
                        </a:rPr>
                        <a:t>date</a:t>
                      </a:r>
                      <a:endParaRPr lang="en-IN" sz="800" dirty="0">
                        <a:effectLst/>
                        <a:latin typeface="Calibri"/>
                        <a:ea typeface="Calibri"/>
                        <a:cs typeface="Times New Roman"/>
                      </a:endParaRPr>
                    </a:p>
                  </a:txBody>
                  <a:tcPr marL="38451" marR="3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3643649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smtClean="0"/>
              <a:t>DATA CLEANING</a:t>
            </a:r>
            <a:r>
              <a:rPr lang="en-IN" dirty="0"/>
              <a:t/>
            </a:r>
            <a:br>
              <a:rPr lang="en-IN" dirty="0"/>
            </a:br>
            <a:endParaRPr lang="en-IN" dirty="0"/>
          </a:p>
        </p:txBody>
      </p:sp>
      <p:sp>
        <p:nvSpPr>
          <p:cNvPr id="5" name="Content Placeholder 4"/>
          <p:cNvSpPr>
            <a:spLocks noGrp="1"/>
          </p:cNvSpPr>
          <p:nvPr>
            <p:ph sz="half" idx="2"/>
          </p:nvPr>
        </p:nvSpPr>
        <p:spPr>
          <a:xfrm>
            <a:off x="755576" y="1484784"/>
            <a:ext cx="7776864" cy="4525963"/>
          </a:xfrm>
        </p:spPr>
        <p:txBody>
          <a:bodyPr>
            <a:noAutofit/>
          </a:bodyPr>
          <a:lstStyle/>
          <a:p>
            <a:pPr lvl="0"/>
            <a:r>
              <a:rPr lang="en-IN" sz="1100" dirty="0"/>
              <a:t>Check for nulls just to be sure , found none</a:t>
            </a:r>
          </a:p>
          <a:p>
            <a:pPr lvl="0"/>
            <a:r>
              <a:rPr lang="en-IN" sz="1100" dirty="0"/>
              <a:t>Check the data types of the features and label found 33 numeric and 2 object data features </a:t>
            </a:r>
          </a:p>
          <a:p>
            <a:pPr lvl="0"/>
            <a:r>
              <a:rPr lang="en-IN" sz="1100" dirty="0"/>
              <a:t>Dropping the columns unnamed as it’s an index which we already have on the data</a:t>
            </a:r>
          </a:p>
          <a:p>
            <a:pPr lvl="0"/>
            <a:r>
              <a:rPr lang="en-IN" sz="1100" dirty="0"/>
              <a:t>Checking the unique values in each columns to see if any features has only one class in each </a:t>
            </a:r>
          </a:p>
          <a:p>
            <a:pPr lvl="0"/>
            <a:r>
              <a:rPr lang="en-IN" sz="1100" dirty="0"/>
              <a:t>We dropped </a:t>
            </a:r>
            <a:r>
              <a:rPr lang="en-IN" sz="1100" dirty="0" err="1"/>
              <a:t>Pcircle</a:t>
            </a:r>
            <a:r>
              <a:rPr lang="en-IN" sz="1100" dirty="0"/>
              <a:t> as its only one class in all rows , </a:t>
            </a:r>
            <a:r>
              <a:rPr lang="en-IN" sz="1100" dirty="0" err="1"/>
              <a:t>wich</a:t>
            </a:r>
            <a:r>
              <a:rPr lang="en-IN" sz="1100" dirty="0"/>
              <a:t> wont help us in model building </a:t>
            </a:r>
          </a:p>
          <a:p>
            <a:pPr lvl="0"/>
            <a:r>
              <a:rPr lang="en-IN" sz="1100" dirty="0"/>
              <a:t>Checking for duplicate rows –none</a:t>
            </a:r>
          </a:p>
          <a:p>
            <a:pPr lvl="0"/>
            <a:r>
              <a:rPr lang="en-IN" sz="1100" dirty="0"/>
              <a:t>Using describe to see the mean </a:t>
            </a:r>
            <a:r>
              <a:rPr lang="en-IN" sz="1100" dirty="0" err="1"/>
              <a:t>std</a:t>
            </a:r>
            <a:r>
              <a:rPr lang="en-IN" sz="1100" dirty="0"/>
              <a:t> and </a:t>
            </a:r>
            <a:r>
              <a:rPr lang="en-IN" sz="1100" dirty="0" err="1"/>
              <a:t>quantile</a:t>
            </a:r>
            <a:r>
              <a:rPr lang="en-IN" sz="1100" dirty="0"/>
              <a:t> to see if data is distributed evenly</a:t>
            </a:r>
          </a:p>
          <a:p>
            <a:pPr lvl="0"/>
            <a:r>
              <a:rPr lang="en-IN" sz="1100" dirty="0"/>
              <a:t>Checking for white spaces in the label-none</a:t>
            </a:r>
          </a:p>
          <a:p>
            <a:pPr lvl="0"/>
            <a:r>
              <a:rPr lang="en-IN" sz="1100" dirty="0"/>
              <a:t>Converting date columns into separate day and month columns and not year as year is 2016 for all rows and dropping the column.</a:t>
            </a:r>
          </a:p>
          <a:p>
            <a:pPr lvl="0"/>
            <a:r>
              <a:rPr lang="en-IN" sz="1100" dirty="0"/>
              <a:t>Splitting the categorical and numeric features to do further analysis and visualization of data </a:t>
            </a:r>
          </a:p>
          <a:p>
            <a:pPr lvl="0"/>
            <a:r>
              <a:rPr lang="en-IN" sz="1100" dirty="0"/>
              <a:t>Checking to see the label data found high imbalance between 1 over 0 .</a:t>
            </a:r>
          </a:p>
          <a:p>
            <a:pPr lvl="0"/>
            <a:r>
              <a:rPr lang="en-IN" sz="1100" dirty="0"/>
              <a:t>Checking for </a:t>
            </a:r>
            <a:r>
              <a:rPr lang="en-IN" sz="1100" dirty="0" err="1"/>
              <a:t>skewness</a:t>
            </a:r>
            <a:endParaRPr lang="en-IN" sz="1100" dirty="0"/>
          </a:p>
          <a:p>
            <a:pPr lvl="0"/>
            <a:r>
              <a:rPr lang="en-IN" sz="1100" dirty="0"/>
              <a:t>Using power transformer to transform the data</a:t>
            </a:r>
          </a:p>
          <a:p>
            <a:pPr lvl="0"/>
            <a:r>
              <a:rPr lang="en-IN" sz="1100" dirty="0"/>
              <a:t>Concatenating the transformed features with the other categorical features</a:t>
            </a:r>
          </a:p>
          <a:p>
            <a:pPr lvl="0"/>
            <a:r>
              <a:rPr lang="en-IN" sz="1100" dirty="0"/>
              <a:t>Again visualizations of the features</a:t>
            </a:r>
          </a:p>
          <a:p>
            <a:pPr lvl="0"/>
            <a:r>
              <a:rPr lang="en-IN" sz="1100" dirty="0"/>
              <a:t>Encoding the object features</a:t>
            </a:r>
          </a:p>
          <a:p>
            <a:pPr lvl="0"/>
            <a:r>
              <a:rPr lang="en-IN" sz="1100" dirty="0"/>
              <a:t>Again visualization of describe function to see the new spread of data and the mean </a:t>
            </a:r>
            <a:r>
              <a:rPr lang="en-IN" sz="1100" dirty="0" err="1"/>
              <a:t>std</a:t>
            </a:r>
            <a:r>
              <a:rPr lang="en-IN" sz="1100" dirty="0"/>
              <a:t> and </a:t>
            </a:r>
            <a:r>
              <a:rPr lang="en-IN" sz="1100" dirty="0" err="1"/>
              <a:t>quantiles</a:t>
            </a:r>
            <a:endParaRPr lang="en-IN" sz="1100" dirty="0"/>
          </a:p>
          <a:p>
            <a:pPr lvl="0"/>
            <a:r>
              <a:rPr lang="en-IN" sz="1100" dirty="0"/>
              <a:t>Correlation of feature label and feature – feature</a:t>
            </a:r>
          </a:p>
          <a:p>
            <a:pPr lvl="0"/>
            <a:r>
              <a:rPr lang="en-IN" sz="1100" dirty="0"/>
              <a:t>Plotting box plot </a:t>
            </a:r>
          </a:p>
          <a:p>
            <a:pPr lvl="0"/>
            <a:r>
              <a:rPr lang="en-IN" sz="1100" dirty="0"/>
              <a:t>Using K best to see the best features for the model</a:t>
            </a:r>
          </a:p>
          <a:p>
            <a:pPr lvl="0"/>
            <a:r>
              <a:rPr lang="en-IN" sz="1100" dirty="0"/>
              <a:t>Using Variance inflation factor</a:t>
            </a:r>
          </a:p>
          <a:p>
            <a:pPr lvl="0"/>
            <a:r>
              <a:rPr lang="en-IN" sz="1100" dirty="0"/>
              <a:t>Finally using PCA to select the least features needed to cover the entire data and make a good model </a:t>
            </a:r>
          </a:p>
          <a:p>
            <a:pPr lvl="0"/>
            <a:r>
              <a:rPr lang="en-IN" sz="1100" dirty="0"/>
              <a:t>Scaling the data as we have some high values in certain columns</a:t>
            </a:r>
          </a:p>
          <a:p>
            <a:pPr lvl="0"/>
            <a:r>
              <a:rPr lang="en-IN" sz="1100" dirty="0"/>
              <a:t>Splitting the train and test data </a:t>
            </a:r>
          </a:p>
        </p:txBody>
      </p:sp>
    </p:spTree>
    <p:extLst>
      <p:ext uri="{BB962C8B-B14F-4D97-AF65-F5344CB8AC3E}">
        <p14:creationId xmlns:p14="http://schemas.microsoft.com/office/powerpoint/2010/main" val="39667043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EDA DIST POLT</a:t>
            </a:r>
            <a:endParaRPr lang="en-IN" dirty="0"/>
          </a:p>
        </p:txBody>
      </p:sp>
      <p:pic>
        <p:nvPicPr>
          <p:cNvPr id="7" name="Content Placeholder 6"/>
          <p:cNvPicPr>
            <a:picLocks noGrp="1"/>
          </p:cNvPicPr>
          <p:nvPr>
            <p:ph idx="1"/>
          </p:nvPr>
        </p:nvPicPr>
        <p:blipFill>
          <a:blip r:embed="rId2" cstate="email">
            <a:extLst>
              <a:ext uri="{28A0092B-C50C-407E-A947-70E740481C1C}">
                <a14:useLocalDpi xmlns:a14="http://schemas.microsoft.com/office/drawing/2010/main" val="0"/>
              </a:ext>
            </a:extLst>
          </a:blip>
          <a:stretch>
            <a:fillRect/>
          </a:stretch>
        </p:blipFill>
        <p:spPr>
          <a:xfrm>
            <a:off x="2408942" y="1600200"/>
            <a:ext cx="4326115" cy="4525963"/>
          </a:xfrm>
          <a:prstGeom prst="rect">
            <a:avLst/>
          </a:prstGeom>
        </p:spPr>
      </p:pic>
    </p:spTree>
    <p:extLst>
      <p:ext uri="{BB962C8B-B14F-4D97-AF65-F5344CB8AC3E}">
        <p14:creationId xmlns:p14="http://schemas.microsoft.com/office/powerpoint/2010/main" val="124495804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tretch>
            <a:fillRect/>
          </a:stretch>
        </p:blipFill>
        <p:spPr>
          <a:xfrm>
            <a:off x="2111484" y="1600200"/>
            <a:ext cx="4921032" cy="4525963"/>
          </a:xfrm>
          <a:prstGeom prst="rect">
            <a:avLst/>
          </a:prstGeom>
        </p:spPr>
      </p:pic>
    </p:spTree>
    <p:extLst>
      <p:ext uri="{BB962C8B-B14F-4D97-AF65-F5344CB8AC3E}">
        <p14:creationId xmlns:p14="http://schemas.microsoft.com/office/powerpoint/2010/main" val="3290388307"/>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2956</Words>
  <Application>Microsoft Office PowerPoint</Application>
  <PresentationFormat>On-screen Show (4:3)</PresentationFormat>
  <Paragraphs>306</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Project Overview</vt:lpstr>
      <vt:lpstr>What is the project about? </vt:lpstr>
      <vt:lpstr>GOAL</vt:lpstr>
      <vt:lpstr>DATA COLLECTION</vt:lpstr>
      <vt:lpstr>Showing the columns </vt:lpstr>
      <vt:lpstr>DATA CLEANING </vt:lpstr>
      <vt:lpstr>EDA DIST POLT</vt:lpstr>
      <vt:lpstr>PowerPoint Presentation</vt:lpstr>
      <vt:lpstr>PowerPoint Presentation</vt:lpstr>
      <vt:lpstr>AFTER TRANSFORMATION</vt:lpstr>
      <vt:lpstr>PowerPoint Presentation</vt:lpstr>
      <vt:lpstr>Feature Vs Label –Line Plot</vt:lpstr>
      <vt:lpstr>PowerPoint Presentation</vt:lpstr>
      <vt:lpstr>PowerPoint Presentation</vt:lpstr>
      <vt:lpstr>PowerPoint Presentation</vt:lpstr>
      <vt:lpstr>Describing the data </vt:lpstr>
      <vt:lpstr>Final Outliers treatment – Box plot</vt:lpstr>
      <vt:lpstr>Correlation with Label</vt:lpstr>
      <vt:lpstr>PowerPoint Presentation</vt:lpstr>
      <vt:lpstr>Feature VS Feature </vt:lpstr>
      <vt:lpstr>Observations </vt:lpstr>
      <vt:lpstr>Bar plot visualization feature and label</vt:lpstr>
      <vt:lpstr>Feature Selection- K best</vt:lpstr>
      <vt:lpstr>PowerPoint Presentation</vt:lpstr>
      <vt:lpstr>Observations </vt:lpstr>
      <vt:lpstr>PCA</vt:lpstr>
      <vt:lpstr>PowerPoint Presentation</vt:lpstr>
      <vt:lpstr>PowerPoint Presentation</vt:lpstr>
      <vt:lpstr>PowerPoint Presentation</vt:lpstr>
      <vt:lpstr>PowerPoint Presentation</vt:lpstr>
      <vt:lpstr>Training the model </vt:lpstr>
      <vt:lpstr>Model dashboard IN Per%</vt:lpstr>
      <vt:lpstr>We will go with XGB classifier model as :- </vt:lpstr>
      <vt:lpstr>FINALIZED MODEL</vt:lpstr>
      <vt:lpstr>PowerPoint Presentation</vt:lpstr>
      <vt:lpstr>Graphs of the selected Model</vt:lpstr>
      <vt:lpstr>Concluding predictions </vt:lpstr>
      <vt:lpstr>Conclusion</vt:lpstr>
      <vt:lpstr>Further scope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2022-11-14T23:17:55Z</dcterms:created>
  <dcterms:modified xsi:type="dcterms:W3CDTF">2023-01-19T04:53:04Z</dcterms:modified>
</cp:coreProperties>
</file>