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1"/>
  </p:sldMasterIdLst>
  <p:notesMasterIdLst>
    <p:notesMasterId r:id="rId38"/>
  </p:notesMasterIdLst>
  <p:sldIdLst>
    <p:sldId id="259" r:id="rId2"/>
    <p:sldId id="261" r:id="rId3"/>
    <p:sldId id="272" r:id="rId4"/>
    <p:sldId id="274" r:id="rId5"/>
    <p:sldId id="275" r:id="rId6"/>
    <p:sldId id="420" r:id="rId7"/>
    <p:sldId id="278" r:id="rId8"/>
    <p:sldId id="375" r:id="rId9"/>
    <p:sldId id="376" r:id="rId10"/>
    <p:sldId id="379" r:id="rId11"/>
    <p:sldId id="421" r:id="rId12"/>
    <p:sldId id="422" r:id="rId13"/>
    <p:sldId id="423" r:id="rId14"/>
    <p:sldId id="424" r:id="rId15"/>
    <p:sldId id="425" r:id="rId16"/>
    <p:sldId id="426" r:id="rId17"/>
    <p:sldId id="427" r:id="rId18"/>
    <p:sldId id="429" r:id="rId19"/>
    <p:sldId id="380" r:id="rId20"/>
    <p:sldId id="400" r:id="rId21"/>
    <p:sldId id="402" r:id="rId22"/>
    <p:sldId id="430" r:id="rId23"/>
    <p:sldId id="431" r:id="rId24"/>
    <p:sldId id="432" r:id="rId25"/>
    <p:sldId id="433" r:id="rId26"/>
    <p:sldId id="434" r:id="rId27"/>
    <p:sldId id="404" r:id="rId28"/>
    <p:sldId id="415" r:id="rId29"/>
    <p:sldId id="403" r:id="rId30"/>
    <p:sldId id="416" r:id="rId31"/>
    <p:sldId id="417" r:id="rId32"/>
    <p:sldId id="418" r:id="rId33"/>
    <p:sldId id="436" r:id="rId34"/>
    <p:sldId id="437" r:id="rId35"/>
    <p:sldId id="414" r:id="rId36"/>
    <p:sldId id="41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72"/>
            <p14:sldId id="274"/>
            <p14:sldId id="275"/>
          </p14:sldIdLst>
        </p14:section>
        <p14:section name="STEPS" id="{521DEF98-8796-4632-831A-16252E9A6054}">
          <p14:sldIdLst>
            <p14:sldId id="420"/>
            <p14:sldId id="278"/>
            <p14:sldId id="375"/>
            <p14:sldId id="376"/>
            <p14:sldId id="379"/>
            <p14:sldId id="421"/>
            <p14:sldId id="422"/>
            <p14:sldId id="423"/>
            <p14:sldId id="424"/>
            <p14:sldId id="425"/>
            <p14:sldId id="426"/>
            <p14:sldId id="427"/>
            <p14:sldId id="429"/>
            <p14:sldId id="380"/>
            <p14:sldId id="400"/>
            <p14:sldId id="402"/>
            <p14:sldId id="430"/>
            <p14:sldId id="431"/>
            <p14:sldId id="432"/>
            <p14:sldId id="433"/>
            <p14:sldId id="434"/>
            <p14:sldId id="404"/>
            <p14:sldId id="415"/>
            <p14:sldId id="403"/>
            <p14:sldId id="416"/>
            <p14:sldId id="417"/>
            <p14:sldId id="418"/>
            <p14:sldId id="436"/>
            <p14:sldId id="437"/>
            <p14:sldId id="414"/>
            <p14:sldId id="413"/>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35" autoAdjust="0"/>
    <p:restoredTop sz="88187" autoAdjust="0"/>
  </p:normalViewPr>
  <p:slideViewPr>
    <p:cSldViewPr>
      <p:cViewPr varScale="1">
        <p:scale>
          <a:sx n="75" d="100"/>
          <a:sy n="75" d="100"/>
        </p:scale>
        <p:origin x="1085" y="58"/>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2/10/2023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25376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template can be used as a starter file to give updates for project</a:t>
            </a:r>
            <a:r>
              <a:rPr lang="en-US" baseline="0" dirty="0"/>
              <a:t> milestones.</a:t>
            </a:r>
            <a:endParaRPr lang="en-US" dirty="0"/>
          </a:p>
          <a:p>
            <a:endParaRPr lang="en-US" baseline="0" dirty="0"/>
          </a:p>
          <a:p>
            <a:pPr lvl="0"/>
            <a:r>
              <a:rPr lang="en-US" sz="1000" b="1" dirty="0"/>
              <a:t>Sections</a:t>
            </a:r>
            <a:endParaRPr lang="en-US" sz="1000" b="0" dirty="0"/>
          </a:p>
          <a:p>
            <a:pPr lvl="0"/>
            <a:r>
              <a:rPr lang="en-US" sz="1000" b="0" dirty="0"/>
              <a:t>Right-click on a slide to add sections.</a:t>
            </a:r>
            <a:r>
              <a:rPr lang="en-US" sz="1000" b="0" baseline="0" dirty="0"/>
              <a:t> Sections can help to organize your slides or facilitate collaboration between multiple authors.</a:t>
            </a:r>
            <a:endParaRPr lang="en-US" sz="1000" b="0" dirty="0"/>
          </a:p>
          <a:p>
            <a:pPr lvl="0"/>
            <a:endParaRPr lang="en-US" sz="1000" b="1" dirty="0"/>
          </a:p>
          <a:p>
            <a:pPr lvl="0"/>
            <a:r>
              <a:rPr lang="en-US" sz="1000" b="1" dirty="0"/>
              <a:t>Notes</a:t>
            </a:r>
          </a:p>
          <a:p>
            <a:pPr lvl="0"/>
            <a:r>
              <a:rPr lang="en-US" sz="1000" dirty="0"/>
              <a:t>Use the Notes section for delivery notes or to provide additional details for the audience.</a:t>
            </a:r>
            <a:r>
              <a:rPr lang="en-US" sz="1000" baseline="0" dirty="0"/>
              <a:t> View these notes in Presentation View during your presentation. </a:t>
            </a:r>
          </a:p>
          <a:p>
            <a:pPr lvl="0">
              <a:buFontTx/>
              <a:buNone/>
            </a:pPr>
            <a:r>
              <a:rPr lang="en-US" sz="1000" dirty="0"/>
              <a:t>Keep in mind the font size (important for accessibility, visibility, videotaping, and online production)</a:t>
            </a:r>
          </a:p>
          <a:p>
            <a:pPr lvl="0"/>
            <a:endParaRPr lang="en-US" sz="1000" dirty="0"/>
          </a:p>
          <a:p>
            <a:pPr lvl="0">
              <a:buFontTx/>
              <a:buNone/>
            </a:pPr>
            <a:r>
              <a:rPr lang="en-US" sz="1000" b="1" dirty="0"/>
              <a:t>Coordinated colors </a:t>
            </a:r>
          </a:p>
          <a:p>
            <a:pPr lvl="0">
              <a:buFontTx/>
              <a:buNone/>
            </a:pPr>
            <a:r>
              <a:rPr lang="en-US" sz="1000" dirty="0"/>
              <a:t>Pay particular attention to the graphs, charts, and text boxes.</a:t>
            </a:r>
            <a:r>
              <a:rPr lang="en-US" sz="1000" baseline="0" dirty="0"/>
              <a:t> </a:t>
            </a:r>
            <a:endParaRPr lang="en-US" sz="1000" dirty="0"/>
          </a:p>
          <a:p>
            <a:pPr lvl="0"/>
            <a:r>
              <a:rPr lang="en-US" sz="1000" dirty="0"/>
              <a:t>Consider that attendees will print in black and white or </a:t>
            </a:r>
            <a:r>
              <a:rPr lang="en-US" sz="1000" dirty="0" err="1"/>
              <a:t>grayscale</a:t>
            </a:r>
            <a:r>
              <a:rPr lang="en-US" sz="1000" dirty="0"/>
              <a:t>. Run a test print to make sure your colors work when printed in pure black and white and </a:t>
            </a:r>
            <a:r>
              <a:rPr lang="en-US" sz="1000" dirty="0" err="1"/>
              <a:t>grayscale</a:t>
            </a:r>
            <a:r>
              <a:rPr lang="en-US" sz="1000" dirty="0"/>
              <a:t>.</a:t>
            </a:r>
          </a:p>
          <a:p>
            <a:pPr lvl="0">
              <a:buFontTx/>
              <a:buNone/>
            </a:pPr>
            <a:endParaRPr lang="en-US" sz="1000" dirty="0"/>
          </a:p>
          <a:p>
            <a:pPr lvl="0">
              <a:buFontTx/>
              <a:buNone/>
            </a:pPr>
            <a:r>
              <a:rPr lang="en-US" sz="1000" b="1" dirty="0"/>
              <a:t>Graphics, tables, and graphs</a:t>
            </a:r>
          </a:p>
          <a:p>
            <a:pPr lvl="0"/>
            <a:r>
              <a:rPr lang="en-US" sz="1000" dirty="0"/>
              <a:t>Keep it simple: If possible, use consistent, non-distracting styles and colors.</a:t>
            </a:r>
          </a:p>
          <a:p>
            <a:pPr lvl="0"/>
            <a:r>
              <a:rPr lang="en-US" sz="1000" dirty="0"/>
              <a:t>Label all graphs and tables.</a:t>
            </a:r>
          </a:p>
          <a:p>
            <a:endParaRPr lang="en-US" dirty="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is the project</a:t>
            </a:r>
            <a:r>
              <a:rPr lang="en-US" baseline="0" dirty="0"/>
              <a:t> about?</a:t>
            </a:r>
          </a:p>
          <a:p>
            <a:r>
              <a:rPr lang="en-US" dirty="0"/>
              <a:t>Define</a:t>
            </a:r>
            <a:r>
              <a:rPr lang="en-US" baseline="0" dirty="0"/>
              <a:t> the goal of this project</a:t>
            </a:r>
          </a:p>
          <a:p>
            <a:pPr lvl="1"/>
            <a:r>
              <a:rPr lang="en-US" dirty="0"/>
              <a:t>Is it similar to projects in the past or is it a new effort?</a:t>
            </a:r>
          </a:p>
          <a:p>
            <a:r>
              <a:rPr lang="en-US" baseline="0" dirty="0"/>
              <a:t>Define the scope of this project</a:t>
            </a:r>
          </a:p>
          <a:p>
            <a:pPr lvl="1"/>
            <a:r>
              <a:rPr lang="en-US" baseline="0" dirty="0"/>
              <a:t>Is it an independent project or is it related to other projects?</a:t>
            </a:r>
          </a:p>
          <a:p>
            <a:pPr lvl="0"/>
            <a:endParaRPr lang="en-US" baseline="0" dirty="0"/>
          </a:p>
          <a:p>
            <a:pPr lvl="0"/>
            <a:r>
              <a:rPr lang="en-US" baseline="0" dirty="0"/>
              <a:t>* Note that this slide is not necessary for weekly status meetings</a:t>
            </a:r>
            <a:endParaRPr lang="en-US" dirty="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Tree>
    <p:extLst>
      <p:ext uri="{BB962C8B-B14F-4D97-AF65-F5344CB8AC3E}">
        <p14:creationId xmlns:p14="http://schemas.microsoft.com/office/powerpoint/2010/main" val="360369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93695497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41163793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83459762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7" name="Picture 6"/>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888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922158D-428B-4987-8B28-745A2AFA1252}"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345099177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922158D-428B-4987-8B28-745A2AFA1252}" type="datetimeFigureOut">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438422762"/>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922158D-428B-4987-8B28-745A2AFA1252}"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08622644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26322412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36796823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079158083"/>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2/10/2023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spTree>
    <p:extLst>
      <p:ext uri="{BB962C8B-B14F-4D97-AF65-F5344CB8AC3E}">
        <p14:creationId xmlns:p14="http://schemas.microsoft.com/office/powerpoint/2010/main" val="25706899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51161821"/>
              </p:ext>
            </p:extLst>
          </p:nvPr>
        </p:nvGraphicFramePr>
        <p:xfrm>
          <a:off x="3707904" y="1052736"/>
          <a:ext cx="4896544" cy="3960440"/>
        </p:xfrm>
        <a:graphic>
          <a:graphicData uri="http://schemas.openxmlformats.org/drawingml/2006/table">
            <a:tbl>
              <a:tblPr>
                <a:tableStyleId>{5C22544A-7EE6-4342-B048-85BDC9FD1C3A}</a:tableStyleId>
              </a:tblPr>
              <a:tblGrid>
                <a:gridCol w="4896544">
                  <a:extLst>
                    <a:ext uri="{9D8B030D-6E8A-4147-A177-3AD203B41FA5}">
                      <a16:colId xmlns:a16="http://schemas.microsoft.com/office/drawing/2014/main" val="20000"/>
                    </a:ext>
                  </a:extLst>
                </a:gridCol>
              </a:tblGrid>
              <a:tr h="3960440">
                <a:tc>
                  <a:txBody>
                    <a:bodyPr/>
                    <a:lstStyle/>
                    <a:p>
                      <a:pPr algn="ctr">
                        <a:spcAft>
                          <a:spcPts val="1500"/>
                        </a:spcAft>
                      </a:pPr>
                      <a:r>
                        <a:rPr lang="en-US" sz="4400" kern="1400" spc="25" dirty="0">
                          <a:effectLst/>
                        </a:rPr>
                        <a:t>PROJECT PRESENTATION </a:t>
                      </a:r>
                    </a:p>
                    <a:p>
                      <a:pPr algn="ctr">
                        <a:spcAft>
                          <a:spcPts val="1500"/>
                        </a:spcAft>
                      </a:pPr>
                      <a:r>
                        <a:rPr lang="en-US" sz="4800" kern="1400" spc="25" dirty="0">
                          <a:effectLst/>
                        </a:rPr>
                        <a:t>CAR PRICE PROJECT</a:t>
                      </a:r>
                    </a:p>
                  </a:txBody>
                  <a:tcPr marL="118745" marR="118745" marT="0" marB="0"/>
                </a:tc>
                <a:extLst>
                  <a:ext uri="{0D108BD9-81ED-4DB2-BD59-A6C34878D82A}">
                    <a16:rowId xmlns:a16="http://schemas.microsoft.com/office/drawing/2014/main" val="10000"/>
                  </a:ext>
                </a:extLst>
              </a:tr>
            </a:tbl>
          </a:graphicData>
        </a:graphic>
      </p:graphicFrame>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 EDA</a:t>
            </a:r>
            <a:endParaRPr lang="en-IN" dirty="0"/>
          </a:p>
        </p:txBody>
      </p:sp>
      <p:pic>
        <p:nvPicPr>
          <p:cNvPr id="5" name="Content Placeholder 4">
            <a:extLst>
              <a:ext uri="{FF2B5EF4-FFF2-40B4-BE49-F238E27FC236}">
                <a16:creationId xmlns:a16="http://schemas.microsoft.com/office/drawing/2014/main" id="{2E96C6B5-0C21-431B-AAC0-720E15619BF4}"/>
              </a:ext>
            </a:extLst>
          </p:cNvPr>
          <p:cNvPicPr>
            <a:picLocks noGrp="1" noChangeAspect="1"/>
          </p:cNvPicPr>
          <p:nvPr>
            <p:ph idx="1"/>
          </p:nvPr>
        </p:nvPicPr>
        <p:blipFill>
          <a:blip r:embed="rId2"/>
          <a:stretch>
            <a:fillRect/>
          </a:stretch>
        </p:blipFill>
        <p:spPr>
          <a:xfrm>
            <a:off x="457200" y="1988840"/>
            <a:ext cx="8565502" cy="3672408"/>
          </a:xfrm>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0458-A999-4CE3-8BDE-FACA23E97B8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F1456AF-3EBC-4323-91EE-850E2D82BBA3}"/>
              </a:ext>
            </a:extLst>
          </p:cNvPr>
          <p:cNvPicPr>
            <a:picLocks noGrp="1" noChangeAspect="1"/>
          </p:cNvPicPr>
          <p:nvPr>
            <p:ph idx="1"/>
          </p:nvPr>
        </p:nvPicPr>
        <p:blipFill>
          <a:blip r:embed="rId2"/>
          <a:stretch>
            <a:fillRect/>
          </a:stretch>
        </p:blipFill>
        <p:spPr>
          <a:xfrm>
            <a:off x="158372" y="404664"/>
            <a:ext cx="8827256" cy="6057026"/>
          </a:xfrm>
        </p:spPr>
      </p:pic>
    </p:spTree>
    <p:extLst>
      <p:ext uri="{BB962C8B-B14F-4D97-AF65-F5344CB8AC3E}">
        <p14:creationId xmlns:p14="http://schemas.microsoft.com/office/powerpoint/2010/main" val="354246266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0458-A999-4CE3-8BDE-FACA23E97B8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4A3EB37-A53E-43E9-A0B9-3650E5ADD104}"/>
              </a:ext>
            </a:extLst>
          </p:cNvPr>
          <p:cNvPicPr>
            <a:picLocks noGrp="1" noChangeAspect="1"/>
          </p:cNvPicPr>
          <p:nvPr>
            <p:ph idx="1"/>
          </p:nvPr>
        </p:nvPicPr>
        <p:blipFill>
          <a:blip r:embed="rId2"/>
          <a:stretch>
            <a:fillRect/>
          </a:stretch>
        </p:blipFill>
        <p:spPr>
          <a:xfrm>
            <a:off x="107504" y="274638"/>
            <a:ext cx="8764081" cy="6264696"/>
          </a:xfrm>
        </p:spPr>
      </p:pic>
    </p:spTree>
    <p:extLst>
      <p:ext uri="{BB962C8B-B14F-4D97-AF65-F5344CB8AC3E}">
        <p14:creationId xmlns:p14="http://schemas.microsoft.com/office/powerpoint/2010/main" val="347921419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0458-A999-4CE3-8BDE-FACA23E97B8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B03D994-FD73-4F01-9C44-24FE06291498}"/>
              </a:ext>
            </a:extLst>
          </p:cNvPr>
          <p:cNvPicPr>
            <a:picLocks noGrp="1" noChangeAspect="1"/>
          </p:cNvPicPr>
          <p:nvPr>
            <p:ph idx="1"/>
          </p:nvPr>
        </p:nvPicPr>
        <p:blipFill>
          <a:blip r:embed="rId2"/>
          <a:stretch>
            <a:fillRect/>
          </a:stretch>
        </p:blipFill>
        <p:spPr>
          <a:xfrm>
            <a:off x="273724" y="548680"/>
            <a:ext cx="8596551" cy="5458618"/>
          </a:xfrm>
        </p:spPr>
      </p:pic>
    </p:spTree>
    <p:extLst>
      <p:ext uri="{BB962C8B-B14F-4D97-AF65-F5344CB8AC3E}">
        <p14:creationId xmlns:p14="http://schemas.microsoft.com/office/powerpoint/2010/main" val="3081602104"/>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0458-A999-4CE3-8BDE-FACA23E97B8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E18F6EE-9CE3-4FCD-B5B2-47203FDAE928}"/>
              </a:ext>
            </a:extLst>
          </p:cNvPr>
          <p:cNvPicPr>
            <a:picLocks noGrp="1" noChangeAspect="1"/>
          </p:cNvPicPr>
          <p:nvPr>
            <p:ph idx="1"/>
          </p:nvPr>
        </p:nvPicPr>
        <p:blipFill>
          <a:blip r:embed="rId2"/>
          <a:stretch>
            <a:fillRect/>
          </a:stretch>
        </p:blipFill>
        <p:spPr>
          <a:xfrm>
            <a:off x="170770" y="692696"/>
            <a:ext cx="8802459" cy="5091152"/>
          </a:xfrm>
        </p:spPr>
      </p:pic>
    </p:spTree>
    <p:extLst>
      <p:ext uri="{BB962C8B-B14F-4D97-AF65-F5344CB8AC3E}">
        <p14:creationId xmlns:p14="http://schemas.microsoft.com/office/powerpoint/2010/main" val="4237377567"/>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0458-A999-4CE3-8BDE-FACA23E97B8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53566F9-208B-4137-A00C-89B21DD24907}"/>
              </a:ext>
            </a:extLst>
          </p:cNvPr>
          <p:cNvPicPr>
            <a:picLocks noGrp="1" noChangeAspect="1"/>
          </p:cNvPicPr>
          <p:nvPr>
            <p:ph idx="1"/>
          </p:nvPr>
        </p:nvPicPr>
        <p:blipFill>
          <a:blip r:embed="rId2"/>
          <a:stretch>
            <a:fillRect/>
          </a:stretch>
        </p:blipFill>
        <p:spPr>
          <a:xfrm>
            <a:off x="518231" y="306646"/>
            <a:ext cx="8229600" cy="5570626"/>
          </a:xfrm>
        </p:spPr>
      </p:pic>
    </p:spTree>
    <p:extLst>
      <p:ext uri="{BB962C8B-B14F-4D97-AF65-F5344CB8AC3E}">
        <p14:creationId xmlns:p14="http://schemas.microsoft.com/office/powerpoint/2010/main" val="311762149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E61A-3550-4048-A226-5B73F038A4C5}"/>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C011B597-22B7-4B4F-B96C-E2BB409BF0BB}"/>
              </a:ext>
            </a:extLst>
          </p:cNvPr>
          <p:cNvPicPr>
            <a:picLocks noGrp="1" noChangeAspect="1"/>
          </p:cNvPicPr>
          <p:nvPr>
            <p:ph idx="1"/>
          </p:nvPr>
        </p:nvPicPr>
        <p:blipFill>
          <a:blip r:embed="rId2"/>
          <a:stretch>
            <a:fillRect/>
          </a:stretch>
        </p:blipFill>
        <p:spPr>
          <a:xfrm>
            <a:off x="307713" y="692696"/>
            <a:ext cx="8528573" cy="4968552"/>
          </a:xfrm>
        </p:spPr>
      </p:pic>
    </p:spTree>
    <p:extLst>
      <p:ext uri="{BB962C8B-B14F-4D97-AF65-F5344CB8AC3E}">
        <p14:creationId xmlns:p14="http://schemas.microsoft.com/office/powerpoint/2010/main" val="105235242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E61A-3550-4048-A226-5B73F038A4C5}"/>
              </a:ext>
            </a:extLst>
          </p:cNvPr>
          <p:cNvSpPr>
            <a:spLocks noGrp="1"/>
          </p:cNvSpPr>
          <p:nvPr>
            <p:ph type="title"/>
          </p:nvPr>
        </p:nvSpPr>
        <p:spPr/>
        <p:txBody>
          <a:bodyPr/>
          <a:lstStyle/>
          <a:p>
            <a:r>
              <a:rPr lang="en-US" dirty="0"/>
              <a:t>Relationship with Target (Price)</a:t>
            </a:r>
            <a:endParaRPr lang="en-IN" dirty="0"/>
          </a:p>
        </p:txBody>
      </p:sp>
      <p:pic>
        <p:nvPicPr>
          <p:cNvPr id="5" name="Content Placeholder 4">
            <a:extLst>
              <a:ext uri="{FF2B5EF4-FFF2-40B4-BE49-F238E27FC236}">
                <a16:creationId xmlns:a16="http://schemas.microsoft.com/office/drawing/2014/main" id="{C5E87D05-C1F6-414C-A002-F82CA981557F}"/>
              </a:ext>
            </a:extLst>
          </p:cNvPr>
          <p:cNvPicPr>
            <a:picLocks noGrp="1" noChangeAspect="1"/>
          </p:cNvPicPr>
          <p:nvPr>
            <p:ph idx="1"/>
          </p:nvPr>
        </p:nvPicPr>
        <p:blipFill>
          <a:blip r:embed="rId2"/>
          <a:stretch>
            <a:fillRect/>
          </a:stretch>
        </p:blipFill>
        <p:spPr>
          <a:xfrm>
            <a:off x="1758968" y="1600200"/>
            <a:ext cx="5626064" cy="4525963"/>
          </a:xfrm>
        </p:spPr>
      </p:pic>
    </p:spTree>
    <p:extLst>
      <p:ext uri="{BB962C8B-B14F-4D97-AF65-F5344CB8AC3E}">
        <p14:creationId xmlns:p14="http://schemas.microsoft.com/office/powerpoint/2010/main" val="2936205024"/>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E61A-3550-4048-A226-5B73F038A4C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0BFB927-613F-4AA5-81D2-441B4C01AA37}"/>
              </a:ext>
            </a:extLst>
          </p:cNvPr>
          <p:cNvPicPr>
            <a:picLocks noGrp="1" noChangeAspect="1"/>
          </p:cNvPicPr>
          <p:nvPr>
            <p:ph idx="1"/>
          </p:nvPr>
        </p:nvPicPr>
        <p:blipFill>
          <a:blip r:embed="rId2"/>
          <a:stretch>
            <a:fillRect/>
          </a:stretch>
        </p:blipFill>
        <p:spPr>
          <a:xfrm>
            <a:off x="323528" y="1700808"/>
            <a:ext cx="8896010" cy="3960440"/>
          </a:xfrm>
        </p:spPr>
      </p:pic>
    </p:spTree>
    <p:extLst>
      <p:ext uri="{BB962C8B-B14F-4D97-AF65-F5344CB8AC3E}">
        <p14:creationId xmlns:p14="http://schemas.microsoft.com/office/powerpoint/2010/main" val="1424646523"/>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FROM EDA</a:t>
            </a:r>
            <a:endParaRPr lang="en-IN" dirty="0"/>
          </a:p>
        </p:txBody>
      </p:sp>
      <p:sp>
        <p:nvSpPr>
          <p:cNvPr id="3" name="Content Placeholder 2"/>
          <p:cNvSpPr>
            <a:spLocks noGrp="1"/>
          </p:cNvSpPr>
          <p:nvPr>
            <p:ph idx="1"/>
          </p:nvPr>
        </p:nvSpPr>
        <p:spPr/>
        <p:txBody>
          <a:bodyPr/>
          <a:lstStyle/>
          <a:p>
            <a:pPr marL="966470" indent="0">
              <a:lnSpc>
                <a:spcPct val="107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Studies from the data and the EDA done </a:t>
            </a:r>
            <a:r>
              <a:rPr lang="en-IN" sz="15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500" dirty="0">
                <a:effectLst/>
                <a:latin typeface="Calibri" panose="020F0502020204030204" pitchFamily="34" charset="0"/>
                <a:ea typeface="Calibri" panose="020F0502020204030204" pitchFamily="34" charset="0"/>
                <a:cs typeface="Times New Roman" panose="02020603050405020304" pitchFamily="18" charset="0"/>
              </a:rPr>
              <a:t>We see that the year is left skewed and the price and kms driven are right skewed meaning the data is fairly new and old year is lesser  and there are </a:t>
            </a:r>
            <a:r>
              <a:rPr lang="en-IN" sz="1500" dirty="0" err="1">
                <a:effectLst/>
                <a:latin typeface="Calibri" panose="020F0502020204030204" pitchFamily="34" charset="0"/>
                <a:ea typeface="Calibri" panose="020F0502020204030204" pitchFamily="34" charset="0"/>
                <a:cs typeface="Times New Roman" panose="02020603050405020304" pitchFamily="18" charset="0"/>
              </a:rPr>
              <a:t>ouliers</a:t>
            </a:r>
            <a:r>
              <a:rPr lang="en-IN" sz="1500" dirty="0">
                <a:effectLst/>
                <a:latin typeface="Calibri" panose="020F0502020204030204" pitchFamily="34" charset="0"/>
                <a:ea typeface="Calibri" panose="020F0502020204030204" pitchFamily="34" charset="0"/>
                <a:cs typeface="Times New Roman" panose="02020603050405020304" pitchFamily="18" charset="0"/>
              </a:rPr>
              <a:t> in price and kms driven.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500" dirty="0" err="1">
                <a:effectLst/>
                <a:latin typeface="Calibri" panose="020F0502020204030204" pitchFamily="34" charset="0"/>
                <a:ea typeface="Calibri" panose="020F0502020204030204" pitchFamily="34" charset="0"/>
                <a:cs typeface="Times New Roman" panose="02020603050405020304" pitchFamily="18" charset="0"/>
              </a:rPr>
              <a:t>Maruthi</a:t>
            </a:r>
            <a:r>
              <a:rPr lang="en-IN" sz="1500" dirty="0">
                <a:effectLst/>
                <a:latin typeface="Calibri" panose="020F0502020204030204" pitchFamily="34" charset="0"/>
                <a:ea typeface="Calibri" panose="020F0502020204030204" pitchFamily="34" charset="0"/>
                <a:cs typeface="Times New Roman" panose="02020603050405020304" pitchFamily="18" charset="0"/>
              </a:rPr>
              <a:t> has the highest number of cars in the </a:t>
            </a:r>
            <a:r>
              <a:rPr lang="en-IN" sz="1500" dirty="0" err="1">
                <a:effectLst/>
                <a:latin typeface="Calibri" panose="020F0502020204030204" pitchFamily="34" charset="0"/>
                <a:ea typeface="Calibri" panose="020F0502020204030204" pitchFamily="34" charset="0"/>
                <a:cs typeface="Times New Roman" panose="02020603050405020304" pitchFamily="18" charset="0"/>
              </a:rPr>
              <a:t>dta</a:t>
            </a:r>
            <a:r>
              <a:rPr lang="en-IN" sz="1500" dirty="0">
                <a:effectLst/>
                <a:latin typeface="Calibri" panose="020F0502020204030204" pitchFamily="34" charset="0"/>
                <a:ea typeface="Calibri" panose="020F0502020204030204" pitchFamily="34" charset="0"/>
                <a:cs typeface="Times New Roman" panose="02020603050405020304" pitchFamily="18" charset="0"/>
              </a:rPr>
              <a:t> set almost 80-90%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500" dirty="0">
                <a:effectLst/>
                <a:latin typeface="Calibri" panose="020F0502020204030204" pitchFamily="34" charset="0"/>
                <a:ea typeface="Calibri" panose="020F0502020204030204" pitchFamily="34" charset="0"/>
                <a:cs typeface="Times New Roman" panose="02020603050405020304" pitchFamily="18" charset="0"/>
              </a:rPr>
              <a:t>Most of the cars are petrol and diesel and there are very </a:t>
            </a:r>
            <a:r>
              <a:rPr lang="en-IN" sz="1500" dirty="0" err="1">
                <a:effectLst/>
                <a:latin typeface="Calibri" panose="020F0502020204030204" pitchFamily="34" charset="0"/>
                <a:ea typeface="Calibri" panose="020F0502020204030204" pitchFamily="34" charset="0"/>
                <a:cs typeface="Times New Roman" panose="02020603050405020304" pitchFamily="18" charset="0"/>
              </a:rPr>
              <a:t>very</a:t>
            </a:r>
            <a:r>
              <a:rPr lang="en-IN" sz="1500" dirty="0">
                <a:effectLst/>
                <a:latin typeface="Calibri" panose="020F0502020204030204" pitchFamily="34" charset="0"/>
                <a:ea typeface="Calibri" panose="020F0502020204030204" pitchFamily="34" charset="0"/>
                <a:cs typeface="Times New Roman" panose="02020603050405020304" pitchFamily="18" charset="0"/>
              </a:rPr>
              <a:t> few </a:t>
            </a:r>
            <a:r>
              <a:rPr lang="en-IN" sz="1500" dirty="0" err="1">
                <a:effectLst/>
                <a:latin typeface="Calibri" panose="020F0502020204030204" pitchFamily="34" charset="0"/>
                <a:ea typeface="Calibri" panose="020F0502020204030204" pitchFamily="34" charset="0"/>
                <a:cs typeface="Times New Roman" panose="02020603050405020304" pitchFamily="18" charset="0"/>
              </a:rPr>
              <a:t>lpg</a:t>
            </a:r>
            <a:r>
              <a:rPr lang="en-IN" sz="1500" dirty="0">
                <a:effectLst/>
                <a:latin typeface="Calibri" panose="020F0502020204030204" pitchFamily="34" charset="0"/>
                <a:ea typeface="Calibri" panose="020F0502020204030204" pitchFamily="34" charset="0"/>
                <a:cs typeface="Times New Roman" panose="02020603050405020304" pitchFamily="18" charset="0"/>
              </a:rPr>
              <a:t> and electric cars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500" dirty="0">
                <a:effectLst/>
                <a:latin typeface="Calibri" panose="020F0502020204030204" pitchFamily="34" charset="0"/>
                <a:ea typeface="Calibri" panose="020F0502020204030204" pitchFamily="34" charset="0"/>
                <a:cs typeface="Times New Roman" panose="02020603050405020304" pitchFamily="18" charset="0"/>
              </a:rPr>
              <a:t>In relationship graph between company and price , we see that </a:t>
            </a:r>
            <a:r>
              <a:rPr lang="en-IN" sz="1500" dirty="0" err="1">
                <a:effectLst/>
                <a:latin typeface="Calibri" panose="020F0502020204030204" pitchFamily="34" charset="0"/>
                <a:ea typeface="Calibri" panose="020F0502020204030204" pitchFamily="34" charset="0"/>
                <a:cs typeface="Times New Roman" panose="02020603050405020304" pitchFamily="18" charset="0"/>
              </a:rPr>
              <a:t>benz</a:t>
            </a:r>
            <a:r>
              <a:rPr lang="en-IN" sz="15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500" dirty="0" err="1">
                <a:effectLst/>
                <a:latin typeface="Calibri" panose="020F0502020204030204" pitchFamily="34" charset="0"/>
                <a:ea typeface="Calibri" panose="020F0502020204030204" pitchFamily="34" charset="0"/>
                <a:cs typeface="Times New Roman" panose="02020603050405020304" pitchFamily="18" charset="0"/>
              </a:rPr>
              <a:t>bmw</a:t>
            </a:r>
            <a:r>
              <a:rPr lang="en-IN" sz="1500" dirty="0">
                <a:effectLst/>
                <a:latin typeface="Calibri" panose="020F0502020204030204" pitchFamily="34" charset="0"/>
                <a:ea typeface="Calibri" panose="020F0502020204030204" pitchFamily="34" charset="0"/>
                <a:cs typeface="Times New Roman" panose="02020603050405020304" pitchFamily="18" charset="0"/>
              </a:rPr>
              <a:t> cars have the highest range and </a:t>
            </a:r>
            <a:r>
              <a:rPr lang="en-IN" sz="1500" dirty="0" err="1">
                <a:effectLst/>
                <a:latin typeface="Calibri" panose="020F0502020204030204" pitchFamily="34" charset="0"/>
                <a:ea typeface="Calibri" panose="020F0502020204030204" pitchFamily="34" charset="0"/>
                <a:cs typeface="Times New Roman" panose="02020603050405020304" pitchFamily="18" charset="0"/>
              </a:rPr>
              <a:t>volvo</a:t>
            </a:r>
            <a:r>
              <a:rPr lang="en-IN" sz="1500" dirty="0">
                <a:effectLst/>
                <a:latin typeface="Calibri" panose="020F0502020204030204" pitchFamily="34" charset="0"/>
                <a:ea typeface="Calibri" panose="020F0502020204030204" pitchFamily="34" charset="0"/>
                <a:cs typeface="Times New Roman" panose="02020603050405020304" pitchFamily="18" charset="0"/>
              </a:rPr>
              <a:t> as well comes in very close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500" dirty="0">
                <a:effectLst/>
                <a:latin typeface="Calibri" panose="020F0502020204030204" pitchFamily="34" charset="0"/>
                <a:ea typeface="Calibri" panose="020F0502020204030204" pitchFamily="34" charset="0"/>
                <a:cs typeface="Times New Roman" panose="02020603050405020304" pitchFamily="18" charset="0"/>
              </a:rPr>
              <a:t>In the same relation graph with year we see that 2016 to 2020 has the highest no of cars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500" dirty="0">
                <a:effectLst/>
                <a:latin typeface="Calibri" panose="020F0502020204030204" pitchFamily="34" charset="0"/>
                <a:ea typeface="Calibri" panose="020F0502020204030204" pitchFamily="34" charset="0"/>
                <a:cs typeface="Times New Roman" panose="02020603050405020304" pitchFamily="18" charset="0"/>
              </a:rPr>
              <a:t>In the kms drive we see that the lower the kms driven the higher the price and the more it has the price decreases which means it has a negative relationship with price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500" dirty="0">
                <a:effectLst/>
                <a:latin typeface="Calibri" panose="020F0502020204030204" pitchFamily="34" charset="0"/>
                <a:ea typeface="Calibri" panose="020F0502020204030204" pitchFamily="34" charset="0"/>
                <a:cs typeface="Times New Roman" panose="02020603050405020304" pitchFamily="18" charset="0"/>
              </a:rPr>
              <a:t>Fuel type as petrol and diesel have the highest more than  95% of  data we see the highest range in them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6164235"/>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normAutofit/>
          </a:bodyPr>
          <a:lstStyle/>
          <a:p>
            <a:r>
              <a:rPr lang="en-US" dirty="0"/>
              <a:t>Project Overview</a:t>
            </a:r>
          </a:p>
        </p:txBody>
      </p:sp>
      <p:sp>
        <p:nvSpPr>
          <p:cNvPr id="5" name="Content Placeholder 4"/>
          <p:cNvSpPr>
            <a:spLocks noGrp="1"/>
          </p:cNvSpPr>
          <p:nvPr>
            <p:ph idx="1"/>
          </p:nvPr>
        </p:nvSpPr>
        <p:spPr>
          <a:xfrm>
            <a:off x="457200" y="1828800"/>
            <a:ext cx="5698976" cy="4297363"/>
          </a:xfrm>
        </p:spPr>
        <p:txBody>
          <a:bodyPr>
            <a:normAutofit/>
          </a:bodyPr>
          <a:lstStyle/>
          <a:p>
            <a:r>
              <a:rPr lang="en-US" sz="3600" dirty="0"/>
              <a:t>What is the project about?</a:t>
            </a:r>
          </a:p>
          <a:p>
            <a:endParaRPr lang="en-US" sz="3600" dirty="0"/>
          </a:p>
          <a:p>
            <a:r>
              <a:rPr lang="en-US" sz="3600" dirty="0"/>
              <a:t>Define the goal of this project</a:t>
            </a:r>
          </a:p>
          <a:p>
            <a:endParaRPr lang="en-US" sz="3600" dirty="0"/>
          </a:p>
          <a:p>
            <a:r>
              <a:rPr lang="en-US" sz="3600" dirty="0"/>
              <a:t>Data Collection</a:t>
            </a:r>
          </a:p>
        </p:txBody>
      </p:sp>
    </p:spTree>
    <p:custDataLst>
      <p:tags r:id="rId1"/>
    </p:custData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endParaRPr lang="en-IN" dirty="0"/>
          </a:p>
        </p:txBody>
      </p:sp>
      <p:sp>
        <p:nvSpPr>
          <p:cNvPr id="3" name="Content Placeholder 2"/>
          <p:cNvSpPr>
            <a:spLocks noGrp="1"/>
          </p:cNvSpPr>
          <p:nvPr>
            <p:ph idx="1"/>
          </p:nvPr>
        </p:nvSpPr>
        <p:spPr/>
        <p:txBody>
          <a:bodyPr/>
          <a:lstStyle/>
          <a:p>
            <a:r>
              <a:rPr lang="en-US" dirty="0"/>
              <a:t>Split the features and the target </a:t>
            </a:r>
          </a:p>
          <a:p>
            <a:r>
              <a:rPr lang="en-US" dirty="0"/>
              <a:t>Used K best to see the best features </a:t>
            </a:r>
          </a:p>
          <a:p>
            <a:r>
              <a:rPr lang="en-US" dirty="0"/>
              <a:t>Used Variance Inflation factor to see the </a:t>
            </a:r>
            <a:r>
              <a:rPr lang="en-US" dirty="0" err="1"/>
              <a:t>vif</a:t>
            </a:r>
            <a:r>
              <a:rPr lang="en-US" dirty="0"/>
              <a:t> score </a:t>
            </a:r>
          </a:p>
          <a:p>
            <a:r>
              <a:rPr lang="en-US" dirty="0"/>
              <a:t>After treating the variance did Principal component analysis</a:t>
            </a:r>
          </a:p>
          <a:p>
            <a:r>
              <a:rPr lang="en-US" dirty="0"/>
              <a:t>Selected the best features and proceeded to model building </a:t>
            </a:r>
            <a:endParaRPr lang="en-IN" dirty="0"/>
          </a:p>
        </p:txBody>
      </p:sp>
    </p:spTree>
    <p:extLst>
      <p:ext uri="{BB962C8B-B14F-4D97-AF65-F5344CB8AC3E}">
        <p14:creationId xmlns:p14="http://schemas.microsoft.com/office/powerpoint/2010/main" val="2516164235"/>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endParaRPr lang="en-IN" dirty="0"/>
          </a:p>
        </p:txBody>
      </p:sp>
      <p:sp>
        <p:nvSpPr>
          <p:cNvPr id="3" name="Content Placeholder 2"/>
          <p:cNvSpPr>
            <a:spLocks noGrp="1"/>
          </p:cNvSpPr>
          <p:nvPr>
            <p:ph idx="1"/>
          </p:nvPr>
        </p:nvSpPr>
        <p:spPr/>
        <p:txBody>
          <a:bodyPr/>
          <a:lstStyle/>
          <a:p>
            <a:r>
              <a:rPr lang="en-US" dirty="0"/>
              <a:t>Linear Regression</a:t>
            </a:r>
          </a:p>
          <a:p>
            <a:endParaRPr lang="en-US" dirty="0"/>
          </a:p>
          <a:p>
            <a:endParaRPr lang="en-US" dirty="0"/>
          </a:p>
          <a:p>
            <a:endParaRPr lang="en-US" dirty="0"/>
          </a:p>
          <a:p>
            <a:endParaRPr lang="en-IN" dirty="0"/>
          </a:p>
        </p:txBody>
      </p:sp>
      <p:pic>
        <p:nvPicPr>
          <p:cNvPr id="6" name="Picture 5">
            <a:extLst>
              <a:ext uri="{FF2B5EF4-FFF2-40B4-BE49-F238E27FC236}">
                <a16:creationId xmlns:a16="http://schemas.microsoft.com/office/drawing/2014/main" id="{A5E71ED4-F528-4144-AE50-ADE24A7B0906}"/>
              </a:ext>
            </a:extLst>
          </p:cNvPr>
          <p:cNvPicPr/>
          <p:nvPr/>
        </p:nvPicPr>
        <p:blipFill>
          <a:blip r:embed="rId2"/>
          <a:stretch>
            <a:fillRect/>
          </a:stretch>
        </p:blipFill>
        <p:spPr>
          <a:xfrm>
            <a:off x="683568" y="2276872"/>
            <a:ext cx="7776864" cy="3959845"/>
          </a:xfrm>
          <a:prstGeom prst="rect">
            <a:avLst/>
          </a:prstGeom>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D206-B353-43AB-AE74-BB74DD5DF73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0A32290-4404-48CD-ACE8-EB7E40811EC5}"/>
              </a:ext>
            </a:extLst>
          </p:cNvPr>
          <p:cNvPicPr>
            <a:picLocks noGrp="1"/>
          </p:cNvPicPr>
          <p:nvPr>
            <p:ph idx="1"/>
          </p:nvPr>
        </p:nvPicPr>
        <p:blipFill>
          <a:blip r:embed="rId2"/>
          <a:stretch>
            <a:fillRect/>
          </a:stretch>
        </p:blipFill>
        <p:spPr>
          <a:xfrm>
            <a:off x="453648" y="548680"/>
            <a:ext cx="8366824" cy="5328592"/>
          </a:xfrm>
          <a:prstGeom prst="rect">
            <a:avLst/>
          </a:prstGeom>
        </p:spPr>
      </p:pic>
    </p:spTree>
    <p:extLst>
      <p:ext uri="{BB962C8B-B14F-4D97-AF65-F5344CB8AC3E}">
        <p14:creationId xmlns:p14="http://schemas.microsoft.com/office/powerpoint/2010/main" val="2227463576"/>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D206-B353-43AB-AE74-BB74DD5DF73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005331A-F17A-4D9C-9546-3DF062215472}"/>
              </a:ext>
            </a:extLst>
          </p:cNvPr>
          <p:cNvPicPr>
            <a:picLocks noGrp="1"/>
          </p:cNvPicPr>
          <p:nvPr>
            <p:ph idx="1"/>
          </p:nvPr>
        </p:nvPicPr>
        <p:blipFill>
          <a:blip r:embed="rId2"/>
          <a:stretch>
            <a:fillRect/>
          </a:stretch>
        </p:blipFill>
        <p:spPr>
          <a:xfrm>
            <a:off x="448712" y="404664"/>
            <a:ext cx="8155736" cy="5688632"/>
          </a:xfrm>
          <a:prstGeom prst="rect">
            <a:avLst/>
          </a:prstGeom>
        </p:spPr>
      </p:pic>
    </p:spTree>
    <p:extLst>
      <p:ext uri="{BB962C8B-B14F-4D97-AF65-F5344CB8AC3E}">
        <p14:creationId xmlns:p14="http://schemas.microsoft.com/office/powerpoint/2010/main" val="3959243518"/>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D206-B353-43AB-AE74-BB74DD5DF73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C91E6C2-543F-40D8-857C-1BB827C12692}"/>
              </a:ext>
            </a:extLst>
          </p:cNvPr>
          <p:cNvPicPr>
            <a:picLocks noGrp="1"/>
          </p:cNvPicPr>
          <p:nvPr>
            <p:ph idx="1"/>
          </p:nvPr>
        </p:nvPicPr>
        <p:blipFill>
          <a:blip r:embed="rId2"/>
          <a:stretch>
            <a:fillRect/>
          </a:stretch>
        </p:blipFill>
        <p:spPr>
          <a:xfrm>
            <a:off x="457200" y="283270"/>
            <a:ext cx="8363272" cy="5810026"/>
          </a:xfrm>
          <a:prstGeom prst="rect">
            <a:avLst/>
          </a:prstGeom>
        </p:spPr>
      </p:pic>
    </p:spTree>
    <p:extLst>
      <p:ext uri="{BB962C8B-B14F-4D97-AF65-F5344CB8AC3E}">
        <p14:creationId xmlns:p14="http://schemas.microsoft.com/office/powerpoint/2010/main" val="1070395007"/>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D206-B353-43AB-AE74-BB74DD5DF73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EE646FD-3CB7-4519-AC81-D1025DB497F4}"/>
              </a:ext>
            </a:extLst>
          </p:cNvPr>
          <p:cNvPicPr>
            <a:picLocks noGrp="1"/>
          </p:cNvPicPr>
          <p:nvPr>
            <p:ph idx="1"/>
          </p:nvPr>
        </p:nvPicPr>
        <p:blipFill>
          <a:blip r:embed="rId2"/>
          <a:stretch>
            <a:fillRect/>
          </a:stretch>
        </p:blipFill>
        <p:spPr>
          <a:xfrm>
            <a:off x="251520" y="274638"/>
            <a:ext cx="8229600" cy="5890666"/>
          </a:xfrm>
          <a:prstGeom prst="rect">
            <a:avLst/>
          </a:prstGeom>
        </p:spPr>
      </p:pic>
    </p:spTree>
    <p:extLst>
      <p:ext uri="{BB962C8B-B14F-4D97-AF65-F5344CB8AC3E}">
        <p14:creationId xmlns:p14="http://schemas.microsoft.com/office/powerpoint/2010/main" val="269795394"/>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D206-B353-43AB-AE74-BB74DD5DF73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6A94BDB8-3B00-45EB-9788-9DA1D8386D5F}"/>
              </a:ext>
            </a:extLst>
          </p:cNvPr>
          <p:cNvPicPr>
            <a:picLocks noGrp="1"/>
          </p:cNvPicPr>
          <p:nvPr>
            <p:ph idx="1"/>
          </p:nvPr>
        </p:nvPicPr>
        <p:blipFill>
          <a:blip r:embed="rId2"/>
          <a:stretch>
            <a:fillRect/>
          </a:stretch>
        </p:blipFill>
        <p:spPr>
          <a:xfrm>
            <a:off x="457200" y="274638"/>
            <a:ext cx="8229600" cy="5674642"/>
          </a:xfrm>
          <a:prstGeom prst="rect">
            <a:avLst/>
          </a:prstGeom>
        </p:spPr>
      </p:pic>
    </p:spTree>
    <p:extLst>
      <p:ext uri="{BB962C8B-B14F-4D97-AF65-F5344CB8AC3E}">
        <p14:creationId xmlns:p14="http://schemas.microsoft.com/office/powerpoint/2010/main" val="1888181277"/>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893A4260-2C84-4E9C-B144-628CE2F9895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476672"/>
            <a:ext cx="8003232" cy="5328592"/>
          </a:xfrm>
          <a:prstGeom prst="rect">
            <a:avLst/>
          </a:prstGeom>
        </p:spPr>
      </p:pic>
    </p:spTree>
    <p:extLst>
      <p:ext uri="{BB962C8B-B14F-4D97-AF65-F5344CB8AC3E}">
        <p14:creationId xmlns:p14="http://schemas.microsoft.com/office/powerpoint/2010/main" val="2067120973"/>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19F8B003-4DA7-4073-ADDB-5463CCE3DDE7}"/>
              </a:ext>
            </a:extLst>
          </p:cNvPr>
          <p:cNvPicPr>
            <a:picLocks noGrp="1"/>
          </p:cNvPicPr>
          <p:nvPr>
            <p:ph idx="1"/>
          </p:nvPr>
        </p:nvPicPr>
        <p:blipFill>
          <a:blip r:embed="rId2"/>
          <a:stretch>
            <a:fillRect/>
          </a:stretch>
        </p:blipFill>
        <p:spPr>
          <a:xfrm>
            <a:off x="683568" y="404664"/>
            <a:ext cx="7848872" cy="5688632"/>
          </a:xfrm>
          <a:prstGeom prst="rect">
            <a:avLst/>
          </a:prstGeom>
        </p:spPr>
      </p:pic>
    </p:spTree>
    <p:extLst>
      <p:ext uri="{BB962C8B-B14F-4D97-AF65-F5344CB8AC3E}">
        <p14:creationId xmlns:p14="http://schemas.microsoft.com/office/powerpoint/2010/main" val="3097120344"/>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BC5BF0F1-FCBD-4D3C-8895-C9ECAB94AB03}"/>
              </a:ext>
            </a:extLst>
          </p:cNvPr>
          <p:cNvPicPr>
            <a:picLocks noGrp="1"/>
          </p:cNvPicPr>
          <p:nvPr>
            <p:ph idx="1"/>
          </p:nvPr>
        </p:nvPicPr>
        <p:blipFill>
          <a:blip r:embed="rId2"/>
          <a:stretch>
            <a:fillRect/>
          </a:stretch>
        </p:blipFill>
        <p:spPr>
          <a:xfrm>
            <a:off x="457200" y="299542"/>
            <a:ext cx="7787208" cy="5793754"/>
          </a:xfrm>
          <a:prstGeom prst="rect">
            <a:avLst/>
          </a:prstGeom>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70384"/>
          </a:xfrm>
        </p:spPr>
        <p:txBody>
          <a:bodyPr>
            <a:normAutofit fontScale="90000"/>
          </a:bodyPr>
          <a:lstStyle/>
          <a:p>
            <a:pPr algn="ctr"/>
            <a:r>
              <a:rPr lang="en-US" dirty="0">
                <a:latin typeface="Candara" pitchFamily="34" charset="0"/>
              </a:rPr>
              <a:t>What is the project about?</a:t>
            </a:r>
            <a:br>
              <a:rPr lang="en-US" dirty="0"/>
            </a:br>
            <a:endParaRPr lang="en-IN" dirty="0"/>
          </a:p>
        </p:txBody>
      </p:sp>
      <p:sp>
        <p:nvSpPr>
          <p:cNvPr id="3" name="Content Placeholder 2"/>
          <p:cNvSpPr>
            <a:spLocks noGrp="1"/>
          </p:cNvSpPr>
          <p:nvPr>
            <p:ph idx="1"/>
          </p:nvPr>
        </p:nvSpPr>
        <p:spPr>
          <a:xfrm>
            <a:off x="457200" y="1484784"/>
            <a:ext cx="8229600" cy="5040560"/>
          </a:xfrm>
        </p:spPr>
        <p:txBody>
          <a:bodyPr>
            <a:normAutofit fontScale="92500" lnSpcReduction="20000"/>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problem of predicting used car prices involves the use of algorithms and statistical models to predict the value of a used car based on a set of features. The features may include the make and model of the car, its age, mileage, condition, and other relevant information.</a:t>
            </a:r>
          </a:p>
          <a:p>
            <a:pPr marL="114300" indent="0">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goal of this problem is to build a model that can accurately estimate the value of a used car, so that buyers and sellers can make informed decisions about the price of a car. To do this, machine learning algorithms are trained on large datasets of used car prices, using the features of each car as input and the corresponding price as output.</a:t>
            </a:r>
          </a:p>
          <a:p>
            <a:pPr marL="114300" indent="0">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problem is challenging because used car prices can be influenced by a wide range of factors, such as market conditions, local economic conditions, and the specific features and condition of the car. Therefore, a good model must be able to capture the complex relationships between these factors and used car prices.</a:t>
            </a:r>
          </a:p>
          <a:p>
            <a:pPr marL="11430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use of machine learning for this problem is attractive because it allows for the automation of the prediction process, and can also provide insights into the relative importance of different features for used car pricing. This can be useful for both buyers and sellers, as well as for car dealerships, who can use these insights to optimize their pricing strategies.</a:t>
            </a:r>
          </a:p>
        </p:txBody>
      </p:sp>
    </p:spTree>
    <p:extLst>
      <p:ext uri="{BB962C8B-B14F-4D97-AF65-F5344CB8AC3E}">
        <p14:creationId xmlns:p14="http://schemas.microsoft.com/office/powerpoint/2010/main" val="2757584984"/>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C644A3B4-41E7-46CA-A297-FE15410C00C2}"/>
              </a:ext>
            </a:extLst>
          </p:cNvPr>
          <p:cNvPicPr>
            <a:picLocks noGrp="1"/>
          </p:cNvPicPr>
          <p:nvPr>
            <p:ph idx="1"/>
          </p:nvPr>
        </p:nvPicPr>
        <p:blipFill>
          <a:blip r:embed="rId2"/>
          <a:stretch>
            <a:fillRect/>
          </a:stretch>
        </p:blipFill>
        <p:spPr>
          <a:xfrm>
            <a:off x="491520" y="404664"/>
            <a:ext cx="7896904" cy="5760640"/>
          </a:xfrm>
          <a:prstGeom prst="rect">
            <a:avLst/>
          </a:prstGeom>
        </p:spPr>
      </p:pic>
    </p:spTree>
    <p:extLst>
      <p:ext uri="{BB962C8B-B14F-4D97-AF65-F5344CB8AC3E}">
        <p14:creationId xmlns:p14="http://schemas.microsoft.com/office/powerpoint/2010/main" val="3097120344"/>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0165D10E-EBC7-4E8A-94A3-61F4F0023D62}"/>
              </a:ext>
            </a:extLst>
          </p:cNvPr>
          <p:cNvPicPr>
            <a:picLocks noGrp="1"/>
          </p:cNvPicPr>
          <p:nvPr>
            <p:ph idx="1"/>
          </p:nvPr>
        </p:nvPicPr>
        <p:blipFill>
          <a:blip r:embed="rId2"/>
          <a:stretch>
            <a:fillRect/>
          </a:stretch>
        </p:blipFill>
        <p:spPr>
          <a:xfrm>
            <a:off x="323528" y="188640"/>
            <a:ext cx="7920880" cy="5688632"/>
          </a:xfrm>
          <a:prstGeom prst="rect">
            <a:avLst/>
          </a:prstGeom>
        </p:spPr>
      </p:pic>
    </p:spTree>
    <p:extLst>
      <p:ext uri="{BB962C8B-B14F-4D97-AF65-F5344CB8AC3E}">
        <p14:creationId xmlns:p14="http://schemas.microsoft.com/office/powerpoint/2010/main" val="3097120344"/>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93AEA531-0A18-4282-A934-EE77A7C21C51}"/>
              </a:ext>
            </a:extLst>
          </p:cNvPr>
          <p:cNvPicPr>
            <a:picLocks noGrp="1"/>
          </p:cNvPicPr>
          <p:nvPr>
            <p:ph idx="1"/>
          </p:nvPr>
        </p:nvPicPr>
        <p:blipFill>
          <a:blip r:embed="rId2"/>
          <a:stretch>
            <a:fillRect/>
          </a:stretch>
        </p:blipFill>
        <p:spPr>
          <a:xfrm>
            <a:off x="457200" y="274638"/>
            <a:ext cx="8003232" cy="5890666"/>
          </a:xfrm>
          <a:prstGeom prst="rect">
            <a:avLst/>
          </a:prstGeom>
        </p:spPr>
      </p:pic>
    </p:spTree>
    <p:extLst>
      <p:ext uri="{BB962C8B-B14F-4D97-AF65-F5344CB8AC3E}">
        <p14:creationId xmlns:p14="http://schemas.microsoft.com/office/powerpoint/2010/main" val="3097120344"/>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CD4F-5653-47C1-B953-C1733A34A1C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317E99B-FB05-49E6-8D04-1E3CEE1D37B6}"/>
              </a:ext>
            </a:extLst>
          </p:cNvPr>
          <p:cNvPicPr>
            <a:picLocks noGrp="1"/>
          </p:cNvPicPr>
          <p:nvPr>
            <p:ph idx="1"/>
          </p:nvPr>
        </p:nvPicPr>
        <p:blipFill>
          <a:blip r:embed="rId2"/>
          <a:stretch>
            <a:fillRect/>
          </a:stretch>
        </p:blipFill>
        <p:spPr>
          <a:xfrm>
            <a:off x="457200" y="620688"/>
            <a:ext cx="8363272" cy="4824536"/>
          </a:xfrm>
          <a:prstGeom prst="rect">
            <a:avLst/>
          </a:prstGeom>
        </p:spPr>
      </p:pic>
    </p:spTree>
    <p:extLst>
      <p:ext uri="{BB962C8B-B14F-4D97-AF65-F5344CB8AC3E}">
        <p14:creationId xmlns:p14="http://schemas.microsoft.com/office/powerpoint/2010/main" val="1467066382"/>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CD4F-5653-47C1-B953-C1733A34A1C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E6DA36F-BF95-4E9B-A3A0-7760877A1871}"/>
              </a:ext>
            </a:extLst>
          </p:cNvPr>
          <p:cNvPicPr>
            <a:picLocks noGrp="1"/>
          </p:cNvPicPr>
          <p:nvPr>
            <p:ph idx="1"/>
          </p:nvPr>
        </p:nvPicPr>
        <p:blipFill>
          <a:blip r:embed="rId2"/>
          <a:stretch>
            <a:fillRect/>
          </a:stretch>
        </p:blipFill>
        <p:spPr>
          <a:xfrm>
            <a:off x="479192" y="274638"/>
            <a:ext cx="7981240" cy="6178698"/>
          </a:xfrm>
          <a:prstGeom prst="rect">
            <a:avLst/>
          </a:prstGeom>
        </p:spPr>
      </p:pic>
    </p:spTree>
    <p:extLst>
      <p:ext uri="{BB962C8B-B14F-4D97-AF65-F5344CB8AC3E}">
        <p14:creationId xmlns:p14="http://schemas.microsoft.com/office/powerpoint/2010/main" val="1554383511"/>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a:t>
            </a:r>
            <a:endParaRPr lang="en-IN" dirty="0"/>
          </a:p>
        </p:txBody>
      </p:sp>
      <p:sp>
        <p:nvSpPr>
          <p:cNvPr id="3" name="Content Placeholder 2"/>
          <p:cNvSpPr>
            <a:spLocks noGrp="1"/>
          </p:cNvSpPr>
          <p:nvPr>
            <p:ph idx="1"/>
          </p:nvPr>
        </p:nvSpPr>
        <p:spPr/>
        <p:txBody>
          <a:bodyPr>
            <a:normAutofit fontScale="77500" lnSpcReduction="20000"/>
          </a:bodyPr>
          <a:lstStyle/>
          <a:p>
            <a:r>
              <a:rPr lang="en-IN" dirty="0"/>
              <a:t>We have many features which have the most influence on the Target and having very impactful features it was really difficult to see prior to model building to come up with a good score or a good model , but since in Machine learning the computation is not statistical alone and the model actually learns the data as a whole , we are able to see such good scores. We see that in  most situations we can go with </a:t>
            </a:r>
            <a:r>
              <a:rPr lang="en-IN" dirty="0" err="1"/>
              <a:t>Xgboost</a:t>
            </a:r>
            <a:r>
              <a:rPr lang="en-IN" dirty="0"/>
              <a:t> </a:t>
            </a:r>
            <a:r>
              <a:rPr lang="en-IN" dirty="0" err="1"/>
              <a:t>regressor</a:t>
            </a:r>
            <a:r>
              <a:rPr lang="en-IN" dirty="0"/>
              <a:t> as the model is not having </a:t>
            </a:r>
            <a:r>
              <a:rPr lang="en-IN" dirty="0" err="1"/>
              <a:t>overfitting</a:t>
            </a:r>
            <a:r>
              <a:rPr lang="en-IN" dirty="0"/>
              <a:t> or </a:t>
            </a:r>
            <a:r>
              <a:rPr lang="en-IN" dirty="0" err="1"/>
              <a:t>underfitting</a:t>
            </a:r>
            <a:r>
              <a:rPr lang="en-IN" dirty="0"/>
              <a:t> , it’s a strong model as well. If we are to use a substitute we can go for Random Forest regression as well as we saw it has a close score to </a:t>
            </a:r>
            <a:r>
              <a:rPr lang="en-IN" dirty="0" err="1"/>
              <a:t>Xgboost</a:t>
            </a:r>
            <a:r>
              <a:rPr lang="en-IN" dirty="0"/>
              <a:t> but the training was lesser, , But overall has a better and faster processing time so </a:t>
            </a:r>
            <a:r>
              <a:rPr lang="en-IN" dirty="0" err="1"/>
              <a:t>XGBoost</a:t>
            </a:r>
            <a:r>
              <a:rPr lang="en-IN" dirty="0"/>
              <a:t> </a:t>
            </a:r>
            <a:r>
              <a:rPr lang="en-IN" dirty="0" err="1"/>
              <a:t>regressor</a:t>
            </a:r>
            <a:r>
              <a:rPr lang="en-IN" dirty="0"/>
              <a:t> is the clear winner </a:t>
            </a:r>
          </a:p>
        </p:txBody>
      </p:sp>
    </p:spTree>
    <p:extLst>
      <p:ext uri="{BB962C8B-B14F-4D97-AF65-F5344CB8AC3E}">
        <p14:creationId xmlns:p14="http://schemas.microsoft.com/office/powerpoint/2010/main" val="3546651872"/>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US" dirty="0" err="1"/>
              <a:t>XGoost</a:t>
            </a:r>
            <a:r>
              <a:rPr lang="en-US" dirty="0"/>
              <a:t> </a:t>
            </a:r>
            <a:r>
              <a:rPr lang="en-US" dirty="0" err="1"/>
              <a:t>Regressor</a:t>
            </a:r>
            <a:r>
              <a:rPr lang="en-US" dirty="0"/>
              <a:t> gave the best score </a:t>
            </a:r>
          </a:p>
          <a:p>
            <a:r>
              <a:rPr lang="en-US" dirty="0"/>
              <a:t>Training score for XGB is 90%</a:t>
            </a:r>
          </a:p>
          <a:p>
            <a:r>
              <a:rPr lang="en-US" dirty="0"/>
              <a:t>Testing score for XGB is 100&amp;</a:t>
            </a:r>
          </a:p>
          <a:p>
            <a:r>
              <a:rPr lang="en-US" dirty="0"/>
              <a:t>The train is higher than test which random forest didn’t have so we will use this model.</a:t>
            </a:r>
            <a:endParaRPr lang="en-IN" dirty="0"/>
          </a:p>
        </p:txBody>
      </p:sp>
    </p:spTree>
    <p:extLst>
      <p:ext uri="{BB962C8B-B14F-4D97-AF65-F5344CB8AC3E}">
        <p14:creationId xmlns:p14="http://schemas.microsoft.com/office/powerpoint/2010/main" val="1359990573"/>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GOAL</a:t>
            </a:r>
          </a:p>
        </p:txBody>
      </p:sp>
      <p:sp>
        <p:nvSpPr>
          <p:cNvPr id="3" name="Content Placeholder 2"/>
          <p:cNvSpPr>
            <a:spLocks noGrp="1"/>
          </p:cNvSpPr>
          <p:nvPr>
            <p:ph idx="1"/>
          </p:nvPr>
        </p:nvSpPr>
        <p:spPr/>
        <p:txBody>
          <a:bodyPr>
            <a:normAutofit/>
          </a:bodyPr>
          <a:lstStyle/>
          <a:p>
            <a:pPr marL="0" indent="0">
              <a:buNone/>
            </a:pPr>
            <a:endParaRPr lang="en-US" dirty="0"/>
          </a:p>
          <a:p>
            <a:r>
              <a:rPr lang="en-US" sz="2400"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sz="2400" dirty="0"/>
          </a:p>
        </p:txBody>
      </p:sp>
    </p:spTree>
    <p:extLst>
      <p:ext uri="{BB962C8B-B14F-4D97-AF65-F5344CB8AC3E}">
        <p14:creationId xmlns:p14="http://schemas.microsoft.com/office/powerpoint/2010/main" val="203772045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endParaRPr lang="en-IN" dirty="0"/>
          </a:p>
        </p:txBody>
      </p:sp>
      <p:sp>
        <p:nvSpPr>
          <p:cNvPr id="3" name="Content Placeholder 2"/>
          <p:cNvSpPr>
            <a:spLocks noGrp="1"/>
          </p:cNvSpPr>
          <p:nvPr>
            <p:ph idx="1"/>
          </p:nvPr>
        </p:nvSpPr>
        <p:spPr/>
        <p:txBody>
          <a:bodyPr>
            <a:normAutofit fontScale="85000" lnSpcReduction="20000"/>
          </a:bodyPr>
          <a:lstStyle/>
          <a:p>
            <a:r>
              <a:rPr lang="en-US" dirty="0"/>
              <a:t>I have scraped at least 5000 used cars data. In this section I have scraped the data of used cars from websites </a:t>
            </a:r>
            <a:r>
              <a:rPr lang="en-US" dirty="0" err="1"/>
              <a:t>Quikr</a:t>
            </a:r>
            <a:r>
              <a:rPr lang="en-US" dirty="0"/>
              <a:t> classified for used products in India . I have fetch data for different locations.. Generally, these columns are Brand, model, variant, manufacturing year, driven kilometers, fuel, number of owners, location and at last target variable Price of the car. This data is to give me a hint about important variables in used car model. I have included all types of cars in your data for example- SUV, Sedans, Coupe, minivan, Hatchback.</a:t>
            </a:r>
          </a:p>
          <a:p>
            <a:r>
              <a:rPr lang="en-US" dirty="0"/>
              <a:t>In total I have accumulated 8794 car ads with 6 variables </a:t>
            </a:r>
          </a:p>
        </p:txBody>
      </p:sp>
    </p:spTree>
    <p:extLst>
      <p:ext uri="{BB962C8B-B14F-4D97-AF65-F5344CB8AC3E}">
        <p14:creationId xmlns:p14="http://schemas.microsoft.com/office/powerpoint/2010/main" val="333092648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5FC9-9518-48B0-B9AD-4220B5690377}"/>
              </a:ext>
            </a:extLst>
          </p:cNvPr>
          <p:cNvSpPr>
            <a:spLocks noGrp="1"/>
          </p:cNvSpPr>
          <p:nvPr>
            <p:ph type="title"/>
          </p:nvPr>
        </p:nvSpPr>
        <p:spPr/>
        <p:txBody>
          <a:bodyPr/>
          <a:lstStyle/>
          <a:p>
            <a:r>
              <a:rPr lang="en-US" dirty="0"/>
              <a:t>Shape of DATA</a:t>
            </a:r>
            <a:endParaRPr lang="en-IN" dirty="0"/>
          </a:p>
        </p:txBody>
      </p:sp>
      <p:sp>
        <p:nvSpPr>
          <p:cNvPr id="3" name="Content Placeholder 2">
            <a:extLst>
              <a:ext uri="{FF2B5EF4-FFF2-40B4-BE49-F238E27FC236}">
                <a16:creationId xmlns:a16="http://schemas.microsoft.com/office/drawing/2014/main" id="{C7E1D6C2-4387-4EB2-AA1C-050CF8622DD0}"/>
              </a:ext>
            </a:extLst>
          </p:cNvPr>
          <p:cNvSpPr>
            <a:spLocks noGrp="1"/>
          </p:cNvSpPr>
          <p:nvPr>
            <p:ph idx="1"/>
          </p:nvPr>
        </p:nvSpPr>
        <p:spPr/>
        <p:txBody>
          <a:bodyPr/>
          <a:lstStyle/>
          <a:p>
            <a:pPr marL="685800"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Column      Non-Null Count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Dtype</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buSzPts val="1100"/>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buSzPts val="1100"/>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0   name        8794 non-null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buSzPts val="1100"/>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   company     8794 non-null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buSzPts val="1100"/>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2   year        8794 non-null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buSzPts val="1100"/>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3   Price       8794 non-null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buSzPts val="1100"/>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4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kms_driven</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8740 non-null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latinLnBrk="1">
              <a:lnSpc>
                <a:spcPct val="107000"/>
              </a:lnSpc>
              <a:spcAft>
                <a:spcPts val="800"/>
              </a:spcAft>
              <a:buSzPts val="1100"/>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5   </a:t>
            </a:r>
            <a:r>
              <a:rPr lang="en-IN"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fuel_type</a:t>
            </a:r>
            <a:r>
              <a:rPr lang="en-IN"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8741 non-null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416094597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dirty="0"/>
              <a:t>DATA CLEANING</a:t>
            </a:r>
            <a:br>
              <a:rPr lang="en-IN" dirty="0"/>
            </a:br>
            <a:endParaRPr lang="en-IN" dirty="0"/>
          </a:p>
        </p:txBody>
      </p:sp>
      <p:sp>
        <p:nvSpPr>
          <p:cNvPr id="5" name="Content Placeholder 4"/>
          <p:cNvSpPr>
            <a:spLocks noGrp="1"/>
          </p:cNvSpPr>
          <p:nvPr>
            <p:ph sz="half" idx="2"/>
          </p:nvPr>
        </p:nvSpPr>
        <p:spPr>
          <a:xfrm>
            <a:off x="539552" y="1052736"/>
            <a:ext cx="7992888" cy="5184576"/>
          </a:xfrm>
        </p:spPr>
        <p:txBody>
          <a:bodyPr>
            <a:normAutofit fontScale="77500" lnSpcReduction="200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Steps followed in order to clean the data</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 names are pretty inconsistent</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names have company names attached to it</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some names are spam like 'Maruti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Ertiga</a:t>
            </a:r>
            <a:r>
              <a:rPr lang="en-IN" sz="1800" dirty="0">
                <a:effectLst/>
                <a:latin typeface="Calibri" panose="020F0502020204030204" pitchFamily="34" charset="0"/>
                <a:ea typeface="Calibri" panose="020F0502020204030204" pitchFamily="34" charset="0"/>
                <a:cs typeface="Times New Roman" panose="02020603050405020304" pitchFamily="18" charset="0"/>
              </a:rPr>
              <a:t> showroom condition with' and 'Well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mentained</a:t>
            </a:r>
            <a:r>
              <a:rPr lang="en-IN" sz="1800" dirty="0">
                <a:effectLst/>
                <a:latin typeface="Calibri" panose="020F0502020204030204" pitchFamily="34" charset="0"/>
                <a:ea typeface="Calibri" panose="020F0502020204030204" pitchFamily="34" charset="0"/>
                <a:cs typeface="Times New Roman" panose="02020603050405020304" pitchFamily="18" charset="0"/>
              </a:rPr>
              <a:t> Tata Sumo'</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company: many of the names are not of any company like 'Used', 'URJENT', and so on.</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year has many non-year values</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year is in object. Change to integer</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Price has Ask for Price</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Price has commas in its prices and is in object</a:t>
            </a:r>
          </a:p>
          <a:p>
            <a:pPr marL="342900" lvl="0" indent="-342900">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kms_driven</a:t>
            </a:r>
            <a:r>
              <a:rPr lang="en-IN" sz="1800" dirty="0">
                <a:effectLst/>
                <a:latin typeface="Calibri" panose="020F0502020204030204" pitchFamily="34" charset="0"/>
                <a:ea typeface="Calibri" panose="020F0502020204030204" pitchFamily="34" charset="0"/>
                <a:cs typeface="Times New Roman" panose="02020603050405020304" pitchFamily="18" charset="0"/>
              </a:rPr>
              <a:t> has object values with kms at last.</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It has nan values and two rows have 'Petrol' in them</a:t>
            </a:r>
          </a:p>
          <a:p>
            <a:pPr marL="342900" lvl="0" indent="-342900">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fuel_type</a:t>
            </a:r>
            <a:r>
              <a:rPr lang="en-IN" sz="1800" dirty="0">
                <a:effectLst/>
                <a:latin typeface="Calibri" panose="020F0502020204030204" pitchFamily="34" charset="0"/>
                <a:ea typeface="Calibri" panose="020F0502020204030204" pitchFamily="34" charset="0"/>
                <a:cs typeface="Times New Roman" panose="02020603050405020304" pitchFamily="18" charset="0"/>
              </a:rPr>
              <a:t> has nan values</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name and company had spammed data...but with the previous cleaning, those rows got removed</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Resetting the index of the final cleaned data</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Removing the duplicate data</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Only considering price of cars till 60-70 lakhs as it is illogical to sell higher price car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quikr</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can be sold in showroom itself.</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Converting the categorical columns to numerical using one hot encoder</a:t>
            </a:r>
          </a:p>
          <a:p>
            <a:pPr marL="630555">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Finally we end up with 8718 rows loss of less than 2-3% of data</a:t>
            </a:r>
          </a:p>
          <a:p>
            <a:endParaRPr lang="en-US" dirty="0"/>
          </a:p>
        </p:txBody>
      </p:sp>
    </p:spTree>
    <p:extLst>
      <p:ext uri="{BB962C8B-B14F-4D97-AF65-F5344CB8AC3E}">
        <p14:creationId xmlns:p14="http://schemas.microsoft.com/office/powerpoint/2010/main" val="396670435"/>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922114"/>
          </a:xfrm>
        </p:spPr>
        <p:txBody>
          <a:bodyPr/>
          <a:lstStyle/>
          <a:p>
            <a:r>
              <a:rPr lang="en-US" dirty="0"/>
              <a:t>Correlation</a:t>
            </a:r>
            <a:endParaRPr lang="en-IN" dirty="0"/>
          </a:p>
        </p:txBody>
      </p:sp>
      <p:sp>
        <p:nvSpPr>
          <p:cNvPr id="2" name="Content Placeholder 1"/>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2CC06F5-B9C7-4957-BDC0-1CA13CE8E98A}"/>
              </a:ext>
            </a:extLst>
          </p:cNvPr>
          <p:cNvPicPr>
            <a:picLocks noChangeAspect="1"/>
          </p:cNvPicPr>
          <p:nvPr/>
        </p:nvPicPr>
        <p:blipFill>
          <a:blip r:embed="rId2"/>
          <a:stretch>
            <a:fillRect/>
          </a:stretch>
        </p:blipFill>
        <p:spPr>
          <a:xfrm>
            <a:off x="539552" y="1298829"/>
            <a:ext cx="8207451" cy="5128704"/>
          </a:xfrm>
          <a:prstGeom prst="rect">
            <a:avLst/>
          </a:prstGeom>
        </p:spPr>
      </p:pic>
    </p:spTree>
    <p:extLst>
      <p:ext uri="{BB962C8B-B14F-4D97-AF65-F5344CB8AC3E}">
        <p14:creationId xmlns:p14="http://schemas.microsoft.com/office/powerpoint/2010/main" val="252132505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more correlated with Target</a:t>
            </a:r>
            <a:endParaRPr lang="en-IN" dirty="0"/>
          </a:p>
        </p:txBody>
      </p:sp>
      <p:pic>
        <p:nvPicPr>
          <p:cNvPr id="5" name="Content Placeholder 4">
            <a:extLst>
              <a:ext uri="{FF2B5EF4-FFF2-40B4-BE49-F238E27FC236}">
                <a16:creationId xmlns:a16="http://schemas.microsoft.com/office/drawing/2014/main" id="{AA28BF1F-0557-4188-94A8-D54AC8E26A5B}"/>
              </a:ext>
            </a:extLst>
          </p:cNvPr>
          <p:cNvPicPr>
            <a:picLocks noGrp="1"/>
          </p:cNvPicPr>
          <p:nvPr>
            <p:ph idx="1"/>
          </p:nvPr>
        </p:nvPicPr>
        <p:blipFill>
          <a:blip r:embed="rId2"/>
          <a:stretch>
            <a:fillRect/>
          </a:stretch>
        </p:blipFill>
        <p:spPr>
          <a:xfrm>
            <a:off x="800364" y="1600200"/>
            <a:ext cx="7543271" cy="4525963"/>
          </a:xfrm>
          <a:prstGeom prst="rect">
            <a:avLst/>
          </a:prstGeom>
        </p:spPr>
      </p:pic>
    </p:spTree>
    <p:extLst>
      <p:ext uri="{BB962C8B-B14F-4D97-AF65-F5344CB8AC3E}">
        <p14:creationId xmlns:p14="http://schemas.microsoft.com/office/powerpoint/2010/main" val="3945938702"/>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0</TotalTime>
  <Words>1405</Words>
  <Application>Microsoft Office PowerPoint</Application>
  <PresentationFormat>On-screen Show (4:3)</PresentationFormat>
  <Paragraphs>106</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Candara</vt:lpstr>
      <vt:lpstr>Courier New</vt:lpstr>
      <vt:lpstr>Symbol</vt:lpstr>
      <vt:lpstr>Office Theme</vt:lpstr>
      <vt:lpstr>PowerPoint Presentation</vt:lpstr>
      <vt:lpstr>Project Overview</vt:lpstr>
      <vt:lpstr>What is the project about? </vt:lpstr>
      <vt:lpstr>GOAL</vt:lpstr>
      <vt:lpstr>DATA COLLECTION</vt:lpstr>
      <vt:lpstr>Shape of DATA</vt:lpstr>
      <vt:lpstr>DATA CLEANING </vt:lpstr>
      <vt:lpstr>Correlation</vt:lpstr>
      <vt:lpstr>Top more correlated with Target</vt:lpstr>
      <vt:lpstr>Visualization - EDA</vt:lpstr>
      <vt:lpstr>PowerPoint Presentation</vt:lpstr>
      <vt:lpstr>PowerPoint Presentation</vt:lpstr>
      <vt:lpstr>PowerPoint Presentation</vt:lpstr>
      <vt:lpstr>PowerPoint Presentation</vt:lpstr>
      <vt:lpstr>PowerPoint Presentation</vt:lpstr>
      <vt:lpstr>PowerPoint Presentation</vt:lpstr>
      <vt:lpstr>Relationship with Target (Price)</vt:lpstr>
      <vt:lpstr>PowerPoint Presentation</vt:lpstr>
      <vt:lpstr>OBSERVATIONS FROM EDA</vt:lpstr>
      <vt:lpstr>PRE-PROCESSING</vt:lpstr>
      <vt:lpstr>Model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REMARKS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2022-11-14T23:17:55Z</dcterms:created>
  <dcterms:modified xsi:type="dcterms:W3CDTF">2023-02-10T10:16:06Z</dcterms:modified>
</cp:coreProperties>
</file>