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7"/>
  </p:notesMasterIdLst>
  <p:sldIdLst>
    <p:sldId id="259" r:id="rId2"/>
    <p:sldId id="261" r:id="rId3"/>
    <p:sldId id="272" r:id="rId4"/>
    <p:sldId id="273" r:id="rId5"/>
    <p:sldId id="274" r:id="rId6"/>
    <p:sldId id="275" r:id="rId7"/>
    <p:sldId id="262" r:id="rId8"/>
    <p:sldId id="276" r:id="rId9"/>
    <p:sldId id="277" r:id="rId10"/>
    <p:sldId id="278" r:id="rId11"/>
    <p:sldId id="282" r:id="rId12"/>
    <p:sldId id="283" r:id="rId13"/>
    <p:sldId id="284" r:id="rId14"/>
    <p:sldId id="285" r:id="rId15"/>
    <p:sldId id="286" r:id="rId16"/>
    <p:sldId id="287" r:id="rId17"/>
    <p:sldId id="288" r:id="rId18"/>
    <p:sldId id="289" r:id="rId19"/>
    <p:sldId id="290" r:id="rId20"/>
    <p:sldId id="281" r:id="rId21"/>
    <p:sldId id="280" r:id="rId22"/>
    <p:sldId id="279" r:id="rId23"/>
    <p:sldId id="291" r:id="rId24"/>
    <p:sldId id="292" r:id="rId25"/>
    <p:sldId id="293" r:id="rId26"/>
    <p:sldId id="294" r:id="rId27"/>
    <p:sldId id="297" r:id="rId28"/>
    <p:sldId id="296" r:id="rId29"/>
    <p:sldId id="300" r:id="rId30"/>
    <p:sldId id="299" r:id="rId31"/>
    <p:sldId id="298" r:id="rId32"/>
    <p:sldId id="295" r:id="rId33"/>
    <p:sldId id="301" r:id="rId34"/>
    <p:sldId id="302" r:id="rId35"/>
    <p:sldId id="304" r:id="rId36"/>
    <p:sldId id="303" r:id="rId37"/>
    <p:sldId id="308" r:id="rId38"/>
    <p:sldId id="307" r:id="rId39"/>
    <p:sldId id="306" r:id="rId40"/>
    <p:sldId id="305" r:id="rId41"/>
    <p:sldId id="309" r:id="rId42"/>
    <p:sldId id="310" r:id="rId43"/>
    <p:sldId id="311" r:id="rId44"/>
    <p:sldId id="314" r:id="rId45"/>
    <p:sldId id="313" r:id="rId46"/>
    <p:sldId id="312" r:id="rId47"/>
    <p:sldId id="320" r:id="rId48"/>
    <p:sldId id="318" r:id="rId49"/>
    <p:sldId id="317" r:id="rId50"/>
    <p:sldId id="319" r:id="rId51"/>
    <p:sldId id="322" r:id="rId52"/>
    <p:sldId id="323" r:id="rId53"/>
    <p:sldId id="321" r:id="rId54"/>
    <p:sldId id="316" r:id="rId55"/>
    <p:sldId id="31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3"/>
            <p14:sldId id="274"/>
            <p14:sldId id="275"/>
          </p14:sldIdLst>
        </p14:section>
        <p14:section name="STEPS" id="{521DEF98-8796-4632-831A-16252E9A6054}">
          <p14:sldIdLst>
            <p14:sldId id="262"/>
            <p14:sldId id="276"/>
            <p14:sldId id="277"/>
            <p14:sldId id="278"/>
            <p14:sldId id="282"/>
            <p14:sldId id="283"/>
            <p14:sldId id="284"/>
            <p14:sldId id="285"/>
            <p14:sldId id="286"/>
            <p14:sldId id="287"/>
            <p14:sldId id="288"/>
            <p14:sldId id="289"/>
            <p14:sldId id="290"/>
            <p14:sldId id="281"/>
            <p14:sldId id="280"/>
            <p14:sldId id="279"/>
            <p14:sldId id="291"/>
            <p14:sldId id="292"/>
            <p14:sldId id="293"/>
            <p14:sldId id="294"/>
            <p14:sldId id="297"/>
            <p14:sldId id="296"/>
            <p14:sldId id="300"/>
            <p14:sldId id="299"/>
            <p14:sldId id="298"/>
            <p14:sldId id="295"/>
            <p14:sldId id="301"/>
            <p14:sldId id="302"/>
            <p14:sldId id="304"/>
            <p14:sldId id="303"/>
            <p14:sldId id="308"/>
            <p14:sldId id="307"/>
            <p14:sldId id="306"/>
            <p14:sldId id="305"/>
            <p14:sldId id="309"/>
            <p14:sldId id="310"/>
            <p14:sldId id="311"/>
            <p14:sldId id="314"/>
            <p14:sldId id="313"/>
            <p14:sldId id="312"/>
            <p14:sldId id="320"/>
            <p14:sldId id="318"/>
            <p14:sldId id="317"/>
            <p14:sldId id="319"/>
            <p14:sldId id="322"/>
            <p14:sldId id="323"/>
            <p14:sldId id="321"/>
            <p14:sldId id="316"/>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35" autoAdjust="0"/>
    <p:restoredTop sz="88187" autoAdjust="0"/>
  </p:normalViewPr>
  <p:slideViewPr>
    <p:cSldViewPr>
      <p:cViewPr varScale="1">
        <p:scale>
          <a:sx n="77" d="100"/>
          <a:sy n="77" d="100"/>
        </p:scale>
        <p:origin x="-1474" y="-91"/>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5207706"/>
              </p:ext>
            </p:extLst>
          </p:nvPr>
        </p:nvGraphicFramePr>
        <p:xfrm>
          <a:off x="1547664" y="1196752"/>
          <a:ext cx="7272808" cy="2994660"/>
        </p:xfrm>
        <a:graphic>
          <a:graphicData uri="http://schemas.openxmlformats.org/drawingml/2006/table">
            <a:tbl>
              <a:tblPr>
                <a:tableStyleId>{5C22544A-7EE6-4342-B048-85BDC9FD1C3A}</a:tableStyleId>
              </a:tblPr>
              <a:tblGrid>
                <a:gridCol w="7272808"/>
              </a:tblGrid>
              <a:tr h="2808312">
                <a:tc>
                  <a:txBody>
                    <a:bodyPr/>
                    <a:lstStyle/>
                    <a:p>
                      <a:pPr algn="ctr">
                        <a:spcAft>
                          <a:spcPts val="1500"/>
                        </a:spcAft>
                      </a:pPr>
                      <a:r>
                        <a:rPr lang="en-US" sz="4400" kern="1400" spc="25" dirty="0">
                          <a:effectLst/>
                        </a:rPr>
                        <a:t>PROJECT </a:t>
                      </a:r>
                      <a:r>
                        <a:rPr lang="en-US" sz="4400" kern="1400" spc="25" dirty="0" smtClean="0">
                          <a:effectLst/>
                        </a:rPr>
                        <a:t>PRESENTATION </a:t>
                      </a:r>
                    </a:p>
                    <a:p>
                      <a:pPr algn="ctr">
                        <a:spcAft>
                          <a:spcPts val="1500"/>
                        </a:spcAft>
                      </a:pPr>
                      <a:r>
                        <a:rPr lang="en-US" sz="4800" kern="1400" spc="25" dirty="0" smtClean="0">
                          <a:effectLst/>
                        </a:rPr>
                        <a:t>Customer </a:t>
                      </a:r>
                      <a:r>
                        <a:rPr lang="en-US" sz="4800" kern="1400" spc="25" dirty="0">
                          <a:effectLst/>
                        </a:rPr>
                        <a:t>Retention Case study</a:t>
                      </a:r>
                      <a:endParaRPr lang="en-IN" sz="3000" kern="1400" spc="25" dirty="0">
                        <a:solidFill>
                          <a:srgbClr val="2F5897"/>
                        </a:solidFill>
                        <a:effectLst/>
                        <a:latin typeface="Century Gothic"/>
                        <a:ea typeface="HGGothicM"/>
                        <a:cs typeface="Tahoma"/>
                      </a:endParaRPr>
                    </a:p>
                  </a:txBody>
                  <a:tcPr marL="118745" marR="118745" marT="0" marB="0"/>
                </a:tc>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Checking for null values</a:t>
            </a:r>
            <a:r>
              <a:rPr lang="en-IN" dirty="0"/>
              <a:t/>
            </a:r>
            <a:br>
              <a:rPr lang="en-IN" dirty="0"/>
            </a:br>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1988840"/>
            <a:ext cx="3695700" cy="3600400"/>
          </a:xfrm>
        </p:spPr>
      </p:pic>
      <p:sp>
        <p:nvSpPr>
          <p:cNvPr id="5" name="Content Placeholder 4"/>
          <p:cNvSpPr>
            <a:spLocks noGrp="1"/>
          </p:cNvSpPr>
          <p:nvPr>
            <p:ph sz="half" idx="2"/>
          </p:nvPr>
        </p:nvSpPr>
        <p:spPr/>
        <p:txBody>
          <a:bodyPr/>
          <a:lstStyle/>
          <a:p>
            <a:r>
              <a:rPr lang="en-US" dirty="0" smtClean="0"/>
              <a:t>As per the output from </a:t>
            </a:r>
            <a:r>
              <a:rPr lang="en-US" dirty="0" err="1" smtClean="0"/>
              <a:t>df.null.sum</a:t>
            </a:r>
            <a:r>
              <a:rPr lang="en-US" dirty="0" smtClean="0"/>
              <a:t> as well as ,info we see that there are 0 null’s</a:t>
            </a:r>
          </a:p>
          <a:p>
            <a:r>
              <a:rPr lang="en-US" dirty="0" smtClean="0"/>
              <a:t>We see from the diagram as well that there are no null values</a:t>
            </a:r>
          </a:p>
        </p:txBody>
      </p:sp>
    </p:spTree>
    <p:extLst>
      <p:ext uri="{BB962C8B-B14F-4D97-AF65-F5344CB8AC3E}">
        <p14:creationId xmlns:p14="http://schemas.microsoft.com/office/powerpoint/2010/main" val="39667043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in the set </a:t>
            </a:r>
            <a:endParaRPr lang="en-IN" dirty="0"/>
          </a:p>
        </p:txBody>
      </p:sp>
      <p:sp>
        <p:nvSpPr>
          <p:cNvPr id="3" name="Content Placeholder 2"/>
          <p:cNvSpPr>
            <a:spLocks noGrp="1"/>
          </p:cNvSpPr>
          <p:nvPr>
            <p:ph idx="1"/>
          </p:nvPr>
        </p:nvSpPr>
        <p:spPr/>
        <p:txBody>
          <a:bodyPr/>
          <a:lstStyle/>
          <a:p>
            <a:r>
              <a:rPr lang="en-US" dirty="0"/>
              <a:t>We have 46 numerical </a:t>
            </a:r>
            <a:r>
              <a:rPr lang="en-US" dirty="0" smtClean="0"/>
              <a:t>features</a:t>
            </a:r>
          </a:p>
          <a:p>
            <a:endParaRPr lang="en-US" dirty="0"/>
          </a:p>
          <a:p>
            <a:endParaRPr lang="en-US" dirty="0" smtClean="0"/>
          </a:p>
          <a:p>
            <a:r>
              <a:rPr lang="en-US" dirty="0"/>
              <a:t>We have 25 categorical features</a:t>
            </a:r>
            <a:endParaRPr lang="en-IN"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‘Describe’ to show information of a numerical columns</a:t>
            </a:r>
            <a:endParaRPr lang="en-IN"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57199" y="2247230"/>
            <a:ext cx="8632789" cy="3990082"/>
          </a:xfrm>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endParaRPr lang="en-IN" dirty="0"/>
          </a:p>
        </p:txBody>
      </p:sp>
      <p:sp>
        <p:nvSpPr>
          <p:cNvPr id="3" name="Content Placeholder 2"/>
          <p:cNvSpPr>
            <a:spLocks noGrp="1"/>
          </p:cNvSpPr>
          <p:nvPr>
            <p:ph idx="1"/>
          </p:nvPr>
        </p:nvSpPr>
        <p:spPr/>
        <p:txBody>
          <a:bodyPr/>
          <a:lstStyle/>
          <a:p>
            <a:r>
              <a:rPr lang="en-US" dirty="0" smtClean="0"/>
              <a:t>We see that the columns which are not asking for user characteristics and rating based have data btw 1-5 , </a:t>
            </a:r>
          </a:p>
          <a:p>
            <a:r>
              <a:rPr lang="en-US" dirty="0" smtClean="0"/>
              <a:t>We see that all the ratings columns have highest as 5 and lowest 15 as well .</a:t>
            </a:r>
          </a:p>
          <a:p>
            <a:r>
              <a:rPr lang="en-US" dirty="0" smtClean="0"/>
              <a:t>We see that the values in the graph fall within 0 to 10000 which is not good </a:t>
            </a:r>
            <a:endParaRPr lang="en-IN"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Printing all the unique values within each column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342900" lvl="1" indent="0">
              <a:buNone/>
            </a:pPr>
            <a:r>
              <a:rPr lang="en-US" dirty="0" smtClean="0"/>
              <a:t> *</a:t>
            </a:r>
            <a:r>
              <a:rPr lang="en-US" dirty="0"/>
              <a:t>Columns which have numeric values are in range of 1 to 5 , Most of them are ratings for questions based on the type of common feature in online shopping </a:t>
            </a:r>
            <a:endParaRPr lang="en-IN" dirty="0"/>
          </a:p>
          <a:p>
            <a:pPr lvl="1"/>
            <a:r>
              <a:rPr lang="en-US" dirty="0"/>
              <a:t>*5 is the highest while 1 is the lowest and 3 is indifferent </a:t>
            </a:r>
            <a:r>
              <a:rPr lang="en-US" dirty="0" smtClean="0"/>
              <a:t>which </a:t>
            </a:r>
            <a:r>
              <a:rPr lang="en-US" dirty="0"/>
              <a:t>means they are not </a:t>
            </a:r>
            <a:r>
              <a:rPr lang="en-US" dirty="0" smtClean="0"/>
              <a:t>against  </a:t>
            </a:r>
            <a:r>
              <a:rPr lang="en-US" dirty="0"/>
              <a:t>it or for it </a:t>
            </a:r>
            <a:endParaRPr lang="en-IN" dirty="0"/>
          </a:p>
          <a:p>
            <a:r>
              <a:rPr lang="en-US" dirty="0"/>
              <a:t>Observations made :-¶</a:t>
            </a:r>
          </a:p>
          <a:p>
            <a:r>
              <a:rPr lang="en-US" dirty="0"/>
              <a:t>*Columns which have numeric values are in range of 1 to 5 , Most of them are ratings for questions based on the type of common feature in online shopping </a:t>
            </a:r>
          </a:p>
          <a:p>
            <a:r>
              <a:rPr lang="en-US" dirty="0"/>
              <a:t>*5 is the highest while 1 is the lowest and 3 is indifferent </a:t>
            </a:r>
            <a:r>
              <a:rPr lang="en-US" dirty="0" smtClean="0"/>
              <a:t>which </a:t>
            </a:r>
            <a:r>
              <a:rPr lang="en-US" dirty="0"/>
              <a:t>means they are not </a:t>
            </a:r>
            <a:r>
              <a:rPr lang="en-US" dirty="0" smtClean="0"/>
              <a:t>against  </a:t>
            </a:r>
            <a:r>
              <a:rPr lang="en-US" dirty="0"/>
              <a:t>it or for it </a:t>
            </a:r>
            <a:endParaRPr lang="en-IN"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080120"/>
          </a:xfrm>
        </p:spPr>
        <p:txBody>
          <a:bodyPr>
            <a:normAutofit/>
          </a:bodyPr>
          <a:lstStyle/>
          <a:p>
            <a:pPr algn="ctr"/>
            <a:r>
              <a:rPr lang="en-US" dirty="0" smtClean="0"/>
              <a:t>Visualization </a:t>
            </a:r>
            <a:r>
              <a:rPr lang="en-US" dirty="0"/>
              <a:t>of the </a:t>
            </a:r>
            <a:r>
              <a:rPr lang="en-US" dirty="0" smtClean="0"/>
              <a:t>Data</a:t>
            </a:r>
            <a:r>
              <a:rPr lang="en-US" dirty="0"/>
              <a:t/>
            </a:r>
            <a:br>
              <a:rPr lang="en-US" dirty="0"/>
            </a:br>
            <a:r>
              <a:rPr lang="en-US" dirty="0"/>
              <a:t>Count plot and total counts of each column</a:t>
            </a:r>
            <a:endParaRPr lang="en-IN" dirty="0"/>
          </a:p>
        </p:txBody>
      </p:sp>
      <p:pic>
        <p:nvPicPr>
          <p:cNvPr id="409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1484784"/>
            <a:ext cx="3347864" cy="2375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07704" y="3596748"/>
            <a:ext cx="3168352" cy="32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90516" y="1844824"/>
            <a:ext cx="4453484" cy="462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 y="44624"/>
            <a:ext cx="3923927" cy="285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4067944" y="0"/>
            <a:ext cx="5076056" cy="337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 y="3284984"/>
            <a:ext cx="5004048" cy="325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34559" y="3645024"/>
            <a:ext cx="5045953" cy="3006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14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4175726"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9953" y="0"/>
            <a:ext cx="5004047"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3140968"/>
            <a:ext cx="396044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03848" y="4077072"/>
            <a:ext cx="576615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8722"/>
            <a:ext cx="4410068" cy="318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848" y="3140968"/>
            <a:ext cx="4252120" cy="36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499992" y="1"/>
            <a:ext cx="4680520" cy="350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51920" y="3284984"/>
            <a:ext cx="5184576"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2840"/>
            <a:ext cx="4233933" cy="342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11960" y="1"/>
            <a:ext cx="4932040" cy="364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3" y="2636912"/>
            <a:ext cx="4205288" cy="42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707904" y="3385186"/>
            <a:ext cx="5256584"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620688"/>
            <a:ext cx="2719137" cy="5970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4"/>
          <p:cNvSpPr>
            <a:spLocks noGrp="1"/>
          </p:cNvSpPr>
          <p:nvPr>
            <p:ph idx="1"/>
          </p:nvPr>
        </p:nvSpPr>
        <p:spPr>
          <a:xfrm>
            <a:off x="457200" y="1828800"/>
            <a:ext cx="4648200" cy="4297363"/>
          </a:xfrm>
        </p:spPr>
        <p:txBody>
          <a:bodyPr>
            <a:normAutofit/>
          </a:bodyPr>
          <a:lstStyle/>
          <a:p>
            <a:r>
              <a:rPr lang="en-US" dirty="0"/>
              <a:t>What is the project about?</a:t>
            </a:r>
          </a:p>
          <a:p>
            <a:endParaRPr lang="en-US" dirty="0"/>
          </a:p>
          <a:p>
            <a:r>
              <a:rPr lang="en-US" dirty="0"/>
              <a:t>Define the goal of this project</a:t>
            </a:r>
          </a:p>
          <a:p>
            <a:endParaRPr lang="en-US" dirty="0"/>
          </a:p>
          <a:p>
            <a:r>
              <a:rPr lang="en-US" dirty="0"/>
              <a:t>Data </a:t>
            </a:r>
            <a:r>
              <a:rPr lang="en-US" dirty="0" smtClean="0"/>
              <a:t>Collection</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With col 1 to 17 as they are user features</a:t>
            </a:r>
          </a:p>
          <a:p>
            <a:pPr lvl="2"/>
            <a:r>
              <a:rPr lang="en-US" dirty="0"/>
              <a:t>We see the max of users are females</a:t>
            </a:r>
            <a:endParaRPr lang="en-IN" dirty="0"/>
          </a:p>
          <a:p>
            <a:pPr lvl="2"/>
            <a:r>
              <a:rPr lang="en-US" dirty="0"/>
              <a:t>We see that people between 21 to 40 are the highest age group</a:t>
            </a:r>
            <a:endParaRPr lang="en-IN" dirty="0"/>
          </a:p>
          <a:p>
            <a:pPr lvl="2"/>
            <a:r>
              <a:rPr lang="en-US" dirty="0"/>
              <a:t>We see most of user are from Delhi</a:t>
            </a:r>
            <a:endParaRPr lang="en-IN" dirty="0"/>
          </a:p>
          <a:p>
            <a:pPr lvl="2"/>
            <a:r>
              <a:rPr lang="en-US" dirty="0"/>
              <a:t>Most of the users have been shopping online for more than 4 years</a:t>
            </a:r>
            <a:endParaRPr lang="en-IN" dirty="0"/>
          </a:p>
          <a:p>
            <a:pPr lvl="2"/>
            <a:r>
              <a:rPr lang="en-US" dirty="0"/>
              <a:t>And they have purchased more than 10 times in the past 1 year</a:t>
            </a:r>
            <a:endParaRPr lang="en-IN" dirty="0"/>
          </a:p>
          <a:p>
            <a:pPr lvl="2"/>
            <a:r>
              <a:rPr lang="en-US" dirty="0"/>
              <a:t>Most users have mobile internet to use the online shopping platform</a:t>
            </a:r>
            <a:endParaRPr lang="en-IN" dirty="0"/>
          </a:p>
          <a:p>
            <a:pPr lvl="2"/>
            <a:r>
              <a:rPr lang="en-US" dirty="0"/>
              <a:t>Most users are </a:t>
            </a:r>
            <a:r>
              <a:rPr lang="en-US" dirty="0" err="1"/>
              <a:t>iphone</a:t>
            </a:r>
            <a:r>
              <a:rPr lang="en-US" dirty="0"/>
              <a:t> or Mac users</a:t>
            </a:r>
            <a:endParaRPr lang="en-IN" dirty="0"/>
          </a:p>
          <a:p>
            <a:pPr lvl="2"/>
            <a:r>
              <a:rPr lang="en-US" dirty="0"/>
              <a:t>Most users have 5.5 inches or more devices </a:t>
            </a:r>
            <a:endParaRPr lang="en-IN" dirty="0"/>
          </a:p>
          <a:p>
            <a:pPr lvl="2"/>
            <a:r>
              <a:rPr lang="en-US" dirty="0"/>
              <a:t>Majority of users use </a:t>
            </a:r>
            <a:r>
              <a:rPr lang="en-US" dirty="0" err="1"/>
              <a:t>google</a:t>
            </a:r>
            <a:r>
              <a:rPr lang="en-US" dirty="0"/>
              <a:t> chrome</a:t>
            </a:r>
            <a:endParaRPr lang="en-IN" dirty="0"/>
          </a:p>
          <a:p>
            <a:pPr lvl="2"/>
            <a:r>
              <a:rPr lang="en-US" dirty="0"/>
              <a:t>Most of the users use search engine to arrive at the product or platform website</a:t>
            </a:r>
            <a:endParaRPr lang="en-IN" dirty="0"/>
          </a:p>
          <a:p>
            <a:pPr lvl="2"/>
            <a:r>
              <a:rPr lang="en-US" dirty="0"/>
              <a:t>Most reach the product page and also the app page after the search</a:t>
            </a:r>
            <a:endParaRPr lang="en-IN" dirty="0"/>
          </a:p>
          <a:p>
            <a:pPr lvl="2"/>
            <a:r>
              <a:rPr lang="en-US" dirty="0"/>
              <a:t>Most spend more than 15 min in page</a:t>
            </a:r>
            <a:endParaRPr lang="en-IN" dirty="0"/>
          </a:p>
          <a:p>
            <a:pPr lvl="2"/>
            <a:r>
              <a:rPr lang="en-US" dirty="0"/>
              <a:t>Most pay with debit or credit card</a:t>
            </a:r>
            <a:endParaRPr lang="en-IN" dirty="0"/>
          </a:p>
          <a:p>
            <a:endParaRPr lang="en-IN"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8680"/>
            <a:ext cx="9108504" cy="6309320"/>
          </a:xfrm>
        </p:spPr>
        <p:txBody>
          <a:bodyPr>
            <a:normAutofit fontScale="85000" lnSpcReduction="10000"/>
          </a:bodyPr>
          <a:lstStyle/>
          <a:p>
            <a:pPr lvl="1"/>
            <a:r>
              <a:rPr lang="en-US" dirty="0"/>
              <a:t>After checking user features we move to actions on page </a:t>
            </a:r>
            <a:endParaRPr lang="en-IN" dirty="0"/>
          </a:p>
          <a:p>
            <a:pPr lvl="2"/>
            <a:r>
              <a:rPr lang="en-US" dirty="0"/>
              <a:t>We see most leave the page after checkout sometimes</a:t>
            </a:r>
            <a:endParaRPr lang="en-IN" dirty="0"/>
          </a:p>
          <a:p>
            <a:pPr lvl="2"/>
            <a:r>
              <a:rPr lang="en-US" dirty="0"/>
              <a:t>We see they find better offer s they abandon</a:t>
            </a:r>
            <a:endParaRPr lang="en-IN" dirty="0"/>
          </a:p>
          <a:p>
            <a:pPr lvl="1"/>
            <a:r>
              <a:rPr lang="en-US" dirty="0"/>
              <a:t>Then rating columns begin(we will touch on most but as we see they all are choosing that all the features are very important for customer </a:t>
            </a:r>
            <a:r>
              <a:rPr lang="en-US" dirty="0" smtClean="0"/>
              <a:t>retention </a:t>
            </a:r>
            <a:r>
              <a:rPr lang="en-US" b="1" u="sng" dirty="0" smtClean="0"/>
              <a:t>the highest value in each category</a:t>
            </a:r>
            <a:endParaRPr lang="en-IN" b="1" u="sng" dirty="0"/>
          </a:p>
          <a:p>
            <a:pPr lvl="1"/>
            <a:r>
              <a:rPr lang="en-US" dirty="0"/>
              <a:t>18 The content on the website must be easy to read and understand</a:t>
            </a:r>
            <a:endParaRPr lang="en-IN" dirty="0"/>
          </a:p>
          <a:p>
            <a:pPr lvl="1"/>
            <a:r>
              <a:rPr lang="en-US" dirty="0"/>
              <a:t>Strongly agree (5)       164 </a:t>
            </a:r>
            <a:endParaRPr lang="en-IN" dirty="0"/>
          </a:p>
          <a:p>
            <a:pPr lvl="1"/>
            <a:r>
              <a:rPr lang="en-US" dirty="0"/>
              <a:t>19 Information on similar product to the one highlighted  is important for product comparison</a:t>
            </a:r>
            <a:endParaRPr lang="en-IN" dirty="0"/>
          </a:p>
          <a:p>
            <a:pPr lvl="1"/>
            <a:r>
              <a:rPr lang="en-US" dirty="0"/>
              <a:t>Strongly agree (5)    116</a:t>
            </a:r>
            <a:endParaRPr lang="en-IN" dirty="0"/>
          </a:p>
          <a:p>
            <a:pPr lvl="1"/>
            <a:r>
              <a:rPr lang="en-US" dirty="0"/>
              <a:t>20 Complete information on listed seller and product being offered is important for purchase decision</a:t>
            </a:r>
            <a:endParaRPr lang="en-IN" dirty="0"/>
          </a:p>
          <a:p>
            <a:pPr lvl="1"/>
            <a:r>
              <a:rPr lang="en-US" dirty="0"/>
              <a:t>Agree (4)                101</a:t>
            </a:r>
            <a:endParaRPr lang="en-IN" dirty="0"/>
          </a:p>
          <a:p>
            <a:pPr lvl="1"/>
            <a:r>
              <a:rPr lang="en-US" dirty="0"/>
              <a:t>21 All relevant information on listed products must be stated clearly -Agree (4)                132</a:t>
            </a:r>
          </a:p>
          <a:p>
            <a:pPr lvl="1"/>
            <a:r>
              <a:rPr lang="en-US" dirty="0"/>
              <a:t>22 Ease of navigation in </a:t>
            </a:r>
            <a:r>
              <a:rPr lang="en-US" dirty="0" smtClean="0"/>
              <a:t>website Strongly </a:t>
            </a:r>
            <a:r>
              <a:rPr lang="en-US" dirty="0"/>
              <a:t>agree (5)       141</a:t>
            </a:r>
          </a:p>
          <a:p>
            <a:pPr lvl="1"/>
            <a:r>
              <a:rPr lang="en-US" dirty="0"/>
              <a:t>23 Loading and processing </a:t>
            </a:r>
            <a:r>
              <a:rPr lang="en-US" dirty="0" smtClean="0"/>
              <a:t>speed Strongly </a:t>
            </a:r>
            <a:r>
              <a:rPr lang="en-US" dirty="0"/>
              <a:t>agree (5)       115</a:t>
            </a:r>
          </a:p>
          <a:p>
            <a:pPr lvl="1"/>
            <a:r>
              <a:rPr lang="en-US" dirty="0"/>
              <a:t>24 User friendly Interface of the </a:t>
            </a:r>
            <a:r>
              <a:rPr lang="en-US" dirty="0" smtClean="0"/>
              <a:t>website Strongly </a:t>
            </a:r>
            <a:r>
              <a:rPr lang="en-US" dirty="0"/>
              <a:t>agree (5)       189</a:t>
            </a:r>
          </a:p>
          <a:p>
            <a:pPr lvl="1"/>
            <a:r>
              <a:rPr lang="en-US" dirty="0"/>
              <a:t>25 Convenient Payment </a:t>
            </a:r>
            <a:r>
              <a:rPr lang="en-US" dirty="0" err="1"/>
              <a:t>methodsStrongly</a:t>
            </a:r>
            <a:r>
              <a:rPr lang="en-US" dirty="0"/>
              <a:t> agree (5)    159</a:t>
            </a:r>
          </a:p>
          <a:p>
            <a:pPr lvl="1"/>
            <a:r>
              <a:rPr lang="en-US" dirty="0"/>
              <a:t>26 Trust that the online retail store will fulfill its part of the transaction at the stipulated </a:t>
            </a:r>
            <a:r>
              <a:rPr lang="en-US" dirty="0" err="1"/>
              <a:t>timeStrongly</a:t>
            </a:r>
            <a:r>
              <a:rPr lang="en-US" dirty="0"/>
              <a:t> agree (5)    141</a:t>
            </a:r>
            <a:endParaRPr lang="en-IN"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28 Being able to guarantee the privacy of the </a:t>
            </a:r>
            <a:r>
              <a:rPr lang="en-US" dirty="0" err="1"/>
              <a:t>customerStrongly</a:t>
            </a:r>
            <a:r>
              <a:rPr lang="en-US" dirty="0"/>
              <a:t> agree (5)    </a:t>
            </a:r>
            <a:r>
              <a:rPr lang="en-US" dirty="0" smtClean="0"/>
              <a:t>185</a:t>
            </a:r>
          </a:p>
          <a:p>
            <a:r>
              <a:rPr lang="en-US" dirty="0" smtClean="0"/>
              <a:t>29 </a:t>
            </a:r>
            <a:r>
              <a:rPr lang="en-US" dirty="0"/>
              <a:t>Responsiveness, availability of several communication channels (email, online rep, twitter, phone etc.)Strongly agree (5)       149</a:t>
            </a:r>
            <a:endParaRPr lang="en-IN"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of the rating features </a:t>
            </a:r>
            <a:endParaRPr lang="en-IN" dirty="0"/>
          </a:p>
        </p:txBody>
      </p:sp>
      <p:sp>
        <p:nvSpPr>
          <p:cNvPr id="3" name="Content Placeholder 2"/>
          <p:cNvSpPr>
            <a:spLocks noGrp="1"/>
          </p:cNvSpPr>
          <p:nvPr>
            <p:ph idx="1"/>
          </p:nvPr>
        </p:nvSpPr>
        <p:spPr/>
        <p:txBody>
          <a:bodyPr>
            <a:normAutofit fontScale="70000" lnSpcReduction="20000"/>
          </a:bodyPr>
          <a:lstStyle/>
          <a:p>
            <a:pPr marL="457200" indent="-457200">
              <a:buFont typeface="+mj-lt"/>
              <a:buAutoNum type="arabicPeriod"/>
            </a:pPr>
            <a:r>
              <a:rPr lang="en-US" dirty="0"/>
              <a:t>30 Online shopping gives monetary benefit and </a:t>
            </a:r>
            <a:r>
              <a:rPr lang="en-US" dirty="0" smtClean="0"/>
              <a:t>discounts Strongly </a:t>
            </a:r>
            <a:r>
              <a:rPr lang="en-US" dirty="0"/>
              <a:t>agree (5)       </a:t>
            </a:r>
            <a:r>
              <a:rPr lang="en-US" dirty="0" smtClean="0"/>
              <a:t>105</a:t>
            </a:r>
          </a:p>
          <a:p>
            <a:pPr marL="457200" indent="-457200">
              <a:buFont typeface="+mj-lt"/>
              <a:buAutoNum type="arabicPeriod"/>
            </a:pPr>
            <a:r>
              <a:rPr lang="en-US" dirty="0" smtClean="0"/>
              <a:t>31 </a:t>
            </a:r>
            <a:r>
              <a:rPr lang="en-US" dirty="0"/>
              <a:t>Enjoyment is derived from shopping </a:t>
            </a:r>
            <a:r>
              <a:rPr lang="en-US" dirty="0" err="1"/>
              <a:t>onlineStrongly</a:t>
            </a:r>
            <a:r>
              <a:rPr lang="en-US" dirty="0"/>
              <a:t> agree (5)       </a:t>
            </a:r>
            <a:r>
              <a:rPr lang="en-US" dirty="0" smtClean="0"/>
              <a:t>86</a:t>
            </a:r>
          </a:p>
          <a:p>
            <a:pPr marL="457200" indent="-457200">
              <a:buFont typeface="+mj-lt"/>
              <a:buAutoNum type="arabicPeriod"/>
            </a:pPr>
            <a:r>
              <a:rPr lang="en-US" dirty="0" smtClean="0"/>
              <a:t>32 </a:t>
            </a:r>
            <a:r>
              <a:rPr lang="en-US" dirty="0"/>
              <a:t>Shopping online is convenient and </a:t>
            </a:r>
            <a:r>
              <a:rPr lang="en-US" dirty="0" err="1"/>
              <a:t>flexibleStrongly</a:t>
            </a:r>
            <a:r>
              <a:rPr lang="en-US" dirty="0"/>
              <a:t> agree (5)    </a:t>
            </a:r>
            <a:r>
              <a:rPr lang="en-US" dirty="0" smtClean="0"/>
              <a:t>146</a:t>
            </a:r>
          </a:p>
          <a:p>
            <a:pPr marL="457200" indent="-457200">
              <a:buFont typeface="+mj-lt"/>
              <a:buAutoNum type="arabicPeriod"/>
            </a:pPr>
            <a:r>
              <a:rPr lang="en-US" dirty="0" smtClean="0"/>
              <a:t>28 </a:t>
            </a:r>
            <a:r>
              <a:rPr lang="en-US" dirty="0"/>
              <a:t>Being able to guarantee the privacy of the </a:t>
            </a:r>
            <a:r>
              <a:rPr lang="en-US" dirty="0" err="1"/>
              <a:t>customerStrongly</a:t>
            </a:r>
            <a:r>
              <a:rPr lang="en-US" dirty="0"/>
              <a:t> agree (5)    </a:t>
            </a:r>
            <a:r>
              <a:rPr lang="en-US" dirty="0" smtClean="0"/>
              <a:t>185</a:t>
            </a:r>
          </a:p>
          <a:p>
            <a:pPr marL="457200" indent="-457200">
              <a:buFont typeface="+mj-lt"/>
              <a:buAutoNum type="arabicPeriod"/>
            </a:pPr>
            <a:r>
              <a:rPr lang="en-US" dirty="0" smtClean="0"/>
              <a:t>34 </a:t>
            </a:r>
            <a:r>
              <a:rPr lang="en-US" dirty="0"/>
              <a:t>Gaining access to loyalty programs is a benefit of shopping </a:t>
            </a:r>
            <a:r>
              <a:rPr lang="en-US" dirty="0" err="1"/>
              <a:t>onlineStrongly</a:t>
            </a:r>
            <a:r>
              <a:rPr lang="en-US" dirty="0"/>
              <a:t> agree (5)       </a:t>
            </a:r>
            <a:r>
              <a:rPr lang="en-US" dirty="0" smtClean="0"/>
              <a:t>115</a:t>
            </a:r>
          </a:p>
          <a:p>
            <a:pPr marL="457200" indent="-457200">
              <a:buFont typeface="+mj-lt"/>
              <a:buAutoNum type="arabicPeriod"/>
            </a:pPr>
            <a:r>
              <a:rPr lang="en-US" dirty="0" smtClean="0"/>
              <a:t>35 </a:t>
            </a:r>
            <a:r>
              <a:rPr lang="en-US" dirty="0"/>
              <a:t>Displaying quality Information on the website improves satisfaction of </a:t>
            </a:r>
            <a:r>
              <a:rPr lang="en-US" dirty="0" err="1"/>
              <a:t>customersStrongly</a:t>
            </a:r>
            <a:r>
              <a:rPr lang="en-US" dirty="0"/>
              <a:t> agree (5)    </a:t>
            </a:r>
            <a:r>
              <a:rPr lang="en-US" dirty="0" smtClean="0"/>
              <a:t>133</a:t>
            </a:r>
          </a:p>
          <a:p>
            <a:pPr marL="457200" indent="-457200">
              <a:buFont typeface="+mj-lt"/>
              <a:buAutoNum type="arabicPeriod"/>
            </a:pPr>
            <a:r>
              <a:rPr lang="en-US" dirty="0" smtClean="0"/>
              <a:t>36 </a:t>
            </a:r>
            <a:r>
              <a:rPr lang="en-US" dirty="0"/>
              <a:t>User derive satisfaction while shopping on a good quality website or </a:t>
            </a:r>
            <a:r>
              <a:rPr lang="en-US" dirty="0" err="1"/>
              <a:t>applicationStrongly</a:t>
            </a:r>
            <a:r>
              <a:rPr lang="en-US" dirty="0"/>
              <a:t> agree (5)    </a:t>
            </a:r>
            <a:r>
              <a:rPr lang="en-US" dirty="0" smtClean="0"/>
              <a:t>175</a:t>
            </a:r>
          </a:p>
          <a:p>
            <a:pPr marL="457200" indent="-457200">
              <a:buFont typeface="+mj-lt"/>
              <a:buAutoNum type="arabicPeriod"/>
            </a:pPr>
            <a:r>
              <a:rPr lang="en-US" dirty="0" smtClean="0"/>
              <a:t>37 </a:t>
            </a:r>
            <a:r>
              <a:rPr lang="en-US" dirty="0"/>
              <a:t>Net Benefit derived from shopping online can lead to users </a:t>
            </a:r>
            <a:r>
              <a:rPr lang="en-US" dirty="0" err="1"/>
              <a:t>satisfactionStrongly</a:t>
            </a:r>
            <a:r>
              <a:rPr lang="en-US" dirty="0"/>
              <a:t> agree (5)    </a:t>
            </a:r>
            <a:r>
              <a:rPr lang="en-US" dirty="0" smtClean="0"/>
              <a:t>164</a:t>
            </a:r>
          </a:p>
          <a:p>
            <a:pPr marL="457200" indent="-457200">
              <a:buFont typeface="+mj-lt"/>
              <a:buAutoNum type="arabicPeriod"/>
            </a:pPr>
            <a:r>
              <a:rPr lang="en-US" dirty="0" smtClean="0"/>
              <a:t>38 </a:t>
            </a:r>
            <a:r>
              <a:rPr lang="en-US" dirty="0"/>
              <a:t>User satisfaction cannot exist without </a:t>
            </a:r>
            <a:r>
              <a:rPr lang="en-US" dirty="0" err="1"/>
              <a:t>trustStrongly</a:t>
            </a:r>
            <a:r>
              <a:rPr lang="en-US" dirty="0"/>
              <a:t> agree (5)       </a:t>
            </a:r>
            <a:r>
              <a:rPr lang="en-US" dirty="0" smtClean="0"/>
              <a:t>122</a:t>
            </a:r>
          </a:p>
          <a:p>
            <a:pPr marL="457200" indent="-457200">
              <a:buFont typeface="+mj-lt"/>
              <a:buAutoNum type="arabicPeriod"/>
            </a:pPr>
            <a:r>
              <a:rPr lang="en-US" dirty="0" smtClean="0"/>
              <a:t>39 </a:t>
            </a:r>
            <a:r>
              <a:rPr lang="en-US" dirty="0"/>
              <a:t>Offering a wide variety of listed product in several </a:t>
            </a:r>
            <a:r>
              <a:rPr lang="en-US" dirty="0" err="1"/>
              <a:t>categoryStrongly</a:t>
            </a:r>
            <a:r>
              <a:rPr lang="en-US" dirty="0"/>
              <a:t> agree (5)    </a:t>
            </a:r>
            <a:r>
              <a:rPr lang="en-US" dirty="0" smtClean="0"/>
              <a:t>111</a:t>
            </a:r>
          </a:p>
          <a:p>
            <a:pPr marL="457200" indent="-457200">
              <a:buFont typeface="+mj-lt"/>
              <a:buAutoNum type="arabicPeriod"/>
            </a:pPr>
            <a:r>
              <a:rPr lang="en-US" dirty="0" smtClean="0"/>
              <a:t>40 </a:t>
            </a:r>
            <a:r>
              <a:rPr lang="en-US" dirty="0"/>
              <a:t>Provision of complete and relevant product </a:t>
            </a:r>
            <a:r>
              <a:rPr lang="en-US" dirty="0" err="1"/>
              <a:t>informationStrongly</a:t>
            </a:r>
            <a:r>
              <a:rPr lang="en-US" dirty="0"/>
              <a:t> agree (5)    </a:t>
            </a:r>
            <a:r>
              <a:rPr lang="en-US" dirty="0" smtClean="0"/>
              <a:t>135</a:t>
            </a:r>
          </a:p>
          <a:p>
            <a:pPr marL="457200" indent="-457200">
              <a:buFont typeface="+mj-lt"/>
              <a:buAutoNum type="arabicPeriod"/>
            </a:pPr>
            <a:r>
              <a:rPr lang="en-US" dirty="0" smtClean="0"/>
              <a:t>41 </a:t>
            </a:r>
            <a:r>
              <a:rPr lang="en-US" dirty="0"/>
              <a:t>Monetary </a:t>
            </a:r>
            <a:r>
              <a:rPr lang="en-US" dirty="0" err="1"/>
              <a:t>savingsStrongly</a:t>
            </a:r>
            <a:r>
              <a:rPr lang="en-US" dirty="0"/>
              <a:t> agree (5)    148</a:t>
            </a:r>
            <a:endParaRPr lang="en-IN" dirty="0"/>
          </a:p>
        </p:txBody>
      </p:sp>
    </p:spTree>
    <p:extLst>
      <p:ext uri="{BB962C8B-B14F-4D97-AF65-F5344CB8AC3E}">
        <p14:creationId xmlns:p14="http://schemas.microsoft.com/office/powerpoint/2010/main" val="79169188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We see that most of the users have chosen strong agree or Agree for all the features</a:t>
            </a:r>
          </a:p>
          <a:p>
            <a:r>
              <a:rPr lang="en-US" dirty="0" smtClean="0"/>
              <a:t>We also see that the vast majority of the users shop more than 4 years so we have a mix of both young adults and adults .</a:t>
            </a:r>
          </a:p>
          <a:p>
            <a:r>
              <a:rPr lang="en-US" dirty="0" smtClean="0"/>
              <a:t>Let us move to only the ratings columns and their total value</a:t>
            </a:r>
            <a:endParaRPr lang="en-IN" dirty="0"/>
          </a:p>
        </p:txBody>
      </p:sp>
    </p:spTree>
    <p:extLst>
      <p:ext uri="{BB962C8B-B14F-4D97-AF65-F5344CB8AC3E}">
        <p14:creationId xmlns:p14="http://schemas.microsoft.com/office/powerpoint/2010/main" val="3944679779"/>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492896"/>
            <a:ext cx="8214360" cy="39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983134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9" y="1916832"/>
            <a:ext cx="895495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964635"/>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32856"/>
            <a:ext cx="8913168" cy="45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763280"/>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988840"/>
            <a:ext cx="878497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92466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916832"/>
            <a:ext cx="896448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4443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r>
              <a:rPr lang="en-US" dirty="0"/>
              <a:t/>
            </a:r>
            <a:br>
              <a:rPr lang="en-US" dirty="0"/>
            </a:br>
            <a:endParaRPr lang="en-IN" dirty="0"/>
          </a:p>
        </p:txBody>
      </p:sp>
      <p:sp>
        <p:nvSpPr>
          <p:cNvPr id="3" name="Content Placeholder 2"/>
          <p:cNvSpPr>
            <a:spLocks noGrp="1"/>
          </p:cNvSpPr>
          <p:nvPr>
            <p:ph idx="1"/>
          </p:nvPr>
        </p:nvSpPr>
        <p:spPr>
          <a:xfrm>
            <a:off x="457200" y="1484784"/>
            <a:ext cx="8229600" cy="5040560"/>
          </a:xfrm>
        </p:spPr>
        <p:txBody>
          <a:bodyPr>
            <a:normAutofit fontScale="85000" lnSpcReduction="10000"/>
          </a:bodyPr>
          <a:lstStyle/>
          <a:p>
            <a:r>
              <a:rPr lang="en-US" dirty="0"/>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275758498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4" y="1988840"/>
            <a:ext cx="880294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267847"/>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132856"/>
            <a:ext cx="8712968" cy="395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029205"/>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026246"/>
            <a:ext cx="8280920" cy="442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381691"/>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957164"/>
            <a:ext cx="8424936" cy="471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952103"/>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844740"/>
            <a:ext cx="8208912" cy="475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69508"/>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the features </a:t>
            </a:r>
            <a:endParaRPr lang="en-IN" dirty="0"/>
          </a:p>
        </p:txBody>
      </p:sp>
      <p:sp>
        <p:nvSpPr>
          <p:cNvPr id="3" name="Content Placeholder 2"/>
          <p:cNvSpPr>
            <a:spLocks noGrp="1"/>
          </p:cNvSpPr>
          <p:nvPr>
            <p:ph idx="1"/>
          </p:nvPr>
        </p:nvSpPr>
        <p:spPr/>
        <p:txBody>
          <a:bodyPr/>
          <a:lstStyle/>
          <a:p>
            <a:r>
              <a:rPr lang="en-US" dirty="0" smtClean="0"/>
              <a:t>We check for the values in a tabular columns first , as there are too many columns,</a:t>
            </a:r>
          </a:p>
          <a:p>
            <a:r>
              <a:rPr lang="en-US" dirty="0" smtClean="0"/>
              <a:t>We will also plot a heat map to see the relationship</a:t>
            </a:r>
          </a:p>
          <a:p>
            <a:r>
              <a:rPr lang="en-US" dirty="0" smtClean="0"/>
              <a:t>We see that some columns are high </a:t>
            </a:r>
            <a:r>
              <a:rPr lang="en-US" dirty="0" err="1" smtClean="0"/>
              <a:t>ly</a:t>
            </a:r>
            <a:r>
              <a:rPr lang="en-US" dirty="0" smtClean="0"/>
              <a:t> correlated will check them out </a:t>
            </a:r>
          </a:p>
          <a:p>
            <a:endParaRPr lang="en-IN" dirty="0"/>
          </a:p>
        </p:txBody>
      </p:sp>
    </p:spTree>
    <p:extLst>
      <p:ext uri="{BB962C8B-B14F-4D97-AF65-F5344CB8AC3E}">
        <p14:creationId xmlns:p14="http://schemas.microsoft.com/office/powerpoint/2010/main" val="1793059786"/>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420792"/>
            <a:ext cx="8784976" cy="635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145933"/>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see that there is a significant amount of columns whose relationship between </a:t>
            </a:r>
            <a:r>
              <a:rPr lang="en-US" dirty="0" err="1" smtClean="0"/>
              <a:t>themis</a:t>
            </a:r>
            <a:r>
              <a:rPr lang="en-US" dirty="0" smtClean="0"/>
              <a:t> very high</a:t>
            </a:r>
            <a:endParaRPr lang="en-IN" dirty="0"/>
          </a:p>
        </p:txBody>
      </p:sp>
      <p:pic>
        <p:nvPicPr>
          <p:cNvPr id="2048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3874" y="1742191"/>
            <a:ext cx="7325055" cy="511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939054"/>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We </a:t>
            </a:r>
            <a:r>
              <a:rPr lang="en-US" sz="2800" dirty="0"/>
              <a:t>see that the features from 18th to 47 as shows very high </a:t>
            </a:r>
            <a:r>
              <a:rPr lang="en-US" sz="2800" dirty="0" smtClean="0"/>
              <a:t>correlation </a:t>
            </a:r>
            <a:r>
              <a:rPr lang="en-US" sz="2800" dirty="0"/>
              <a:t>with the other features as they all show that users fee all the features are very important to improve customer retention</a:t>
            </a:r>
            <a:endParaRPr lang="en-IN" sz="2800" dirty="0"/>
          </a:p>
        </p:txBody>
      </p:sp>
    </p:spTree>
    <p:extLst>
      <p:ext uri="{BB962C8B-B14F-4D97-AF65-F5344CB8AC3E}">
        <p14:creationId xmlns:p14="http://schemas.microsoft.com/office/powerpoint/2010/main" val="3222571355"/>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6694"/>
            <a:ext cx="9144000" cy="6604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4915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Candara" pitchFamily="34" charset="0"/>
              </a:rPr>
              <a:t>Define the goal of this project</a:t>
            </a:r>
            <a:r>
              <a:rPr lang="en-US" dirty="0"/>
              <a:t/>
            </a:r>
            <a:br>
              <a:rPr lang="en-US" dirty="0"/>
            </a:br>
            <a:endParaRPr lang="en-IN"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62086" y="1828800"/>
            <a:ext cx="8019827" cy="4297363"/>
          </a:xfrm>
        </p:spPr>
      </p:pic>
    </p:spTree>
    <p:extLst>
      <p:ext uri="{BB962C8B-B14F-4D97-AF65-F5344CB8AC3E}">
        <p14:creationId xmlns:p14="http://schemas.microsoft.com/office/powerpoint/2010/main" val="1490861769"/>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In the previous slide we only check for relationship btw the ratings columns,</a:t>
            </a:r>
          </a:p>
          <a:p>
            <a:r>
              <a:rPr lang="en-US" b="1" dirty="0"/>
              <a:t>We see there is high correlation between the columns 18 to 28 as well as 33 to 37th columns .</a:t>
            </a:r>
          </a:p>
          <a:p>
            <a:endParaRPr lang="en-US" b="1" dirty="0"/>
          </a:p>
          <a:p>
            <a:r>
              <a:rPr lang="en-US" b="1" dirty="0"/>
              <a:t>We see that the features all state that the values are stating there is strong </a:t>
            </a:r>
            <a:r>
              <a:rPr lang="en-US" b="1" dirty="0" smtClean="0"/>
              <a:t>+</a:t>
            </a:r>
            <a:r>
              <a:rPr lang="en-US" b="1" dirty="0" err="1" smtClean="0"/>
              <a:t>ve</a:t>
            </a:r>
            <a:r>
              <a:rPr lang="en-US" b="1" dirty="0" smtClean="0"/>
              <a:t> relationship that </a:t>
            </a:r>
            <a:r>
              <a:rPr lang="en-US" b="1" dirty="0"/>
              <a:t>all the features are very important to retain customers in the platform</a:t>
            </a:r>
            <a:endParaRPr lang="en-IN" b="1" dirty="0"/>
          </a:p>
        </p:txBody>
      </p:sp>
    </p:spTree>
    <p:extLst>
      <p:ext uri="{BB962C8B-B14F-4D97-AF65-F5344CB8AC3E}">
        <p14:creationId xmlns:p14="http://schemas.microsoft.com/office/powerpoint/2010/main" val="450430710"/>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We </a:t>
            </a:r>
            <a:r>
              <a:rPr lang="en-US" sz="2400" dirty="0"/>
              <a:t>are plotting pivot table to check the </a:t>
            </a:r>
            <a:r>
              <a:rPr lang="en-US" sz="2400" dirty="0" smtClean="0"/>
              <a:t>spread of </a:t>
            </a:r>
            <a:r>
              <a:rPr lang="en-US" sz="2400" dirty="0"/>
              <a:t>the </a:t>
            </a:r>
            <a:r>
              <a:rPr lang="en-US" sz="2400" dirty="0" smtClean="0"/>
              <a:t>rating columns and  </a:t>
            </a:r>
            <a:r>
              <a:rPr lang="en-US" sz="2400" dirty="0"/>
              <a:t>among the features of the </a:t>
            </a:r>
            <a:r>
              <a:rPr lang="en-US" sz="2400" dirty="0" smtClean="0"/>
              <a:t>user characteristics</a:t>
            </a:r>
            <a:endParaRPr lang="en-IN" sz="2400"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1" y="1988840"/>
            <a:ext cx="890141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195430"/>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88640"/>
            <a:ext cx="8640960"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28980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121" y="620688"/>
            <a:ext cx="892437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554959"/>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92899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311101"/>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916832"/>
            <a:ext cx="885698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425059"/>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856984"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868388"/>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a:t>
            </a:r>
            <a:r>
              <a:rPr lang="en-US" dirty="0" err="1" smtClean="0"/>
              <a:t>Dist</a:t>
            </a:r>
            <a:r>
              <a:rPr lang="en-US" dirty="0" smtClean="0"/>
              <a:t> Plot for rating columns</a:t>
            </a:r>
            <a:endParaRPr lang="en-IN" dirty="0"/>
          </a:p>
        </p:txBody>
      </p:sp>
      <p:sp>
        <p:nvSpPr>
          <p:cNvPr id="3" name="Content Placeholder 2"/>
          <p:cNvSpPr>
            <a:spLocks noGrp="1"/>
          </p:cNvSpPr>
          <p:nvPr>
            <p:ph idx="1"/>
          </p:nvPr>
        </p:nvSpPr>
        <p:spPr/>
        <p:txBody>
          <a:bodyPr/>
          <a:lstStyle/>
          <a:p>
            <a:r>
              <a:rPr lang="en-US" dirty="0" smtClean="0"/>
              <a:t>We see that the most importance or max of the users chose that they strongly agree that all the features are important.</a:t>
            </a:r>
          </a:p>
          <a:p>
            <a:endParaRPr lang="en-US" dirty="0"/>
          </a:p>
          <a:p>
            <a:r>
              <a:rPr lang="en-US" dirty="0" smtClean="0"/>
              <a:t>We see that both the utilitarian as well as the hedonistic values for the online shopping experience is very important as per this dataset</a:t>
            </a:r>
            <a:endParaRPr lang="en-IN" dirty="0"/>
          </a:p>
        </p:txBody>
      </p:sp>
    </p:spTree>
    <p:extLst>
      <p:ext uri="{BB962C8B-B14F-4D97-AF65-F5344CB8AC3E}">
        <p14:creationId xmlns:p14="http://schemas.microsoft.com/office/powerpoint/2010/main" val="441555036"/>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05" y="0"/>
            <a:ext cx="922310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228052"/>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We see that all the columns show data is beyond 4 and 5 which means that most of the user are strongly agreeing that all the features are important for customer </a:t>
            </a:r>
            <a:r>
              <a:rPr lang="en-US" dirty="0" smtClean="0"/>
              <a:t>retention.</a:t>
            </a:r>
          </a:p>
          <a:p>
            <a:endParaRPr lang="en-US" dirty="0"/>
          </a:p>
          <a:p>
            <a:r>
              <a:rPr lang="en-US" dirty="0" smtClean="0"/>
              <a:t>We also don’t see outliers as the columns have categorical data.</a:t>
            </a:r>
          </a:p>
          <a:p>
            <a:endParaRPr lang="en-IN" dirty="0"/>
          </a:p>
        </p:txBody>
      </p:sp>
    </p:spTree>
    <p:extLst>
      <p:ext uri="{BB962C8B-B14F-4D97-AF65-F5344CB8AC3E}">
        <p14:creationId xmlns:p14="http://schemas.microsoft.com/office/powerpoint/2010/main" val="157225105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a:t>* This dataset comprises of respondents from online shoppers , they have shared </a:t>
            </a:r>
            <a:r>
              <a:rPr lang="en-US" dirty="0" smtClean="0"/>
              <a:t>their </a:t>
            </a:r>
            <a:r>
              <a:rPr lang="en-US" dirty="0"/>
              <a:t>shopping experience.</a:t>
            </a:r>
          </a:p>
          <a:p>
            <a:endParaRPr lang="en-US" dirty="0"/>
          </a:p>
          <a:p>
            <a:r>
              <a:rPr lang="en-US" dirty="0"/>
              <a:t>* Using the combined responses of </a:t>
            </a:r>
            <a:r>
              <a:rPr lang="en-US" dirty="0" smtClean="0"/>
              <a:t>their </a:t>
            </a:r>
            <a:r>
              <a:rPr lang="en-US" dirty="0"/>
              <a:t>experience we are going to see the utilitarian as well as the hedonistic value weightage.</a:t>
            </a:r>
          </a:p>
          <a:p>
            <a:endParaRPr lang="en-US" dirty="0"/>
          </a:p>
          <a:p>
            <a:r>
              <a:rPr lang="en-US" dirty="0"/>
              <a:t>* Since we do not have a target variable we will assume that the higher values in both the utilitarian as </a:t>
            </a:r>
            <a:r>
              <a:rPr lang="en-US" dirty="0" smtClean="0"/>
              <a:t>well </a:t>
            </a:r>
            <a:r>
              <a:rPr lang="en-US" dirty="0"/>
              <a:t>as the hedonistic value and feature which compliments that will increase customer retention </a:t>
            </a:r>
          </a:p>
          <a:p>
            <a:endParaRPr lang="en-US" dirty="0"/>
          </a:p>
          <a:p>
            <a:r>
              <a:rPr lang="en-US" dirty="0"/>
              <a:t>* We will also find out which group of the respondents fall into the category of having highest customer retention</a:t>
            </a:r>
            <a:endParaRPr lang="en-IN" dirty="0"/>
          </a:p>
        </p:txBody>
      </p:sp>
    </p:spTree>
    <p:extLst>
      <p:ext uri="{BB962C8B-B14F-4D97-AF65-F5344CB8AC3E}">
        <p14:creationId xmlns:p14="http://schemas.microsoft.com/office/powerpoint/2010/main" val="2037720455"/>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969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04688" y="116632"/>
            <a:ext cx="8659799"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724643"/>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0"/>
            <a:ext cx="8928992"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188752"/>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Conclusion:-</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r>
              <a:rPr lang="en-US" dirty="0"/>
              <a:t>    We have done Exploratory Data Analysis , In our analysis we have seen -</a:t>
            </a:r>
          </a:p>
          <a:p>
            <a:r>
              <a:rPr lang="en-US" dirty="0"/>
              <a:t>    * There are 71 columns and 269 rows of data.</a:t>
            </a:r>
          </a:p>
          <a:p>
            <a:r>
              <a:rPr lang="en-US" dirty="0"/>
              <a:t>    * We have seen that the values from 1 to 17 shows the characteristics of the user or respondents</a:t>
            </a:r>
          </a:p>
          <a:p>
            <a:r>
              <a:rPr lang="en-US" dirty="0"/>
              <a:t>    * we see that the columns 18 to 47 show rating of the features of the online shopping experience.</a:t>
            </a:r>
          </a:p>
          <a:p>
            <a:r>
              <a:rPr lang="en-US" dirty="0"/>
              <a:t>    * We see that the rest columns form 48 to 71 show the similar features of the user </a:t>
            </a:r>
            <a:r>
              <a:rPr lang="en-US" dirty="0" smtClean="0"/>
              <a:t>experience</a:t>
            </a:r>
            <a:endParaRPr lang="en-US" dirty="0"/>
          </a:p>
          <a:p>
            <a:r>
              <a:rPr lang="en-US" dirty="0"/>
              <a:t>    * we have plotted </a:t>
            </a:r>
            <a:r>
              <a:rPr lang="en-US" dirty="0" err="1"/>
              <a:t>countplot,barplot,stripplot,boxplot</a:t>
            </a:r>
            <a:endParaRPr lang="en-US" dirty="0"/>
          </a:p>
          <a:p>
            <a:r>
              <a:rPr lang="en-US" dirty="0"/>
              <a:t>    * we have done </a:t>
            </a:r>
            <a:r>
              <a:rPr lang="en-US" dirty="0" smtClean="0"/>
              <a:t>correlation </a:t>
            </a:r>
            <a:r>
              <a:rPr lang="en-US" dirty="0"/>
              <a:t>matrix with the whole data as well as the ratings </a:t>
            </a:r>
            <a:r>
              <a:rPr lang="en-US" dirty="0" smtClean="0"/>
              <a:t>columns </a:t>
            </a:r>
            <a:r>
              <a:rPr lang="en-US" dirty="0"/>
              <a:t>alone</a:t>
            </a:r>
          </a:p>
          <a:p>
            <a:r>
              <a:rPr lang="en-US" dirty="0"/>
              <a:t>    * we did feature engineering by checking nulls as well as making </a:t>
            </a:r>
            <a:r>
              <a:rPr lang="en-US" dirty="0" smtClean="0"/>
              <a:t>separate </a:t>
            </a:r>
            <a:r>
              <a:rPr lang="en-US" dirty="0"/>
              <a:t>objects for rating and non numeric col</a:t>
            </a:r>
          </a:p>
          <a:p>
            <a:r>
              <a:rPr lang="en-US" dirty="0"/>
              <a:t>    * we have plotted pivot table to check the relationship btw the user characteristics as well as the rating columns</a:t>
            </a:r>
          </a:p>
          <a:p>
            <a:endParaRPr lang="en-US" dirty="0"/>
          </a:p>
          <a:p>
            <a:r>
              <a:rPr lang="en-US" dirty="0"/>
              <a:t>    We see that from our analysis the maximum no of users feel that all the features are very important in </a:t>
            </a:r>
            <a:r>
              <a:rPr lang="en-US" dirty="0" smtClean="0"/>
              <a:t>their </a:t>
            </a:r>
            <a:r>
              <a:rPr lang="en-US" dirty="0"/>
              <a:t>online experience, Be it Utilitarian value and hedonistic , all of them selected strongly </a:t>
            </a:r>
            <a:r>
              <a:rPr lang="en-US" dirty="0" err="1"/>
              <a:t>agrre</a:t>
            </a:r>
            <a:r>
              <a:rPr lang="en-US" dirty="0"/>
              <a:t> for the features </a:t>
            </a:r>
            <a:r>
              <a:rPr lang="en-US" dirty="0" smtClean="0"/>
              <a:t>importance.</a:t>
            </a:r>
            <a:endParaRPr lang="en-IN" dirty="0"/>
          </a:p>
        </p:txBody>
      </p:sp>
    </p:spTree>
    <p:extLst>
      <p:ext uri="{BB962C8B-B14F-4D97-AF65-F5344CB8AC3E}">
        <p14:creationId xmlns:p14="http://schemas.microsoft.com/office/powerpoint/2010/main" val="3226482564"/>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65695058"/>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16186605"/>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0379019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IN" dirty="0"/>
          </a:p>
        </p:txBody>
      </p:sp>
      <p:sp>
        <p:nvSpPr>
          <p:cNvPr id="3" name="Content Placeholder 2"/>
          <p:cNvSpPr>
            <a:spLocks noGrp="1"/>
          </p:cNvSpPr>
          <p:nvPr>
            <p:ph idx="1"/>
          </p:nvPr>
        </p:nvSpPr>
        <p:spPr/>
        <p:txBody>
          <a:bodyPr/>
          <a:lstStyle/>
          <a:p>
            <a:r>
              <a:rPr lang="en-US" dirty="0"/>
              <a:t>We have 2 datasets where one has encoded variables while the other has un coded , we will try to use both in our analysis</a:t>
            </a:r>
          </a:p>
          <a:p>
            <a:r>
              <a:rPr lang="en-US" dirty="0"/>
              <a:t>The Dataset is collected from online shoppers by them filling out the form which shows their online shopping experience</a:t>
            </a:r>
          </a:p>
          <a:p>
            <a:r>
              <a:rPr lang="en-US" dirty="0"/>
              <a:t>The data consists of 71 column and 269 rows.</a:t>
            </a:r>
          </a:p>
          <a:p>
            <a:endParaRPr lang="en-IN" dirty="0"/>
          </a:p>
        </p:txBody>
      </p:sp>
    </p:spTree>
    <p:extLst>
      <p:ext uri="{BB962C8B-B14F-4D97-AF65-F5344CB8AC3E}">
        <p14:creationId xmlns:p14="http://schemas.microsoft.com/office/powerpoint/2010/main" val="333092648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pPr lvl="0" algn="ctr"/>
            <a:r>
              <a:rPr lang="en-US" dirty="0" smtClean="0"/>
              <a:t>Check the names of the columns</a:t>
            </a:r>
            <a:r>
              <a:rPr lang="en-IN" dirty="0"/>
              <a:t/>
            </a:r>
            <a:br>
              <a:rPr lang="en-IN" dirty="0"/>
            </a:br>
            <a:r>
              <a:rPr lang="en-IN" dirty="0"/>
              <a:t>T</a:t>
            </a:r>
            <a:r>
              <a:rPr lang="en-IN" dirty="0" smtClean="0"/>
              <a:t>he Users characteristics 1-17</a:t>
            </a:r>
            <a:endParaRPr lang="en-US" dirty="0"/>
          </a:p>
        </p:txBody>
      </p:sp>
      <p:sp>
        <p:nvSpPr>
          <p:cNvPr id="4" name="Content Placeholder 3"/>
          <p:cNvSpPr>
            <a:spLocks noGrp="1"/>
          </p:cNvSpPr>
          <p:nvPr>
            <p:ph idx="1"/>
          </p:nvPr>
        </p:nvSpPr>
        <p:spPr>
          <a:xfrm>
            <a:off x="-252536" y="1828800"/>
            <a:ext cx="9396536" cy="5029200"/>
          </a:xfrm>
        </p:spPr>
        <p:txBody>
          <a:bodyPr>
            <a:noAutofit/>
          </a:bodyPr>
          <a:lstStyle/>
          <a:p>
            <a:r>
              <a:rPr lang="en-US" sz="1600" dirty="0"/>
              <a:t>1Gender of respondent', '2 How old are you? ', '3 Which city do you shop online from?', '4 What is the Pin Code of where you shop online from?', '5 Since How Long You are Shopping Online ?', '6 How many times you have made an online purchase in the past 1 year?', '7 How do you access the internet while shopping on-line?', '8 Which device do you use to access the online shopping?', '9 What is the screen size of your mobile device?\t\t\t\t\t\t ', '10 What is the operating system (OS) of your device?\t\t\t\t ', '11 What browser do you run on your device to access the website?\t\t\t ', '12 Which channel did you follow to arrive at your favorite online store for the first time? ', '13 After first visit, how do you reach the online retail store?\t\t\t\t ', '14 How much time do you explore the e- retail store before making a purchase decision? ', '15 What is your preferred payment Option?\t\t\t\t\t ', '16 How 4 do you abandon (selecting an items and leaving without making payment) your shopping cart?\t\t\t\t\t\t\t ', '17 Why did you abandon the Bag, Shopping Cart?\t\t\t\t\t ', </a:t>
            </a:r>
          </a:p>
        </p:txBody>
      </p:sp>
    </p:spTree>
    <p:custDataLst>
      <p:tags r:id="rId1"/>
    </p:custData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Columns asking their rating based on online shopping</a:t>
            </a:r>
            <a:br>
              <a:rPr lang="en-US" dirty="0" smtClean="0"/>
            </a:br>
            <a:r>
              <a:rPr lang="en-US" dirty="0" smtClean="0"/>
              <a:t>18-38</a:t>
            </a:r>
            <a:endParaRPr lang="en-IN" dirty="0"/>
          </a:p>
        </p:txBody>
      </p:sp>
      <p:sp>
        <p:nvSpPr>
          <p:cNvPr id="3" name="Content Placeholder 2"/>
          <p:cNvSpPr>
            <a:spLocks noGrp="1"/>
          </p:cNvSpPr>
          <p:nvPr>
            <p:ph idx="1"/>
          </p:nvPr>
        </p:nvSpPr>
        <p:spPr>
          <a:xfrm>
            <a:off x="0" y="1700808"/>
            <a:ext cx="9144000" cy="5157192"/>
          </a:xfrm>
        </p:spPr>
        <p:txBody>
          <a:bodyPr>
            <a:noAutofit/>
          </a:bodyPr>
          <a:lstStyle/>
          <a:p>
            <a:pPr marL="0" indent="0">
              <a:buNone/>
            </a:pPr>
            <a:r>
              <a:rPr lang="en-US" sz="1400" dirty="0"/>
              <a:t>'18 The content on the website must be easy to read and understand', '19 Information on similar product to the one highlighted is important for product comparison', '20 Complete information on listed seller and product being offered is important for purchase decision.', '21 All relevant information on listed products must be stated clearly', '22 Ease of navigation in website', '23 Loading and processing speed', '24 User friendly Interface of the website', '25 Convenient Payment methods', '26 Trust that the online retail store will fulfill its part of the transaction at the stipulated time', '27 Empathy (readiness to assist with queries) towards the customers', '28 Being able to guarantee the privacy of the customer', '29 Responsiveness, availability of several communication channels (email, online rep, twitter, phone etc.)', '30 Online shopping gives monetary benefit and discounts', '31 Enjoyment is derived from shopping online', '32 Shopping online is convenient and flexible', '33 Return and replacement policy of the e-</a:t>
            </a:r>
            <a:r>
              <a:rPr lang="en-US" sz="1400" dirty="0" err="1"/>
              <a:t>tailer</a:t>
            </a:r>
            <a:r>
              <a:rPr lang="en-US" sz="1400" dirty="0"/>
              <a:t> is important for purchase decision', '34 Gaining access to loyalty programs is a benefit of shopping online', '35 Displaying quality Information on the website improves satisfaction of customers', '36 User derive satisfaction while shopping on a good quality website or application', '37 Net Benefit derived from shopping online can lead to users satisfaction', '38 User satisfaction cannot exist without trust', </a:t>
            </a:r>
            <a:endParaRPr lang="en-IN" sz="1400" dirty="0"/>
          </a:p>
        </p:txBody>
      </p:sp>
    </p:spTree>
    <p:extLst>
      <p:ext uri="{BB962C8B-B14F-4D97-AF65-F5344CB8AC3E}">
        <p14:creationId xmlns:p14="http://schemas.microsoft.com/office/powerpoint/2010/main" val="296719921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251520" y="1828800"/>
            <a:ext cx="8712968" cy="4912568"/>
          </a:xfrm>
        </p:spPr>
        <p:txBody>
          <a:bodyPr>
            <a:normAutofit fontScale="70000" lnSpcReduction="20000"/>
          </a:bodyPr>
          <a:lstStyle/>
          <a:p>
            <a:r>
              <a:rPr lang="en-US" dirty="0"/>
              <a:t>'39 Offering a wide variety of listed product in several category', '40 Provision of complete and relevant product information', '41 Monetary savings', '42 The Convenience of patronizing the online retailer', '43 Shopping on the website gives you the sense of adventure', '44 Shopping on your preferred e-</a:t>
            </a:r>
            <a:r>
              <a:rPr lang="en-US" dirty="0" err="1"/>
              <a:t>tailer</a:t>
            </a:r>
            <a:r>
              <a:rPr lang="en-US" dirty="0"/>
              <a:t> enhances your social status', '45 You feel gratification shopping on your favorite e-</a:t>
            </a:r>
            <a:r>
              <a:rPr lang="en-US" dirty="0" err="1"/>
              <a:t>tailer</a:t>
            </a:r>
            <a:r>
              <a:rPr lang="en-US" dirty="0"/>
              <a:t>', '46 Shopping on the website helps you fulfill certain roles', '47 Getting value for money spent',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 'Website is as efficient as before', 'Which of the Indian online retailer would you recommend to a friend?</a:t>
            </a:r>
          </a:p>
          <a:p>
            <a:endParaRPr lang="en-IN" dirty="0"/>
          </a:p>
        </p:txBody>
      </p:sp>
    </p:spTree>
    <p:extLst>
      <p:ext uri="{BB962C8B-B14F-4D97-AF65-F5344CB8AC3E}">
        <p14:creationId xmlns:p14="http://schemas.microsoft.com/office/powerpoint/2010/main" val="4122260557"/>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3.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4.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2692</Words>
  <Application>Microsoft Office PowerPoint</Application>
  <PresentationFormat>On-screen Show (4:3)</PresentationFormat>
  <Paragraphs>156</Paragraphs>
  <Slides>55</Slides>
  <Notes>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Project Status Report</vt:lpstr>
      <vt:lpstr>PowerPoint Presentation</vt:lpstr>
      <vt:lpstr>Project Overview</vt:lpstr>
      <vt:lpstr>What is the project about? </vt:lpstr>
      <vt:lpstr>Define the goal of this project </vt:lpstr>
      <vt:lpstr>PowerPoint Presentation</vt:lpstr>
      <vt:lpstr>DATA COLLECTION</vt:lpstr>
      <vt:lpstr>Check the names of the columns The Users characteristics 1-17</vt:lpstr>
      <vt:lpstr>Columns asking their rating based on online shopping 18-38</vt:lpstr>
      <vt:lpstr>Contd:-</vt:lpstr>
      <vt:lpstr>Checking for null values </vt:lpstr>
      <vt:lpstr>Types of data in the set </vt:lpstr>
      <vt:lpstr>Using ‘Describe’ to show information of a numerical columns</vt:lpstr>
      <vt:lpstr>Observations </vt:lpstr>
      <vt:lpstr>Printing all the unique values within each column </vt:lpstr>
      <vt:lpstr>Visualization of the Data Count plot and total counts of each column</vt:lpstr>
      <vt:lpstr>PowerPoint Presentation</vt:lpstr>
      <vt:lpstr>PowerPoint Presentation</vt:lpstr>
      <vt:lpstr>PowerPoint Presentation</vt:lpstr>
      <vt:lpstr>PowerPoint Presentation</vt:lpstr>
      <vt:lpstr>OBSERVATIONS</vt:lpstr>
      <vt:lpstr>PowerPoint Presentation</vt:lpstr>
      <vt:lpstr>PowerPoint Presentation</vt:lpstr>
      <vt:lpstr>Rest of the rating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between the features </vt:lpstr>
      <vt:lpstr>PowerPoint Presentation</vt:lpstr>
      <vt:lpstr>We see that there is a significant amount of columns whose relationship between themis very high</vt:lpstr>
      <vt:lpstr>PowerPoint Presentation</vt:lpstr>
      <vt:lpstr>PowerPoint Presentation</vt:lpstr>
      <vt:lpstr>PowerPoint Presentation</vt:lpstr>
      <vt:lpstr>We are plotting pivot table to check the spread of the rating columns and  among the features of the user characteristics</vt:lpstr>
      <vt:lpstr>PowerPoint Presentation</vt:lpstr>
      <vt:lpstr>PowerPoint Presentation</vt:lpstr>
      <vt:lpstr>PowerPoint Presentation</vt:lpstr>
      <vt:lpstr>PowerPoint Presentation</vt:lpstr>
      <vt:lpstr>PowerPoint Presentation</vt:lpstr>
      <vt:lpstr>Plotting Dist Plot for rating columns</vt:lpstr>
      <vt:lpstr>PowerPoint Presentation</vt:lpstr>
      <vt:lpstr>PowerPoint Presentation</vt:lpstr>
      <vt:lpstr>PowerPoint Presentation</vt:lpstr>
      <vt:lpstr>PowerPoint Presentation</vt:lpstr>
      <vt:lpstr>Conclusion:-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2022-11-14T23:17:55Z</dcterms:created>
  <dcterms:modified xsi:type="dcterms:W3CDTF">2022-11-16T12:05:54Z</dcterms:modified>
</cp:coreProperties>
</file>