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1"/>
  </p:sldMasterIdLst>
  <p:notesMasterIdLst>
    <p:notesMasterId r:id="rId30"/>
  </p:notesMasterIdLst>
  <p:sldIdLst>
    <p:sldId id="259" r:id="rId2"/>
    <p:sldId id="261" r:id="rId3"/>
    <p:sldId id="272" r:id="rId4"/>
    <p:sldId id="274" r:id="rId5"/>
    <p:sldId id="275" r:id="rId6"/>
    <p:sldId id="324" r:id="rId7"/>
    <p:sldId id="278" r:id="rId8"/>
    <p:sldId id="375" r:id="rId9"/>
    <p:sldId id="376" r:id="rId10"/>
    <p:sldId id="379" r:id="rId11"/>
    <p:sldId id="380" r:id="rId12"/>
    <p:sldId id="381" r:id="rId13"/>
    <p:sldId id="382" r:id="rId14"/>
    <p:sldId id="400" r:id="rId15"/>
    <p:sldId id="402" r:id="rId16"/>
    <p:sldId id="403" r:id="rId17"/>
    <p:sldId id="404" r:id="rId18"/>
    <p:sldId id="415" r:id="rId19"/>
    <p:sldId id="416" r:id="rId20"/>
    <p:sldId id="417" r:id="rId21"/>
    <p:sldId id="418" r:id="rId22"/>
    <p:sldId id="419" r:id="rId23"/>
    <p:sldId id="405" r:id="rId24"/>
    <p:sldId id="406" r:id="rId25"/>
    <p:sldId id="408" r:id="rId26"/>
    <p:sldId id="409" r:id="rId27"/>
    <p:sldId id="414" r:id="rId28"/>
    <p:sldId id="41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2"/>
            <p14:sldId id="274"/>
            <p14:sldId id="275"/>
          </p14:sldIdLst>
        </p14:section>
        <p14:section name="STEPS" id="{521DEF98-8796-4632-831A-16252E9A6054}">
          <p14:sldIdLst>
            <p14:sldId id="324"/>
            <p14:sldId id="278"/>
            <p14:sldId id="375"/>
            <p14:sldId id="376"/>
            <p14:sldId id="379"/>
            <p14:sldId id="380"/>
            <p14:sldId id="381"/>
            <p14:sldId id="382"/>
            <p14:sldId id="400"/>
            <p14:sldId id="402"/>
            <p14:sldId id="403"/>
            <p14:sldId id="404"/>
            <p14:sldId id="415"/>
            <p14:sldId id="416"/>
            <p14:sldId id="417"/>
            <p14:sldId id="418"/>
            <p14:sldId id="419"/>
            <p14:sldId id="405"/>
            <p14:sldId id="406"/>
            <p14:sldId id="408"/>
            <p14:sldId id="409"/>
            <p14:sldId id="414"/>
            <p14:sldId id="41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88187" autoAdjust="0"/>
  </p:normalViewPr>
  <p:slideViewPr>
    <p:cSldViewPr>
      <p:cViewPr varScale="1">
        <p:scale>
          <a:sx n="76" d="100"/>
          <a:sy n="76" d="100"/>
        </p:scale>
        <p:origin x="-1498" y="-91"/>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25376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Same here we are</a:t>
            </a:r>
            <a:r>
              <a:rPr lang="en-IN" baseline="0" dirty="0" smtClean="0"/>
              <a:t> not able to see the trend properly , need to </a:t>
            </a:r>
            <a:r>
              <a:rPr lang="en-IN" baseline="0" dirty="0" err="1" smtClean="0"/>
              <a:t>analyze</a:t>
            </a:r>
            <a:r>
              <a:rPr lang="en-IN" baseline="0" dirty="0" smtClean="0"/>
              <a:t> them individually </a:t>
            </a:r>
            <a:endParaRPr lang="en-IN" dirty="0"/>
          </a:p>
        </p:txBody>
      </p:sp>
      <p:sp>
        <p:nvSpPr>
          <p:cNvPr id="4" name="Slide Number Placeholder 3"/>
          <p:cNvSpPr>
            <a:spLocks noGrp="1"/>
          </p:cNvSpPr>
          <p:nvPr>
            <p:ph type="sldNum" sz="quarter" idx="10"/>
          </p:nvPr>
        </p:nvSpPr>
        <p:spPr/>
        <p:txBody>
          <a:bodyPr/>
          <a:lstStyle/>
          <a:p>
            <a:fld id="{F8646707-6BBD-41A9-B4DF-0C76A73A2D2A}" type="slidenum">
              <a:rPr lang="en-US" smtClean="0"/>
              <a:t>6</a:t>
            </a:fld>
            <a:endParaRPr lang="en-US"/>
          </a:p>
        </p:txBody>
      </p:sp>
    </p:spTree>
    <p:extLst>
      <p:ext uri="{BB962C8B-B14F-4D97-AF65-F5344CB8AC3E}">
        <p14:creationId xmlns:p14="http://schemas.microsoft.com/office/powerpoint/2010/main" val="383923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Tree>
    <p:extLst>
      <p:ext uri="{BB962C8B-B14F-4D97-AF65-F5344CB8AC3E}">
        <p14:creationId xmlns:p14="http://schemas.microsoft.com/office/powerpoint/2010/main" val="360369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936954977"/>
      </p:ext>
    </p:extLst>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411637939"/>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834597622"/>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7" name="Picture 6"/>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888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22158D-428B-4987-8B28-745A2AFA1252}"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3450991777"/>
      </p:ext>
    </p:extLst>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22158D-428B-4987-8B28-745A2AFA1252}"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438422762"/>
      </p:ext>
    </p:extLst>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22158D-428B-4987-8B28-745A2AFA1252}"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086226448"/>
      </p:ext>
    </p:extLst>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263224124"/>
      </p:ext>
    </p:extLst>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367968234"/>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079158083"/>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spTree>
    <p:extLst>
      <p:ext uri="{BB962C8B-B14F-4D97-AF65-F5344CB8AC3E}">
        <p14:creationId xmlns:p14="http://schemas.microsoft.com/office/powerpoint/2010/main" val="25706899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0459198"/>
              </p:ext>
            </p:extLst>
          </p:nvPr>
        </p:nvGraphicFramePr>
        <p:xfrm>
          <a:off x="3707904" y="1052736"/>
          <a:ext cx="4896544" cy="3960440"/>
        </p:xfrm>
        <a:graphic>
          <a:graphicData uri="http://schemas.openxmlformats.org/drawingml/2006/table">
            <a:tbl>
              <a:tblPr>
                <a:tableStyleId>{5C22544A-7EE6-4342-B048-85BDC9FD1C3A}</a:tableStyleId>
              </a:tblPr>
              <a:tblGrid>
                <a:gridCol w="4896544"/>
              </a:tblGrid>
              <a:tr h="3960440">
                <a:tc>
                  <a:txBody>
                    <a:bodyPr/>
                    <a:lstStyle/>
                    <a:p>
                      <a:pPr algn="ctr">
                        <a:spcAft>
                          <a:spcPts val="1500"/>
                        </a:spcAft>
                      </a:pPr>
                      <a:r>
                        <a:rPr lang="en-US" sz="4400" kern="1400" spc="25" dirty="0">
                          <a:effectLst/>
                        </a:rPr>
                        <a:t>PROJECT </a:t>
                      </a:r>
                      <a:r>
                        <a:rPr lang="en-US" sz="4400" kern="1400" spc="25" dirty="0" smtClean="0">
                          <a:effectLst/>
                        </a:rPr>
                        <a:t>PRESENTATION </a:t>
                      </a:r>
                    </a:p>
                    <a:p>
                      <a:pPr algn="ctr">
                        <a:spcAft>
                          <a:spcPts val="1500"/>
                        </a:spcAft>
                      </a:pPr>
                      <a:r>
                        <a:rPr lang="en-US" sz="4800" kern="1400" spc="25" dirty="0" smtClean="0">
                          <a:effectLst/>
                        </a:rPr>
                        <a:t>Flight Price  </a:t>
                      </a:r>
                      <a:r>
                        <a:rPr lang="en-US" sz="4800" kern="1400" spc="25" dirty="0" smtClean="0">
                          <a:effectLst/>
                        </a:rPr>
                        <a:t>PROJECT</a:t>
                      </a:r>
                    </a:p>
                  </a:txBody>
                  <a:tcPr marL="118745" marR="118745" marT="0" marB="0"/>
                </a:tc>
              </a:tr>
            </a:tbl>
          </a:graphicData>
        </a:graphic>
      </p:graphicFrame>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 EDA</a:t>
            </a:r>
            <a:endParaRPr lang="en-IN" dirty="0"/>
          </a:p>
        </p:txBody>
      </p:sp>
      <p:pic>
        <p:nvPicPr>
          <p:cNvPr id="307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79512" y="1758749"/>
            <a:ext cx="8856984" cy="455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We see Jet airways is the most prominent in the dataset</a:t>
            </a:r>
            <a:endParaRPr lang="en-IN" dirty="0"/>
          </a:p>
        </p:txBody>
      </p:sp>
    </p:spTree>
    <p:extLst>
      <p:ext uri="{BB962C8B-B14F-4D97-AF65-F5344CB8AC3E}">
        <p14:creationId xmlns:p14="http://schemas.microsoft.com/office/powerpoint/2010/main" val="2516164235"/>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and Source</a:t>
            </a:r>
            <a:endParaRPr lang="en-IN" dirty="0"/>
          </a:p>
        </p:txBody>
      </p:sp>
      <p:pic>
        <p:nvPicPr>
          <p:cNvPr id="4098"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79512" y="1484784"/>
            <a:ext cx="8717904"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Bangalore is the highest by a  small margin but equal to other metros </a:t>
            </a:r>
            <a:endParaRPr lang="en-IN" dirty="0"/>
          </a:p>
        </p:txBody>
      </p:sp>
    </p:spTree>
    <p:extLst>
      <p:ext uri="{BB962C8B-B14F-4D97-AF65-F5344CB8AC3E}">
        <p14:creationId xmlns:p14="http://schemas.microsoft.com/office/powerpoint/2010/main" val="251616423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Imported Test data</a:t>
            </a:r>
            <a:endParaRPr lang="en-IN" dirty="0"/>
          </a:p>
        </p:txBody>
      </p:sp>
      <p:sp>
        <p:nvSpPr>
          <p:cNvPr id="3" name="Content Placeholder 2"/>
          <p:cNvSpPr>
            <a:spLocks noGrp="1"/>
          </p:cNvSpPr>
          <p:nvPr>
            <p:ph idx="1"/>
          </p:nvPr>
        </p:nvSpPr>
        <p:spPr/>
        <p:txBody>
          <a:bodyPr/>
          <a:lstStyle/>
          <a:p>
            <a:r>
              <a:rPr lang="en-US" dirty="0" smtClean="0"/>
              <a:t>Followed similar steps to remove nulls</a:t>
            </a:r>
          </a:p>
          <a:p>
            <a:r>
              <a:rPr lang="en-US" dirty="0" smtClean="0"/>
              <a:t>Created a new columns </a:t>
            </a:r>
            <a:r>
              <a:rPr lang="en-US" dirty="0" smtClean="0"/>
              <a:t>called Flight Price with </a:t>
            </a:r>
            <a:r>
              <a:rPr lang="en-US" dirty="0" smtClean="0"/>
              <a:t>blank values</a:t>
            </a:r>
          </a:p>
          <a:p>
            <a:r>
              <a:rPr lang="en-US" dirty="0" smtClean="0"/>
              <a:t>Split into X and y for features and target</a:t>
            </a:r>
            <a:endParaRPr lang="en-IN" dirty="0"/>
          </a:p>
        </p:txBody>
      </p:sp>
    </p:spTree>
    <p:extLst>
      <p:ext uri="{BB962C8B-B14F-4D97-AF65-F5344CB8AC3E}">
        <p14:creationId xmlns:p14="http://schemas.microsoft.com/office/powerpoint/2010/main" val="2516164235"/>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IN" dirty="0"/>
          </a:p>
        </p:txBody>
      </p:sp>
      <p:sp>
        <p:nvSpPr>
          <p:cNvPr id="3" name="Content Placeholder 2"/>
          <p:cNvSpPr>
            <a:spLocks noGrp="1"/>
          </p:cNvSpPr>
          <p:nvPr>
            <p:ph idx="1"/>
          </p:nvPr>
        </p:nvSpPr>
        <p:spPr/>
        <p:txBody>
          <a:bodyPr/>
          <a:lstStyle/>
          <a:p>
            <a:r>
              <a:rPr lang="en-US" dirty="0" smtClean="0"/>
              <a:t>Regression</a:t>
            </a:r>
          </a:p>
          <a:p>
            <a:endParaRPr lang="en-US" dirty="0" smtClean="0"/>
          </a:p>
          <a:p>
            <a:endParaRPr lang="en-IN" dirty="0"/>
          </a:p>
        </p:txBody>
      </p:sp>
      <p:pic>
        <p:nvPicPr>
          <p:cNvPr id="5" name="Picture 4"/>
          <p:cNvPicPr/>
          <p:nvPr/>
        </p:nvPicPr>
        <p:blipFill>
          <a:blip r:embed="rId2" cstate="email">
            <a:extLst>
              <a:ext uri="{28A0092B-C50C-407E-A947-70E740481C1C}">
                <a14:useLocalDpi xmlns:a14="http://schemas.microsoft.com/office/drawing/2010/main" val="0"/>
              </a:ext>
            </a:extLst>
          </a:blip>
          <a:stretch>
            <a:fillRect/>
          </a:stretch>
        </p:blipFill>
        <p:spPr>
          <a:xfrm>
            <a:off x="539552" y="1411287"/>
            <a:ext cx="8352928" cy="5042049"/>
          </a:xfrm>
          <a:prstGeom prst="rect">
            <a:avLst/>
          </a:prstGeom>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 Score </a:t>
            </a:r>
            <a:endParaRPr lang="en-IN" dirty="0"/>
          </a:p>
        </p:txBody>
      </p:sp>
      <p:pic>
        <p:nvPicPr>
          <p:cNvPr id="5" name="Content Placeholder 4"/>
          <p:cNvPicPr>
            <a:picLocks noGrp="1"/>
          </p:cNvPicPr>
          <p:nvPr>
            <p:ph idx="1"/>
          </p:nvPr>
        </p:nvPicPr>
        <p:blipFill>
          <a:blip r:embed="rId2"/>
          <a:stretch>
            <a:fillRect/>
          </a:stretch>
        </p:blipFill>
        <p:spPr>
          <a:xfrm>
            <a:off x="1043608" y="1844824"/>
            <a:ext cx="7632848" cy="4536504"/>
          </a:xfrm>
          <a:prstGeom prst="rect">
            <a:avLst/>
          </a:prstGeom>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p:cNvPicPr>
          <p:nvPr>
            <p:ph idx="1"/>
          </p:nvPr>
        </p:nvPicPr>
        <p:blipFill>
          <a:blip r:embed="rId2"/>
          <a:stretch>
            <a:fillRect/>
          </a:stretch>
        </p:blipFill>
        <p:spPr>
          <a:xfrm>
            <a:off x="179512" y="260648"/>
            <a:ext cx="8568952" cy="6336704"/>
          </a:xfrm>
          <a:prstGeom prst="rect">
            <a:avLst/>
          </a:prstGeom>
        </p:spPr>
      </p:pic>
    </p:spTree>
    <p:extLst>
      <p:ext uri="{BB962C8B-B14F-4D97-AF65-F5344CB8AC3E}">
        <p14:creationId xmlns:p14="http://schemas.microsoft.com/office/powerpoint/2010/main" val="2067120973"/>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p:cNvPicPr>
          <p:nvPr>
            <p:ph idx="1"/>
          </p:nvPr>
        </p:nvPicPr>
        <p:blipFill>
          <a:blip r:embed="rId2"/>
          <a:stretch>
            <a:fillRect/>
          </a:stretch>
        </p:blipFill>
        <p:spPr>
          <a:xfrm>
            <a:off x="-26619" y="10922"/>
            <a:ext cx="9063115" cy="6154382"/>
          </a:xfrm>
          <a:prstGeom prst="rect">
            <a:avLst/>
          </a:prstGeom>
        </p:spPr>
      </p:pic>
    </p:spTree>
    <p:extLst>
      <p:ext uri="{BB962C8B-B14F-4D97-AF65-F5344CB8AC3E}">
        <p14:creationId xmlns:p14="http://schemas.microsoft.com/office/powerpoint/2010/main" val="3097120344"/>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44624"/>
            <a:ext cx="8748464" cy="6264696"/>
          </a:xfrm>
          <a:prstGeom prst="rect">
            <a:avLst/>
          </a:prstGeom>
        </p:spPr>
      </p:pic>
    </p:spTree>
    <p:extLst>
      <p:ext uri="{BB962C8B-B14F-4D97-AF65-F5344CB8AC3E}">
        <p14:creationId xmlns:p14="http://schemas.microsoft.com/office/powerpoint/2010/main" val="309712034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normAutofit/>
          </a:bodyPr>
          <a:lstStyle/>
          <a:p>
            <a:r>
              <a:rPr lang="en-US" dirty="0" smtClean="0"/>
              <a:t>Project Overview</a:t>
            </a:r>
            <a:endParaRPr lang="en-US" dirty="0"/>
          </a:p>
        </p:txBody>
      </p:sp>
      <p:sp>
        <p:nvSpPr>
          <p:cNvPr id="5" name="Content Placeholder 4"/>
          <p:cNvSpPr>
            <a:spLocks noGrp="1"/>
          </p:cNvSpPr>
          <p:nvPr>
            <p:ph idx="1"/>
          </p:nvPr>
        </p:nvSpPr>
        <p:spPr>
          <a:xfrm>
            <a:off x="457200" y="1828800"/>
            <a:ext cx="5698976" cy="4297363"/>
          </a:xfrm>
        </p:spPr>
        <p:txBody>
          <a:bodyPr>
            <a:normAutofit/>
          </a:bodyPr>
          <a:lstStyle/>
          <a:p>
            <a:r>
              <a:rPr lang="en-US" sz="3600" dirty="0"/>
              <a:t>What is the project about?</a:t>
            </a:r>
          </a:p>
          <a:p>
            <a:endParaRPr lang="en-US" sz="3600" dirty="0"/>
          </a:p>
          <a:p>
            <a:r>
              <a:rPr lang="en-US" sz="3600" dirty="0"/>
              <a:t>Define the goal of this project</a:t>
            </a:r>
          </a:p>
          <a:p>
            <a:endParaRPr lang="en-US" sz="3600" dirty="0"/>
          </a:p>
          <a:p>
            <a:r>
              <a:rPr lang="en-US" sz="3600" dirty="0"/>
              <a:t>Data </a:t>
            </a:r>
            <a:r>
              <a:rPr lang="en-US" sz="3600" dirty="0" smtClean="0"/>
              <a:t>Collection</a:t>
            </a:r>
            <a:endParaRPr lang="en-US" sz="36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303" y="0"/>
            <a:ext cx="8622751" cy="6741368"/>
          </a:xfrm>
          <a:prstGeom prst="rect">
            <a:avLst/>
          </a:prstGeom>
        </p:spPr>
      </p:pic>
    </p:spTree>
    <p:extLst>
      <p:ext uri="{BB962C8B-B14F-4D97-AF65-F5344CB8AC3E}">
        <p14:creationId xmlns:p14="http://schemas.microsoft.com/office/powerpoint/2010/main" val="3097120344"/>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14260"/>
            <a:ext cx="8892480" cy="6583091"/>
          </a:xfrm>
          <a:prstGeom prst="rect">
            <a:avLst/>
          </a:prstGeom>
        </p:spPr>
      </p:pic>
    </p:spTree>
    <p:extLst>
      <p:ext uri="{BB962C8B-B14F-4D97-AF65-F5344CB8AC3E}">
        <p14:creationId xmlns:p14="http://schemas.microsoft.com/office/powerpoint/2010/main" val="3097120344"/>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Hyper parameter tuning with Random forest </a:t>
            </a:r>
            <a:r>
              <a:rPr lang="en-US" dirty="0" err="1" smtClean="0"/>
              <a:t>Regressor</a:t>
            </a:r>
            <a:r>
              <a:rPr lang="en-US" dirty="0" smtClean="0"/>
              <a:t> </a:t>
            </a:r>
            <a:endParaRPr lang="en-IN" dirty="0"/>
          </a:p>
        </p:txBody>
      </p:sp>
      <p:pic>
        <p:nvPicPr>
          <p:cNvPr id="4" name="Content Placeholder 3"/>
          <p:cNvPicPr>
            <a:picLocks noGrp="1"/>
          </p:cNvPicPr>
          <p:nvPr>
            <p:ph idx="1"/>
          </p:nvPr>
        </p:nvPicPr>
        <p:blipFill>
          <a:blip r:embed="rId2" cstate="email">
            <a:extLst>
              <a:ext uri="{28A0092B-C50C-407E-A947-70E740481C1C}">
                <a14:useLocalDpi xmlns:a14="http://schemas.microsoft.com/office/drawing/2010/main" val="0"/>
              </a:ext>
            </a:extLst>
          </a:blip>
          <a:stretch>
            <a:fillRect/>
          </a:stretch>
        </p:blipFill>
        <p:spPr>
          <a:xfrm>
            <a:off x="950542" y="1600200"/>
            <a:ext cx="7941938" cy="4997152"/>
          </a:xfrm>
          <a:prstGeom prst="rect">
            <a:avLst/>
          </a:prstGeom>
        </p:spPr>
      </p:pic>
    </p:spTree>
    <p:extLst>
      <p:ext uri="{BB962C8B-B14F-4D97-AF65-F5344CB8AC3E}">
        <p14:creationId xmlns:p14="http://schemas.microsoft.com/office/powerpoint/2010/main" val="3097120344"/>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t>
            </a:r>
            <a:endParaRPr lang="en-IN"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1520" y="188640"/>
            <a:ext cx="8352928" cy="6336704"/>
          </a:xfrm>
          <a:prstGeom prst="rect">
            <a:avLst/>
          </a:prstGeom>
        </p:spPr>
      </p:pic>
    </p:spTree>
    <p:extLst>
      <p:ext uri="{BB962C8B-B14F-4D97-AF65-F5344CB8AC3E}">
        <p14:creationId xmlns:p14="http://schemas.microsoft.com/office/powerpoint/2010/main" val="1359990573"/>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MODEL is XGB</a:t>
            </a:r>
            <a:endParaRPr lang="en-IN" dirty="0"/>
          </a:p>
        </p:txBody>
      </p:sp>
      <p:pic>
        <p:nvPicPr>
          <p:cNvPr id="5" name="Content Placeholder 4"/>
          <p:cNvPicPr>
            <a:picLocks noGrp="1"/>
          </p:cNvPicPr>
          <p:nvPr>
            <p:ph idx="1"/>
          </p:nvPr>
        </p:nvPicPr>
        <p:blipFill>
          <a:blip r:embed="rId2"/>
          <a:stretch>
            <a:fillRect/>
          </a:stretch>
        </p:blipFill>
        <p:spPr>
          <a:xfrm>
            <a:off x="251520" y="1412776"/>
            <a:ext cx="8712968" cy="5184576"/>
          </a:xfrm>
          <a:prstGeom prst="rect">
            <a:avLst/>
          </a:prstGeom>
        </p:spPr>
      </p:pic>
    </p:spTree>
    <p:extLst>
      <p:ext uri="{BB962C8B-B14F-4D97-AF65-F5344CB8AC3E}">
        <p14:creationId xmlns:p14="http://schemas.microsoft.com/office/powerpoint/2010/main" val="1359990573"/>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OF PREDICTIONS </a:t>
            </a:r>
            <a:endParaRPr lang="en-IN" dirty="0"/>
          </a:p>
        </p:txBody>
      </p:sp>
      <p:pic>
        <p:nvPicPr>
          <p:cNvPr id="5" name="Content Placeholder 4"/>
          <p:cNvPicPr>
            <a:picLocks noGrp="1"/>
          </p:cNvPicPr>
          <p:nvPr>
            <p:ph idx="1"/>
          </p:nvPr>
        </p:nvPicPr>
        <p:blipFill>
          <a:blip r:embed="rId2"/>
          <a:stretch>
            <a:fillRect/>
          </a:stretch>
        </p:blipFill>
        <p:spPr>
          <a:xfrm>
            <a:off x="0" y="1268760"/>
            <a:ext cx="8604448" cy="5112568"/>
          </a:xfrm>
          <a:prstGeom prst="rect">
            <a:avLst/>
          </a:prstGeom>
        </p:spPr>
      </p:pic>
    </p:spTree>
    <p:extLst>
      <p:ext uri="{BB962C8B-B14F-4D97-AF65-F5344CB8AC3E}">
        <p14:creationId xmlns:p14="http://schemas.microsoft.com/office/powerpoint/2010/main" val="1359990573"/>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p:cNvPicPr>
          <p:nvPr>
            <p:ph idx="1"/>
          </p:nvPr>
        </p:nvPicPr>
        <p:blipFill>
          <a:blip r:embed="rId2"/>
          <a:stretch>
            <a:fillRect/>
          </a:stretch>
        </p:blipFill>
        <p:spPr>
          <a:xfrm>
            <a:off x="179512" y="72008"/>
            <a:ext cx="8568952" cy="6237312"/>
          </a:xfrm>
          <a:prstGeom prst="rect">
            <a:avLst/>
          </a:prstGeom>
        </p:spPr>
      </p:pic>
    </p:spTree>
    <p:extLst>
      <p:ext uri="{BB962C8B-B14F-4D97-AF65-F5344CB8AC3E}">
        <p14:creationId xmlns:p14="http://schemas.microsoft.com/office/powerpoint/2010/main" val="1359990573"/>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W</a:t>
            </a:r>
            <a:r>
              <a:rPr lang="en-IN" dirty="0" smtClean="0"/>
              <a:t>e </a:t>
            </a:r>
            <a:r>
              <a:rPr lang="en-IN" dirty="0"/>
              <a:t>have many features which have the most influence on the Target and having very impactful features it was really difficult to see prior to model building to come up with a good score or a good model , but since in Machine learning the computation is not statistical alone and the model actually learns the data as a whole , we are able to see such good scores. We see that in  most situations we can go with </a:t>
            </a:r>
            <a:r>
              <a:rPr lang="en-IN" dirty="0" err="1"/>
              <a:t>Xgboost</a:t>
            </a:r>
            <a:r>
              <a:rPr lang="en-IN" dirty="0"/>
              <a:t> </a:t>
            </a:r>
            <a:r>
              <a:rPr lang="en-IN" dirty="0" err="1"/>
              <a:t>regressor</a:t>
            </a:r>
            <a:r>
              <a:rPr lang="en-IN" dirty="0"/>
              <a:t> as the model is not having </a:t>
            </a:r>
            <a:r>
              <a:rPr lang="en-IN" dirty="0" err="1"/>
              <a:t>overfitting</a:t>
            </a:r>
            <a:r>
              <a:rPr lang="en-IN" dirty="0"/>
              <a:t> or </a:t>
            </a:r>
            <a:r>
              <a:rPr lang="en-IN" dirty="0" err="1"/>
              <a:t>underfitting</a:t>
            </a:r>
            <a:r>
              <a:rPr lang="en-IN" dirty="0"/>
              <a:t> , it’s a strong model as well. If we are to use a substitute we can go for Random Forest regression as well as we saw it has a close score to </a:t>
            </a:r>
            <a:r>
              <a:rPr lang="en-IN" dirty="0" err="1"/>
              <a:t>Xgboost</a:t>
            </a:r>
            <a:r>
              <a:rPr lang="en-IN" dirty="0"/>
              <a:t> but the training was lesser, , But overall has a better and faster processing time so </a:t>
            </a:r>
            <a:r>
              <a:rPr lang="en-IN" dirty="0" err="1"/>
              <a:t>XGBoost</a:t>
            </a:r>
            <a:r>
              <a:rPr lang="en-IN" dirty="0"/>
              <a:t> </a:t>
            </a:r>
            <a:r>
              <a:rPr lang="en-IN" dirty="0" err="1"/>
              <a:t>regressor</a:t>
            </a:r>
            <a:r>
              <a:rPr lang="en-IN" dirty="0"/>
              <a:t> is the clear winner </a:t>
            </a:r>
            <a:endParaRPr lang="en-IN" dirty="0"/>
          </a:p>
        </p:txBody>
      </p:sp>
    </p:spTree>
    <p:extLst>
      <p:ext uri="{BB962C8B-B14F-4D97-AF65-F5344CB8AC3E}">
        <p14:creationId xmlns:p14="http://schemas.microsoft.com/office/powerpoint/2010/main" val="3546651872"/>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err="1" smtClean="0"/>
              <a:t>XGoost</a:t>
            </a:r>
            <a:r>
              <a:rPr lang="en-US" dirty="0" smtClean="0"/>
              <a:t> </a:t>
            </a:r>
            <a:r>
              <a:rPr lang="en-US" dirty="0" err="1" smtClean="0"/>
              <a:t>Regressor</a:t>
            </a:r>
            <a:r>
              <a:rPr lang="en-US" dirty="0" smtClean="0"/>
              <a:t> gave the best score </a:t>
            </a:r>
          </a:p>
          <a:p>
            <a:r>
              <a:rPr lang="en-US" dirty="0"/>
              <a:t>Training score for XGB is </a:t>
            </a:r>
            <a:r>
              <a:rPr lang="en-US" dirty="0" smtClean="0"/>
              <a:t>85%</a:t>
            </a:r>
            <a:endParaRPr lang="en-US" dirty="0" smtClean="0"/>
          </a:p>
          <a:p>
            <a:r>
              <a:rPr lang="en-US" dirty="0"/>
              <a:t>Testing score for XGB is </a:t>
            </a:r>
            <a:r>
              <a:rPr lang="en-US" dirty="0" smtClean="0"/>
              <a:t>100&amp;</a:t>
            </a:r>
            <a:endParaRPr lang="en-US" dirty="0" smtClean="0"/>
          </a:p>
          <a:p>
            <a:r>
              <a:rPr lang="en-US" dirty="0" smtClean="0"/>
              <a:t>The train is higher than test which random forest didn’t have so we will use this model</a:t>
            </a:r>
            <a:endParaRPr lang="en-IN" dirty="0"/>
          </a:p>
        </p:txBody>
      </p:sp>
    </p:spTree>
    <p:extLst>
      <p:ext uri="{BB962C8B-B14F-4D97-AF65-F5344CB8AC3E}">
        <p14:creationId xmlns:p14="http://schemas.microsoft.com/office/powerpoint/2010/main" val="135999057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70384"/>
          </a:xfrm>
        </p:spPr>
        <p:txBody>
          <a:bodyPr>
            <a:normAutofit fontScale="90000"/>
          </a:bodyPr>
          <a:lstStyle/>
          <a:p>
            <a:pPr algn="ctr"/>
            <a:r>
              <a:rPr lang="en-US" dirty="0">
                <a:latin typeface="Candara" pitchFamily="34" charset="0"/>
              </a:rPr>
              <a:t>What is the project about?</a:t>
            </a:r>
            <a:r>
              <a:rPr lang="en-US" dirty="0"/>
              <a:t/>
            </a:r>
            <a:br>
              <a:rPr lang="en-US" dirty="0"/>
            </a:br>
            <a:endParaRPr lang="en-IN" dirty="0"/>
          </a:p>
        </p:txBody>
      </p:sp>
      <p:sp>
        <p:nvSpPr>
          <p:cNvPr id="3" name="Content Placeholder 2"/>
          <p:cNvSpPr>
            <a:spLocks noGrp="1"/>
          </p:cNvSpPr>
          <p:nvPr>
            <p:ph idx="1"/>
          </p:nvPr>
        </p:nvSpPr>
        <p:spPr>
          <a:xfrm>
            <a:off x="457200" y="1484784"/>
            <a:ext cx="8229600" cy="5040560"/>
          </a:xfrm>
        </p:spPr>
        <p:txBody>
          <a:bodyPr>
            <a:normAutofit fontScale="70000" lnSpcReduction="20000"/>
          </a:bodyPr>
          <a:lstStyle/>
          <a:p>
            <a:pPr fontAlgn="base"/>
            <a:r>
              <a:rPr lang="en-IN" dirty="0"/>
              <a:t>Predicting flight prices is a common problem in the travel industry, as it can help airlines, online travel agencies, and other companies make more informed pricing decisions, and assist travellers in finding the best deals. There are a number of factors that can influence the price of a flight, including the route, the time of year, the day of the week, and the number of seats available. Additionally, external factors such as fuel prices, currency exchange rates, and economic conditions can also have an impact on flight prices. To predict flight prices, many companies use historical flight data and pricing information to build statistical models, which can then be used to make forecasts about future prices. Machine learning techniques such as linear regression, decision trees, and neural networks are commonly used to build these models. Additionally, a number of companies also make use of web scraping techniques to gather data from airline websites and other sources in order to build a dataset for their models</a:t>
            </a:r>
            <a:endParaRPr lang="en-IN" dirty="0"/>
          </a:p>
        </p:txBody>
      </p:sp>
    </p:spTree>
    <p:extLst>
      <p:ext uri="{BB962C8B-B14F-4D97-AF65-F5344CB8AC3E}">
        <p14:creationId xmlns:p14="http://schemas.microsoft.com/office/powerpoint/2010/main" val="2757584984"/>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IN" sz="2400" dirty="0"/>
              <a:t>Anyone who has booked a flight ticket knows how unexpectedly the prices vary. The cheapest available ticket on a given flight gets more and less expensive over time. This usually happens as an attempt to maximize revenue based on -</a:t>
            </a:r>
          </a:p>
          <a:p>
            <a:r>
              <a:rPr lang="en-IN" sz="2400" dirty="0"/>
              <a:t>1. Time of purchase patterns (making sure last-minute purchases are expensive)</a:t>
            </a:r>
          </a:p>
          <a:p>
            <a:r>
              <a:rPr lang="en-IN" sz="2400" dirty="0"/>
              <a:t>2. Keeping the flight as full as they want it (raising prices on a flight which is filling up in order to reduce sales and hold back inventory for those expensive last-minute expensive purchases)</a:t>
            </a:r>
          </a:p>
          <a:p>
            <a:r>
              <a:rPr lang="en-IN" sz="2400" dirty="0"/>
              <a:t>So, I have to work on a project where you collect data of flight fares with other features and work to make a model to predict fares of flights.</a:t>
            </a:r>
          </a:p>
        </p:txBody>
      </p:sp>
    </p:spTree>
    <p:extLst>
      <p:ext uri="{BB962C8B-B14F-4D97-AF65-F5344CB8AC3E}">
        <p14:creationId xmlns:p14="http://schemas.microsoft.com/office/powerpoint/2010/main" val="203772045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IN" dirty="0"/>
          </a:p>
        </p:txBody>
      </p:sp>
      <p:sp>
        <p:nvSpPr>
          <p:cNvPr id="3" name="Content Placeholder 2"/>
          <p:cNvSpPr>
            <a:spLocks noGrp="1"/>
          </p:cNvSpPr>
          <p:nvPr>
            <p:ph idx="1"/>
          </p:nvPr>
        </p:nvSpPr>
        <p:spPr/>
        <p:txBody>
          <a:bodyPr>
            <a:normAutofit/>
          </a:bodyPr>
          <a:lstStyle/>
          <a:p>
            <a:r>
              <a:rPr lang="en-US" dirty="0"/>
              <a:t> </a:t>
            </a:r>
            <a:r>
              <a:rPr lang="en-IN" dirty="0"/>
              <a:t> Data was scrapped from </a:t>
            </a:r>
            <a:r>
              <a:rPr lang="en-IN" dirty="0" err="1"/>
              <a:t>Yatra</a:t>
            </a:r>
            <a:r>
              <a:rPr lang="en-IN" dirty="0"/>
              <a:t> website on domestic flights in India alone </a:t>
            </a:r>
          </a:p>
          <a:p>
            <a:pPr lvl="0"/>
            <a:r>
              <a:rPr lang="en-IN" dirty="0"/>
              <a:t>Data contains 10683 entries each having </a:t>
            </a:r>
            <a:r>
              <a:rPr lang="en-IN" dirty="0" smtClean="0"/>
              <a:t>11</a:t>
            </a:r>
            <a:endParaRPr lang="en-US" dirty="0" smtClean="0"/>
          </a:p>
        </p:txBody>
      </p:sp>
    </p:spTree>
    <p:extLst>
      <p:ext uri="{BB962C8B-B14F-4D97-AF65-F5344CB8AC3E}">
        <p14:creationId xmlns:p14="http://schemas.microsoft.com/office/powerpoint/2010/main" val="3330926481"/>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Showing the columns </a:t>
            </a:r>
            <a:endParaRPr lang="en-IN" dirty="0"/>
          </a:p>
        </p:txBody>
      </p:sp>
      <p:sp>
        <p:nvSpPr>
          <p:cNvPr id="2" name="Content Placeholder 1"/>
          <p:cNvSpPr>
            <a:spLocks noGrp="1"/>
          </p:cNvSpPr>
          <p:nvPr>
            <p:ph idx="1"/>
          </p:nvPr>
        </p:nvSpPr>
        <p:spPr/>
        <p:txBody>
          <a:bodyPr>
            <a:normAutofit fontScale="70000" lnSpcReduction="20000"/>
          </a:bodyPr>
          <a:lstStyle/>
          <a:p>
            <a:pPr lvl="0"/>
            <a:r>
              <a:rPr lang="en-IN" dirty="0"/>
              <a:t>Derivations of the columns in the dataset:_</a:t>
            </a:r>
          </a:p>
          <a:p>
            <a:pPr lvl="0" fontAlgn="base" latinLnBrk="1"/>
            <a:r>
              <a:rPr lang="en-IN" dirty="0"/>
              <a:t>   Airline          10683 non-null  object</a:t>
            </a:r>
          </a:p>
          <a:p>
            <a:pPr lvl="0" fontAlgn="base" latinLnBrk="1"/>
            <a:r>
              <a:rPr lang="en-IN" dirty="0"/>
              <a:t>   </a:t>
            </a:r>
            <a:r>
              <a:rPr lang="en-IN" dirty="0" err="1"/>
              <a:t>Date_of_Journey</a:t>
            </a:r>
            <a:r>
              <a:rPr lang="en-IN" dirty="0"/>
              <a:t>  10683 non-null  object</a:t>
            </a:r>
          </a:p>
          <a:p>
            <a:pPr lvl="0" fontAlgn="base" latinLnBrk="1"/>
            <a:r>
              <a:rPr lang="en-IN" dirty="0"/>
              <a:t>   Source           10683 non-null  object</a:t>
            </a:r>
          </a:p>
          <a:p>
            <a:pPr lvl="0" fontAlgn="base" latinLnBrk="1"/>
            <a:r>
              <a:rPr lang="en-IN" dirty="0"/>
              <a:t>   Destination      10683 non-null  object</a:t>
            </a:r>
          </a:p>
          <a:p>
            <a:pPr lvl="0" fontAlgn="base" latinLnBrk="1"/>
            <a:r>
              <a:rPr lang="en-IN" dirty="0"/>
              <a:t>   Route            10682 non-null  object</a:t>
            </a:r>
          </a:p>
          <a:p>
            <a:pPr lvl="0" fontAlgn="base" latinLnBrk="1"/>
            <a:r>
              <a:rPr lang="en-IN" dirty="0"/>
              <a:t>   </a:t>
            </a:r>
            <a:r>
              <a:rPr lang="en-IN" dirty="0" err="1"/>
              <a:t>Dep_Time</a:t>
            </a:r>
            <a:r>
              <a:rPr lang="en-IN" dirty="0"/>
              <a:t>         10683 non-null  object</a:t>
            </a:r>
          </a:p>
          <a:p>
            <a:pPr lvl="0" fontAlgn="base" latinLnBrk="1"/>
            <a:r>
              <a:rPr lang="en-IN" dirty="0"/>
              <a:t>   </a:t>
            </a:r>
            <a:r>
              <a:rPr lang="en-IN" dirty="0" err="1"/>
              <a:t>Arrival_Time</a:t>
            </a:r>
            <a:r>
              <a:rPr lang="en-IN" dirty="0"/>
              <a:t>     10683 non-null  object</a:t>
            </a:r>
          </a:p>
          <a:p>
            <a:pPr lvl="0" fontAlgn="base" latinLnBrk="1"/>
            <a:r>
              <a:rPr lang="en-IN" dirty="0"/>
              <a:t>   Duration         10683 non-null  object</a:t>
            </a:r>
          </a:p>
          <a:p>
            <a:pPr lvl="0" fontAlgn="base" latinLnBrk="1"/>
            <a:r>
              <a:rPr lang="en-IN" dirty="0"/>
              <a:t>   </a:t>
            </a:r>
            <a:r>
              <a:rPr lang="en-IN" dirty="0" err="1"/>
              <a:t>Total_Stops</a:t>
            </a:r>
            <a:r>
              <a:rPr lang="en-IN" dirty="0"/>
              <a:t>      10682 non-null  object</a:t>
            </a:r>
          </a:p>
          <a:p>
            <a:pPr lvl="0" fontAlgn="base" latinLnBrk="1"/>
            <a:r>
              <a:rPr lang="en-IN" dirty="0"/>
              <a:t>   </a:t>
            </a:r>
            <a:r>
              <a:rPr lang="en-IN" dirty="0" err="1"/>
              <a:t>Additional_Info</a:t>
            </a:r>
            <a:r>
              <a:rPr lang="en-IN" dirty="0"/>
              <a:t>  10683 non-null  object</a:t>
            </a:r>
          </a:p>
          <a:p>
            <a:r>
              <a:rPr lang="en-IN" dirty="0"/>
              <a:t> 10  Price            10683 non-null  int64</a:t>
            </a:r>
            <a:endParaRPr lang="en-IN" dirty="0"/>
          </a:p>
        </p:txBody>
      </p:sp>
    </p:spTree>
    <p:extLst>
      <p:ext uri="{BB962C8B-B14F-4D97-AF65-F5344CB8AC3E}">
        <p14:creationId xmlns:p14="http://schemas.microsoft.com/office/powerpoint/2010/main" val="3536436491"/>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dirty="0" smtClean="0"/>
              <a:t>DATA CLEANING</a:t>
            </a:r>
            <a:r>
              <a:rPr lang="en-IN" dirty="0"/>
              <a:t/>
            </a:r>
            <a:br>
              <a:rPr lang="en-IN" dirty="0"/>
            </a:br>
            <a:endParaRPr lang="en-IN" dirty="0"/>
          </a:p>
        </p:txBody>
      </p:sp>
      <p:sp>
        <p:nvSpPr>
          <p:cNvPr id="5" name="Content Placeholder 4"/>
          <p:cNvSpPr>
            <a:spLocks noGrp="1"/>
          </p:cNvSpPr>
          <p:nvPr>
            <p:ph sz="half" idx="2"/>
          </p:nvPr>
        </p:nvSpPr>
        <p:spPr>
          <a:xfrm>
            <a:off x="755576" y="1484784"/>
            <a:ext cx="7776864" cy="4525963"/>
          </a:xfrm>
        </p:spPr>
        <p:txBody>
          <a:bodyPr>
            <a:normAutofit fontScale="62500" lnSpcReduction="20000"/>
          </a:bodyPr>
          <a:lstStyle/>
          <a:p>
            <a:r>
              <a:rPr lang="en-IN" dirty="0"/>
              <a:t>The Steps followed in order to clean the data</a:t>
            </a:r>
          </a:p>
          <a:p>
            <a:pPr lvl="0"/>
            <a:r>
              <a:rPr lang="en-IN" dirty="0"/>
              <a:t> From description we can see that </a:t>
            </a:r>
            <a:r>
              <a:rPr lang="en-IN" dirty="0" err="1"/>
              <a:t>Date_of_Journey</a:t>
            </a:r>
            <a:r>
              <a:rPr lang="en-IN" dirty="0"/>
              <a:t> is a object data type,</a:t>
            </a:r>
          </a:p>
          <a:p>
            <a:pPr lvl="0"/>
            <a:r>
              <a:rPr lang="en-IN" dirty="0"/>
              <a:t>Therefore, we have to convert this </a:t>
            </a:r>
            <a:r>
              <a:rPr lang="en-IN" dirty="0" err="1"/>
              <a:t>datatype</a:t>
            </a:r>
            <a:r>
              <a:rPr lang="en-IN" dirty="0"/>
              <a:t> into timestamp so as to use this column properly for prediction</a:t>
            </a:r>
          </a:p>
          <a:p>
            <a:pPr lvl="0"/>
            <a:r>
              <a:rPr lang="en-IN" dirty="0"/>
              <a:t> </a:t>
            </a:r>
          </a:p>
          <a:p>
            <a:pPr lvl="0"/>
            <a:r>
              <a:rPr lang="en-IN" dirty="0"/>
              <a:t>For this we require pandas </a:t>
            </a:r>
            <a:r>
              <a:rPr lang="en-IN" dirty="0" err="1"/>
              <a:t>to_datetime</a:t>
            </a:r>
            <a:r>
              <a:rPr lang="en-IN" dirty="0"/>
              <a:t> to convert object data type to </a:t>
            </a:r>
            <a:r>
              <a:rPr lang="en-IN" dirty="0" err="1"/>
              <a:t>datetime</a:t>
            </a:r>
            <a:r>
              <a:rPr lang="en-IN" dirty="0"/>
              <a:t> </a:t>
            </a:r>
            <a:r>
              <a:rPr lang="en-IN" dirty="0" err="1"/>
              <a:t>dtype</a:t>
            </a:r>
            <a:r>
              <a:rPr lang="en-IN" dirty="0"/>
              <a:t>.</a:t>
            </a:r>
          </a:p>
          <a:p>
            <a:pPr lvl="0"/>
            <a:r>
              <a:rPr lang="en-IN" dirty="0"/>
              <a:t>Checking for duplicates- found none</a:t>
            </a:r>
          </a:p>
          <a:p>
            <a:pPr lvl="0"/>
            <a:r>
              <a:rPr lang="en-IN" dirty="0"/>
              <a:t>Checking for null values- found only one , treated with drop function, </a:t>
            </a:r>
          </a:p>
          <a:p>
            <a:pPr lvl="0"/>
            <a:r>
              <a:rPr lang="en-IN" dirty="0"/>
              <a:t>Splitting the categorical and numerical columns and assigning them to a variable for studying relationships.</a:t>
            </a:r>
          </a:p>
          <a:p>
            <a:pPr lvl="0"/>
            <a:r>
              <a:rPr lang="en-IN" dirty="0"/>
              <a:t>Used transformation techniques –Transformer to reduce the </a:t>
            </a:r>
            <a:r>
              <a:rPr lang="en-IN" dirty="0" err="1"/>
              <a:t>skewness</a:t>
            </a:r>
            <a:r>
              <a:rPr lang="en-IN" dirty="0"/>
              <a:t> and also remove any outliers from the data.</a:t>
            </a:r>
          </a:p>
          <a:p>
            <a:pPr lvl="0"/>
            <a:r>
              <a:rPr lang="en-IN" dirty="0"/>
              <a:t>One can find many ways to handle categorical data. Some of them categorical data are, Nominal data --&gt; data are not in any order --&gt; </a:t>
            </a:r>
            <a:r>
              <a:rPr lang="en-IN" dirty="0" err="1"/>
              <a:t>OneHotEncoder</a:t>
            </a:r>
            <a:r>
              <a:rPr lang="en-IN" dirty="0"/>
              <a:t> is used in this case.</a:t>
            </a:r>
          </a:p>
          <a:p>
            <a:r>
              <a:rPr lang="en-IN" dirty="0"/>
              <a:t>Ordinal data --&gt; data are in order --&gt; </a:t>
            </a:r>
            <a:r>
              <a:rPr lang="en-IN" dirty="0" err="1"/>
              <a:t>LabelEncoder</a:t>
            </a:r>
            <a:r>
              <a:rPr lang="en-IN" dirty="0"/>
              <a:t> is used in this case.</a:t>
            </a:r>
          </a:p>
          <a:p>
            <a:endParaRPr lang="en-US" dirty="0" smtClean="0"/>
          </a:p>
        </p:txBody>
      </p:sp>
    </p:spTree>
    <p:extLst>
      <p:ext uri="{BB962C8B-B14F-4D97-AF65-F5344CB8AC3E}">
        <p14:creationId xmlns:p14="http://schemas.microsoft.com/office/powerpoint/2010/main" val="39667043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922114"/>
          </a:xfrm>
        </p:spPr>
        <p:txBody>
          <a:bodyPr/>
          <a:lstStyle/>
          <a:p>
            <a:r>
              <a:rPr lang="en-US" dirty="0" smtClean="0"/>
              <a:t>Correlation</a:t>
            </a:r>
            <a:endParaRPr lang="en-IN" dirty="0"/>
          </a:p>
        </p:txBody>
      </p:sp>
      <p:sp>
        <p:nvSpPr>
          <p:cNvPr id="2" name="Content Placeholder 1"/>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15616" y="1268760"/>
            <a:ext cx="6914455"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32505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a:t>
            </a:r>
            <a:r>
              <a:rPr lang="en-US" dirty="0" smtClean="0"/>
              <a:t>more </a:t>
            </a:r>
            <a:r>
              <a:rPr lang="en-US" dirty="0" smtClean="0"/>
              <a:t>correlated with Target</a:t>
            </a:r>
            <a:endParaRPr lang="en-IN" dirty="0"/>
          </a:p>
        </p:txBody>
      </p:sp>
      <p:pic>
        <p:nvPicPr>
          <p:cNvPr id="205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345807" y="1628800"/>
            <a:ext cx="8771387" cy="429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5938702"/>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0</TotalTime>
  <Words>979</Words>
  <Application>Microsoft Office PowerPoint</Application>
  <PresentationFormat>On-screen Show (4:3)</PresentationFormat>
  <Paragraphs>94</Paragraphs>
  <Slides>28</Slides>
  <Notes>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Project Overview</vt:lpstr>
      <vt:lpstr>What is the project about? </vt:lpstr>
      <vt:lpstr>GOAL</vt:lpstr>
      <vt:lpstr>DATA COLLECTION</vt:lpstr>
      <vt:lpstr>Showing the columns </vt:lpstr>
      <vt:lpstr>DATA CLEANING </vt:lpstr>
      <vt:lpstr>Correlation</vt:lpstr>
      <vt:lpstr>Top more correlated with Target</vt:lpstr>
      <vt:lpstr>Visualization - EDA</vt:lpstr>
      <vt:lpstr>PowerPoint Presentation</vt:lpstr>
      <vt:lpstr>Price and Source</vt:lpstr>
      <vt:lpstr>PowerPoint Presentation</vt:lpstr>
      <vt:lpstr>Imported Test data</vt:lpstr>
      <vt:lpstr>Model Evaluation</vt:lpstr>
      <vt:lpstr>Cross Validation Score </vt:lpstr>
      <vt:lpstr>PowerPoint Presentation</vt:lpstr>
      <vt:lpstr>PowerPoint Presentation</vt:lpstr>
      <vt:lpstr>PowerPoint Presentation</vt:lpstr>
      <vt:lpstr>PowerPoint Presentation</vt:lpstr>
      <vt:lpstr>PowerPoint Presentation</vt:lpstr>
      <vt:lpstr>Hyper parameter tuning with Random forest Regressor </vt:lpstr>
      <vt:lpstr>Metrics </vt:lpstr>
      <vt:lpstr>BEST MODEL is XGB</vt:lpstr>
      <vt:lpstr>PLOTTING OF PREDICTIONS </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2022-11-14T23:17:55Z</dcterms:created>
  <dcterms:modified xsi:type="dcterms:W3CDTF">2023-01-12T06:37:01Z</dcterms:modified>
</cp:coreProperties>
</file>