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44"/>
    <p:restoredTop sz="94710"/>
  </p:normalViewPr>
  <p:slideViewPr>
    <p:cSldViewPr snapToGrid="0" snapToObjects="1">
      <p:cViewPr>
        <p:scale>
          <a:sx n="100" d="100"/>
          <a:sy n="100" d="100"/>
        </p:scale>
        <p:origin x="1256"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D7B605-F7E3-4505-B67D-B316AB72330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89A09CF-ADF4-4CB6-9D6B-B6F5733A5ADE}">
      <dgm:prSet/>
      <dgm:spPr/>
      <dgm:t>
        <a:bodyPr/>
        <a:lstStyle/>
        <a:p>
          <a:r>
            <a:rPr lang="en-US"/>
            <a:t>Data mining is the process of identifying patterns that exist within data.</a:t>
          </a:r>
        </a:p>
      </dgm:t>
    </dgm:pt>
    <dgm:pt modelId="{1045B3EF-5177-4B4A-BCB2-4F559310D28D}" type="parTrans" cxnId="{A0531A16-60D9-45E8-8614-55D36397F852}">
      <dgm:prSet/>
      <dgm:spPr/>
      <dgm:t>
        <a:bodyPr/>
        <a:lstStyle/>
        <a:p>
          <a:endParaRPr lang="en-US"/>
        </a:p>
      </dgm:t>
    </dgm:pt>
    <dgm:pt modelId="{6032035C-B622-4F8B-BF0A-F9DAEB1986A9}" type="sibTrans" cxnId="{A0531A16-60D9-45E8-8614-55D36397F852}">
      <dgm:prSet/>
      <dgm:spPr/>
      <dgm:t>
        <a:bodyPr/>
        <a:lstStyle/>
        <a:p>
          <a:endParaRPr lang="en-US"/>
        </a:p>
      </dgm:t>
    </dgm:pt>
    <dgm:pt modelId="{415B2A40-31C9-4077-8CCF-7D58F4AD8059}">
      <dgm:prSet/>
      <dgm:spPr/>
      <dgm:t>
        <a:bodyPr/>
        <a:lstStyle/>
        <a:p>
          <a:r>
            <a:rPr lang="en-US"/>
            <a:t>With the patterns in hand, data analysts can apply them to other data sets</a:t>
          </a:r>
        </a:p>
      </dgm:t>
    </dgm:pt>
    <dgm:pt modelId="{CDFD5EEA-6A01-4C53-8166-031133D5FBD3}" type="parTrans" cxnId="{B3FC5566-B441-46D9-BA7F-6B97E8540737}">
      <dgm:prSet/>
      <dgm:spPr/>
      <dgm:t>
        <a:bodyPr/>
        <a:lstStyle/>
        <a:p>
          <a:endParaRPr lang="en-US"/>
        </a:p>
      </dgm:t>
    </dgm:pt>
    <dgm:pt modelId="{189D2610-6816-461A-A46B-38B281EDEE86}" type="sibTrans" cxnId="{B3FC5566-B441-46D9-BA7F-6B97E8540737}">
      <dgm:prSet/>
      <dgm:spPr/>
      <dgm:t>
        <a:bodyPr/>
        <a:lstStyle/>
        <a:p>
          <a:endParaRPr lang="en-US"/>
        </a:p>
      </dgm:t>
    </dgm:pt>
    <dgm:pt modelId="{5802666F-F8AB-40BF-9EE2-7C9E826EA631}">
      <dgm:prSet/>
      <dgm:spPr/>
      <dgm:t>
        <a:bodyPr/>
        <a:lstStyle/>
        <a:p>
          <a:r>
            <a:rPr lang="en-US"/>
            <a:t>The data-mining process may involve the use of statistics, database querires, visualization tools, traditional programming, and machine learning</a:t>
          </a:r>
        </a:p>
      </dgm:t>
    </dgm:pt>
    <dgm:pt modelId="{C2C3DC9E-BFC1-439B-8259-C2C2A35EFD86}" type="parTrans" cxnId="{50CA6B20-E4F0-4346-A424-2194D3323A53}">
      <dgm:prSet/>
      <dgm:spPr/>
      <dgm:t>
        <a:bodyPr/>
        <a:lstStyle/>
        <a:p>
          <a:endParaRPr lang="en-US"/>
        </a:p>
      </dgm:t>
    </dgm:pt>
    <dgm:pt modelId="{8B3A89EA-7085-4C1A-9541-DE76D02930F4}" type="sibTrans" cxnId="{50CA6B20-E4F0-4346-A424-2194D3323A53}">
      <dgm:prSet/>
      <dgm:spPr/>
      <dgm:t>
        <a:bodyPr/>
        <a:lstStyle/>
        <a:p>
          <a:endParaRPr lang="en-US"/>
        </a:p>
      </dgm:t>
    </dgm:pt>
    <dgm:pt modelId="{FF03E7CA-E6FB-0C4A-887D-376AE52BCFD6}" type="pres">
      <dgm:prSet presAssocID="{3DD7B605-F7E3-4505-B67D-B316AB723306}" presName="linear" presStyleCnt="0">
        <dgm:presLayoutVars>
          <dgm:animLvl val="lvl"/>
          <dgm:resizeHandles val="exact"/>
        </dgm:presLayoutVars>
      </dgm:prSet>
      <dgm:spPr/>
    </dgm:pt>
    <dgm:pt modelId="{3EF06CDF-4F5B-3246-A5E5-F6C4860760B9}" type="pres">
      <dgm:prSet presAssocID="{789A09CF-ADF4-4CB6-9D6B-B6F5733A5ADE}" presName="parentText" presStyleLbl="node1" presStyleIdx="0" presStyleCnt="3">
        <dgm:presLayoutVars>
          <dgm:chMax val="0"/>
          <dgm:bulletEnabled val="1"/>
        </dgm:presLayoutVars>
      </dgm:prSet>
      <dgm:spPr/>
    </dgm:pt>
    <dgm:pt modelId="{16956FC9-52AD-444A-BE08-9C1FF3F60B14}" type="pres">
      <dgm:prSet presAssocID="{6032035C-B622-4F8B-BF0A-F9DAEB1986A9}" presName="spacer" presStyleCnt="0"/>
      <dgm:spPr/>
    </dgm:pt>
    <dgm:pt modelId="{68627A2C-D167-9848-844A-9B4B75744FD1}" type="pres">
      <dgm:prSet presAssocID="{415B2A40-31C9-4077-8CCF-7D58F4AD8059}" presName="parentText" presStyleLbl="node1" presStyleIdx="1" presStyleCnt="3">
        <dgm:presLayoutVars>
          <dgm:chMax val="0"/>
          <dgm:bulletEnabled val="1"/>
        </dgm:presLayoutVars>
      </dgm:prSet>
      <dgm:spPr/>
    </dgm:pt>
    <dgm:pt modelId="{997F811F-40C0-C84C-9466-691DAFFC0408}" type="pres">
      <dgm:prSet presAssocID="{189D2610-6816-461A-A46B-38B281EDEE86}" presName="spacer" presStyleCnt="0"/>
      <dgm:spPr/>
    </dgm:pt>
    <dgm:pt modelId="{9847022A-B303-C849-B09C-F744D26FE6ED}" type="pres">
      <dgm:prSet presAssocID="{5802666F-F8AB-40BF-9EE2-7C9E826EA631}" presName="parentText" presStyleLbl="node1" presStyleIdx="2" presStyleCnt="3">
        <dgm:presLayoutVars>
          <dgm:chMax val="0"/>
          <dgm:bulletEnabled val="1"/>
        </dgm:presLayoutVars>
      </dgm:prSet>
      <dgm:spPr/>
    </dgm:pt>
  </dgm:ptLst>
  <dgm:cxnLst>
    <dgm:cxn modelId="{A0531A16-60D9-45E8-8614-55D36397F852}" srcId="{3DD7B605-F7E3-4505-B67D-B316AB723306}" destId="{789A09CF-ADF4-4CB6-9D6B-B6F5733A5ADE}" srcOrd="0" destOrd="0" parTransId="{1045B3EF-5177-4B4A-BCB2-4F559310D28D}" sibTransId="{6032035C-B622-4F8B-BF0A-F9DAEB1986A9}"/>
    <dgm:cxn modelId="{50CA6B20-E4F0-4346-A424-2194D3323A53}" srcId="{3DD7B605-F7E3-4505-B67D-B316AB723306}" destId="{5802666F-F8AB-40BF-9EE2-7C9E826EA631}" srcOrd="2" destOrd="0" parTransId="{C2C3DC9E-BFC1-439B-8259-C2C2A35EFD86}" sibTransId="{8B3A89EA-7085-4C1A-9541-DE76D02930F4}"/>
    <dgm:cxn modelId="{881EFF2F-4D41-854D-B473-C6619E875F9B}" type="presOf" srcId="{789A09CF-ADF4-4CB6-9D6B-B6F5733A5ADE}" destId="{3EF06CDF-4F5B-3246-A5E5-F6C4860760B9}" srcOrd="0" destOrd="0" presId="urn:microsoft.com/office/officeart/2005/8/layout/vList2"/>
    <dgm:cxn modelId="{B3FC5566-B441-46D9-BA7F-6B97E8540737}" srcId="{3DD7B605-F7E3-4505-B67D-B316AB723306}" destId="{415B2A40-31C9-4077-8CCF-7D58F4AD8059}" srcOrd="1" destOrd="0" parTransId="{CDFD5EEA-6A01-4C53-8166-031133D5FBD3}" sibTransId="{189D2610-6816-461A-A46B-38B281EDEE86}"/>
    <dgm:cxn modelId="{1AD1377F-45C8-F546-97AB-5F18950F6F96}" type="presOf" srcId="{3DD7B605-F7E3-4505-B67D-B316AB723306}" destId="{FF03E7CA-E6FB-0C4A-887D-376AE52BCFD6}" srcOrd="0" destOrd="0" presId="urn:microsoft.com/office/officeart/2005/8/layout/vList2"/>
    <dgm:cxn modelId="{DD52058B-763E-EB47-A08F-C123562C1FF4}" type="presOf" srcId="{415B2A40-31C9-4077-8CCF-7D58F4AD8059}" destId="{68627A2C-D167-9848-844A-9B4B75744FD1}" srcOrd="0" destOrd="0" presId="urn:microsoft.com/office/officeart/2005/8/layout/vList2"/>
    <dgm:cxn modelId="{C673F0E0-3812-8148-ADCB-0F04F88C5AA7}" type="presOf" srcId="{5802666F-F8AB-40BF-9EE2-7C9E826EA631}" destId="{9847022A-B303-C849-B09C-F744D26FE6ED}" srcOrd="0" destOrd="0" presId="urn:microsoft.com/office/officeart/2005/8/layout/vList2"/>
    <dgm:cxn modelId="{7873CA1F-D793-C44B-92D0-B399AAD03CEE}" type="presParOf" srcId="{FF03E7CA-E6FB-0C4A-887D-376AE52BCFD6}" destId="{3EF06CDF-4F5B-3246-A5E5-F6C4860760B9}" srcOrd="0" destOrd="0" presId="urn:microsoft.com/office/officeart/2005/8/layout/vList2"/>
    <dgm:cxn modelId="{49588F20-3A22-2749-AD1F-28553D7DA91F}" type="presParOf" srcId="{FF03E7CA-E6FB-0C4A-887D-376AE52BCFD6}" destId="{16956FC9-52AD-444A-BE08-9C1FF3F60B14}" srcOrd="1" destOrd="0" presId="urn:microsoft.com/office/officeart/2005/8/layout/vList2"/>
    <dgm:cxn modelId="{DDD75CC9-279C-E446-B303-2D064BC62BFA}" type="presParOf" srcId="{FF03E7CA-E6FB-0C4A-887D-376AE52BCFD6}" destId="{68627A2C-D167-9848-844A-9B4B75744FD1}" srcOrd="2" destOrd="0" presId="urn:microsoft.com/office/officeart/2005/8/layout/vList2"/>
    <dgm:cxn modelId="{E90E080E-6DDC-4C48-98C3-2597168F8FD5}" type="presParOf" srcId="{FF03E7CA-E6FB-0C4A-887D-376AE52BCFD6}" destId="{997F811F-40C0-C84C-9466-691DAFFC0408}" srcOrd="3" destOrd="0" presId="urn:microsoft.com/office/officeart/2005/8/layout/vList2"/>
    <dgm:cxn modelId="{C824F964-0490-F84A-9F7B-2A1DF1BEFD29}" type="presParOf" srcId="{FF03E7CA-E6FB-0C4A-887D-376AE52BCFD6}" destId="{9847022A-B303-C849-B09C-F744D26FE6E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918800-DD4F-45E5-8D78-B80EE311ABF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6C16915-1326-414E-B0B0-2B1946E30D2E}">
      <dgm:prSet/>
      <dgm:spPr/>
      <dgm:t>
        <a:bodyPr/>
        <a:lstStyle/>
        <a:p>
          <a:r>
            <a:rPr lang="en-US"/>
            <a:t>Business intelligence is the use of tools, such as data-mining, machine-learning, and visualization, to convert data into actionable business insights and recommendations.</a:t>
          </a:r>
        </a:p>
      </dgm:t>
    </dgm:pt>
    <dgm:pt modelId="{6042753F-972C-4935-87B1-950FC21CA693}" type="parTrans" cxnId="{274E78AF-2016-45AD-B405-D675128F3F97}">
      <dgm:prSet/>
      <dgm:spPr/>
      <dgm:t>
        <a:bodyPr/>
        <a:lstStyle/>
        <a:p>
          <a:endParaRPr lang="en-US"/>
        </a:p>
      </dgm:t>
    </dgm:pt>
    <dgm:pt modelId="{DE0852B6-2E40-4E8F-AE61-9B113D81DE7F}" type="sibTrans" cxnId="{274E78AF-2016-45AD-B405-D675128F3F97}">
      <dgm:prSet/>
      <dgm:spPr/>
      <dgm:t>
        <a:bodyPr/>
        <a:lstStyle/>
        <a:p>
          <a:endParaRPr lang="en-US"/>
        </a:p>
      </dgm:t>
    </dgm:pt>
    <dgm:pt modelId="{212C8DF7-4F08-4C60-8047-CDB32098B104}">
      <dgm:prSet/>
      <dgm:spPr/>
      <dgm:t>
        <a:bodyPr/>
        <a:lstStyle/>
        <a:p>
          <a:r>
            <a:rPr lang="en-US"/>
            <a:t>Business intelligence systems often include decision support tools that help users make better decisions.</a:t>
          </a:r>
        </a:p>
      </dgm:t>
    </dgm:pt>
    <dgm:pt modelId="{AD7009E7-F43F-4859-BC4D-34ACA4353F31}" type="parTrans" cxnId="{0FEB2CDE-55E3-428A-91AF-4E809C578AB4}">
      <dgm:prSet/>
      <dgm:spPr/>
      <dgm:t>
        <a:bodyPr/>
        <a:lstStyle/>
        <a:p>
          <a:endParaRPr lang="en-US"/>
        </a:p>
      </dgm:t>
    </dgm:pt>
    <dgm:pt modelId="{6C77167B-F92E-4108-8819-3DFDB0B660E4}" type="sibTrans" cxnId="{0FEB2CDE-55E3-428A-91AF-4E809C578AB4}">
      <dgm:prSet/>
      <dgm:spPr/>
      <dgm:t>
        <a:bodyPr/>
        <a:lstStyle/>
        <a:p>
          <a:endParaRPr lang="en-US"/>
        </a:p>
      </dgm:t>
    </dgm:pt>
    <dgm:pt modelId="{9F8F318E-CE59-4239-84F3-E154AC8728BA}">
      <dgm:prSet/>
      <dgm:spPr/>
      <dgm:t>
        <a:bodyPr/>
        <a:lstStyle/>
        <a:p>
          <a:r>
            <a:rPr lang="en-US"/>
            <a:t>Using historical data, such tools can describe what has happened and potentially, why. </a:t>
          </a:r>
        </a:p>
      </dgm:t>
    </dgm:pt>
    <dgm:pt modelId="{A58B98F5-0193-4E0A-B891-1ED130CF1CDF}" type="parTrans" cxnId="{E72FB8D5-C7F3-4A86-A715-56CDA2133486}">
      <dgm:prSet/>
      <dgm:spPr/>
      <dgm:t>
        <a:bodyPr/>
        <a:lstStyle/>
        <a:p>
          <a:endParaRPr lang="en-US"/>
        </a:p>
      </dgm:t>
    </dgm:pt>
    <dgm:pt modelId="{DFCDC58B-EDCE-4C50-94EC-D1F6BE9C018C}" type="sibTrans" cxnId="{E72FB8D5-C7F3-4A86-A715-56CDA2133486}">
      <dgm:prSet/>
      <dgm:spPr/>
      <dgm:t>
        <a:bodyPr/>
        <a:lstStyle/>
        <a:p>
          <a:endParaRPr lang="en-US"/>
        </a:p>
      </dgm:t>
    </dgm:pt>
    <dgm:pt modelId="{8E3EF456-4EF8-4BD1-933B-21D3E22F7421}">
      <dgm:prSet/>
      <dgm:spPr/>
      <dgm:t>
        <a:bodyPr/>
        <a:lstStyle/>
        <a:p>
          <a:r>
            <a:rPr lang="en-US"/>
            <a:t>Business intelligence software normally provides extensive visualization capabilities.</a:t>
          </a:r>
        </a:p>
      </dgm:t>
    </dgm:pt>
    <dgm:pt modelId="{3BF15A0E-B6B3-4240-8F1B-86192FC89F79}" type="parTrans" cxnId="{AAB78CB7-953C-4414-83F3-E37321C8AB47}">
      <dgm:prSet/>
      <dgm:spPr/>
      <dgm:t>
        <a:bodyPr/>
        <a:lstStyle/>
        <a:p>
          <a:endParaRPr lang="en-US"/>
        </a:p>
      </dgm:t>
    </dgm:pt>
    <dgm:pt modelId="{78A197EA-83F9-4EAA-8B0E-579C14498BFD}" type="sibTrans" cxnId="{AAB78CB7-953C-4414-83F3-E37321C8AB47}">
      <dgm:prSet/>
      <dgm:spPr/>
      <dgm:t>
        <a:bodyPr/>
        <a:lstStyle/>
        <a:p>
          <a:endParaRPr lang="en-US"/>
        </a:p>
      </dgm:t>
    </dgm:pt>
    <dgm:pt modelId="{E0E26031-357E-4441-9F9D-4AA395E2FA12}" type="pres">
      <dgm:prSet presAssocID="{68918800-DD4F-45E5-8D78-B80EE311ABF5}" presName="linear" presStyleCnt="0">
        <dgm:presLayoutVars>
          <dgm:animLvl val="lvl"/>
          <dgm:resizeHandles val="exact"/>
        </dgm:presLayoutVars>
      </dgm:prSet>
      <dgm:spPr/>
    </dgm:pt>
    <dgm:pt modelId="{C2340A99-7123-AD4C-B285-3B880980442D}" type="pres">
      <dgm:prSet presAssocID="{76C16915-1326-414E-B0B0-2B1946E30D2E}" presName="parentText" presStyleLbl="node1" presStyleIdx="0" presStyleCnt="4">
        <dgm:presLayoutVars>
          <dgm:chMax val="0"/>
          <dgm:bulletEnabled val="1"/>
        </dgm:presLayoutVars>
      </dgm:prSet>
      <dgm:spPr/>
    </dgm:pt>
    <dgm:pt modelId="{9796C455-7B81-844F-A7CB-A6BBD4538EA4}" type="pres">
      <dgm:prSet presAssocID="{DE0852B6-2E40-4E8F-AE61-9B113D81DE7F}" presName="spacer" presStyleCnt="0"/>
      <dgm:spPr/>
    </dgm:pt>
    <dgm:pt modelId="{3BDC627B-008E-4246-BF8F-7FC7A0587947}" type="pres">
      <dgm:prSet presAssocID="{212C8DF7-4F08-4C60-8047-CDB32098B104}" presName="parentText" presStyleLbl="node1" presStyleIdx="1" presStyleCnt="4">
        <dgm:presLayoutVars>
          <dgm:chMax val="0"/>
          <dgm:bulletEnabled val="1"/>
        </dgm:presLayoutVars>
      </dgm:prSet>
      <dgm:spPr/>
    </dgm:pt>
    <dgm:pt modelId="{401E5801-2C5C-DE49-A1CD-4F7BD142C751}" type="pres">
      <dgm:prSet presAssocID="{6C77167B-F92E-4108-8819-3DFDB0B660E4}" presName="spacer" presStyleCnt="0"/>
      <dgm:spPr/>
    </dgm:pt>
    <dgm:pt modelId="{46E71C24-243C-4F40-8179-54FE576ECFAA}" type="pres">
      <dgm:prSet presAssocID="{9F8F318E-CE59-4239-84F3-E154AC8728BA}" presName="parentText" presStyleLbl="node1" presStyleIdx="2" presStyleCnt="4">
        <dgm:presLayoutVars>
          <dgm:chMax val="0"/>
          <dgm:bulletEnabled val="1"/>
        </dgm:presLayoutVars>
      </dgm:prSet>
      <dgm:spPr/>
    </dgm:pt>
    <dgm:pt modelId="{CF79B905-08FA-2A44-AE87-40AA96F80198}" type="pres">
      <dgm:prSet presAssocID="{DFCDC58B-EDCE-4C50-94EC-D1F6BE9C018C}" presName="spacer" presStyleCnt="0"/>
      <dgm:spPr/>
    </dgm:pt>
    <dgm:pt modelId="{84C456B4-589F-DB4D-9319-FC520EBF04E0}" type="pres">
      <dgm:prSet presAssocID="{8E3EF456-4EF8-4BD1-933B-21D3E22F7421}" presName="parentText" presStyleLbl="node1" presStyleIdx="3" presStyleCnt="4">
        <dgm:presLayoutVars>
          <dgm:chMax val="0"/>
          <dgm:bulletEnabled val="1"/>
        </dgm:presLayoutVars>
      </dgm:prSet>
      <dgm:spPr/>
    </dgm:pt>
  </dgm:ptLst>
  <dgm:cxnLst>
    <dgm:cxn modelId="{9E9D8D05-8ED2-B14D-9608-6A8A949552E7}" type="presOf" srcId="{8E3EF456-4EF8-4BD1-933B-21D3E22F7421}" destId="{84C456B4-589F-DB4D-9319-FC520EBF04E0}" srcOrd="0" destOrd="0" presId="urn:microsoft.com/office/officeart/2005/8/layout/vList2"/>
    <dgm:cxn modelId="{A091E617-2614-D24B-8FD8-DC8C82CF841D}" type="presOf" srcId="{76C16915-1326-414E-B0B0-2B1946E30D2E}" destId="{C2340A99-7123-AD4C-B285-3B880980442D}" srcOrd="0" destOrd="0" presId="urn:microsoft.com/office/officeart/2005/8/layout/vList2"/>
    <dgm:cxn modelId="{1A7CA223-CCEC-2D4B-B68A-759D59342920}" type="presOf" srcId="{9F8F318E-CE59-4239-84F3-E154AC8728BA}" destId="{46E71C24-243C-4F40-8179-54FE576ECFAA}" srcOrd="0" destOrd="0" presId="urn:microsoft.com/office/officeart/2005/8/layout/vList2"/>
    <dgm:cxn modelId="{A103E92E-2EA0-104D-9192-3F7DA9F7CDFD}" type="presOf" srcId="{68918800-DD4F-45E5-8D78-B80EE311ABF5}" destId="{E0E26031-357E-4441-9F9D-4AA395E2FA12}" srcOrd="0" destOrd="0" presId="urn:microsoft.com/office/officeart/2005/8/layout/vList2"/>
    <dgm:cxn modelId="{E8C59E48-1CB7-924B-A788-B1C4BC7AE98B}" type="presOf" srcId="{212C8DF7-4F08-4C60-8047-CDB32098B104}" destId="{3BDC627B-008E-4246-BF8F-7FC7A0587947}" srcOrd="0" destOrd="0" presId="urn:microsoft.com/office/officeart/2005/8/layout/vList2"/>
    <dgm:cxn modelId="{274E78AF-2016-45AD-B405-D675128F3F97}" srcId="{68918800-DD4F-45E5-8D78-B80EE311ABF5}" destId="{76C16915-1326-414E-B0B0-2B1946E30D2E}" srcOrd="0" destOrd="0" parTransId="{6042753F-972C-4935-87B1-950FC21CA693}" sibTransId="{DE0852B6-2E40-4E8F-AE61-9B113D81DE7F}"/>
    <dgm:cxn modelId="{AAB78CB7-953C-4414-83F3-E37321C8AB47}" srcId="{68918800-DD4F-45E5-8D78-B80EE311ABF5}" destId="{8E3EF456-4EF8-4BD1-933B-21D3E22F7421}" srcOrd="3" destOrd="0" parTransId="{3BF15A0E-B6B3-4240-8F1B-86192FC89F79}" sibTransId="{78A197EA-83F9-4EAA-8B0E-579C14498BFD}"/>
    <dgm:cxn modelId="{E72FB8D5-C7F3-4A86-A715-56CDA2133486}" srcId="{68918800-DD4F-45E5-8D78-B80EE311ABF5}" destId="{9F8F318E-CE59-4239-84F3-E154AC8728BA}" srcOrd="2" destOrd="0" parTransId="{A58B98F5-0193-4E0A-B891-1ED130CF1CDF}" sibTransId="{DFCDC58B-EDCE-4C50-94EC-D1F6BE9C018C}"/>
    <dgm:cxn modelId="{0FEB2CDE-55E3-428A-91AF-4E809C578AB4}" srcId="{68918800-DD4F-45E5-8D78-B80EE311ABF5}" destId="{212C8DF7-4F08-4C60-8047-CDB32098B104}" srcOrd="1" destOrd="0" parTransId="{AD7009E7-F43F-4859-BC4D-34ACA4353F31}" sibTransId="{6C77167B-F92E-4108-8819-3DFDB0B660E4}"/>
    <dgm:cxn modelId="{01640A9E-2F63-4742-B289-B9BB5CAC11C2}" type="presParOf" srcId="{E0E26031-357E-4441-9F9D-4AA395E2FA12}" destId="{C2340A99-7123-AD4C-B285-3B880980442D}" srcOrd="0" destOrd="0" presId="urn:microsoft.com/office/officeart/2005/8/layout/vList2"/>
    <dgm:cxn modelId="{9DECBAE6-4593-724A-B457-9569689732A4}" type="presParOf" srcId="{E0E26031-357E-4441-9F9D-4AA395E2FA12}" destId="{9796C455-7B81-844F-A7CB-A6BBD4538EA4}" srcOrd="1" destOrd="0" presId="urn:microsoft.com/office/officeart/2005/8/layout/vList2"/>
    <dgm:cxn modelId="{6F6993E6-EC16-4C43-B579-3FA3D6C1F4CD}" type="presParOf" srcId="{E0E26031-357E-4441-9F9D-4AA395E2FA12}" destId="{3BDC627B-008E-4246-BF8F-7FC7A0587947}" srcOrd="2" destOrd="0" presId="urn:microsoft.com/office/officeart/2005/8/layout/vList2"/>
    <dgm:cxn modelId="{194E8762-B13E-4C42-84B1-8DE3ECB5E1F2}" type="presParOf" srcId="{E0E26031-357E-4441-9F9D-4AA395E2FA12}" destId="{401E5801-2C5C-DE49-A1CD-4F7BD142C751}" srcOrd="3" destOrd="0" presId="urn:microsoft.com/office/officeart/2005/8/layout/vList2"/>
    <dgm:cxn modelId="{3356D5D3-E33E-4645-B653-3556BF877CD7}" type="presParOf" srcId="{E0E26031-357E-4441-9F9D-4AA395E2FA12}" destId="{46E71C24-243C-4F40-8179-54FE576ECFAA}" srcOrd="4" destOrd="0" presId="urn:microsoft.com/office/officeart/2005/8/layout/vList2"/>
    <dgm:cxn modelId="{1F3FC3FF-5274-CE4B-9628-EAA86174CEF5}" type="presParOf" srcId="{E0E26031-357E-4441-9F9D-4AA395E2FA12}" destId="{CF79B905-08FA-2A44-AE87-40AA96F80198}" srcOrd="5" destOrd="0" presId="urn:microsoft.com/office/officeart/2005/8/layout/vList2"/>
    <dgm:cxn modelId="{E2ACB821-4BA3-6147-8C49-24CE7010F926}" type="presParOf" srcId="{E0E26031-357E-4441-9F9D-4AA395E2FA12}" destId="{84C456B4-589F-DB4D-9319-FC520EBF04E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6C339-C53F-4A61-9924-E1B672829F9C}"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47BBCA46-EF9B-45F5-B474-38FA19C7D1B5}">
      <dgm:prSet/>
      <dgm:spPr/>
      <dgm:t>
        <a:bodyPr/>
        <a:lstStyle/>
        <a:p>
          <a:r>
            <a:rPr lang="en-US"/>
            <a:t>Before a data analysts can start the data-mining process, she or he should determine the quality of the data set and identify any anonalies, such as missing or outlier data that they will need to resolve.</a:t>
          </a:r>
        </a:p>
      </dgm:t>
    </dgm:pt>
    <dgm:pt modelId="{91029F0A-ECD0-4E46-A94C-94568866E47F}" type="parTrans" cxnId="{9043D7D8-AF6E-42AA-AFFB-B082EC057A4C}">
      <dgm:prSet/>
      <dgm:spPr/>
      <dgm:t>
        <a:bodyPr/>
        <a:lstStyle/>
        <a:p>
          <a:endParaRPr lang="en-US"/>
        </a:p>
      </dgm:t>
    </dgm:pt>
    <dgm:pt modelId="{1CF66E54-C676-4765-A509-6BE0EEAFF092}" type="sibTrans" cxnId="{9043D7D8-AF6E-42AA-AFFB-B082EC057A4C}">
      <dgm:prSet/>
      <dgm:spPr/>
      <dgm:t>
        <a:bodyPr/>
        <a:lstStyle/>
        <a:p>
          <a:endParaRPr lang="en-US"/>
        </a:p>
      </dgm:t>
    </dgm:pt>
    <dgm:pt modelId="{397709F3-5215-49C5-AA95-5248828B92F9}">
      <dgm:prSet/>
      <dgm:spPr/>
      <dgm:t>
        <a:bodyPr/>
        <a:lstStyle/>
        <a:p>
          <a:r>
            <a:rPr lang="en-US"/>
            <a:t>Data quality is a measure of the data’s suitability for use.</a:t>
          </a:r>
        </a:p>
      </dgm:t>
    </dgm:pt>
    <dgm:pt modelId="{418441D8-DD37-4387-AF55-9E67DAF64F36}" type="parTrans" cxnId="{F6F77BF1-0763-4261-BEB6-5780347BA34F}">
      <dgm:prSet/>
      <dgm:spPr/>
      <dgm:t>
        <a:bodyPr/>
        <a:lstStyle/>
        <a:p>
          <a:endParaRPr lang="en-US"/>
        </a:p>
      </dgm:t>
    </dgm:pt>
    <dgm:pt modelId="{16B48B97-9BB4-47F0-B948-6694A3BB3D9D}" type="sibTrans" cxnId="{F6F77BF1-0763-4261-BEB6-5780347BA34F}">
      <dgm:prSet/>
      <dgm:spPr/>
      <dgm:t>
        <a:bodyPr/>
        <a:lstStyle/>
        <a:p>
          <a:endParaRPr lang="en-US"/>
        </a:p>
      </dgm:t>
    </dgm:pt>
    <dgm:pt modelId="{15D24A8E-A456-C747-A4E9-179296CEC69A}" type="pres">
      <dgm:prSet presAssocID="{75F6C339-C53F-4A61-9924-E1B672829F9C}" presName="vert0" presStyleCnt="0">
        <dgm:presLayoutVars>
          <dgm:dir/>
          <dgm:animOne val="branch"/>
          <dgm:animLvl val="lvl"/>
        </dgm:presLayoutVars>
      </dgm:prSet>
      <dgm:spPr/>
    </dgm:pt>
    <dgm:pt modelId="{B693E857-357E-DB44-ADBB-081DA4396B13}" type="pres">
      <dgm:prSet presAssocID="{47BBCA46-EF9B-45F5-B474-38FA19C7D1B5}" presName="thickLine" presStyleLbl="alignNode1" presStyleIdx="0" presStyleCnt="2"/>
      <dgm:spPr/>
    </dgm:pt>
    <dgm:pt modelId="{8F084275-9F76-0E44-9762-2843A417C713}" type="pres">
      <dgm:prSet presAssocID="{47BBCA46-EF9B-45F5-B474-38FA19C7D1B5}" presName="horz1" presStyleCnt="0"/>
      <dgm:spPr/>
    </dgm:pt>
    <dgm:pt modelId="{5F622377-0F12-AD42-8D48-F1A4190DF41C}" type="pres">
      <dgm:prSet presAssocID="{47BBCA46-EF9B-45F5-B474-38FA19C7D1B5}" presName="tx1" presStyleLbl="revTx" presStyleIdx="0" presStyleCnt="2"/>
      <dgm:spPr/>
    </dgm:pt>
    <dgm:pt modelId="{4376BE27-3416-574A-A1BC-6448D59EBCE8}" type="pres">
      <dgm:prSet presAssocID="{47BBCA46-EF9B-45F5-B474-38FA19C7D1B5}" presName="vert1" presStyleCnt="0"/>
      <dgm:spPr/>
    </dgm:pt>
    <dgm:pt modelId="{F82DE689-11DF-074A-A392-6F0421C7451B}" type="pres">
      <dgm:prSet presAssocID="{397709F3-5215-49C5-AA95-5248828B92F9}" presName="thickLine" presStyleLbl="alignNode1" presStyleIdx="1" presStyleCnt="2"/>
      <dgm:spPr/>
    </dgm:pt>
    <dgm:pt modelId="{B6AF5221-3C9F-9E49-8507-32E59DBA7A83}" type="pres">
      <dgm:prSet presAssocID="{397709F3-5215-49C5-AA95-5248828B92F9}" presName="horz1" presStyleCnt="0"/>
      <dgm:spPr/>
    </dgm:pt>
    <dgm:pt modelId="{5C2BFCCB-99B8-A04F-9015-978580EF1AE0}" type="pres">
      <dgm:prSet presAssocID="{397709F3-5215-49C5-AA95-5248828B92F9}" presName="tx1" presStyleLbl="revTx" presStyleIdx="1" presStyleCnt="2"/>
      <dgm:spPr/>
    </dgm:pt>
    <dgm:pt modelId="{DCEAE18E-66A3-C94F-98E0-F3B81C924AF6}" type="pres">
      <dgm:prSet presAssocID="{397709F3-5215-49C5-AA95-5248828B92F9}" presName="vert1" presStyleCnt="0"/>
      <dgm:spPr/>
    </dgm:pt>
  </dgm:ptLst>
  <dgm:cxnLst>
    <dgm:cxn modelId="{55D7B649-8D10-F24A-95AC-3F75FAB6370F}" type="presOf" srcId="{397709F3-5215-49C5-AA95-5248828B92F9}" destId="{5C2BFCCB-99B8-A04F-9015-978580EF1AE0}" srcOrd="0" destOrd="0" presId="urn:microsoft.com/office/officeart/2008/layout/LinedList"/>
    <dgm:cxn modelId="{AB457064-B1AE-7249-9611-AC3C2DC7A31F}" type="presOf" srcId="{47BBCA46-EF9B-45F5-B474-38FA19C7D1B5}" destId="{5F622377-0F12-AD42-8D48-F1A4190DF41C}" srcOrd="0" destOrd="0" presId="urn:microsoft.com/office/officeart/2008/layout/LinedList"/>
    <dgm:cxn modelId="{3562429B-1A90-A746-8D4D-98B58821F8B7}" type="presOf" srcId="{75F6C339-C53F-4A61-9924-E1B672829F9C}" destId="{15D24A8E-A456-C747-A4E9-179296CEC69A}" srcOrd="0" destOrd="0" presId="urn:microsoft.com/office/officeart/2008/layout/LinedList"/>
    <dgm:cxn modelId="{9043D7D8-AF6E-42AA-AFFB-B082EC057A4C}" srcId="{75F6C339-C53F-4A61-9924-E1B672829F9C}" destId="{47BBCA46-EF9B-45F5-B474-38FA19C7D1B5}" srcOrd="0" destOrd="0" parTransId="{91029F0A-ECD0-4E46-A94C-94568866E47F}" sibTransId="{1CF66E54-C676-4765-A509-6BE0EEAFF092}"/>
    <dgm:cxn modelId="{F6F77BF1-0763-4261-BEB6-5780347BA34F}" srcId="{75F6C339-C53F-4A61-9924-E1B672829F9C}" destId="{397709F3-5215-49C5-AA95-5248828B92F9}" srcOrd="1" destOrd="0" parTransId="{418441D8-DD37-4387-AF55-9E67DAF64F36}" sibTransId="{16B48B97-9BB4-47F0-B948-6694A3BB3D9D}"/>
    <dgm:cxn modelId="{B6F10520-0605-3342-B74F-7C26B856B82D}" type="presParOf" srcId="{15D24A8E-A456-C747-A4E9-179296CEC69A}" destId="{B693E857-357E-DB44-ADBB-081DA4396B13}" srcOrd="0" destOrd="0" presId="urn:microsoft.com/office/officeart/2008/layout/LinedList"/>
    <dgm:cxn modelId="{2E18206E-3D1E-AA4A-8713-874856982263}" type="presParOf" srcId="{15D24A8E-A456-C747-A4E9-179296CEC69A}" destId="{8F084275-9F76-0E44-9762-2843A417C713}" srcOrd="1" destOrd="0" presId="urn:microsoft.com/office/officeart/2008/layout/LinedList"/>
    <dgm:cxn modelId="{3726E695-AA0E-4A4C-B8C8-706D1714F941}" type="presParOf" srcId="{8F084275-9F76-0E44-9762-2843A417C713}" destId="{5F622377-0F12-AD42-8D48-F1A4190DF41C}" srcOrd="0" destOrd="0" presId="urn:microsoft.com/office/officeart/2008/layout/LinedList"/>
    <dgm:cxn modelId="{0C664E11-854A-454A-8BDC-6DBD288B1A87}" type="presParOf" srcId="{8F084275-9F76-0E44-9762-2843A417C713}" destId="{4376BE27-3416-574A-A1BC-6448D59EBCE8}" srcOrd="1" destOrd="0" presId="urn:microsoft.com/office/officeart/2008/layout/LinedList"/>
    <dgm:cxn modelId="{803F5AE7-7E62-CD40-9955-F0745B05B858}" type="presParOf" srcId="{15D24A8E-A456-C747-A4E9-179296CEC69A}" destId="{F82DE689-11DF-074A-A392-6F0421C7451B}" srcOrd="2" destOrd="0" presId="urn:microsoft.com/office/officeart/2008/layout/LinedList"/>
    <dgm:cxn modelId="{14DDF831-3742-C64A-97E3-5D474F63B71D}" type="presParOf" srcId="{15D24A8E-A456-C747-A4E9-179296CEC69A}" destId="{B6AF5221-3C9F-9E49-8507-32E59DBA7A83}" srcOrd="3" destOrd="0" presId="urn:microsoft.com/office/officeart/2008/layout/LinedList"/>
    <dgm:cxn modelId="{5ECA8555-199B-C049-B13E-47B9EA3D9461}" type="presParOf" srcId="{B6AF5221-3C9F-9E49-8507-32E59DBA7A83}" destId="{5C2BFCCB-99B8-A04F-9015-978580EF1AE0}" srcOrd="0" destOrd="0" presId="urn:microsoft.com/office/officeart/2008/layout/LinedList"/>
    <dgm:cxn modelId="{25F90B7A-A99C-1A43-B834-457C91DF772A}" type="presParOf" srcId="{B6AF5221-3C9F-9E49-8507-32E59DBA7A83}" destId="{DCEAE18E-66A3-C94F-98E0-F3B81C924AF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CE715A-E8DC-42C4-9CAA-0E61F789BFB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5CA562D-D8C9-4C62-B096-090E5ACDBD72}">
      <dgm:prSet/>
      <dgm:spPr/>
      <dgm:t>
        <a:bodyPr/>
        <a:lstStyle/>
        <a:p>
          <a:r>
            <a:rPr lang="en-US"/>
            <a:t>The hunt for finding fascinating data was quite simple for me. Since I am a sports fan, I decided to look into player statistics as good quality data to analyze.</a:t>
          </a:r>
        </a:p>
      </dgm:t>
    </dgm:pt>
    <dgm:pt modelId="{184EA9E9-C26B-456F-83D5-227F47CA34AF}" type="parTrans" cxnId="{CBEBE006-66B8-4206-B801-19173A82A15A}">
      <dgm:prSet/>
      <dgm:spPr/>
      <dgm:t>
        <a:bodyPr/>
        <a:lstStyle/>
        <a:p>
          <a:endParaRPr lang="en-US"/>
        </a:p>
      </dgm:t>
    </dgm:pt>
    <dgm:pt modelId="{FCA3F8DC-A758-4CF7-9318-5A5B8589F512}" type="sibTrans" cxnId="{CBEBE006-66B8-4206-B801-19173A82A15A}">
      <dgm:prSet/>
      <dgm:spPr/>
      <dgm:t>
        <a:bodyPr/>
        <a:lstStyle/>
        <a:p>
          <a:endParaRPr lang="en-US"/>
        </a:p>
      </dgm:t>
    </dgm:pt>
    <dgm:pt modelId="{41356B6D-024A-4C9C-BF2E-6031FB9A4491}">
      <dgm:prSet/>
      <dgm:spPr/>
      <dgm:t>
        <a:bodyPr/>
        <a:lstStyle/>
        <a:p>
          <a:r>
            <a:rPr lang="en-US"/>
            <a:t>I came upon the stats of the top players in the NFL in 2020.</a:t>
          </a:r>
        </a:p>
      </dgm:t>
    </dgm:pt>
    <dgm:pt modelId="{78DBB363-6DBA-431E-B84A-65A2E75AC8CF}" type="parTrans" cxnId="{9BA8123A-3C7F-4986-8D02-5E04B1CB909E}">
      <dgm:prSet/>
      <dgm:spPr/>
      <dgm:t>
        <a:bodyPr/>
        <a:lstStyle/>
        <a:p>
          <a:endParaRPr lang="en-US"/>
        </a:p>
      </dgm:t>
    </dgm:pt>
    <dgm:pt modelId="{D5F4237B-B520-45C9-84C5-BEA9127361CF}" type="sibTrans" cxnId="{9BA8123A-3C7F-4986-8D02-5E04B1CB909E}">
      <dgm:prSet/>
      <dgm:spPr/>
      <dgm:t>
        <a:bodyPr/>
        <a:lstStyle/>
        <a:p>
          <a:endParaRPr lang="en-US"/>
        </a:p>
      </dgm:t>
    </dgm:pt>
    <dgm:pt modelId="{19844422-3CE3-4507-9A7A-095B09270C35}">
      <dgm:prSet/>
      <dgm:spPr/>
      <dgm:t>
        <a:bodyPr/>
        <a:lstStyle/>
        <a:p>
          <a:r>
            <a:rPr lang="en-US"/>
            <a:t>This data consisted of how many touchdowns these players had, how many points they had in fantasy, how many fouls, passes thrown, total yards, etc.</a:t>
          </a:r>
        </a:p>
      </dgm:t>
    </dgm:pt>
    <dgm:pt modelId="{047F20F4-1051-4308-84C0-077D9E14C118}" type="parTrans" cxnId="{E1D8178D-8715-47B4-BDE6-7AD0B1A2FE96}">
      <dgm:prSet/>
      <dgm:spPr/>
      <dgm:t>
        <a:bodyPr/>
        <a:lstStyle/>
        <a:p>
          <a:endParaRPr lang="en-US"/>
        </a:p>
      </dgm:t>
    </dgm:pt>
    <dgm:pt modelId="{D898BB17-D850-4C14-94FC-8D5A50F931F9}" type="sibTrans" cxnId="{E1D8178D-8715-47B4-BDE6-7AD0B1A2FE96}">
      <dgm:prSet/>
      <dgm:spPr/>
      <dgm:t>
        <a:bodyPr/>
        <a:lstStyle/>
        <a:p>
          <a:endParaRPr lang="en-US"/>
        </a:p>
      </dgm:t>
    </dgm:pt>
    <dgm:pt modelId="{FA349637-5D0F-074E-83AF-30DFCAFA6090}" type="pres">
      <dgm:prSet presAssocID="{57CE715A-E8DC-42C4-9CAA-0E61F789BFB6}" presName="linear" presStyleCnt="0">
        <dgm:presLayoutVars>
          <dgm:animLvl val="lvl"/>
          <dgm:resizeHandles val="exact"/>
        </dgm:presLayoutVars>
      </dgm:prSet>
      <dgm:spPr/>
    </dgm:pt>
    <dgm:pt modelId="{AE28553B-EE5C-164F-A6A9-E161A3FADED0}" type="pres">
      <dgm:prSet presAssocID="{65CA562D-D8C9-4C62-B096-090E5ACDBD72}" presName="parentText" presStyleLbl="node1" presStyleIdx="0" presStyleCnt="3">
        <dgm:presLayoutVars>
          <dgm:chMax val="0"/>
          <dgm:bulletEnabled val="1"/>
        </dgm:presLayoutVars>
      </dgm:prSet>
      <dgm:spPr/>
    </dgm:pt>
    <dgm:pt modelId="{192E8F22-FB07-2841-B3CE-9C7F80F363A2}" type="pres">
      <dgm:prSet presAssocID="{FCA3F8DC-A758-4CF7-9318-5A5B8589F512}" presName="spacer" presStyleCnt="0"/>
      <dgm:spPr/>
    </dgm:pt>
    <dgm:pt modelId="{6329D6EA-D8F3-854D-BEA2-3B9502021756}" type="pres">
      <dgm:prSet presAssocID="{41356B6D-024A-4C9C-BF2E-6031FB9A4491}" presName="parentText" presStyleLbl="node1" presStyleIdx="1" presStyleCnt="3">
        <dgm:presLayoutVars>
          <dgm:chMax val="0"/>
          <dgm:bulletEnabled val="1"/>
        </dgm:presLayoutVars>
      </dgm:prSet>
      <dgm:spPr/>
    </dgm:pt>
    <dgm:pt modelId="{AB4CB08B-887C-7A4E-9FB0-B15EF3B1D1F2}" type="pres">
      <dgm:prSet presAssocID="{D5F4237B-B520-45C9-84C5-BEA9127361CF}" presName="spacer" presStyleCnt="0"/>
      <dgm:spPr/>
    </dgm:pt>
    <dgm:pt modelId="{10116C1F-9A60-284A-A32E-4D2F51942EBA}" type="pres">
      <dgm:prSet presAssocID="{19844422-3CE3-4507-9A7A-095B09270C35}" presName="parentText" presStyleLbl="node1" presStyleIdx="2" presStyleCnt="3">
        <dgm:presLayoutVars>
          <dgm:chMax val="0"/>
          <dgm:bulletEnabled val="1"/>
        </dgm:presLayoutVars>
      </dgm:prSet>
      <dgm:spPr/>
    </dgm:pt>
  </dgm:ptLst>
  <dgm:cxnLst>
    <dgm:cxn modelId="{CBEBE006-66B8-4206-B801-19173A82A15A}" srcId="{57CE715A-E8DC-42C4-9CAA-0E61F789BFB6}" destId="{65CA562D-D8C9-4C62-B096-090E5ACDBD72}" srcOrd="0" destOrd="0" parTransId="{184EA9E9-C26B-456F-83D5-227F47CA34AF}" sibTransId="{FCA3F8DC-A758-4CF7-9318-5A5B8589F512}"/>
    <dgm:cxn modelId="{6B379015-64C2-A04C-BB7A-BCCD951BD149}" type="presOf" srcId="{41356B6D-024A-4C9C-BF2E-6031FB9A4491}" destId="{6329D6EA-D8F3-854D-BEA2-3B9502021756}" srcOrd="0" destOrd="0" presId="urn:microsoft.com/office/officeart/2005/8/layout/vList2"/>
    <dgm:cxn modelId="{B0D37C24-7D33-3140-BE76-9D4123E0CF5A}" type="presOf" srcId="{57CE715A-E8DC-42C4-9CAA-0E61F789BFB6}" destId="{FA349637-5D0F-074E-83AF-30DFCAFA6090}" srcOrd="0" destOrd="0" presId="urn:microsoft.com/office/officeart/2005/8/layout/vList2"/>
    <dgm:cxn modelId="{9BA8123A-3C7F-4986-8D02-5E04B1CB909E}" srcId="{57CE715A-E8DC-42C4-9CAA-0E61F789BFB6}" destId="{41356B6D-024A-4C9C-BF2E-6031FB9A4491}" srcOrd="1" destOrd="0" parTransId="{78DBB363-6DBA-431E-B84A-65A2E75AC8CF}" sibTransId="{D5F4237B-B520-45C9-84C5-BEA9127361CF}"/>
    <dgm:cxn modelId="{D6184152-2D6B-4B45-8A2C-94AC5171C4EF}" type="presOf" srcId="{19844422-3CE3-4507-9A7A-095B09270C35}" destId="{10116C1F-9A60-284A-A32E-4D2F51942EBA}" srcOrd="0" destOrd="0" presId="urn:microsoft.com/office/officeart/2005/8/layout/vList2"/>
    <dgm:cxn modelId="{E1D8178D-8715-47B4-BDE6-7AD0B1A2FE96}" srcId="{57CE715A-E8DC-42C4-9CAA-0E61F789BFB6}" destId="{19844422-3CE3-4507-9A7A-095B09270C35}" srcOrd="2" destOrd="0" parTransId="{047F20F4-1051-4308-84C0-077D9E14C118}" sibTransId="{D898BB17-D850-4C14-94FC-8D5A50F931F9}"/>
    <dgm:cxn modelId="{F853E3C1-6310-1340-B567-FAEBC2C2BAEC}" type="presOf" srcId="{65CA562D-D8C9-4C62-B096-090E5ACDBD72}" destId="{AE28553B-EE5C-164F-A6A9-E161A3FADED0}" srcOrd="0" destOrd="0" presId="urn:microsoft.com/office/officeart/2005/8/layout/vList2"/>
    <dgm:cxn modelId="{15A67F6F-CB26-694D-BBC5-922F2D66B3C6}" type="presParOf" srcId="{FA349637-5D0F-074E-83AF-30DFCAFA6090}" destId="{AE28553B-EE5C-164F-A6A9-E161A3FADED0}" srcOrd="0" destOrd="0" presId="urn:microsoft.com/office/officeart/2005/8/layout/vList2"/>
    <dgm:cxn modelId="{6B4015AB-15C0-8E45-ACB1-D9F68755B05E}" type="presParOf" srcId="{FA349637-5D0F-074E-83AF-30DFCAFA6090}" destId="{192E8F22-FB07-2841-B3CE-9C7F80F363A2}" srcOrd="1" destOrd="0" presId="urn:microsoft.com/office/officeart/2005/8/layout/vList2"/>
    <dgm:cxn modelId="{85CF49AE-0164-B046-BEE7-F8F0C327749E}" type="presParOf" srcId="{FA349637-5D0F-074E-83AF-30DFCAFA6090}" destId="{6329D6EA-D8F3-854D-BEA2-3B9502021756}" srcOrd="2" destOrd="0" presId="urn:microsoft.com/office/officeart/2005/8/layout/vList2"/>
    <dgm:cxn modelId="{E427DA8D-DB56-D844-8345-E74613F2491E}" type="presParOf" srcId="{FA349637-5D0F-074E-83AF-30DFCAFA6090}" destId="{AB4CB08B-887C-7A4E-9FB0-B15EF3B1D1F2}" srcOrd="3" destOrd="0" presId="urn:microsoft.com/office/officeart/2005/8/layout/vList2"/>
    <dgm:cxn modelId="{0277C3C6-AB6D-8549-A333-E8CEDC8AB7D7}" type="presParOf" srcId="{FA349637-5D0F-074E-83AF-30DFCAFA6090}" destId="{10116C1F-9A60-284A-A32E-4D2F51942EB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263669-6E9C-4CD9-9DC9-40E0A585F94E}"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0B114838-3048-48F8-8FF3-0EDC7BD7E2DB}">
      <dgm:prSet/>
      <dgm:spPr/>
      <dgm:t>
        <a:bodyPr/>
        <a:lstStyle/>
        <a:p>
          <a:r>
            <a:rPr lang="en-US"/>
            <a:t>I did not have too many issues trying to work with my data. </a:t>
          </a:r>
        </a:p>
      </dgm:t>
    </dgm:pt>
    <dgm:pt modelId="{A0125AB9-9E5C-4FEC-B122-9CE1CD256098}" type="parTrans" cxnId="{5735A87C-EA1D-49C8-838A-E7EF63021DA3}">
      <dgm:prSet/>
      <dgm:spPr/>
      <dgm:t>
        <a:bodyPr/>
        <a:lstStyle/>
        <a:p>
          <a:endParaRPr lang="en-US"/>
        </a:p>
      </dgm:t>
    </dgm:pt>
    <dgm:pt modelId="{D7296E8B-81C3-4BD6-B5DA-A787CB04D44F}" type="sibTrans" cxnId="{5735A87C-EA1D-49C8-838A-E7EF63021DA3}">
      <dgm:prSet/>
      <dgm:spPr/>
      <dgm:t>
        <a:bodyPr/>
        <a:lstStyle/>
        <a:p>
          <a:endParaRPr lang="en-US"/>
        </a:p>
      </dgm:t>
    </dgm:pt>
    <dgm:pt modelId="{8B5EB134-7272-4741-81E0-56D1C67B72AE}">
      <dgm:prSet/>
      <dgm:spPr/>
      <dgm:t>
        <a:bodyPr/>
        <a:lstStyle/>
        <a:p>
          <a:r>
            <a:rPr lang="en-US"/>
            <a:t>Trying to gather the data and implementing it to Weka was the only challenging part, but it was all figured out after viewing Dr. Munoz’s lectures.</a:t>
          </a:r>
        </a:p>
      </dgm:t>
    </dgm:pt>
    <dgm:pt modelId="{26ECCAA6-E1E6-4691-AD9D-9ABB916CD73D}" type="parTrans" cxnId="{AB753122-314D-4CEA-A53D-142A6CD4B8D7}">
      <dgm:prSet/>
      <dgm:spPr/>
      <dgm:t>
        <a:bodyPr/>
        <a:lstStyle/>
        <a:p>
          <a:endParaRPr lang="en-US"/>
        </a:p>
      </dgm:t>
    </dgm:pt>
    <dgm:pt modelId="{586B8662-8E7D-49A4-A677-AE9A97BF58DD}" type="sibTrans" cxnId="{AB753122-314D-4CEA-A53D-142A6CD4B8D7}">
      <dgm:prSet/>
      <dgm:spPr/>
      <dgm:t>
        <a:bodyPr/>
        <a:lstStyle/>
        <a:p>
          <a:endParaRPr lang="en-US"/>
        </a:p>
      </dgm:t>
    </dgm:pt>
    <dgm:pt modelId="{C211420E-7C3C-499E-A635-74E42CE2E327}">
      <dgm:prSet/>
      <dgm:spPr/>
      <dgm:t>
        <a:bodyPr/>
        <a:lstStyle/>
        <a:p>
          <a:r>
            <a:rPr lang="en-US"/>
            <a:t>Using the tools in Weka were also quite simple and also quite fascinating in my opinion, I was not aware that we can do all this with some simple data.</a:t>
          </a:r>
        </a:p>
      </dgm:t>
    </dgm:pt>
    <dgm:pt modelId="{89ABEFE6-4A6C-4B96-B847-5E5468670748}" type="parTrans" cxnId="{28854553-CDC2-4914-ADE7-3F2CE799C7C1}">
      <dgm:prSet/>
      <dgm:spPr/>
      <dgm:t>
        <a:bodyPr/>
        <a:lstStyle/>
        <a:p>
          <a:endParaRPr lang="en-US"/>
        </a:p>
      </dgm:t>
    </dgm:pt>
    <dgm:pt modelId="{C2CCD63B-3031-4EBD-A5CD-AE1B537CCC3F}" type="sibTrans" cxnId="{28854553-CDC2-4914-ADE7-3F2CE799C7C1}">
      <dgm:prSet/>
      <dgm:spPr/>
      <dgm:t>
        <a:bodyPr/>
        <a:lstStyle/>
        <a:p>
          <a:endParaRPr lang="en-US"/>
        </a:p>
      </dgm:t>
    </dgm:pt>
    <dgm:pt modelId="{FC3AD5BB-D2C4-4CFD-AA0B-CD5F4CE47D6C}">
      <dgm:prSet/>
      <dgm:spPr/>
      <dgm:t>
        <a:bodyPr/>
        <a:lstStyle/>
        <a:p>
          <a:r>
            <a:rPr lang="en-US"/>
            <a:t>My data was also very cooperative with Weka and did not fail me while working on the labs in class.</a:t>
          </a:r>
        </a:p>
      </dgm:t>
    </dgm:pt>
    <dgm:pt modelId="{EAC89130-CC12-4802-AEE9-D93C87D692A2}" type="parTrans" cxnId="{E365D54E-D9E6-4DB0-9DAC-56C5581EDE95}">
      <dgm:prSet/>
      <dgm:spPr/>
      <dgm:t>
        <a:bodyPr/>
        <a:lstStyle/>
        <a:p>
          <a:endParaRPr lang="en-US"/>
        </a:p>
      </dgm:t>
    </dgm:pt>
    <dgm:pt modelId="{A127A692-3D58-4EF8-AEDC-C3D3B767DB05}" type="sibTrans" cxnId="{E365D54E-D9E6-4DB0-9DAC-56C5581EDE95}">
      <dgm:prSet/>
      <dgm:spPr/>
      <dgm:t>
        <a:bodyPr/>
        <a:lstStyle/>
        <a:p>
          <a:endParaRPr lang="en-US"/>
        </a:p>
      </dgm:t>
    </dgm:pt>
    <dgm:pt modelId="{AEA46720-0DAB-426A-827F-E81BEF1AB84F}">
      <dgm:prSet/>
      <dgm:spPr/>
      <dgm:t>
        <a:bodyPr/>
        <a:lstStyle/>
        <a:p>
          <a:r>
            <a:rPr lang="en-US"/>
            <a:t>I also learned how to get the functions to work on Weka which was simply trying to figure out if the function prefers nominal or numerical. I also learned that getting rid of strings in the data made the function work as well.</a:t>
          </a:r>
        </a:p>
      </dgm:t>
    </dgm:pt>
    <dgm:pt modelId="{D78092DB-47FE-49AB-8F9C-B6C892635CAD}" type="parTrans" cxnId="{63B820E3-BBE8-41AF-A462-E7A037830F37}">
      <dgm:prSet/>
      <dgm:spPr/>
      <dgm:t>
        <a:bodyPr/>
        <a:lstStyle/>
        <a:p>
          <a:endParaRPr lang="en-US"/>
        </a:p>
      </dgm:t>
    </dgm:pt>
    <dgm:pt modelId="{84EC5283-EE24-44B8-9BCD-BC48CBDC900A}" type="sibTrans" cxnId="{63B820E3-BBE8-41AF-A462-E7A037830F37}">
      <dgm:prSet/>
      <dgm:spPr/>
      <dgm:t>
        <a:bodyPr/>
        <a:lstStyle/>
        <a:p>
          <a:endParaRPr lang="en-US"/>
        </a:p>
      </dgm:t>
    </dgm:pt>
    <dgm:pt modelId="{5A6AE03C-480A-094B-9B71-2DBCC699DFCA}" type="pres">
      <dgm:prSet presAssocID="{30263669-6E9C-4CD9-9DC9-40E0A585F94E}" presName="vert0" presStyleCnt="0">
        <dgm:presLayoutVars>
          <dgm:dir/>
          <dgm:animOne val="branch"/>
          <dgm:animLvl val="lvl"/>
        </dgm:presLayoutVars>
      </dgm:prSet>
      <dgm:spPr/>
    </dgm:pt>
    <dgm:pt modelId="{304B36F9-F230-5047-9744-1D9AE9673217}" type="pres">
      <dgm:prSet presAssocID="{0B114838-3048-48F8-8FF3-0EDC7BD7E2DB}" presName="thickLine" presStyleLbl="alignNode1" presStyleIdx="0" presStyleCnt="5"/>
      <dgm:spPr/>
    </dgm:pt>
    <dgm:pt modelId="{B1F0D743-B3F3-2340-AC20-85FC3CDCC53A}" type="pres">
      <dgm:prSet presAssocID="{0B114838-3048-48F8-8FF3-0EDC7BD7E2DB}" presName="horz1" presStyleCnt="0"/>
      <dgm:spPr/>
    </dgm:pt>
    <dgm:pt modelId="{526A269F-8153-544D-A53B-62538DBCBD76}" type="pres">
      <dgm:prSet presAssocID="{0B114838-3048-48F8-8FF3-0EDC7BD7E2DB}" presName="tx1" presStyleLbl="revTx" presStyleIdx="0" presStyleCnt="5"/>
      <dgm:spPr/>
    </dgm:pt>
    <dgm:pt modelId="{DEA686BF-789D-904A-9627-805E6E3DDA83}" type="pres">
      <dgm:prSet presAssocID="{0B114838-3048-48F8-8FF3-0EDC7BD7E2DB}" presName="vert1" presStyleCnt="0"/>
      <dgm:spPr/>
    </dgm:pt>
    <dgm:pt modelId="{4AD5D2E8-A868-7E46-807E-020AB2494779}" type="pres">
      <dgm:prSet presAssocID="{8B5EB134-7272-4741-81E0-56D1C67B72AE}" presName="thickLine" presStyleLbl="alignNode1" presStyleIdx="1" presStyleCnt="5"/>
      <dgm:spPr/>
    </dgm:pt>
    <dgm:pt modelId="{1738B5B9-9C54-4046-9078-C000D450D6EF}" type="pres">
      <dgm:prSet presAssocID="{8B5EB134-7272-4741-81E0-56D1C67B72AE}" presName="horz1" presStyleCnt="0"/>
      <dgm:spPr/>
    </dgm:pt>
    <dgm:pt modelId="{7EB89DF8-9AB3-0D44-AF7F-FC93DD19B577}" type="pres">
      <dgm:prSet presAssocID="{8B5EB134-7272-4741-81E0-56D1C67B72AE}" presName="tx1" presStyleLbl="revTx" presStyleIdx="1" presStyleCnt="5"/>
      <dgm:spPr/>
    </dgm:pt>
    <dgm:pt modelId="{24745E9D-1970-C744-B4F6-32CCA875CD15}" type="pres">
      <dgm:prSet presAssocID="{8B5EB134-7272-4741-81E0-56D1C67B72AE}" presName="vert1" presStyleCnt="0"/>
      <dgm:spPr/>
    </dgm:pt>
    <dgm:pt modelId="{46F12EC9-6269-4145-A1D5-EAAB57D48DC0}" type="pres">
      <dgm:prSet presAssocID="{C211420E-7C3C-499E-A635-74E42CE2E327}" presName="thickLine" presStyleLbl="alignNode1" presStyleIdx="2" presStyleCnt="5"/>
      <dgm:spPr/>
    </dgm:pt>
    <dgm:pt modelId="{6CB879D8-8439-F741-A45F-82A25736985E}" type="pres">
      <dgm:prSet presAssocID="{C211420E-7C3C-499E-A635-74E42CE2E327}" presName="horz1" presStyleCnt="0"/>
      <dgm:spPr/>
    </dgm:pt>
    <dgm:pt modelId="{79CB77A6-CEE2-D242-B793-04A4101511EC}" type="pres">
      <dgm:prSet presAssocID="{C211420E-7C3C-499E-A635-74E42CE2E327}" presName="tx1" presStyleLbl="revTx" presStyleIdx="2" presStyleCnt="5"/>
      <dgm:spPr/>
    </dgm:pt>
    <dgm:pt modelId="{E6E897DF-C4EB-3A4B-B019-31AAEEFDA317}" type="pres">
      <dgm:prSet presAssocID="{C211420E-7C3C-499E-A635-74E42CE2E327}" presName="vert1" presStyleCnt="0"/>
      <dgm:spPr/>
    </dgm:pt>
    <dgm:pt modelId="{6A2CE54B-D04A-8546-B57A-55849E894DD8}" type="pres">
      <dgm:prSet presAssocID="{FC3AD5BB-D2C4-4CFD-AA0B-CD5F4CE47D6C}" presName="thickLine" presStyleLbl="alignNode1" presStyleIdx="3" presStyleCnt="5"/>
      <dgm:spPr/>
    </dgm:pt>
    <dgm:pt modelId="{B84602AD-9C62-BF4A-BBFA-7AD7D30128AE}" type="pres">
      <dgm:prSet presAssocID="{FC3AD5BB-D2C4-4CFD-AA0B-CD5F4CE47D6C}" presName="horz1" presStyleCnt="0"/>
      <dgm:spPr/>
    </dgm:pt>
    <dgm:pt modelId="{BC5173CE-14F3-024C-B5E4-2D869457927F}" type="pres">
      <dgm:prSet presAssocID="{FC3AD5BB-D2C4-4CFD-AA0B-CD5F4CE47D6C}" presName="tx1" presStyleLbl="revTx" presStyleIdx="3" presStyleCnt="5"/>
      <dgm:spPr/>
    </dgm:pt>
    <dgm:pt modelId="{F7A79694-5402-954F-B73D-C858F3A362B8}" type="pres">
      <dgm:prSet presAssocID="{FC3AD5BB-D2C4-4CFD-AA0B-CD5F4CE47D6C}" presName="vert1" presStyleCnt="0"/>
      <dgm:spPr/>
    </dgm:pt>
    <dgm:pt modelId="{FA990C42-7152-6044-B109-6ADA74144197}" type="pres">
      <dgm:prSet presAssocID="{AEA46720-0DAB-426A-827F-E81BEF1AB84F}" presName="thickLine" presStyleLbl="alignNode1" presStyleIdx="4" presStyleCnt="5"/>
      <dgm:spPr/>
    </dgm:pt>
    <dgm:pt modelId="{CD15CBB8-87A9-DD4E-9189-C3536011AA0E}" type="pres">
      <dgm:prSet presAssocID="{AEA46720-0DAB-426A-827F-E81BEF1AB84F}" presName="horz1" presStyleCnt="0"/>
      <dgm:spPr/>
    </dgm:pt>
    <dgm:pt modelId="{8489E1D0-8E62-1F47-898E-DF22EDAB5CD4}" type="pres">
      <dgm:prSet presAssocID="{AEA46720-0DAB-426A-827F-E81BEF1AB84F}" presName="tx1" presStyleLbl="revTx" presStyleIdx="4" presStyleCnt="5"/>
      <dgm:spPr/>
    </dgm:pt>
    <dgm:pt modelId="{73E7A8EE-19B2-7F4F-AFB0-F2999235C89C}" type="pres">
      <dgm:prSet presAssocID="{AEA46720-0DAB-426A-827F-E81BEF1AB84F}" presName="vert1" presStyleCnt="0"/>
      <dgm:spPr/>
    </dgm:pt>
  </dgm:ptLst>
  <dgm:cxnLst>
    <dgm:cxn modelId="{AB753122-314D-4CEA-A53D-142A6CD4B8D7}" srcId="{30263669-6E9C-4CD9-9DC9-40E0A585F94E}" destId="{8B5EB134-7272-4741-81E0-56D1C67B72AE}" srcOrd="1" destOrd="0" parTransId="{26ECCAA6-E1E6-4691-AD9D-9ABB916CD73D}" sibTransId="{586B8662-8E7D-49A4-A677-AE9A97BF58DD}"/>
    <dgm:cxn modelId="{D02AA14A-320B-5A45-A4CE-AA9B272E229E}" type="presOf" srcId="{AEA46720-0DAB-426A-827F-E81BEF1AB84F}" destId="{8489E1D0-8E62-1F47-898E-DF22EDAB5CD4}" srcOrd="0" destOrd="0" presId="urn:microsoft.com/office/officeart/2008/layout/LinedList"/>
    <dgm:cxn modelId="{E365D54E-D9E6-4DB0-9DAC-56C5581EDE95}" srcId="{30263669-6E9C-4CD9-9DC9-40E0A585F94E}" destId="{FC3AD5BB-D2C4-4CFD-AA0B-CD5F4CE47D6C}" srcOrd="3" destOrd="0" parTransId="{EAC89130-CC12-4802-AEE9-D93C87D692A2}" sibTransId="{A127A692-3D58-4EF8-AEDC-C3D3B767DB05}"/>
    <dgm:cxn modelId="{28854553-CDC2-4914-ADE7-3F2CE799C7C1}" srcId="{30263669-6E9C-4CD9-9DC9-40E0A585F94E}" destId="{C211420E-7C3C-499E-A635-74E42CE2E327}" srcOrd="2" destOrd="0" parTransId="{89ABEFE6-4A6C-4B96-B847-5E5468670748}" sibTransId="{C2CCD63B-3031-4EBD-A5CD-AE1B537CCC3F}"/>
    <dgm:cxn modelId="{A5DD8C64-2044-4E4D-801E-73730A596307}" type="presOf" srcId="{8B5EB134-7272-4741-81E0-56D1C67B72AE}" destId="{7EB89DF8-9AB3-0D44-AF7F-FC93DD19B577}" srcOrd="0" destOrd="0" presId="urn:microsoft.com/office/officeart/2008/layout/LinedList"/>
    <dgm:cxn modelId="{9F64E765-F388-1143-B873-EA4447183BAD}" type="presOf" srcId="{C211420E-7C3C-499E-A635-74E42CE2E327}" destId="{79CB77A6-CEE2-D242-B793-04A4101511EC}" srcOrd="0" destOrd="0" presId="urn:microsoft.com/office/officeart/2008/layout/LinedList"/>
    <dgm:cxn modelId="{3F2C686D-B743-504D-B965-EDB3A7FBBD75}" type="presOf" srcId="{0B114838-3048-48F8-8FF3-0EDC7BD7E2DB}" destId="{526A269F-8153-544D-A53B-62538DBCBD76}" srcOrd="0" destOrd="0" presId="urn:microsoft.com/office/officeart/2008/layout/LinedList"/>
    <dgm:cxn modelId="{5735A87C-EA1D-49C8-838A-E7EF63021DA3}" srcId="{30263669-6E9C-4CD9-9DC9-40E0A585F94E}" destId="{0B114838-3048-48F8-8FF3-0EDC7BD7E2DB}" srcOrd="0" destOrd="0" parTransId="{A0125AB9-9E5C-4FEC-B122-9CE1CD256098}" sibTransId="{D7296E8B-81C3-4BD6-B5DA-A787CB04D44F}"/>
    <dgm:cxn modelId="{84A699BE-68B8-D143-9A80-5EF7FC8F74DF}" type="presOf" srcId="{30263669-6E9C-4CD9-9DC9-40E0A585F94E}" destId="{5A6AE03C-480A-094B-9B71-2DBCC699DFCA}" srcOrd="0" destOrd="0" presId="urn:microsoft.com/office/officeart/2008/layout/LinedList"/>
    <dgm:cxn modelId="{63B820E3-BBE8-41AF-A462-E7A037830F37}" srcId="{30263669-6E9C-4CD9-9DC9-40E0A585F94E}" destId="{AEA46720-0DAB-426A-827F-E81BEF1AB84F}" srcOrd="4" destOrd="0" parTransId="{D78092DB-47FE-49AB-8F9C-B6C892635CAD}" sibTransId="{84EC5283-EE24-44B8-9BCD-BC48CBDC900A}"/>
    <dgm:cxn modelId="{8AE76AF2-95C4-3843-A19D-D7D3372BCC49}" type="presOf" srcId="{FC3AD5BB-D2C4-4CFD-AA0B-CD5F4CE47D6C}" destId="{BC5173CE-14F3-024C-B5E4-2D869457927F}" srcOrd="0" destOrd="0" presId="urn:microsoft.com/office/officeart/2008/layout/LinedList"/>
    <dgm:cxn modelId="{2D0E2A64-809E-6D47-93F6-F3B49755C21C}" type="presParOf" srcId="{5A6AE03C-480A-094B-9B71-2DBCC699DFCA}" destId="{304B36F9-F230-5047-9744-1D9AE9673217}" srcOrd="0" destOrd="0" presId="urn:microsoft.com/office/officeart/2008/layout/LinedList"/>
    <dgm:cxn modelId="{F169E48E-5A76-BA44-828B-8C7DDA6A11E7}" type="presParOf" srcId="{5A6AE03C-480A-094B-9B71-2DBCC699DFCA}" destId="{B1F0D743-B3F3-2340-AC20-85FC3CDCC53A}" srcOrd="1" destOrd="0" presId="urn:microsoft.com/office/officeart/2008/layout/LinedList"/>
    <dgm:cxn modelId="{24DD29E5-0CD7-464A-B987-6CC24CA61889}" type="presParOf" srcId="{B1F0D743-B3F3-2340-AC20-85FC3CDCC53A}" destId="{526A269F-8153-544D-A53B-62538DBCBD76}" srcOrd="0" destOrd="0" presId="urn:microsoft.com/office/officeart/2008/layout/LinedList"/>
    <dgm:cxn modelId="{07D93DDB-FB1D-7740-AE55-9E3D56C116A4}" type="presParOf" srcId="{B1F0D743-B3F3-2340-AC20-85FC3CDCC53A}" destId="{DEA686BF-789D-904A-9627-805E6E3DDA83}" srcOrd="1" destOrd="0" presId="urn:microsoft.com/office/officeart/2008/layout/LinedList"/>
    <dgm:cxn modelId="{300B68F0-0591-E048-A426-2DE4D02D49AA}" type="presParOf" srcId="{5A6AE03C-480A-094B-9B71-2DBCC699DFCA}" destId="{4AD5D2E8-A868-7E46-807E-020AB2494779}" srcOrd="2" destOrd="0" presId="urn:microsoft.com/office/officeart/2008/layout/LinedList"/>
    <dgm:cxn modelId="{D6624920-6C75-BA47-A14C-D9001F41DFCF}" type="presParOf" srcId="{5A6AE03C-480A-094B-9B71-2DBCC699DFCA}" destId="{1738B5B9-9C54-4046-9078-C000D450D6EF}" srcOrd="3" destOrd="0" presId="urn:microsoft.com/office/officeart/2008/layout/LinedList"/>
    <dgm:cxn modelId="{31619EEA-E2E6-234B-A8C9-559A838944D6}" type="presParOf" srcId="{1738B5B9-9C54-4046-9078-C000D450D6EF}" destId="{7EB89DF8-9AB3-0D44-AF7F-FC93DD19B577}" srcOrd="0" destOrd="0" presId="urn:microsoft.com/office/officeart/2008/layout/LinedList"/>
    <dgm:cxn modelId="{F024A98F-C288-AB48-9195-1E2F0FD385BA}" type="presParOf" srcId="{1738B5B9-9C54-4046-9078-C000D450D6EF}" destId="{24745E9D-1970-C744-B4F6-32CCA875CD15}" srcOrd="1" destOrd="0" presId="urn:microsoft.com/office/officeart/2008/layout/LinedList"/>
    <dgm:cxn modelId="{18CB9471-2E0D-EB4F-9157-7DA92237A5B9}" type="presParOf" srcId="{5A6AE03C-480A-094B-9B71-2DBCC699DFCA}" destId="{46F12EC9-6269-4145-A1D5-EAAB57D48DC0}" srcOrd="4" destOrd="0" presId="urn:microsoft.com/office/officeart/2008/layout/LinedList"/>
    <dgm:cxn modelId="{FC19EB1D-692D-F144-8C36-AD02C2AFC4C5}" type="presParOf" srcId="{5A6AE03C-480A-094B-9B71-2DBCC699DFCA}" destId="{6CB879D8-8439-F741-A45F-82A25736985E}" srcOrd="5" destOrd="0" presId="urn:microsoft.com/office/officeart/2008/layout/LinedList"/>
    <dgm:cxn modelId="{4102AE44-E63E-4640-9BC9-EDA0F42E532B}" type="presParOf" srcId="{6CB879D8-8439-F741-A45F-82A25736985E}" destId="{79CB77A6-CEE2-D242-B793-04A4101511EC}" srcOrd="0" destOrd="0" presId="urn:microsoft.com/office/officeart/2008/layout/LinedList"/>
    <dgm:cxn modelId="{45BECDD6-633D-9243-8098-73434B27A8A2}" type="presParOf" srcId="{6CB879D8-8439-F741-A45F-82A25736985E}" destId="{E6E897DF-C4EB-3A4B-B019-31AAEEFDA317}" srcOrd="1" destOrd="0" presId="urn:microsoft.com/office/officeart/2008/layout/LinedList"/>
    <dgm:cxn modelId="{D62E440C-F37F-F743-9216-9D899C0CCFC4}" type="presParOf" srcId="{5A6AE03C-480A-094B-9B71-2DBCC699DFCA}" destId="{6A2CE54B-D04A-8546-B57A-55849E894DD8}" srcOrd="6" destOrd="0" presId="urn:microsoft.com/office/officeart/2008/layout/LinedList"/>
    <dgm:cxn modelId="{A4CC80EB-60F7-8F40-AF2D-B06D66AFCA5D}" type="presParOf" srcId="{5A6AE03C-480A-094B-9B71-2DBCC699DFCA}" destId="{B84602AD-9C62-BF4A-BBFA-7AD7D30128AE}" srcOrd="7" destOrd="0" presId="urn:microsoft.com/office/officeart/2008/layout/LinedList"/>
    <dgm:cxn modelId="{8BCD58DF-FABA-E14B-9F83-8EC46FDE287F}" type="presParOf" srcId="{B84602AD-9C62-BF4A-BBFA-7AD7D30128AE}" destId="{BC5173CE-14F3-024C-B5E4-2D869457927F}" srcOrd="0" destOrd="0" presId="urn:microsoft.com/office/officeart/2008/layout/LinedList"/>
    <dgm:cxn modelId="{CE89761D-6DCA-8443-A2E9-31F5FC0A7587}" type="presParOf" srcId="{B84602AD-9C62-BF4A-BBFA-7AD7D30128AE}" destId="{F7A79694-5402-954F-B73D-C858F3A362B8}" srcOrd="1" destOrd="0" presId="urn:microsoft.com/office/officeart/2008/layout/LinedList"/>
    <dgm:cxn modelId="{AE5ADDD9-74EA-B340-9312-338D48122F68}" type="presParOf" srcId="{5A6AE03C-480A-094B-9B71-2DBCC699DFCA}" destId="{FA990C42-7152-6044-B109-6ADA74144197}" srcOrd="8" destOrd="0" presId="urn:microsoft.com/office/officeart/2008/layout/LinedList"/>
    <dgm:cxn modelId="{723737E9-CD0B-0240-A0A6-9B4678141FB8}" type="presParOf" srcId="{5A6AE03C-480A-094B-9B71-2DBCC699DFCA}" destId="{CD15CBB8-87A9-DD4E-9189-C3536011AA0E}" srcOrd="9" destOrd="0" presId="urn:microsoft.com/office/officeart/2008/layout/LinedList"/>
    <dgm:cxn modelId="{D8411EC5-CB2E-0345-A8C8-BCC6E205789C}" type="presParOf" srcId="{CD15CBB8-87A9-DD4E-9189-C3536011AA0E}" destId="{8489E1D0-8E62-1F47-898E-DF22EDAB5CD4}" srcOrd="0" destOrd="0" presId="urn:microsoft.com/office/officeart/2008/layout/LinedList"/>
    <dgm:cxn modelId="{17E020A6-90CA-7B43-A39B-F2C1458B3DDE}" type="presParOf" srcId="{CD15CBB8-87A9-DD4E-9189-C3536011AA0E}" destId="{73E7A8EE-19B2-7F4F-AFB0-F2999235C89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06CDF-4F5B-3246-A5E5-F6C4860760B9}">
      <dsp:nvSpPr>
        <dsp:cNvPr id="0" name=""/>
        <dsp:cNvSpPr/>
      </dsp:nvSpPr>
      <dsp:spPr>
        <a:xfrm>
          <a:off x="0" y="395859"/>
          <a:ext cx="5626542" cy="16204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Data mining is the process of identifying patterns that exist within data.</a:t>
          </a:r>
        </a:p>
      </dsp:txBody>
      <dsp:txXfrm>
        <a:off x="79106" y="474965"/>
        <a:ext cx="5468330" cy="1462274"/>
      </dsp:txXfrm>
    </dsp:sp>
    <dsp:sp modelId="{68627A2C-D167-9848-844A-9B4B75744FD1}">
      <dsp:nvSpPr>
        <dsp:cNvPr id="0" name=""/>
        <dsp:cNvSpPr/>
      </dsp:nvSpPr>
      <dsp:spPr>
        <a:xfrm>
          <a:off x="0" y="2082585"/>
          <a:ext cx="5626542" cy="1620486"/>
        </a:xfrm>
        <a:prstGeom prst="roundRect">
          <a:avLst/>
        </a:prstGeom>
        <a:solidFill>
          <a:schemeClr val="accent2">
            <a:hueOff val="4793348"/>
            <a:satOff val="15656"/>
            <a:lumOff val="-1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With the patterns in hand, data analysts can apply them to other data sets</a:t>
          </a:r>
        </a:p>
      </dsp:txBody>
      <dsp:txXfrm>
        <a:off x="79106" y="2161691"/>
        <a:ext cx="5468330" cy="1462274"/>
      </dsp:txXfrm>
    </dsp:sp>
    <dsp:sp modelId="{9847022A-B303-C849-B09C-F744D26FE6ED}">
      <dsp:nvSpPr>
        <dsp:cNvPr id="0" name=""/>
        <dsp:cNvSpPr/>
      </dsp:nvSpPr>
      <dsp:spPr>
        <a:xfrm>
          <a:off x="0" y="3769312"/>
          <a:ext cx="5626542" cy="1620486"/>
        </a:xfrm>
        <a:prstGeom prst="roundRect">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data-mining process may involve the use of statistics, database querires, visualization tools, traditional programming, and machine learning</a:t>
          </a:r>
        </a:p>
      </dsp:txBody>
      <dsp:txXfrm>
        <a:off x="79106" y="3848418"/>
        <a:ext cx="5468330" cy="1462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40A99-7123-AD4C-B285-3B880980442D}">
      <dsp:nvSpPr>
        <dsp:cNvPr id="0" name=""/>
        <dsp:cNvSpPr/>
      </dsp:nvSpPr>
      <dsp:spPr>
        <a:xfrm>
          <a:off x="0" y="143149"/>
          <a:ext cx="5626542" cy="133379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Business intelligence is the use of tools, such as data-mining, machine-learning, and visualization, to convert data into actionable business insights and recommendations.</a:t>
          </a:r>
        </a:p>
      </dsp:txBody>
      <dsp:txXfrm>
        <a:off x="65111" y="208260"/>
        <a:ext cx="5496320" cy="1203577"/>
      </dsp:txXfrm>
    </dsp:sp>
    <dsp:sp modelId="{3BDC627B-008E-4246-BF8F-7FC7A0587947}">
      <dsp:nvSpPr>
        <dsp:cNvPr id="0" name=""/>
        <dsp:cNvSpPr/>
      </dsp:nvSpPr>
      <dsp:spPr>
        <a:xfrm>
          <a:off x="0" y="1531669"/>
          <a:ext cx="5626542" cy="1333799"/>
        </a:xfrm>
        <a:prstGeom prst="roundRect">
          <a:avLst/>
        </a:prstGeom>
        <a:solidFill>
          <a:schemeClr val="accent5">
            <a:hueOff val="-3346655"/>
            <a:satOff val="12038"/>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Business intelligence systems often include decision support tools that help users make better decisions.</a:t>
          </a:r>
        </a:p>
      </dsp:txBody>
      <dsp:txXfrm>
        <a:off x="65111" y="1596780"/>
        <a:ext cx="5496320" cy="1203577"/>
      </dsp:txXfrm>
    </dsp:sp>
    <dsp:sp modelId="{46E71C24-243C-4F40-8179-54FE576ECFAA}">
      <dsp:nvSpPr>
        <dsp:cNvPr id="0" name=""/>
        <dsp:cNvSpPr/>
      </dsp:nvSpPr>
      <dsp:spPr>
        <a:xfrm>
          <a:off x="0" y="2920189"/>
          <a:ext cx="5626542" cy="1333799"/>
        </a:xfrm>
        <a:prstGeom prst="roundRect">
          <a:avLst/>
        </a:prstGeom>
        <a:solidFill>
          <a:schemeClr val="accent5">
            <a:hueOff val="-6693310"/>
            <a:satOff val="24077"/>
            <a:lumOff val="10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Using historical data, such tools can describe what has happened and potentially, why. </a:t>
          </a:r>
        </a:p>
      </dsp:txBody>
      <dsp:txXfrm>
        <a:off x="65111" y="2985300"/>
        <a:ext cx="5496320" cy="1203577"/>
      </dsp:txXfrm>
    </dsp:sp>
    <dsp:sp modelId="{84C456B4-589F-DB4D-9319-FC520EBF04E0}">
      <dsp:nvSpPr>
        <dsp:cNvPr id="0" name=""/>
        <dsp:cNvSpPr/>
      </dsp:nvSpPr>
      <dsp:spPr>
        <a:xfrm>
          <a:off x="0" y="4308709"/>
          <a:ext cx="5626542" cy="1333799"/>
        </a:xfrm>
        <a:prstGeom prst="roundRect">
          <a:avLst/>
        </a:prstGeom>
        <a:solidFill>
          <a:schemeClr val="accent5">
            <a:hueOff val="-10039964"/>
            <a:satOff val="36115"/>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Business intelligence software normally provides extensive visualization capabilities.</a:t>
          </a:r>
        </a:p>
      </dsp:txBody>
      <dsp:txXfrm>
        <a:off x="65111" y="4373820"/>
        <a:ext cx="5496320" cy="12035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3E857-357E-DB44-ADBB-081DA4396B13}">
      <dsp:nvSpPr>
        <dsp:cNvPr id="0" name=""/>
        <dsp:cNvSpPr/>
      </dsp:nvSpPr>
      <dsp:spPr>
        <a:xfrm>
          <a:off x="0" y="0"/>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622377-0F12-AD42-8D48-F1A4190DF41C}">
      <dsp:nvSpPr>
        <dsp:cNvPr id="0" name=""/>
        <dsp:cNvSpPr/>
      </dsp:nvSpPr>
      <dsp:spPr>
        <a:xfrm>
          <a:off x="0" y="0"/>
          <a:ext cx="7003777" cy="2921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Before a data analysts can start the data-mining process, she or he should determine the quality of the data set and identify any anonalies, such as missing or outlier data that they will need to resolve.</a:t>
          </a:r>
        </a:p>
      </dsp:txBody>
      <dsp:txXfrm>
        <a:off x="0" y="0"/>
        <a:ext cx="7003777" cy="2921802"/>
      </dsp:txXfrm>
    </dsp:sp>
    <dsp:sp modelId="{F82DE689-11DF-074A-A392-6F0421C7451B}">
      <dsp:nvSpPr>
        <dsp:cNvPr id="0" name=""/>
        <dsp:cNvSpPr/>
      </dsp:nvSpPr>
      <dsp:spPr>
        <a:xfrm>
          <a:off x="0" y="2921802"/>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2BFCCB-99B8-A04F-9015-978580EF1AE0}">
      <dsp:nvSpPr>
        <dsp:cNvPr id="0" name=""/>
        <dsp:cNvSpPr/>
      </dsp:nvSpPr>
      <dsp:spPr>
        <a:xfrm>
          <a:off x="0" y="2921802"/>
          <a:ext cx="7003777" cy="2921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Data quality is a measure of the data’s suitability for use.</a:t>
          </a:r>
        </a:p>
      </dsp:txBody>
      <dsp:txXfrm>
        <a:off x="0" y="2921802"/>
        <a:ext cx="7003777" cy="29218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8553B-EE5C-164F-A6A9-E161A3FADED0}">
      <dsp:nvSpPr>
        <dsp:cNvPr id="0" name=""/>
        <dsp:cNvSpPr/>
      </dsp:nvSpPr>
      <dsp:spPr>
        <a:xfrm>
          <a:off x="0" y="6112"/>
          <a:ext cx="5626542" cy="18822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hunt for finding fascinating data was quite simple for me. Since I am a sports fan, I decided to look into player statistics as good quality data to analyze.</a:t>
          </a:r>
        </a:p>
      </dsp:txBody>
      <dsp:txXfrm>
        <a:off x="91883" y="97995"/>
        <a:ext cx="5442776" cy="1698471"/>
      </dsp:txXfrm>
    </dsp:sp>
    <dsp:sp modelId="{6329D6EA-D8F3-854D-BEA2-3B9502021756}">
      <dsp:nvSpPr>
        <dsp:cNvPr id="0" name=""/>
        <dsp:cNvSpPr/>
      </dsp:nvSpPr>
      <dsp:spPr>
        <a:xfrm>
          <a:off x="0" y="1951710"/>
          <a:ext cx="5626542" cy="1882237"/>
        </a:xfrm>
        <a:prstGeom prst="roundRect">
          <a:avLst/>
        </a:prstGeom>
        <a:solidFill>
          <a:schemeClr val="accent2">
            <a:hueOff val="4793348"/>
            <a:satOff val="15656"/>
            <a:lumOff val="-1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 came upon the stats of the top players in the NFL in 2020.</a:t>
          </a:r>
        </a:p>
      </dsp:txBody>
      <dsp:txXfrm>
        <a:off x="91883" y="2043593"/>
        <a:ext cx="5442776" cy="1698471"/>
      </dsp:txXfrm>
    </dsp:sp>
    <dsp:sp modelId="{10116C1F-9A60-284A-A32E-4D2F51942EBA}">
      <dsp:nvSpPr>
        <dsp:cNvPr id="0" name=""/>
        <dsp:cNvSpPr/>
      </dsp:nvSpPr>
      <dsp:spPr>
        <a:xfrm>
          <a:off x="0" y="3897307"/>
          <a:ext cx="5626542" cy="1882237"/>
        </a:xfrm>
        <a:prstGeom prst="roundRect">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This data consisted of how many touchdowns these players had, how many points they had in fantasy, how many fouls, passes thrown, total yards, etc.</a:t>
          </a:r>
        </a:p>
      </dsp:txBody>
      <dsp:txXfrm>
        <a:off x="91883" y="3989190"/>
        <a:ext cx="5442776" cy="16984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B36F9-F230-5047-9744-1D9AE9673217}">
      <dsp:nvSpPr>
        <dsp:cNvPr id="0" name=""/>
        <dsp:cNvSpPr/>
      </dsp:nvSpPr>
      <dsp:spPr>
        <a:xfrm>
          <a:off x="0" y="713"/>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6A269F-8153-544D-A53B-62538DBCBD76}">
      <dsp:nvSpPr>
        <dsp:cNvPr id="0" name=""/>
        <dsp:cNvSpPr/>
      </dsp:nvSpPr>
      <dsp:spPr>
        <a:xfrm>
          <a:off x="0" y="713"/>
          <a:ext cx="7003777" cy="116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 did not have too many issues trying to work with my data. </a:t>
          </a:r>
        </a:p>
      </dsp:txBody>
      <dsp:txXfrm>
        <a:off x="0" y="713"/>
        <a:ext cx="7003777" cy="1168435"/>
      </dsp:txXfrm>
    </dsp:sp>
    <dsp:sp modelId="{4AD5D2E8-A868-7E46-807E-020AB2494779}">
      <dsp:nvSpPr>
        <dsp:cNvPr id="0" name=""/>
        <dsp:cNvSpPr/>
      </dsp:nvSpPr>
      <dsp:spPr>
        <a:xfrm>
          <a:off x="0" y="1169148"/>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B89DF8-9AB3-0D44-AF7F-FC93DD19B577}">
      <dsp:nvSpPr>
        <dsp:cNvPr id="0" name=""/>
        <dsp:cNvSpPr/>
      </dsp:nvSpPr>
      <dsp:spPr>
        <a:xfrm>
          <a:off x="0" y="1169148"/>
          <a:ext cx="7003777" cy="116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Trying to gather the data and implementing it to Weka was the only challenging part, but it was all figured out after viewing Dr. Munoz’s lectures.</a:t>
          </a:r>
        </a:p>
      </dsp:txBody>
      <dsp:txXfrm>
        <a:off x="0" y="1169148"/>
        <a:ext cx="7003777" cy="1168435"/>
      </dsp:txXfrm>
    </dsp:sp>
    <dsp:sp modelId="{46F12EC9-6269-4145-A1D5-EAAB57D48DC0}">
      <dsp:nvSpPr>
        <dsp:cNvPr id="0" name=""/>
        <dsp:cNvSpPr/>
      </dsp:nvSpPr>
      <dsp:spPr>
        <a:xfrm>
          <a:off x="0" y="2337584"/>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B77A6-CEE2-D242-B793-04A4101511EC}">
      <dsp:nvSpPr>
        <dsp:cNvPr id="0" name=""/>
        <dsp:cNvSpPr/>
      </dsp:nvSpPr>
      <dsp:spPr>
        <a:xfrm>
          <a:off x="0" y="2337584"/>
          <a:ext cx="7003777" cy="116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Using the tools in Weka were also quite simple and also quite fascinating in my opinion, I was not aware that we can do all this with some simple data.</a:t>
          </a:r>
        </a:p>
      </dsp:txBody>
      <dsp:txXfrm>
        <a:off x="0" y="2337584"/>
        <a:ext cx="7003777" cy="1168435"/>
      </dsp:txXfrm>
    </dsp:sp>
    <dsp:sp modelId="{6A2CE54B-D04A-8546-B57A-55849E894DD8}">
      <dsp:nvSpPr>
        <dsp:cNvPr id="0" name=""/>
        <dsp:cNvSpPr/>
      </dsp:nvSpPr>
      <dsp:spPr>
        <a:xfrm>
          <a:off x="0" y="3506020"/>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5173CE-14F3-024C-B5E4-2D869457927F}">
      <dsp:nvSpPr>
        <dsp:cNvPr id="0" name=""/>
        <dsp:cNvSpPr/>
      </dsp:nvSpPr>
      <dsp:spPr>
        <a:xfrm>
          <a:off x="0" y="3506020"/>
          <a:ext cx="7003777" cy="116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My data was also very cooperative with Weka and did not fail me while working on the labs in class.</a:t>
          </a:r>
        </a:p>
      </dsp:txBody>
      <dsp:txXfrm>
        <a:off x="0" y="3506020"/>
        <a:ext cx="7003777" cy="1168435"/>
      </dsp:txXfrm>
    </dsp:sp>
    <dsp:sp modelId="{FA990C42-7152-6044-B109-6ADA74144197}">
      <dsp:nvSpPr>
        <dsp:cNvPr id="0" name=""/>
        <dsp:cNvSpPr/>
      </dsp:nvSpPr>
      <dsp:spPr>
        <a:xfrm>
          <a:off x="0" y="4674456"/>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89E1D0-8E62-1F47-898E-DF22EDAB5CD4}">
      <dsp:nvSpPr>
        <dsp:cNvPr id="0" name=""/>
        <dsp:cNvSpPr/>
      </dsp:nvSpPr>
      <dsp:spPr>
        <a:xfrm>
          <a:off x="0" y="4674456"/>
          <a:ext cx="7003777" cy="116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 also learned how to get the functions to work on Weka which was simply trying to figure out if the function prefers nominal or numerical. I also learned that getting rid of strings in the data made the function work as well.</a:t>
          </a:r>
        </a:p>
      </dsp:txBody>
      <dsp:txXfrm>
        <a:off x="0" y="4674456"/>
        <a:ext cx="7003777" cy="11684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11/29/21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572631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11/29/21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487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11/29/21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268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11/29/21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4877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11/29/21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835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11/29/21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429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11/29/21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840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11/29/21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177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11/29/21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1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11/29/21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263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11/29/21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3362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11/29/21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59382124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699" r:id="rId7"/>
    <p:sldLayoutId id="2147483700" r:id="rId8"/>
    <p:sldLayoutId id="2147483701" r:id="rId9"/>
    <p:sldLayoutId id="2147483702" r:id="rId10"/>
    <p:sldLayoutId id="2147483709"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creativecommons.org/licenses/by-nc-nd/3.0/" TargetMode="External"/><Relationship Id="rId3" Type="http://schemas.openxmlformats.org/officeDocument/2006/relationships/image" Target="../media/image4.png"/><Relationship Id="rId7" Type="http://schemas.openxmlformats.org/officeDocument/2006/relationships/hyperlink" Target="http://www.playitusa.com/nfl/2017/08/84667/new-england-patriots-2017-preview/"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hyperlink" Target="https://creativecommons.org/licenses/by-nc-sa/3.0/" TargetMode="External"/><Relationship Id="rId5" Type="http://schemas.openxmlformats.org/officeDocument/2006/relationships/hyperlink" Target="https://www.playitusa.com/nfl/2020/02/101382/si-patrick-ci-vai-te-a-disney-world/" TargetMode="External"/><Relationship Id="rId10" Type="http://schemas.openxmlformats.org/officeDocument/2006/relationships/hyperlink" Target="https://sumariodeportivo.com/ravens-hilan-11mo-triunfo-aseguran-1er-puesto-de-americana/" TargetMode="External"/><Relationship Id="rId4" Type="http://schemas.openxmlformats.org/officeDocument/2006/relationships/image" Target="../media/image19.jpg"/><Relationship Id="rId9"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Digital financial graphs">
            <a:extLst>
              <a:ext uri="{FF2B5EF4-FFF2-40B4-BE49-F238E27FC236}">
                <a16:creationId xmlns:a16="http://schemas.microsoft.com/office/drawing/2014/main" id="{D813C233-44E5-4D35-94DE-43B18C0FA19E}"/>
              </a:ext>
            </a:extLst>
          </p:cNvPr>
          <p:cNvPicPr>
            <a:picLocks noChangeAspect="1"/>
          </p:cNvPicPr>
          <p:nvPr/>
        </p:nvPicPr>
        <p:blipFill rotWithShape="1">
          <a:blip r:embed="rId3">
            <a:alphaModFix amt="70000"/>
          </a:blip>
          <a:srcRect t="3317" r="-1" b="29313"/>
          <a:stretch/>
        </p:blipFill>
        <p:spPr>
          <a:xfrm>
            <a:off x="20" y="10"/>
            <a:ext cx="12188932" cy="6857990"/>
          </a:xfrm>
          <a:prstGeom prst="rect">
            <a:avLst/>
          </a:prstGeom>
        </p:spPr>
      </p:pic>
      <p:sp>
        <p:nvSpPr>
          <p:cNvPr id="2" name="Title 1">
            <a:extLst>
              <a:ext uri="{FF2B5EF4-FFF2-40B4-BE49-F238E27FC236}">
                <a16:creationId xmlns:a16="http://schemas.microsoft.com/office/drawing/2014/main" id="{EEDB0905-E1FF-FA46-9FF7-F516A714BAFF}"/>
              </a:ext>
            </a:extLst>
          </p:cNvPr>
          <p:cNvSpPr>
            <a:spLocks noGrp="1"/>
          </p:cNvSpPr>
          <p:nvPr>
            <p:ph type="ctrTitle"/>
          </p:nvPr>
        </p:nvSpPr>
        <p:spPr>
          <a:xfrm>
            <a:off x="996275" y="744909"/>
            <a:ext cx="10190071" cy="3145855"/>
          </a:xfrm>
        </p:spPr>
        <p:txBody>
          <a:bodyPr anchor="b">
            <a:normAutofit/>
          </a:bodyPr>
          <a:lstStyle/>
          <a:p>
            <a:r>
              <a:rPr lang="en-US" sz="5200">
                <a:solidFill>
                  <a:srgbClr val="FFFFFF"/>
                </a:solidFill>
              </a:rPr>
              <a:t>ITS 365 Web Mining Final Project</a:t>
            </a:r>
          </a:p>
        </p:txBody>
      </p:sp>
      <p:sp>
        <p:nvSpPr>
          <p:cNvPr id="3" name="Subtitle 2">
            <a:extLst>
              <a:ext uri="{FF2B5EF4-FFF2-40B4-BE49-F238E27FC236}">
                <a16:creationId xmlns:a16="http://schemas.microsoft.com/office/drawing/2014/main" id="{094FAC07-C383-DC4D-8D65-A4CBBA879789}"/>
              </a:ext>
            </a:extLst>
          </p:cNvPr>
          <p:cNvSpPr>
            <a:spLocks noGrp="1"/>
          </p:cNvSpPr>
          <p:nvPr>
            <p:ph type="subTitle" idx="1"/>
          </p:nvPr>
        </p:nvSpPr>
        <p:spPr>
          <a:xfrm>
            <a:off x="1218708" y="4069780"/>
            <a:ext cx="9781327" cy="2056617"/>
          </a:xfrm>
        </p:spPr>
        <p:txBody>
          <a:bodyPr anchor="t">
            <a:normAutofit/>
          </a:bodyPr>
          <a:lstStyle/>
          <a:p>
            <a:r>
              <a:rPr lang="en-US" sz="2200">
                <a:solidFill>
                  <a:srgbClr val="FFFFFF"/>
                </a:solidFill>
              </a:rPr>
              <a:t>Richie Mohindroo</a:t>
            </a:r>
          </a:p>
          <a:p>
            <a:r>
              <a:rPr lang="en-US" sz="2200">
                <a:solidFill>
                  <a:srgbClr val="FFFFFF"/>
                </a:solidFill>
              </a:rPr>
              <a:t>ITS 365 Dr. Munoz</a:t>
            </a:r>
          </a:p>
        </p:txBody>
      </p:sp>
    </p:spTree>
    <p:extLst>
      <p:ext uri="{BB962C8B-B14F-4D97-AF65-F5344CB8AC3E}">
        <p14:creationId xmlns:p14="http://schemas.microsoft.com/office/powerpoint/2010/main" val="344896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E26DBC-A5FA-3D43-919D-62316B9857FC}"/>
              </a:ext>
            </a:extLst>
          </p:cNvPr>
          <p:cNvSpPr>
            <a:spLocks noGrp="1"/>
          </p:cNvSpPr>
          <p:nvPr>
            <p:ph type="title"/>
          </p:nvPr>
        </p:nvSpPr>
        <p:spPr>
          <a:xfrm>
            <a:off x="838201" y="559813"/>
            <a:ext cx="4876800" cy="5577934"/>
          </a:xfrm>
        </p:spPr>
        <p:txBody>
          <a:bodyPr>
            <a:normAutofit/>
          </a:bodyPr>
          <a:lstStyle/>
          <a:p>
            <a:r>
              <a:rPr lang="en-US" dirty="0"/>
              <a:t>My Data</a:t>
            </a:r>
          </a:p>
        </p:txBody>
      </p:sp>
      <p:graphicFrame>
        <p:nvGraphicFramePr>
          <p:cNvPr id="5" name="Content Placeholder 2">
            <a:extLst>
              <a:ext uri="{FF2B5EF4-FFF2-40B4-BE49-F238E27FC236}">
                <a16:creationId xmlns:a16="http://schemas.microsoft.com/office/drawing/2014/main" id="{A6E3EB38-2F8A-4A99-9E3F-C04958B33C5C}"/>
              </a:ext>
            </a:extLst>
          </p:cNvPr>
          <p:cNvGraphicFramePr>
            <a:graphicFrameLocks noGrp="1"/>
          </p:cNvGraphicFramePr>
          <p:nvPr>
            <p:ph idx="1"/>
            <p:extLst>
              <p:ext uri="{D42A27DB-BD31-4B8C-83A1-F6EECF244321}">
                <p14:modId xmlns:p14="http://schemas.microsoft.com/office/powerpoint/2010/main" val="94352603"/>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4663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955C-0AE6-2E4C-8BC8-CA0DAC426D29}"/>
              </a:ext>
            </a:extLst>
          </p:cNvPr>
          <p:cNvSpPr>
            <a:spLocks noGrp="1"/>
          </p:cNvSpPr>
          <p:nvPr>
            <p:ph type="title"/>
          </p:nvPr>
        </p:nvSpPr>
        <p:spPr/>
        <p:txBody>
          <a:bodyPr/>
          <a:lstStyle/>
          <a:p>
            <a:r>
              <a:rPr lang="en-US" dirty="0"/>
              <a:t>My Data</a:t>
            </a:r>
          </a:p>
        </p:txBody>
      </p:sp>
      <p:pic>
        <p:nvPicPr>
          <p:cNvPr id="4" name="Content Placeholder 3" descr="A screenshot of a computer&#10;&#10;Description automatically generated with medium confidence">
            <a:extLst>
              <a:ext uri="{FF2B5EF4-FFF2-40B4-BE49-F238E27FC236}">
                <a16:creationId xmlns:a16="http://schemas.microsoft.com/office/drawing/2014/main" id="{8B57506B-155A-7740-BC07-DA0D3ADFEB9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040731"/>
            <a:ext cx="5943600" cy="3708400"/>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7E78D14B-D152-244D-8C86-6DF9C0E018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040731"/>
            <a:ext cx="5943600" cy="3714750"/>
          </a:xfrm>
          <a:prstGeom prst="rect">
            <a:avLst/>
          </a:prstGeom>
        </p:spPr>
      </p:pic>
    </p:spTree>
    <p:extLst>
      <p:ext uri="{BB962C8B-B14F-4D97-AF65-F5344CB8AC3E}">
        <p14:creationId xmlns:p14="http://schemas.microsoft.com/office/powerpoint/2010/main" val="48288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CF5FE9-5E37-6E41-8F56-C0D79BCC1E4F}"/>
              </a:ext>
            </a:extLst>
          </p:cNvPr>
          <p:cNvSpPr>
            <a:spLocks noGrp="1"/>
          </p:cNvSpPr>
          <p:nvPr>
            <p:ph type="title"/>
          </p:nvPr>
        </p:nvSpPr>
        <p:spPr>
          <a:xfrm>
            <a:off x="838201" y="559813"/>
            <a:ext cx="2819399" cy="5577934"/>
          </a:xfrm>
        </p:spPr>
        <p:txBody>
          <a:bodyPr>
            <a:normAutofit/>
          </a:bodyPr>
          <a:lstStyle/>
          <a:p>
            <a:r>
              <a:rPr lang="en-US" dirty="0"/>
              <a:t>My Data Issues</a:t>
            </a:r>
          </a:p>
        </p:txBody>
      </p:sp>
      <p:graphicFrame>
        <p:nvGraphicFramePr>
          <p:cNvPr id="5" name="Content Placeholder 2">
            <a:extLst>
              <a:ext uri="{FF2B5EF4-FFF2-40B4-BE49-F238E27FC236}">
                <a16:creationId xmlns:a16="http://schemas.microsoft.com/office/drawing/2014/main" id="{F3505F66-FDD7-4915-ABB2-5366A6827897}"/>
              </a:ext>
            </a:extLst>
          </p:cNvPr>
          <p:cNvGraphicFramePr>
            <a:graphicFrameLocks noGrp="1"/>
          </p:cNvGraphicFramePr>
          <p:nvPr>
            <p:ph idx="1"/>
            <p:extLst>
              <p:ext uri="{D42A27DB-BD31-4B8C-83A1-F6EECF244321}">
                <p14:modId xmlns:p14="http://schemas.microsoft.com/office/powerpoint/2010/main" val="2874498020"/>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209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A0665A1-F5AF-004F-B91E-9206617F79CA}"/>
              </a:ext>
            </a:extLst>
          </p:cNvPr>
          <p:cNvSpPr>
            <a:spLocks noGrp="1"/>
          </p:cNvSpPr>
          <p:nvPr>
            <p:ph type="title"/>
          </p:nvPr>
        </p:nvSpPr>
        <p:spPr>
          <a:xfrm>
            <a:off x="5181600" y="559813"/>
            <a:ext cx="6172199" cy="1664573"/>
          </a:xfrm>
        </p:spPr>
        <p:txBody>
          <a:bodyPr>
            <a:normAutofit/>
          </a:bodyPr>
          <a:lstStyle/>
          <a:p>
            <a:r>
              <a:rPr lang="en-US">
                <a:solidFill>
                  <a:schemeClr val="tx2"/>
                </a:solidFill>
              </a:rPr>
              <a:t>How I Analyzed My Data</a:t>
            </a:r>
          </a:p>
        </p:txBody>
      </p:sp>
      <p:sp>
        <p:nvSpPr>
          <p:cNvPr id="12" name="Rectangle 1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87A362-AD5B-4547-88C2-57910D35C6C3}"/>
              </a:ext>
            </a:extLst>
          </p:cNvPr>
          <p:cNvSpPr>
            <a:spLocks noGrp="1"/>
          </p:cNvSpPr>
          <p:nvPr>
            <p:ph idx="1"/>
          </p:nvPr>
        </p:nvSpPr>
        <p:spPr>
          <a:xfrm>
            <a:off x="5168917" y="2384474"/>
            <a:ext cx="6171801" cy="3728613"/>
          </a:xfrm>
        </p:spPr>
        <p:txBody>
          <a:bodyPr>
            <a:normAutofit/>
          </a:bodyPr>
          <a:lstStyle/>
          <a:p>
            <a:pPr>
              <a:lnSpc>
                <a:spcPct val="100000"/>
              </a:lnSpc>
            </a:pPr>
            <a:r>
              <a:rPr lang="en-US" sz="1800">
                <a:solidFill>
                  <a:schemeClr val="tx2"/>
                </a:solidFill>
              </a:rPr>
              <a:t>After further discussion with Dr. Munoz, I was advised to break my data down to 3 quarterbacks and figure out who performed the best out of the 3. </a:t>
            </a:r>
          </a:p>
          <a:p>
            <a:pPr>
              <a:lnSpc>
                <a:spcPct val="100000"/>
              </a:lnSpc>
            </a:pPr>
            <a:r>
              <a:rPr lang="en-US" sz="1800">
                <a:solidFill>
                  <a:schemeClr val="tx2"/>
                </a:solidFill>
              </a:rPr>
              <a:t>I was advised to use data clustering to do this analyzation.</a:t>
            </a:r>
          </a:p>
          <a:p>
            <a:pPr>
              <a:lnSpc>
                <a:spcPct val="100000"/>
              </a:lnSpc>
            </a:pPr>
            <a:r>
              <a:rPr lang="en-US" sz="1800">
                <a:solidFill>
                  <a:schemeClr val="tx2"/>
                </a:solidFill>
              </a:rPr>
              <a:t>Since Dr. Munoz is a Ravens fan, I decided to use quarterback Lamar Jackson, Tampa Bay QB Tom Brady, and Chiefs QB Patrick Mahomes.</a:t>
            </a:r>
          </a:p>
          <a:p>
            <a:pPr>
              <a:lnSpc>
                <a:spcPct val="100000"/>
              </a:lnSpc>
            </a:pPr>
            <a:r>
              <a:rPr lang="en-US" sz="1800">
                <a:solidFill>
                  <a:schemeClr val="tx2"/>
                </a:solidFill>
              </a:rPr>
              <a:t>These 3 QB’s are hands down the best QB’s in the league right now as well as in 2020, so it was quite interesting to try to figure out who was the best player.</a:t>
            </a:r>
          </a:p>
        </p:txBody>
      </p:sp>
    </p:spTree>
    <p:extLst>
      <p:ext uri="{BB962C8B-B14F-4D97-AF65-F5344CB8AC3E}">
        <p14:creationId xmlns:p14="http://schemas.microsoft.com/office/powerpoint/2010/main" val="131135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3AD0-C364-4B43-B5C5-57DD06C6CB98}"/>
              </a:ext>
            </a:extLst>
          </p:cNvPr>
          <p:cNvSpPr>
            <a:spLocks noGrp="1"/>
          </p:cNvSpPr>
          <p:nvPr>
            <p:ph type="title"/>
          </p:nvPr>
        </p:nvSpPr>
        <p:spPr/>
        <p:txBody>
          <a:bodyPr/>
          <a:lstStyle/>
          <a:p>
            <a:r>
              <a:rPr lang="en-US" dirty="0"/>
              <a:t>How I Analyzed My Data</a:t>
            </a:r>
          </a:p>
        </p:txBody>
      </p:sp>
      <p:pic>
        <p:nvPicPr>
          <p:cNvPr id="4" name="Content Placeholder 3" descr="Graphical user interface, application, table&#10;&#10;Description automatically generated">
            <a:extLst>
              <a:ext uri="{FF2B5EF4-FFF2-40B4-BE49-F238E27FC236}">
                <a16:creationId xmlns:a16="http://schemas.microsoft.com/office/drawing/2014/main" id="{F8B31AAD-5100-504E-AD5F-055CAEF2E99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67166"/>
            <a:ext cx="6273800" cy="3923665"/>
          </a:xfrm>
          <a:prstGeom prst="rect">
            <a:avLst/>
          </a:prstGeom>
        </p:spPr>
      </p:pic>
      <p:pic>
        <p:nvPicPr>
          <p:cNvPr id="5" name="Picture 4" descr="Graphical user interface, application, Word&#10;&#10;Description automatically generated">
            <a:extLst>
              <a:ext uri="{FF2B5EF4-FFF2-40B4-BE49-F238E27FC236}">
                <a16:creationId xmlns:a16="http://schemas.microsoft.com/office/drawing/2014/main" id="{4AA1C4DA-8883-244E-A632-1EF9CD08FD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4390" y="1467167"/>
            <a:ext cx="6277610" cy="3923665"/>
          </a:xfrm>
          <a:prstGeom prst="rect">
            <a:avLst/>
          </a:prstGeom>
        </p:spPr>
      </p:pic>
      <p:sp>
        <p:nvSpPr>
          <p:cNvPr id="6" name="Left Arrow 5">
            <a:extLst>
              <a:ext uri="{FF2B5EF4-FFF2-40B4-BE49-F238E27FC236}">
                <a16:creationId xmlns:a16="http://schemas.microsoft.com/office/drawing/2014/main" id="{14EA4B53-DE32-594F-8CE1-CF4DF0DF82D8}"/>
              </a:ext>
            </a:extLst>
          </p:cNvPr>
          <p:cNvSpPr/>
          <p:nvPr/>
        </p:nvSpPr>
        <p:spPr>
          <a:xfrm rot="3374964">
            <a:off x="8561055" y="1646752"/>
            <a:ext cx="319405" cy="271071"/>
          </a:xfrm>
          <a:prstGeom prst="leftArrow">
            <a:avLst>
              <a:gd name="adj1" fmla="val 50000"/>
              <a:gd name="adj2" fmla="val 66200"/>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Arrow 6">
            <a:extLst>
              <a:ext uri="{FF2B5EF4-FFF2-40B4-BE49-F238E27FC236}">
                <a16:creationId xmlns:a16="http://schemas.microsoft.com/office/drawing/2014/main" id="{20648683-F26E-324D-A2DC-506126C99798}"/>
              </a:ext>
            </a:extLst>
          </p:cNvPr>
          <p:cNvSpPr/>
          <p:nvPr/>
        </p:nvSpPr>
        <p:spPr>
          <a:xfrm rot="3374964">
            <a:off x="6214228" y="2567728"/>
            <a:ext cx="319405" cy="200601"/>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Left Arrow 7">
            <a:extLst>
              <a:ext uri="{FF2B5EF4-FFF2-40B4-BE49-F238E27FC236}">
                <a16:creationId xmlns:a16="http://schemas.microsoft.com/office/drawing/2014/main" id="{0AAEA8C1-87A3-6143-9643-EA34DA4977EE}"/>
              </a:ext>
            </a:extLst>
          </p:cNvPr>
          <p:cNvSpPr/>
          <p:nvPr/>
        </p:nvSpPr>
        <p:spPr>
          <a:xfrm rot="3374964">
            <a:off x="8490930" y="2040776"/>
            <a:ext cx="319405" cy="335280"/>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Left Arrow 8">
            <a:extLst>
              <a:ext uri="{FF2B5EF4-FFF2-40B4-BE49-F238E27FC236}">
                <a16:creationId xmlns:a16="http://schemas.microsoft.com/office/drawing/2014/main" id="{3DC6DA96-EC5C-1B4C-9026-C0ACE0FFF225}"/>
              </a:ext>
            </a:extLst>
          </p:cNvPr>
          <p:cNvSpPr/>
          <p:nvPr/>
        </p:nvSpPr>
        <p:spPr>
          <a:xfrm rot="14000372" flipV="1">
            <a:off x="10077899" y="4445406"/>
            <a:ext cx="319405" cy="442595"/>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02282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CA8A-6940-B04F-B8BE-1E8F49E70295}"/>
              </a:ext>
            </a:extLst>
          </p:cNvPr>
          <p:cNvSpPr>
            <a:spLocks noGrp="1"/>
          </p:cNvSpPr>
          <p:nvPr>
            <p:ph type="title"/>
          </p:nvPr>
        </p:nvSpPr>
        <p:spPr/>
        <p:txBody>
          <a:bodyPr/>
          <a:lstStyle/>
          <a:p>
            <a:r>
              <a:rPr lang="en-US" dirty="0"/>
              <a:t>How I Analyzed My Data</a:t>
            </a:r>
          </a:p>
        </p:txBody>
      </p:sp>
      <p:pic>
        <p:nvPicPr>
          <p:cNvPr id="4" name="Content Placeholder 3" descr="Graphical user interface, application, Word&#10;&#10;Description automatically generated">
            <a:extLst>
              <a:ext uri="{FF2B5EF4-FFF2-40B4-BE49-F238E27FC236}">
                <a16:creationId xmlns:a16="http://schemas.microsoft.com/office/drawing/2014/main" id="{43C6C402-83B5-0A45-82A4-3DC871C4D6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2040731"/>
            <a:ext cx="5943600" cy="3708400"/>
          </a:xfrm>
          <a:prstGeom prst="rect">
            <a:avLst/>
          </a:prstGeom>
        </p:spPr>
      </p:pic>
      <p:pic>
        <p:nvPicPr>
          <p:cNvPr id="5" name="Picture 4" descr="Graphical user interface, application, Word&#10;&#10;Description automatically generated">
            <a:extLst>
              <a:ext uri="{FF2B5EF4-FFF2-40B4-BE49-F238E27FC236}">
                <a16:creationId xmlns:a16="http://schemas.microsoft.com/office/drawing/2014/main" id="{C8AD0532-7B42-9C4D-9B33-E7F0302991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040731"/>
            <a:ext cx="5943600" cy="3714750"/>
          </a:xfrm>
          <a:prstGeom prst="rect">
            <a:avLst/>
          </a:prstGeom>
        </p:spPr>
      </p:pic>
      <p:sp>
        <p:nvSpPr>
          <p:cNvPr id="6" name="Left Arrow 5">
            <a:extLst>
              <a:ext uri="{FF2B5EF4-FFF2-40B4-BE49-F238E27FC236}">
                <a16:creationId xmlns:a16="http://schemas.microsoft.com/office/drawing/2014/main" id="{20837D2E-E111-7847-8EF8-44A1952A1DC7}"/>
              </a:ext>
            </a:extLst>
          </p:cNvPr>
          <p:cNvSpPr/>
          <p:nvPr/>
        </p:nvSpPr>
        <p:spPr>
          <a:xfrm rot="3374964" flipV="1">
            <a:off x="491411" y="2304750"/>
            <a:ext cx="441325" cy="315595"/>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Arrow 6">
            <a:extLst>
              <a:ext uri="{FF2B5EF4-FFF2-40B4-BE49-F238E27FC236}">
                <a16:creationId xmlns:a16="http://schemas.microsoft.com/office/drawing/2014/main" id="{F24C4785-4C42-0D48-81F3-A25FDB2558E9}"/>
              </a:ext>
            </a:extLst>
          </p:cNvPr>
          <p:cNvSpPr/>
          <p:nvPr/>
        </p:nvSpPr>
        <p:spPr>
          <a:xfrm rot="19381492" flipV="1">
            <a:off x="475891" y="5015634"/>
            <a:ext cx="316865" cy="184785"/>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Left Arrow 7">
            <a:extLst>
              <a:ext uri="{FF2B5EF4-FFF2-40B4-BE49-F238E27FC236}">
                <a16:creationId xmlns:a16="http://schemas.microsoft.com/office/drawing/2014/main" id="{241EEE2E-678E-6944-A4E1-35F4453D23B7}"/>
              </a:ext>
            </a:extLst>
          </p:cNvPr>
          <p:cNvSpPr/>
          <p:nvPr/>
        </p:nvSpPr>
        <p:spPr>
          <a:xfrm rot="3374964" flipV="1">
            <a:off x="2486465" y="4079674"/>
            <a:ext cx="692150" cy="463550"/>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Left Arrow 8">
            <a:extLst>
              <a:ext uri="{FF2B5EF4-FFF2-40B4-BE49-F238E27FC236}">
                <a16:creationId xmlns:a16="http://schemas.microsoft.com/office/drawing/2014/main" id="{7CEA23F3-02D4-6645-A9FF-B3F75FC4A8AC}"/>
              </a:ext>
            </a:extLst>
          </p:cNvPr>
          <p:cNvSpPr/>
          <p:nvPr/>
        </p:nvSpPr>
        <p:spPr>
          <a:xfrm rot="9214465" flipV="1">
            <a:off x="3686285" y="2449183"/>
            <a:ext cx="673100" cy="682625"/>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Left Arrow 9">
            <a:extLst>
              <a:ext uri="{FF2B5EF4-FFF2-40B4-BE49-F238E27FC236}">
                <a16:creationId xmlns:a16="http://schemas.microsoft.com/office/drawing/2014/main" id="{5CB1BB77-669C-0645-B3EE-808F22097DED}"/>
              </a:ext>
            </a:extLst>
          </p:cNvPr>
          <p:cNvSpPr/>
          <p:nvPr/>
        </p:nvSpPr>
        <p:spPr>
          <a:xfrm rot="3374964">
            <a:off x="6526519" y="2310946"/>
            <a:ext cx="605155" cy="373380"/>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Left Arrow 10">
            <a:extLst>
              <a:ext uri="{FF2B5EF4-FFF2-40B4-BE49-F238E27FC236}">
                <a16:creationId xmlns:a16="http://schemas.microsoft.com/office/drawing/2014/main" id="{9BDD9886-3D3C-A64A-89C7-E18952AD9791}"/>
              </a:ext>
            </a:extLst>
          </p:cNvPr>
          <p:cNvSpPr/>
          <p:nvPr/>
        </p:nvSpPr>
        <p:spPr>
          <a:xfrm rot="3374964" flipV="1">
            <a:off x="6363988" y="2624125"/>
            <a:ext cx="397510" cy="332740"/>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Left Arrow 11">
            <a:extLst>
              <a:ext uri="{FF2B5EF4-FFF2-40B4-BE49-F238E27FC236}">
                <a16:creationId xmlns:a16="http://schemas.microsoft.com/office/drawing/2014/main" id="{F72E9E40-CDB3-2441-9F0C-CB0838CB594F}"/>
              </a:ext>
            </a:extLst>
          </p:cNvPr>
          <p:cNvSpPr/>
          <p:nvPr/>
        </p:nvSpPr>
        <p:spPr>
          <a:xfrm rot="3374964" flipV="1">
            <a:off x="8465378" y="3897961"/>
            <a:ext cx="457200" cy="422910"/>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Left Arrow 12">
            <a:extLst>
              <a:ext uri="{FF2B5EF4-FFF2-40B4-BE49-F238E27FC236}">
                <a16:creationId xmlns:a16="http://schemas.microsoft.com/office/drawing/2014/main" id="{420B76B6-AC52-E44E-BA71-6577E36D5B3A}"/>
              </a:ext>
            </a:extLst>
          </p:cNvPr>
          <p:cNvSpPr/>
          <p:nvPr/>
        </p:nvSpPr>
        <p:spPr>
          <a:xfrm rot="14407921" flipV="1">
            <a:off x="9877865" y="4778334"/>
            <a:ext cx="537210" cy="354965"/>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79307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BC6C-2ACD-7D45-A820-3682F28D7E30}"/>
              </a:ext>
            </a:extLst>
          </p:cNvPr>
          <p:cNvSpPr>
            <a:spLocks noGrp="1"/>
          </p:cNvSpPr>
          <p:nvPr>
            <p:ph type="title"/>
          </p:nvPr>
        </p:nvSpPr>
        <p:spPr/>
        <p:txBody>
          <a:bodyPr/>
          <a:lstStyle/>
          <a:p>
            <a:r>
              <a:rPr lang="en-US" dirty="0"/>
              <a:t>How I Analyzed My Data</a:t>
            </a:r>
          </a:p>
        </p:txBody>
      </p:sp>
      <p:pic>
        <p:nvPicPr>
          <p:cNvPr id="4" name="Content Placeholder 3" descr="Graphical user interface, application, Word&#10;&#10;Description automatically generated">
            <a:extLst>
              <a:ext uri="{FF2B5EF4-FFF2-40B4-BE49-F238E27FC236}">
                <a16:creationId xmlns:a16="http://schemas.microsoft.com/office/drawing/2014/main" id="{097FFCDE-D429-C444-9A92-FC95A6C08A5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2107406"/>
            <a:ext cx="5943600" cy="37084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B0DA7613-CFAA-AA4D-8A12-534AA5EC9C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107406"/>
            <a:ext cx="5943600" cy="3714750"/>
          </a:xfrm>
          <a:prstGeom prst="rect">
            <a:avLst/>
          </a:prstGeom>
        </p:spPr>
      </p:pic>
      <p:sp>
        <p:nvSpPr>
          <p:cNvPr id="6" name="Left Arrow 5">
            <a:extLst>
              <a:ext uri="{FF2B5EF4-FFF2-40B4-BE49-F238E27FC236}">
                <a16:creationId xmlns:a16="http://schemas.microsoft.com/office/drawing/2014/main" id="{F23CCE87-2D99-5948-B259-A46CC8D312DA}"/>
              </a:ext>
            </a:extLst>
          </p:cNvPr>
          <p:cNvSpPr/>
          <p:nvPr/>
        </p:nvSpPr>
        <p:spPr>
          <a:xfrm rot="3374964" flipV="1">
            <a:off x="526414" y="2424789"/>
            <a:ext cx="623570" cy="352425"/>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Arrow 6">
            <a:extLst>
              <a:ext uri="{FF2B5EF4-FFF2-40B4-BE49-F238E27FC236}">
                <a16:creationId xmlns:a16="http://schemas.microsoft.com/office/drawing/2014/main" id="{AF65AE86-5F83-B441-9D0F-C6C887E6A191}"/>
              </a:ext>
            </a:extLst>
          </p:cNvPr>
          <p:cNvSpPr/>
          <p:nvPr/>
        </p:nvSpPr>
        <p:spPr>
          <a:xfrm rot="17783448" flipV="1">
            <a:off x="285207" y="4814498"/>
            <a:ext cx="591185" cy="406400"/>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Left Arrow 7">
            <a:extLst>
              <a:ext uri="{FF2B5EF4-FFF2-40B4-BE49-F238E27FC236}">
                <a16:creationId xmlns:a16="http://schemas.microsoft.com/office/drawing/2014/main" id="{B3BAB8B6-A8DC-D144-B1CF-5607609D01D9}"/>
              </a:ext>
            </a:extLst>
          </p:cNvPr>
          <p:cNvSpPr/>
          <p:nvPr/>
        </p:nvSpPr>
        <p:spPr>
          <a:xfrm rot="3374964" flipV="1">
            <a:off x="2492412" y="2635820"/>
            <a:ext cx="511175" cy="391160"/>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Left Arrow 8">
            <a:extLst>
              <a:ext uri="{FF2B5EF4-FFF2-40B4-BE49-F238E27FC236}">
                <a16:creationId xmlns:a16="http://schemas.microsoft.com/office/drawing/2014/main" id="{424D85E5-A1D2-6D4D-A15C-A34EAB954DCA}"/>
              </a:ext>
            </a:extLst>
          </p:cNvPr>
          <p:cNvSpPr/>
          <p:nvPr/>
        </p:nvSpPr>
        <p:spPr>
          <a:xfrm rot="11241260" flipV="1">
            <a:off x="3612805" y="3743802"/>
            <a:ext cx="732790" cy="435610"/>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03018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4AE8-B7B0-494C-A2D1-45F85C41C2D6}"/>
              </a:ext>
            </a:extLst>
          </p:cNvPr>
          <p:cNvSpPr>
            <a:spLocks noGrp="1"/>
          </p:cNvSpPr>
          <p:nvPr>
            <p:ph type="title"/>
          </p:nvPr>
        </p:nvSpPr>
        <p:spPr/>
        <p:txBody>
          <a:bodyPr/>
          <a:lstStyle/>
          <a:p>
            <a:r>
              <a:rPr lang="en-US" dirty="0"/>
              <a:t>How I Analyzed My Data</a:t>
            </a:r>
          </a:p>
        </p:txBody>
      </p:sp>
      <p:pic>
        <p:nvPicPr>
          <p:cNvPr id="5" name="Content Placeholder 4" descr="Graphical user interface, application, Word&#10;&#10;Description automatically generated">
            <a:extLst>
              <a:ext uri="{FF2B5EF4-FFF2-40B4-BE49-F238E27FC236}">
                <a16:creationId xmlns:a16="http://schemas.microsoft.com/office/drawing/2014/main" id="{58B32E52-49AD-FB47-BA8E-25DF96E67993}"/>
              </a:ext>
            </a:extLst>
          </p:cNvPr>
          <p:cNvPicPr>
            <a:picLocks noGrp="1" noChangeAspect="1"/>
          </p:cNvPicPr>
          <p:nvPr>
            <p:ph idx="1"/>
          </p:nvPr>
        </p:nvPicPr>
        <p:blipFill>
          <a:blip r:embed="rId2"/>
          <a:stretch>
            <a:fillRect/>
          </a:stretch>
        </p:blipFill>
        <p:spPr>
          <a:xfrm>
            <a:off x="0" y="1691322"/>
            <a:ext cx="6713220" cy="4195763"/>
          </a:xfrm>
        </p:spPr>
      </p:pic>
      <p:pic>
        <p:nvPicPr>
          <p:cNvPr id="7" name="Picture 6" descr="Graphical user interface, chart, application, scatter chart&#10;&#10;Description automatically generated">
            <a:extLst>
              <a:ext uri="{FF2B5EF4-FFF2-40B4-BE49-F238E27FC236}">
                <a16:creationId xmlns:a16="http://schemas.microsoft.com/office/drawing/2014/main" id="{6AC1BE67-32AC-4A46-8A0F-7E3E423619AE}"/>
              </a:ext>
            </a:extLst>
          </p:cNvPr>
          <p:cNvPicPr>
            <a:picLocks noChangeAspect="1"/>
          </p:cNvPicPr>
          <p:nvPr/>
        </p:nvPicPr>
        <p:blipFill>
          <a:blip r:embed="rId3"/>
          <a:stretch>
            <a:fillRect/>
          </a:stretch>
        </p:blipFill>
        <p:spPr>
          <a:xfrm>
            <a:off x="6713220" y="1691322"/>
            <a:ext cx="5478780" cy="4195763"/>
          </a:xfrm>
          <a:prstGeom prst="rect">
            <a:avLst/>
          </a:prstGeom>
        </p:spPr>
      </p:pic>
    </p:spTree>
    <p:extLst>
      <p:ext uri="{BB962C8B-B14F-4D97-AF65-F5344CB8AC3E}">
        <p14:creationId xmlns:p14="http://schemas.microsoft.com/office/powerpoint/2010/main" val="1284473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41A0630A-AFB5-A948-9096-D6405CA6B443}"/>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Data Conclusion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77FD1C78-A532-1540-BD66-263BAA498BA6}"/>
              </a:ext>
            </a:extLst>
          </p:cNvPr>
          <p:cNvSpPr>
            <a:spLocks noGrp="1"/>
          </p:cNvSpPr>
          <p:nvPr>
            <p:ph idx="1"/>
          </p:nvPr>
        </p:nvSpPr>
        <p:spPr>
          <a:xfrm>
            <a:off x="3994587" y="2403097"/>
            <a:ext cx="7178691" cy="3709990"/>
          </a:xfrm>
        </p:spPr>
        <p:txBody>
          <a:bodyPr anchor="ctr">
            <a:normAutofit/>
          </a:bodyPr>
          <a:lstStyle/>
          <a:p>
            <a:pPr>
              <a:lnSpc>
                <a:spcPct val="100000"/>
              </a:lnSpc>
            </a:pPr>
            <a:r>
              <a:rPr lang="en-US" sz="1400">
                <a:solidFill>
                  <a:schemeClr val="tx2"/>
                </a:solidFill>
              </a:rPr>
              <a:t>Going back over the screenshots of my data from the clustering process, I included arrows to help better see where each of the points were on the chart. I decided to separate each stat into their own to get a better viewing and understanding of where each quarterback is performing well. I also went ahead and decided to show how I set up my visuals and how I set the three quarterbacks into their clusters. </a:t>
            </a:r>
          </a:p>
          <a:p>
            <a:pPr>
              <a:lnSpc>
                <a:spcPct val="100000"/>
              </a:lnSpc>
            </a:pPr>
            <a:r>
              <a:rPr lang="en-US" sz="1400">
                <a:solidFill>
                  <a:schemeClr val="tx2"/>
                </a:solidFill>
              </a:rPr>
              <a:t>After going over each of those stats, I have concluded that the quarterback that performed the best in 2020 would be Patrick Mahomes. Patrick Mahomes threw for the most yards out of the three quarterbacks and was only two touchdowns shy from beating Tom Brady. I chose Patrick Mahomes over Tom Brady due to the simple fact that Tom Brady had a lot of interceptions that year. Patrick Mahomes also had the most fantasy points out of the three quarterbacks, and he also led his team to the super bowl that year against the San Francisco 49ers. Although Dr. Munoz is a huge fan of Lamar Jackson, he did not have the greatest of seasons as he only threw for 2,757 yards and had only 26 touchdowns compared to the other two quarterbacks. </a:t>
            </a:r>
          </a:p>
          <a:p>
            <a:pPr>
              <a:lnSpc>
                <a:spcPct val="100000"/>
              </a:lnSpc>
            </a:pPr>
            <a:endParaRPr lang="en-US" sz="1400">
              <a:solidFill>
                <a:schemeClr val="tx2"/>
              </a:solidFill>
            </a:endParaRPr>
          </a:p>
          <a:p>
            <a:pPr>
              <a:lnSpc>
                <a:spcPct val="100000"/>
              </a:lnSpc>
            </a:pPr>
            <a:endParaRPr lang="en-US" sz="1400">
              <a:solidFill>
                <a:schemeClr val="tx2"/>
              </a:solidFill>
            </a:endParaRPr>
          </a:p>
        </p:txBody>
      </p:sp>
    </p:spTree>
    <p:extLst>
      <p:ext uri="{BB962C8B-B14F-4D97-AF65-F5344CB8AC3E}">
        <p14:creationId xmlns:p14="http://schemas.microsoft.com/office/powerpoint/2010/main" val="319263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8" name="Rectangle 1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0314ABFD-291B-4848-9AA5-C51AAF7A1786}"/>
              </a:ext>
            </a:extLst>
          </p:cNvPr>
          <p:cNvSpPr>
            <a:spLocks noGrp="1"/>
          </p:cNvSpPr>
          <p:nvPr>
            <p:ph type="title"/>
          </p:nvPr>
        </p:nvSpPr>
        <p:spPr>
          <a:xfrm>
            <a:off x="996275" y="163351"/>
            <a:ext cx="5996619" cy="1979884"/>
          </a:xfrm>
        </p:spPr>
        <p:txBody>
          <a:bodyPr vert="horz" lIns="91440" tIns="45720" rIns="91440" bIns="45720" rtlCol="0" anchor="ctr">
            <a:normAutofit/>
          </a:bodyPr>
          <a:lstStyle/>
          <a:p>
            <a:r>
              <a:rPr lang="en-US">
                <a:solidFill>
                  <a:schemeClr val="tx2"/>
                </a:solidFill>
              </a:rPr>
              <a:t>Thank You Class and Dr. Munoz</a:t>
            </a:r>
          </a:p>
        </p:txBody>
      </p:sp>
      <p:sp>
        <p:nvSpPr>
          <p:cNvPr id="22" name="Rectangle 21">
            <a:extLst>
              <a:ext uri="{FF2B5EF4-FFF2-40B4-BE49-F238E27FC236}">
                <a16:creationId xmlns:a16="http://schemas.microsoft.com/office/drawing/2014/main" id="{EE0EF321-8351-49AB-BA30-A90615C80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49424"/>
            <a:ext cx="12192000" cy="461772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7F729D3C-986A-4A27-A9FF-0A07A095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49805"/>
            <a:ext cx="12191999" cy="461772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person holding a football&#10;&#10;Description automatically generated with medium confidence">
            <a:extLst>
              <a:ext uri="{FF2B5EF4-FFF2-40B4-BE49-F238E27FC236}">
                <a16:creationId xmlns:a16="http://schemas.microsoft.com/office/drawing/2014/main" id="{34993543-04C6-9645-A7EF-9585603BDFE7}"/>
              </a:ext>
            </a:extLst>
          </p:cNvPr>
          <p:cNvPicPr>
            <a:picLocks noGrp="1" noChangeAspect="1"/>
          </p:cNvPicPr>
          <p:nvPr>
            <p:ph idx="1"/>
          </p:nvPr>
        </p:nvPicPr>
        <p:blipFill>
          <a:blip r:embed="rId4">
            <a:extLst>
              <a:ext uri="{837473B0-CC2E-450A-ABE3-18F120FF3D39}">
                <a1611:picAttrSrcUrl xmlns:a1611="http://schemas.microsoft.com/office/drawing/2016/11/main" r:id="rId5"/>
              </a:ext>
            </a:extLst>
          </a:blip>
          <a:stretch>
            <a:fillRect/>
          </a:stretch>
        </p:blipFill>
        <p:spPr>
          <a:xfrm>
            <a:off x="3048" y="2239903"/>
            <a:ext cx="4364097" cy="2521486"/>
          </a:xfrm>
          <a:prstGeom prst="rect">
            <a:avLst/>
          </a:prstGeom>
        </p:spPr>
      </p:pic>
      <p:pic>
        <p:nvPicPr>
          <p:cNvPr id="8" name="Picture 7" descr="A person holding a football&#10;&#10;Description automatically generated with medium confidence">
            <a:extLst>
              <a:ext uri="{FF2B5EF4-FFF2-40B4-BE49-F238E27FC236}">
                <a16:creationId xmlns:a16="http://schemas.microsoft.com/office/drawing/2014/main" id="{47117A99-3677-E44C-AE10-54F4D97E35D2}"/>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061994" y="2240299"/>
            <a:ext cx="4130006" cy="2521090"/>
          </a:xfrm>
          <a:prstGeom prst="rect">
            <a:avLst/>
          </a:prstGeom>
        </p:spPr>
      </p:pic>
      <p:sp>
        <p:nvSpPr>
          <p:cNvPr id="6" name="TextBox 5">
            <a:extLst>
              <a:ext uri="{FF2B5EF4-FFF2-40B4-BE49-F238E27FC236}">
                <a16:creationId xmlns:a16="http://schemas.microsoft.com/office/drawing/2014/main" id="{1D879825-86DE-904B-AA7C-77EC545E337E}"/>
              </a:ext>
            </a:extLst>
          </p:cNvPr>
          <p:cNvSpPr txBox="1"/>
          <p:nvPr/>
        </p:nvSpPr>
        <p:spPr>
          <a:xfrm>
            <a:off x="3197902" y="5742810"/>
            <a:ext cx="279114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www.playitusa.com/nfl/2020/02/101382/si-patrick-ci-vai-te-a-disney-worl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9" name="TextBox 8">
            <a:extLst>
              <a:ext uri="{FF2B5EF4-FFF2-40B4-BE49-F238E27FC236}">
                <a16:creationId xmlns:a16="http://schemas.microsoft.com/office/drawing/2014/main" id="{575CFC0F-3FBC-914A-9421-15B2AA866227}"/>
              </a:ext>
            </a:extLst>
          </p:cNvPr>
          <p:cNvSpPr txBox="1"/>
          <p:nvPr/>
        </p:nvSpPr>
        <p:spPr>
          <a:xfrm>
            <a:off x="8578745" y="5580958"/>
            <a:ext cx="279114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7" tooltip="http://www.playitusa.com/nfl/2017/08/84667/new-england-patriots-2017-preview/">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pic>
        <p:nvPicPr>
          <p:cNvPr id="11" name="Picture 10" descr="A picture containing person, grass, outdoor, player&#10;&#10;Description automatically generated">
            <a:extLst>
              <a:ext uri="{FF2B5EF4-FFF2-40B4-BE49-F238E27FC236}">
                <a16:creationId xmlns:a16="http://schemas.microsoft.com/office/drawing/2014/main" id="{B2C65642-B1E3-1C40-B46B-082F1CB56779}"/>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639072" y="2249042"/>
            <a:ext cx="4466137" cy="2521090"/>
          </a:xfrm>
          <a:prstGeom prst="rect">
            <a:avLst/>
          </a:prstGeom>
        </p:spPr>
      </p:pic>
      <p:sp>
        <p:nvSpPr>
          <p:cNvPr id="12" name="TextBox 11">
            <a:extLst>
              <a:ext uri="{FF2B5EF4-FFF2-40B4-BE49-F238E27FC236}">
                <a16:creationId xmlns:a16="http://schemas.microsoft.com/office/drawing/2014/main" id="{691677F3-5FCB-9A4C-A9E0-03AEA1210825}"/>
              </a:ext>
            </a:extLst>
          </p:cNvPr>
          <p:cNvSpPr txBox="1"/>
          <p:nvPr/>
        </p:nvSpPr>
        <p:spPr>
          <a:xfrm>
            <a:off x="5169484" y="4731325"/>
            <a:ext cx="2835092" cy="369332"/>
          </a:xfrm>
          <a:prstGeom prst="rect">
            <a:avLst/>
          </a:prstGeom>
          <a:noFill/>
        </p:spPr>
        <p:txBody>
          <a:bodyPr wrap="square" rtlCol="0">
            <a:spAutoFit/>
          </a:bodyPr>
          <a:lstStyle/>
          <a:p>
            <a:r>
              <a:rPr lang="en-US" sz="900">
                <a:hlinkClick r:id="rId10" tooltip="https://sumariodeportivo.com/ravens-hilan-11mo-triunfo-aseguran-1er-puesto-de-americana/"/>
              </a:rPr>
              <a:t>This Photo</a:t>
            </a:r>
            <a:r>
              <a:rPr lang="en-US" sz="900"/>
              <a:t> by Unknown Author is licensed under </a:t>
            </a:r>
            <a:r>
              <a:rPr lang="en-US" sz="900">
                <a:hlinkClick r:id="rId11" tooltip="https://creativecommons.org/licenses/by-nc-sa/3.0/"/>
              </a:rPr>
              <a:t>CC BY-SA-NC</a:t>
            </a:r>
            <a:endParaRPr lang="en-US" sz="900"/>
          </a:p>
        </p:txBody>
      </p:sp>
    </p:spTree>
    <p:extLst>
      <p:ext uri="{BB962C8B-B14F-4D97-AF65-F5344CB8AC3E}">
        <p14:creationId xmlns:p14="http://schemas.microsoft.com/office/powerpoint/2010/main" val="414537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C381F8-FCFF-6744-B852-DE978FA0F61C}"/>
              </a:ext>
            </a:extLst>
          </p:cNvPr>
          <p:cNvSpPr>
            <a:spLocks noGrp="1"/>
          </p:cNvSpPr>
          <p:nvPr>
            <p:ph type="title"/>
          </p:nvPr>
        </p:nvSpPr>
        <p:spPr>
          <a:xfrm>
            <a:off x="838201" y="559813"/>
            <a:ext cx="4876800" cy="5577934"/>
          </a:xfrm>
        </p:spPr>
        <p:txBody>
          <a:bodyPr>
            <a:normAutofit/>
          </a:bodyPr>
          <a:lstStyle/>
          <a:p>
            <a:r>
              <a:rPr lang="en-US"/>
              <a:t>What is Data Mining?</a:t>
            </a:r>
            <a:endParaRPr lang="en-US" dirty="0"/>
          </a:p>
        </p:txBody>
      </p:sp>
      <p:graphicFrame>
        <p:nvGraphicFramePr>
          <p:cNvPr id="18" name="Content Placeholder 2">
            <a:extLst>
              <a:ext uri="{FF2B5EF4-FFF2-40B4-BE49-F238E27FC236}">
                <a16:creationId xmlns:a16="http://schemas.microsoft.com/office/drawing/2014/main" id="{05551F28-92FC-4301-B7B3-F57FF1196409}"/>
              </a:ext>
            </a:extLst>
          </p:cNvPr>
          <p:cNvGraphicFramePr>
            <a:graphicFrameLocks noGrp="1"/>
          </p:cNvGraphicFramePr>
          <p:nvPr>
            <p:ph idx="1"/>
            <p:extLst>
              <p:ext uri="{D42A27DB-BD31-4B8C-83A1-F6EECF244321}">
                <p14:modId xmlns:p14="http://schemas.microsoft.com/office/powerpoint/2010/main" val="1767538199"/>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062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9">
            <a:extLst>
              <a:ext uri="{FF2B5EF4-FFF2-40B4-BE49-F238E27FC236}">
                <a16:creationId xmlns:a16="http://schemas.microsoft.com/office/drawing/2014/main" id="{F8B048C4-AB77-4182-B261-2C9BE596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500EBAF-32C3-E748-B034-32428DD672BB}"/>
              </a:ext>
            </a:extLst>
          </p:cNvPr>
          <p:cNvSpPr>
            <a:spLocks noGrp="1"/>
          </p:cNvSpPr>
          <p:nvPr>
            <p:ph type="title"/>
          </p:nvPr>
        </p:nvSpPr>
        <p:spPr>
          <a:xfrm>
            <a:off x="838200" y="586992"/>
            <a:ext cx="4953000" cy="1664573"/>
          </a:xfrm>
        </p:spPr>
        <p:txBody>
          <a:bodyPr>
            <a:normAutofit/>
          </a:bodyPr>
          <a:lstStyle/>
          <a:p>
            <a:r>
              <a:rPr lang="en-US">
                <a:solidFill>
                  <a:schemeClr val="tx2"/>
                </a:solidFill>
              </a:rPr>
              <a:t>What is Machine Learning?</a:t>
            </a:r>
          </a:p>
        </p:txBody>
      </p:sp>
      <p:sp>
        <p:nvSpPr>
          <p:cNvPr id="3" name="Content Placeholder 2">
            <a:extLst>
              <a:ext uri="{FF2B5EF4-FFF2-40B4-BE49-F238E27FC236}">
                <a16:creationId xmlns:a16="http://schemas.microsoft.com/office/drawing/2014/main" id="{4368FD6D-9FDF-3A44-BD80-6CFC81B63726}"/>
              </a:ext>
            </a:extLst>
          </p:cNvPr>
          <p:cNvSpPr>
            <a:spLocks noGrp="1"/>
          </p:cNvSpPr>
          <p:nvPr>
            <p:ph idx="1"/>
          </p:nvPr>
        </p:nvSpPr>
        <p:spPr>
          <a:xfrm>
            <a:off x="838200" y="2411653"/>
            <a:ext cx="4952681" cy="3728613"/>
          </a:xfrm>
        </p:spPr>
        <p:txBody>
          <a:bodyPr>
            <a:normAutofit/>
          </a:bodyPr>
          <a:lstStyle/>
          <a:p>
            <a:pPr>
              <a:lnSpc>
                <a:spcPct val="100000"/>
              </a:lnSpc>
            </a:pPr>
            <a:r>
              <a:rPr lang="en-US" sz="1800">
                <a:solidFill>
                  <a:schemeClr val="tx2"/>
                </a:solidFill>
              </a:rPr>
              <a:t>Machine learning is the use of data pattern-recognition algorithms which allow a program to solve problems, such as clustering, categorization, predictive analysis, and data association without the need for explicit step-by-step programming instructions to tell the algorithm how to perform tasks. </a:t>
            </a:r>
          </a:p>
          <a:p>
            <a:pPr>
              <a:lnSpc>
                <a:spcPct val="100000"/>
              </a:lnSpc>
            </a:pPr>
            <a:r>
              <a:rPr lang="en-US" sz="1800">
                <a:solidFill>
                  <a:schemeClr val="tx2"/>
                </a:solidFill>
              </a:rPr>
              <a:t>In this way, machine-learning solutions can solve complex problems by using data to drive discovery in using only a few lines of code.</a:t>
            </a:r>
          </a:p>
        </p:txBody>
      </p:sp>
      <p:sp>
        <p:nvSpPr>
          <p:cNvPr id="18" name="Rectangle 11">
            <a:extLst>
              <a:ext uri="{FF2B5EF4-FFF2-40B4-BE49-F238E27FC236}">
                <a16:creationId xmlns:a16="http://schemas.microsoft.com/office/drawing/2014/main" id="{FF180BDB-9919-4CD2-8B7C-47E82E4E3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0048" y="0"/>
            <a:ext cx="5711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EE536D7D-2324-4AE5-BFC2-627DFB147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0048" y="0"/>
            <a:ext cx="5711952"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545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F2388E-D85F-514B-9295-4906C74DE5D6}"/>
              </a:ext>
            </a:extLst>
          </p:cNvPr>
          <p:cNvSpPr>
            <a:spLocks noGrp="1"/>
          </p:cNvSpPr>
          <p:nvPr>
            <p:ph type="title"/>
          </p:nvPr>
        </p:nvSpPr>
        <p:spPr>
          <a:xfrm>
            <a:off x="1198182" y="381000"/>
            <a:ext cx="10003218" cy="1600124"/>
          </a:xfrm>
        </p:spPr>
        <p:txBody>
          <a:bodyPr>
            <a:normAutofit/>
          </a:bodyPr>
          <a:lstStyle/>
          <a:p>
            <a:r>
              <a:rPr lang="en-US" dirty="0"/>
              <a:t>Common tools used in Data-Mining</a:t>
            </a:r>
          </a:p>
        </p:txBody>
      </p:sp>
      <p:sp>
        <p:nvSpPr>
          <p:cNvPr id="3" name="Content Placeholder 2">
            <a:extLst>
              <a:ext uri="{FF2B5EF4-FFF2-40B4-BE49-F238E27FC236}">
                <a16:creationId xmlns:a16="http://schemas.microsoft.com/office/drawing/2014/main" id="{CC3CFB25-2E11-C549-A339-70643828FBA1}"/>
              </a:ext>
            </a:extLst>
          </p:cNvPr>
          <p:cNvSpPr>
            <a:spLocks noGrp="1"/>
          </p:cNvSpPr>
          <p:nvPr>
            <p:ph idx="1"/>
          </p:nvPr>
        </p:nvSpPr>
        <p:spPr>
          <a:xfrm>
            <a:off x="1185756" y="2362200"/>
            <a:ext cx="8796444" cy="3935986"/>
          </a:xfrm>
        </p:spPr>
        <p:txBody>
          <a:bodyPr anchor="ctr">
            <a:normAutofit/>
          </a:bodyPr>
          <a:lstStyle/>
          <a:p>
            <a:r>
              <a:rPr lang="en-US" sz="1800" dirty="0">
                <a:solidFill>
                  <a:schemeClr val="tx1">
                    <a:alpha val="80000"/>
                  </a:schemeClr>
                </a:solidFill>
              </a:rPr>
              <a:t>Common tools used in data-mining are…</a:t>
            </a:r>
          </a:p>
          <a:p>
            <a:r>
              <a:rPr lang="en-US" sz="1800" dirty="0">
                <a:solidFill>
                  <a:schemeClr val="tx1">
                    <a:alpha val="80000"/>
                  </a:schemeClr>
                </a:solidFill>
              </a:rPr>
              <a:t>MySQL or MongoDB</a:t>
            </a:r>
          </a:p>
          <a:p>
            <a:r>
              <a:rPr lang="en-US" sz="1800" dirty="0">
                <a:solidFill>
                  <a:schemeClr val="tx1">
                    <a:alpha val="80000"/>
                  </a:schemeClr>
                </a:solidFill>
              </a:rPr>
              <a:t>Excel</a:t>
            </a:r>
          </a:p>
          <a:p>
            <a:r>
              <a:rPr lang="en-US" sz="1800" dirty="0">
                <a:solidFill>
                  <a:schemeClr val="tx1">
                    <a:alpha val="80000"/>
                  </a:schemeClr>
                </a:solidFill>
              </a:rPr>
              <a:t>Tableau</a:t>
            </a:r>
          </a:p>
          <a:p>
            <a:r>
              <a:rPr lang="en-US" sz="1800" dirty="0">
                <a:solidFill>
                  <a:schemeClr val="tx1">
                    <a:alpha val="80000"/>
                  </a:schemeClr>
                </a:solidFill>
              </a:rPr>
              <a:t>Microsoft Power BI</a:t>
            </a:r>
          </a:p>
          <a:p>
            <a:r>
              <a:rPr lang="en-US" sz="1800" dirty="0">
                <a:solidFill>
                  <a:schemeClr val="tx1">
                    <a:alpha val="80000"/>
                  </a:schemeClr>
                </a:solidFill>
              </a:rPr>
              <a:t>Python, R, Java</a:t>
            </a:r>
          </a:p>
          <a:p>
            <a:r>
              <a:rPr lang="en-US" sz="1800" dirty="0">
                <a:solidFill>
                  <a:schemeClr val="tx1">
                    <a:alpha val="80000"/>
                  </a:schemeClr>
                </a:solidFill>
              </a:rPr>
              <a:t>RapidMiner, Orange, Weka</a:t>
            </a:r>
          </a:p>
        </p:txBody>
      </p:sp>
    </p:spTree>
    <p:extLst>
      <p:ext uri="{BB962C8B-B14F-4D97-AF65-F5344CB8AC3E}">
        <p14:creationId xmlns:p14="http://schemas.microsoft.com/office/powerpoint/2010/main" val="122392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9B0B78-9334-1148-B227-3EE259C35A89}"/>
              </a:ext>
            </a:extLst>
          </p:cNvPr>
          <p:cNvSpPr>
            <a:spLocks noGrp="1"/>
          </p:cNvSpPr>
          <p:nvPr>
            <p:ph type="title"/>
          </p:nvPr>
        </p:nvSpPr>
        <p:spPr>
          <a:xfrm>
            <a:off x="838201" y="559813"/>
            <a:ext cx="4876800" cy="5577934"/>
          </a:xfrm>
        </p:spPr>
        <p:txBody>
          <a:bodyPr>
            <a:normAutofit/>
          </a:bodyPr>
          <a:lstStyle/>
          <a:p>
            <a:r>
              <a:rPr lang="en-US" dirty="0"/>
              <a:t>Data Science and Statistics</a:t>
            </a:r>
          </a:p>
        </p:txBody>
      </p:sp>
      <p:sp>
        <p:nvSpPr>
          <p:cNvPr id="3" name="Content Placeholder 2">
            <a:extLst>
              <a:ext uri="{FF2B5EF4-FFF2-40B4-BE49-F238E27FC236}">
                <a16:creationId xmlns:a16="http://schemas.microsoft.com/office/drawing/2014/main" id="{DE79C70A-DA92-1B46-8E39-D2A161BF8BAF}"/>
              </a:ext>
            </a:extLst>
          </p:cNvPr>
          <p:cNvSpPr>
            <a:spLocks noGrp="1"/>
          </p:cNvSpPr>
          <p:nvPr>
            <p:ph idx="1"/>
          </p:nvPr>
        </p:nvSpPr>
        <p:spPr>
          <a:xfrm>
            <a:off x="6705600" y="559813"/>
            <a:ext cx="4467677" cy="5553275"/>
          </a:xfrm>
        </p:spPr>
        <p:txBody>
          <a:bodyPr>
            <a:normAutofit/>
          </a:bodyPr>
          <a:lstStyle/>
          <a:p>
            <a:r>
              <a:rPr lang="en-US" sz="1800">
                <a:solidFill>
                  <a:schemeClr val="tx2"/>
                </a:solidFill>
              </a:rPr>
              <a:t>Data science is the use of statistics, programming, scientific methods, and machine learning to extract knowledge from a data set.</a:t>
            </a:r>
          </a:p>
          <a:p>
            <a:r>
              <a:rPr lang="en-US" sz="1800">
                <a:solidFill>
                  <a:schemeClr val="tx2"/>
                </a:solidFill>
              </a:rPr>
              <a:t>Statistics is the collection, analysis, modeling, and presentation of data. Statistics is one component of data mining, meaning it is one tool in the data-analysts tool kit.</a:t>
            </a:r>
          </a:p>
          <a:p>
            <a:r>
              <a:rPr lang="en-US" sz="1800">
                <a:solidFill>
                  <a:schemeClr val="tx2"/>
                </a:solidFill>
              </a:rPr>
              <a:t>One of the first steps data analysts perform to identify patterns within data is to represent the data visually, using charts and graphs. </a:t>
            </a:r>
          </a:p>
        </p:txBody>
      </p:sp>
    </p:spTree>
    <p:extLst>
      <p:ext uri="{BB962C8B-B14F-4D97-AF65-F5344CB8AC3E}">
        <p14:creationId xmlns:p14="http://schemas.microsoft.com/office/powerpoint/2010/main" val="129901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711005-8F63-514B-B9F9-E46D6C31BECE}"/>
              </a:ext>
            </a:extLst>
          </p:cNvPr>
          <p:cNvSpPr>
            <a:spLocks noGrp="1"/>
          </p:cNvSpPr>
          <p:nvPr>
            <p:ph type="title"/>
          </p:nvPr>
        </p:nvSpPr>
        <p:spPr>
          <a:xfrm>
            <a:off x="838201" y="559813"/>
            <a:ext cx="4876800" cy="5577934"/>
          </a:xfrm>
        </p:spPr>
        <p:txBody>
          <a:bodyPr>
            <a:normAutofit/>
          </a:bodyPr>
          <a:lstStyle/>
          <a:p>
            <a:r>
              <a:rPr lang="en-US" dirty="0"/>
              <a:t>Business Intelligence </a:t>
            </a:r>
          </a:p>
        </p:txBody>
      </p:sp>
      <p:graphicFrame>
        <p:nvGraphicFramePr>
          <p:cNvPr id="5" name="Content Placeholder 2">
            <a:extLst>
              <a:ext uri="{FF2B5EF4-FFF2-40B4-BE49-F238E27FC236}">
                <a16:creationId xmlns:a16="http://schemas.microsoft.com/office/drawing/2014/main" id="{346AF52B-9EEA-4E73-B9EF-304050E0F34E}"/>
              </a:ext>
            </a:extLst>
          </p:cNvPr>
          <p:cNvGraphicFramePr>
            <a:graphicFrameLocks noGrp="1"/>
          </p:cNvGraphicFramePr>
          <p:nvPr>
            <p:ph idx="1"/>
            <p:extLst>
              <p:ext uri="{D42A27DB-BD31-4B8C-83A1-F6EECF244321}">
                <p14:modId xmlns:p14="http://schemas.microsoft.com/office/powerpoint/2010/main" val="57070163"/>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847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4B6977-EDBF-C040-B2CA-7B508CE4FF3D}"/>
              </a:ext>
            </a:extLst>
          </p:cNvPr>
          <p:cNvSpPr>
            <a:spLocks noGrp="1"/>
          </p:cNvSpPr>
          <p:nvPr>
            <p:ph type="title"/>
          </p:nvPr>
        </p:nvSpPr>
        <p:spPr>
          <a:xfrm>
            <a:off x="838201" y="559813"/>
            <a:ext cx="2819399" cy="5577934"/>
          </a:xfrm>
        </p:spPr>
        <p:txBody>
          <a:bodyPr>
            <a:normAutofit/>
          </a:bodyPr>
          <a:lstStyle/>
          <a:p>
            <a:r>
              <a:rPr lang="en-US" dirty="0"/>
              <a:t>Data Quality</a:t>
            </a:r>
          </a:p>
        </p:txBody>
      </p:sp>
      <p:graphicFrame>
        <p:nvGraphicFramePr>
          <p:cNvPr id="5" name="Content Placeholder 2">
            <a:extLst>
              <a:ext uri="{FF2B5EF4-FFF2-40B4-BE49-F238E27FC236}">
                <a16:creationId xmlns:a16="http://schemas.microsoft.com/office/drawing/2014/main" id="{58D4539C-AABA-4B9B-AC98-BBDCC3DD4CE4}"/>
              </a:ext>
            </a:extLst>
          </p:cNvPr>
          <p:cNvGraphicFramePr>
            <a:graphicFrameLocks noGrp="1"/>
          </p:cNvGraphicFramePr>
          <p:nvPr>
            <p:ph idx="1"/>
            <p:extLst>
              <p:ext uri="{D42A27DB-BD31-4B8C-83A1-F6EECF244321}">
                <p14:modId xmlns:p14="http://schemas.microsoft.com/office/powerpoint/2010/main" val="3761692178"/>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988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9" name="Picture 4" descr="Magnifying glass showing decling performance">
            <a:extLst>
              <a:ext uri="{FF2B5EF4-FFF2-40B4-BE49-F238E27FC236}">
                <a16:creationId xmlns:a16="http://schemas.microsoft.com/office/drawing/2014/main" id="{1BA075BC-1A07-4026-9EA1-8FD6355E565B}"/>
              </a:ext>
            </a:extLst>
          </p:cNvPr>
          <p:cNvPicPr>
            <a:picLocks noChangeAspect="1"/>
          </p:cNvPicPr>
          <p:nvPr/>
        </p:nvPicPr>
        <p:blipFill rotWithShape="1">
          <a:blip r:embed="rId2"/>
          <a:srcRect r="10456" b="1"/>
          <a:stretch/>
        </p:blipFill>
        <p:spPr>
          <a:xfrm>
            <a:off x="3048" y="10"/>
            <a:ext cx="6195372" cy="4618233"/>
          </a:xfrm>
          <a:prstGeom prst="rect">
            <a:avLst/>
          </a:prstGeom>
        </p:spPr>
      </p:pic>
      <p:sp>
        <p:nvSpPr>
          <p:cNvPr id="20" name="Rectangle 1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1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F4C9D4-FCAB-5547-AFFB-B09F9A8F7C40}"/>
              </a:ext>
            </a:extLst>
          </p:cNvPr>
          <p:cNvSpPr>
            <a:spLocks noGrp="1"/>
          </p:cNvSpPr>
          <p:nvPr>
            <p:ph type="title"/>
          </p:nvPr>
        </p:nvSpPr>
        <p:spPr>
          <a:xfrm>
            <a:off x="838200" y="4876800"/>
            <a:ext cx="10003218" cy="1219200"/>
          </a:xfrm>
        </p:spPr>
        <p:txBody>
          <a:bodyPr>
            <a:normAutofit/>
          </a:bodyPr>
          <a:lstStyle/>
          <a:p>
            <a:r>
              <a:rPr lang="en-US"/>
              <a:t>Data Quality Attributes</a:t>
            </a:r>
            <a:endParaRPr lang="en-US" dirty="0"/>
          </a:p>
        </p:txBody>
      </p:sp>
      <p:sp>
        <p:nvSpPr>
          <p:cNvPr id="3" name="Content Placeholder 2">
            <a:extLst>
              <a:ext uri="{FF2B5EF4-FFF2-40B4-BE49-F238E27FC236}">
                <a16:creationId xmlns:a16="http://schemas.microsoft.com/office/drawing/2014/main" id="{E099B28C-3506-CD4F-B3BD-C16EF76D59DD}"/>
              </a:ext>
            </a:extLst>
          </p:cNvPr>
          <p:cNvSpPr>
            <a:spLocks noGrp="1"/>
          </p:cNvSpPr>
          <p:nvPr>
            <p:ph idx="1"/>
          </p:nvPr>
        </p:nvSpPr>
        <p:spPr>
          <a:xfrm>
            <a:off x="6553200" y="399684"/>
            <a:ext cx="4800600" cy="3935986"/>
          </a:xfrm>
        </p:spPr>
        <p:txBody>
          <a:bodyPr anchor="ctr">
            <a:normAutofit/>
          </a:bodyPr>
          <a:lstStyle/>
          <a:p>
            <a:pPr>
              <a:lnSpc>
                <a:spcPct val="100000"/>
              </a:lnSpc>
            </a:pPr>
            <a:r>
              <a:rPr lang="en-US" sz="1400">
                <a:solidFill>
                  <a:schemeClr val="tx2"/>
                </a:solidFill>
              </a:rPr>
              <a:t>Accuracy: the degree to which the data correctly represents the underlying real-world values, such as all temperatures from a sensor being in the correct range.</a:t>
            </a:r>
          </a:p>
          <a:p>
            <a:pPr>
              <a:lnSpc>
                <a:spcPct val="100000"/>
              </a:lnSpc>
            </a:pPr>
            <a:r>
              <a:rPr lang="en-US" sz="1400">
                <a:solidFill>
                  <a:schemeClr val="tx2"/>
                </a:solidFill>
              </a:rPr>
              <a:t>Completeness: the degree to which the data represents all required values, such as a data set that should contain an hour of data, for a sensor that reports every second; having 100% of the data values.</a:t>
            </a:r>
          </a:p>
          <a:p>
            <a:pPr>
              <a:lnSpc>
                <a:spcPct val="100000"/>
              </a:lnSpc>
            </a:pPr>
            <a:r>
              <a:rPr lang="en-US" sz="1400">
                <a:solidFill>
                  <a:schemeClr val="tx2"/>
                </a:solidFill>
              </a:rPr>
              <a:t>Consistency: the degree to which similar or related data values align throughout the data set, such as each occurrence of an address having the same zip code.</a:t>
            </a:r>
          </a:p>
          <a:p>
            <a:pPr>
              <a:lnSpc>
                <a:spcPct val="100000"/>
              </a:lnSpc>
            </a:pPr>
            <a:r>
              <a:rPr lang="en-US" sz="1400">
                <a:solidFill>
                  <a:schemeClr val="tx2"/>
                </a:solidFill>
              </a:rPr>
              <a:t>Conformity: the degree to which the data values align with the company’s business rules, such as: ”The company will measure and store sensor values on 1-second intervals.”</a:t>
            </a:r>
          </a:p>
        </p:txBody>
      </p:sp>
    </p:spTree>
    <p:extLst>
      <p:ext uri="{BB962C8B-B14F-4D97-AF65-F5344CB8AC3E}">
        <p14:creationId xmlns:p14="http://schemas.microsoft.com/office/powerpoint/2010/main" val="26391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9" name="Picture 4" descr="Digital financial graph">
            <a:extLst>
              <a:ext uri="{FF2B5EF4-FFF2-40B4-BE49-F238E27FC236}">
                <a16:creationId xmlns:a16="http://schemas.microsoft.com/office/drawing/2014/main" id="{3A0D7849-83A4-4C30-BD7A-D59DCF73D8BD}"/>
              </a:ext>
            </a:extLst>
          </p:cNvPr>
          <p:cNvPicPr>
            <a:picLocks noChangeAspect="1"/>
          </p:cNvPicPr>
          <p:nvPr/>
        </p:nvPicPr>
        <p:blipFill rotWithShape="1">
          <a:blip r:embed="rId2"/>
          <a:srcRect l="19914" r="4625" b="-2"/>
          <a:stretch/>
        </p:blipFill>
        <p:spPr>
          <a:xfrm>
            <a:off x="3048" y="10"/>
            <a:ext cx="6195372" cy="4618233"/>
          </a:xfrm>
          <a:prstGeom prst="rect">
            <a:avLst/>
          </a:prstGeom>
        </p:spPr>
      </p:pic>
      <p:sp>
        <p:nvSpPr>
          <p:cNvPr id="20" name="Rectangle 1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1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5D5CB1-7B23-A342-B268-4B8EBF0ABE45}"/>
              </a:ext>
            </a:extLst>
          </p:cNvPr>
          <p:cNvSpPr>
            <a:spLocks noGrp="1"/>
          </p:cNvSpPr>
          <p:nvPr>
            <p:ph type="title"/>
          </p:nvPr>
        </p:nvSpPr>
        <p:spPr>
          <a:xfrm>
            <a:off x="838200" y="4876800"/>
            <a:ext cx="10003218" cy="1219200"/>
          </a:xfrm>
        </p:spPr>
        <p:txBody>
          <a:bodyPr>
            <a:normAutofit/>
          </a:bodyPr>
          <a:lstStyle/>
          <a:p>
            <a:r>
              <a:rPr lang="en-US" dirty="0"/>
              <a:t>Data Clustering</a:t>
            </a:r>
          </a:p>
        </p:txBody>
      </p:sp>
      <p:sp>
        <p:nvSpPr>
          <p:cNvPr id="3" name="Content Placeholder 2">
            <a:extLst>
              <a:ext uri="{FF2B5EF4-FFF2-40B4-BE49-F238E27FC236}">
                <a16:creationId xmlns:a16="http://schemas.microsoft.com/office/drawing/2014/main" id="{A50438EB-28D9-7642-BC05-ABDCF66857FA}"/>
              </a:ext>
            </a:extLst>
          </p:cNvPr>
          <p:cNvSpPr>
            <a:spLocks noGrp="1"/>
          </p:cNvSpPr>
          <p:nvPr>
            <p:ph idx="1"/>
          </p:nvPr>
        </p:nvSpPr>
        <p:spPr>
          <a:xfrm>
            <a:off x="6553200" y="399684"/>
            <a:ext cx="4800600" cy="3935986"/>
          </a:xfrm>
        </p:spPr>
        <p:txBody>
          <a:bodyPr anchor="ctr">
            <a:normAutofit/>
          </a:bodyPr>
          <a:lstStyle/>
          <a:p>
            <a:pPr>
              <a:lnSpc>
                <a:spcPct val="100000"/>
              </a:lnSpc>
            </a:pPr>
            <a:r>
              <a:rPr lang="en-US" sz="1800">
                <a:solidFill>
                  <a:schemeClr val="tx2"/>
                </a:solidFill>
              </a:rPr>
              <a:t>There are quite a few methods you can use to analyze your data, such as data association, data classification, linear regression, etc., but I felt as if data clustering would be the best for my data.</a:t>
            </a:r>
          </a:p>
          <a:p>
            <a:pPr>
              <a:lnSpc>
                <a:spcPct val="100000"/>
              </a:lnSpc>
            </a:pPr>
            <a:r>
              <a:rPr lang="en-US" sz="1800">
                <a:solidFill>
                  <a:schemeClr val="tx2"/>
                </a:solidFill>
              </a:rPr>
              <a:t>Data clustering is the process of grouping related data-set items into one of more clusters. </a:t>
            </a:r>
          </a:p>
          <a:p>
            <a:pPr>
              <a:lnSpc>
                <a:spcPct val="100000"/>
              </a:lnSpc>
            </a:pPr>
            <a:r>
              <a:rPr lang="en-US" sz="1800">
                <a:solidFill>
                  <a:schemeClr val="tx2"/>
                </a:solidFill>
              </a:rPr>
              <a:t>Clustering uses an unsupervised machine-learning algorithm, which means the algorithm does not use a training data set.</a:t>
            </a:r>
          </a:p>
        </p:txBody>
      </p:sp>
    </p:spTree>
    <p:extLst>
      <p:ext uri="{BB962C8B-B14F-4D97-AF65-F5344CB8AC3E}">
        <p14:creationId xmlns:p14="http://schemas.microsoft.com/office/powerpoint/2010/main" val="665223038"/>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96</TotalTime>
  <Words>1216</Words>
  <Application>Microsoft Macintosh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Avenir Next LT Pro</vt:lpstr>
      <vt:lpstr>AvenirNext LT Pro Medium</vt:lpstr>
      <vt:lpstr>BlockprintVTI</vt:lpstr>
      <vt:lpstr>ITS 365 Web Mining Final Project</vt:lpstr>
      <vt:lpstr>What is Data Mining?</vt:lpstr>
      <vt:lpstr>What is Machine Learning?</vt:lpstr>
      <vt:lpstr>Common tools used in Data-Mining</vt:lpstr>
      <vt:lpstr>Data Science and Statistics</vt:lpstr>
      <vt:lpstr>Business Intelligence </vt:lpstr>
      <vt:lpstr>Data Quality</vt:lpstr>
      <vt:lpstr>Data Quality Attributes</vt:lpstr>
      <vt:lpstr>Data Clustering</vt:lpstr>
      <vt:lpstr>My Data</vt:lpstr>
      <vt:lpstr>My Data</vt:lpstr>
      <vt:lpstr>My Data Issues</vt:lpstr>
      <vt:lpstr>How I Analyzed My Data</vt:lpstr>
      <vt:lpstr>How I Analyzed My Data</vt:lpstr>
      <vt:lpstr>How I Analyzed My Data</vt:lpstr>
      <vt:lpstr>How I Analyzed My Data</vt:lpstr>
      <vt:lpstr>How I Analyzed My Data</vt:lpstr>
      <vt:lpstr>Data Conclusion</vt:lpstr>
      <vt:lpstr>Thank You Class and Dr. Munoz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365 Web Mining Final Project</dc:title>
  <dc:creator>Mohindroo, Rishabh</dc:creator>
  <cp:lastModifiedBy>Mohindroo, Rishabh</cp:lastModifiedBy>
  <cp:revision>1</cp:revision>
  <dcterms:created xsi:type="dcterms:W3CDTF">2021-11-29T14:28:20Z</dcterms:created>
  <dcterms:modified xsi:type="dcterms:W3CDTF">2021-11-29T16:04:59Z</dcterms:modified>
</cp:coreProperties>
</file>