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6" r:id="rId11"/>
    <p:sldId id="270" r:id="rId12"/>
    <p:sldId id="267" r:id="rId13"/>
    <p:sldId id="268" r:id="rId14"/>
    <p:sldId id="269" r:id="rId15"/>
    <p:sldId id="271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100" d="100"/>
          <a:sy n="100" d="100"/>
        </p:scale>
        <p:origin x="-468" y="-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1E378-6509-43E5-8B02-D9D693638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3276C-055E-4240-A434-19DD09255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718FC-838C-41FF-A83D-C6128F2D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1FD8-4366-472B-9F59-06BC8CD302D1}" type="datetimeFigureOut">
              <a:rPr lang="en-KE" smtClean="0"/>
              <a:t>09/09/2024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6C7F0-2028-4EB8-B748-DE770B25B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FC358-57D2-4CEB-B26B-4586F818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B1D5-8BB1-4E6A-BFBB-78E3975C717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8446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32D0-8C37-4AB6-8744-01CFFB4D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CC7B6D-FE41-4992-B4B8-1C0D2ED89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D662D-C6FE-4815-8C2A-B05CCEE21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1FD8-4366-472B-9F59-06BC8CD302D1}" type="datetimeFigureOut">
              <a:rPr lang="en-KE" smtClean="0"/>
              <a:t>09/09/2024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C5346-3919-401A-B9A3-306D964D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41520-812A-456F-A107-73ACC280E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B1D5-8BB1-4E6A-BFBB-78E3975C717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3441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7C024-19EA-4032-9FD6-54727C7A23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98197-3160-4CD2-9221-1F1AA280B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F8A76-73F3-4D88-A5CC-C628F8796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1FD8-4366-472B-9F59-06BC8CD302D1}" type="datetimeFigureOut">
              <a:rPr lang="en-KE" smtClean="0"/>
              <a:t>09/09/2024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2CD13-F880-4A5D-A720-0F6A9BF9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487AE-286B-4C4A-8CAC-F0BDEC5D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B1D5-8BB1-4E6A-BFBB-78E3975C717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5093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0459-91DC-4711-B53B-E4109816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86182-230F-4C1F-B6B5-C05CCF557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3490D-91A3-4E0F-ACC6-F9B4F6C5E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1FD8-4366-472B-9F59-06BC8CD302D1}" type="datetimeFigureOut">
              <a:rPr lang="en-KE" smtClean="0"/>
              <a:t>09/09/2024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B40FC-666E-4D3B-A5A2-21F0CC46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8181A-9D3A-46ED-82A6-642AAEDD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B1D5-8BB1-4E6A-BFBB-78E3975C717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5116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E71A1-A947-4805-9379-3AABF1BD9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BB1F-03C7-43FE-8B4C-0E7229A1F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9AA77-D344-4129-9C85-6E34B53EA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1FD8-4366-472B-9F59-06BC8CD302D1}" type="datetimeFigureOut">
              <a:rPr lang="en-KE" smtClean="0"/>
              <a:t>09/09/2024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B47A9-4514-44D6-A8AB-CD6C5290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33F6B-5679-4906-BC07-2DAEC576B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B1D5-8BB1-4E6A-BFBB-78E3975C717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632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14446-830A-46B9-9CE8-84683974D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01F25-D1E7-47CC-ADAE-32916A0B0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E9DD0-8D4A-47E4-82C5-B6487BAB9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EADEB-1C03-4CFA-B9B1-BA1D5B485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1FD8-4366-472B-9F59-06BC8CD302D1}" type="datetimeFigureOut">
              <a:rPr lang="en-KE" smtClean="0"/>
              <a:t>09/09/2024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66EDD-EF50-4B43-9748-111D2B4E1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69323-841A-432E-8FFC-26F1B2354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B1D5-8BB1-4E6A-BFBB-78E3975C717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729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E7544-AB0F-47F3-9CC4-5A21CA86C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042E8-42C2-4BB0-A562-1D81DAF6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FB5D8-2063-4A0E-9CD8-D481CCB03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324137-DF15-4890-B269-EB1CC3452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5B1AD6-1D1F-43DD-83B3-C117CC159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84682-F902-4BB1-997A-95196090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1FD8-4366-472B-9F59-06BC8CD302D1}" type="datetimeFigureOut">
              <a:rPr lang="en-KE" smtClean="0"/>
              <a:t>09/09/2024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AE28B-C968-4652-B8B9-B7B7FEDA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BEF050-CEB6-4BBA-A72E-A017C31B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B1D5-8BB1-4E6A-BFBB-78E3975C717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5535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0FC4-0A1D-4B91-BC2A-6ECBE98C8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5468C-FB35-4C35-8F8F-36D7F95D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1FD8-4366-472B-9F59-06BC8CD302D1}" type="datetimeFigureOut">
              <a:rPr lang="en-KE" smtClean="0"/>
              <a:t>09/09/2024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DCCFE-E4D4-4CA7-A3A4-55FE75223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4653E-758F-4769-8733-F08887682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B1D5-8BB1-4E6A-BFBB-78E3975C717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3954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83EB5B-7846-49F3-B1C3-B93BADCD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1FD8-4366-472B-9F59-06BC8CD302D1}" type="datetimeFigureOut">
              <a:rPr lang="en-KE" smtClean="0"/>
              <a:t>09/09/2024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B90DB5-4363-4958-8149-120D74E5C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99207-8515-4AFC-8B87-CA46D309C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B1D5-8BB1-4E6A-BFBB-78E3975C717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9434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6444F-F114-45EB-9F94-8DDAA65E1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C997F-0E28-4119-A313-BE91C547D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6E917-F71F-44C3-8684-EB4968178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A4719-5C54-4055-9680-6BE2BF9A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1FD8-4366-472B-9F59-06BC8CD302D1}" type="datetimeFigureOut">
              <a:rPr lang="en-KE" smtClean="0"/>
              <a:t>09/09/2024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3604B-2384-4CF3-8429-D6FA8D763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05643-4C56-4ED1-834E-C621D3B9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B1D5-8BB1-4E6A-BFBB-78E3975C717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2828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96A62-9A90-46A6-BB49-F5BA574B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AF0369-16BF-4658-9002-65F3271D6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09127-568E-4301-8409-8422DFB26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60099-D4AF-40A9-A92B-9FD7994FF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01FD8-4366-472B-9F59-06BC8CD302D1}" type="datetimeFigureOut">
              <a:rPr lang="en-KE" smtClean="0"/>
              <a:t>09/09/2024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876F2-5DDB-407D-94EB-4EA01866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CEE69-B049-4606-BEF6-AA913A38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7B1D5-8BB1-4E6A-BFBB-78E3975C717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4429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CFA89-9045-4B4A-AD53-878FDD106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4A616-F93D-4D78-A7EC-28421C26C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8E06B-5F88-4E21-9ECE-96E129958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01FD8-4366-472B-9F59-06BC8CD302D1}" type="datetimeFigureOut">
              <a:rPr lang="en-KE" smtClean="0"/>
              <a:t>09/09/2024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AC5D4-83FC-435E-A4E8-A79310953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F71D9-5A12-4987-AFF0-B94BF2FBD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7B1D5-8BB1-4E6A-BFBB-78E3975C717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5955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okaya-keoye" TargetMode="External"/><Relationship Id="rId2" Type="http://schemas.openxmlformats.org/officeDocument/2006/relationships/hyperlink" Target="mailto:rmokaya1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sets/khsamaha/aviation-accident-database-synops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85B2-A2A5-4D6C-B868-E522DFDCF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AIRCRAFT ACCIDENTS ANALYSIS</a:t>
            </a:r>
            <a:endParaRPr lang="en-KE" dirty="0">
              <a:latin typeface="Trebuchet MS" panose="020B06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CAD04-C8E5-4F52-AD92-47F6865D5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3000" dirty="0">
                <a:latin typeface="Trebuchet MS" panose="020B0603020202020204" pitchFamily="34" charset="0"/>
              </a:rPr>
              <a:t>Analysis of Aircraft Safety Performance</a:t>
            </a:r>
          </a:p>
          <a:p>
            <a:r>
              <a:rPr lang="en-US" sz="3000" dirty="0">
                <a:latin typeface="Trebuchet MS" panose="020B0603020202020204" pitchFamily="34" charset="0"/>
              </a:rPr>
              <a:t>ANALYST: MOKAYA RICHARD KEOYE</a:t>
            </a:r>
            <a:endParaRPr lang="en-KE" sz="3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770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C437-982A-474C-B692-8C9DC094C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365126"/>
            <a:ext cx="10763250" cy="749300"/>
          </a:xfrm>
          <a:solidFill>
            <a:srgbClr val="00B050"/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rebuchet MS" panose="020B0603020202020204" pitchFamily="34" charset="0"/>
              </a:rPr>
              <a:t>Accidents by purpose of flight</a:t>
            </a:r>
            <a:endParaRPr lang="en-KE" sz="4000" b="1" dirty="0">
              <a:latin typeface="Trebuchet MS" panose="020B0603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CD98A0A-E6B4-4B8F-8DCC-373BFE0D1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750" y="1266824"/>
            <a:ext cx="6366062" cy="4797799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E26EA7-1C8D-4844-9C2A-13EB965FC086}"/>
              </a:ext>
            </a:extLst>
          </p:cNvPr>
          <p:cNvSpPr txBox="1"/>
          <p:nvPr/>
        </p:nvSpPr>
        <p:spPr>
          <a:xfrm>
            <a:off x="7207624" y="1495425"/>
            <a:ext cx="2869825" cy="313932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rebuchet MS" panose="020B0603020202020204" pitchFamily="34" charset="0"/>
              </a:rPr>
              <a:t>Aircrafts used for Personal reasons experienced a huge number of accidents i.e. 51,035 as compared to those used for business purpose which experienced 3,856 accidents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890681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4B0B-8DCB-40DD-95F6-532560A89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365126"/>
            <a:ext cx="10639425" cy="654050"/>
          </a:xfrm>
          <a:solidFill>
            <a:srgbClr val="00B050"/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rebuchet MS" panose="020B0603020202020204" pitchFamily="34" charset="0"/>
              </a:rPr>
              <a:t>Accidents by number of engines</a:t>
            </a:r>
            <a:endParaRPr lang="en-KE" sz="4000" b="1" dirty="0">
              <a:latin typeface="Trebuchet MS" panose="020B0603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276B40-CC1E-4429-ABB9-096DEBFDB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75" y="1143794"/>
            <a:ext cx="6781800" cy="403860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102D69-B455-4F03-9156-25CBAE802412}"/>
              </a:ext>
            </a:extLst>
          </p:cNvPr>
          <p:cNvSpPr txBox="1"/>
          <p:nvPr/>
        </p:nvSpPr>
        <p:spPr>
          <a:xfrm>
            <a:off x="7762874" y="1543050"/>
            <a:ext cx="3000375" cy="2523768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rebuchet MS" panose="020B0603020202020204" pitchFamily="34" charset="0"/>
              </a:rPr>
              <a:t>Aircrafts with 1 engine experienced huge number of accidents i.e., 70,425 as compared with those with 2 engines or more.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811654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A7D7F-18F0-417A-9E6E-C914007ED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6425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rebuchet MS" panose="020B0603020202020204" pitchFamily="34" charset="0"/>
              </a:rPr>
              <a:t>Trend of Aircraft Accidents over years</a:t>
            </a:r>
            <a:endParaRPr lang="en-KE" sz="4000" b="1" dirty="0">
              <a:latin typeface="Trebuchet MS" panose="020B0603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D7557F-E04B-4E3F-923C-2F8C1F1F8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114424"/>
            <a:ext cx="8601075" cy="4614863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89739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3264-8BE9-43AA-B477-35B2EB9E7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latin typeface="Trebuchet MS" panose="020B0603020202020204" pitchFamily="34" charset="0"/>
              </a:rPr>
              <a:t>Trend Analysis of various injuries</a:t>
            </a:r>
            <a:endParaRPr lang="en-KE" sz="4000" dirty="0">
              <a:latin typeface="Trebuchet MS" panose="020B0603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9ECDA3-2DF0-47B9-9D5D-176331C37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76324"/>
            <a:ext cx="9105900" cy="5033963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75341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1A88-FA12-417E-A497-F8F78B33A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0724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rebuchet MS" panose="020B0603020202020204" pitchFamily="34" charset="0"/>
              </a:rPr>
              <a:t>Trend Analysis of injuries for the last 10 years</a:t>
            </a:r>
            <a:endParaRPr lang="en-KE" sz="4000" b="1" dirty="0">
              <a:latin typeface="Trebuchet MS" panose="020B0603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0D1A4F-A29D-4C2C-AE9A-26777A71F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85875"/>
            <a:ext cx="9505950" cy="4756151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5886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04A6-9E29-4083-B9F8-547E45AC1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556" y="1"/>
            <a:ext cx="10237244" cy="647700"/>
          </a:xfrm>
          <a:solidFill>
            <a:srgbClr val="00B050"/>
          </a:solidFill>
        </p:spPr>
        <p:txBody>
          <a:bodyPr>
            <a:noAutofit/>
          </a:bodyPr>
          <a:lstStyle/>
          <a:p>
            <a:pPr algn="ctr"/>
            <a:r>
              <a:rPr lang="en-US" sz="4800" b="1" dirty="0">
                <a:latin typeface="Trebuchet MS" panose="020B0603020202020204" pitchFamily="34" charset="0"/>
              </a:rPr>
              <a:t>Heatmap</a:t>
            </a:r>
            <a:endParaRPr lang="en-KE" sz="4800" b="1" dirty="0">
              <a:latin typeface="Trebuchet MS" panose="020B0603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573F2B-0E97-4ECC-A94F-89953DF7C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556" y="1038225"/>
            <a:ext cx="6598694" cy="4893646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5AC6BE-EDFA-4DFF-8EED-756CB7A91508}"/>
              </a:ext>
            </a:extLst>
          </p:cNvPr>
          <p:cNvSpPr txBox="1"/>
          <p:nvPr/>
        </p:nvSpPr>
        <p:spPr>
          <a:xfrm>
            <a:off x="7886700" y="1038225"/>
            <a:ext cx="3857625" cy="4893647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Trebuchet MS" panose="020B0603020202020204" pitchFamily="34" charset="0"/>
              </a:rPr>
              <a:t>Number of Engines and </a:t>
            </a:r>
          </a:p>
          <a:p>
            <a:pPr algn="just"/>
            <a:r>
              <a:rPr lang="en-US" sz="1600" dirty="0">
                <a:latin typeface="Trebuchet MS" panose="020B0603020202020204" pitchFamily="34" charset="0"/>
              </a:rPr>
              <a:t>Total Uninjured (0.39)-Imply moderate +</a:t>
            </a:r>
            <a:r>
              <a:rPr lang="en-US" sz="1600" dirty="0" err="1">
                <a:latin typeface="Trebuchet MS" panose="020B0603020202020204" pitchFamily="34" charset="0"/>
              </a:rPr>
              <a:t>ve</a:t>
            </a:r>
            <a:r>
              <a:rPr lang="en-US" sz="1600" dirty="0">
                <a:latin typeface="Trebuchet MS" panose="020B0603020202020204" pitchFamily="34" charset="0"/>
              </a:rPr>
              <a:t> correlation i.e., Aircraft with more engines may provide better safety</a:t>
            </a:r>
          </a:p>
          <a:p>
            <a:pPr algn="just"/>
            <a:endParaRPr lang="en-US" sz="1600" dirty="0">
              <a:latin typeface="Trebuchet MS" panose="020B0603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Trebuchet MS" panose="020B0603020202020204" pitchFamily="34" charset="0"/>
              </a:rPr>
              <a:t>Total Serious Injuries and Total Minor Injuries (0.30)-accidents with a higher number of serious injuries tend to also involve more minor injuries</a:t>
            </a:r>
          </a:p>
          <a:p>
            <a:pPr algn="just"/>
            <a:endParaRPr lang="en-US" sz="1600" dirty="0">
              <a:latin typeface="Trebuchet MS" panose="020B0603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Trebuchet MS" panose="020B0603020202020204" pitchFamily="34" charset="0"/>
              </a:rPr>
              <a:t>Total Fatal Injuries with other injury categories, have weak positive correlations (close to 0) i.e. No relationship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220723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0671-39C7-43A1-B433-641A87B10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663575"/>
          </a:xfrm>
          <a:solidFill>
            <a:srgbClr val="00B050"/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rebuchet MS" panose="020B0603020202020204" pitchFamily="34" charset="0"/>
              </a:rPr>
              <a:t>Recommendations</a:t>
            </a:r>
            <a:endParaRPr lang="en-KE" sz="4000" b="1" dirty="0">
              <a:latin typeface="Trebuchet MS" panose="020B0603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1D61BE6-AE8B-4ACE-84CA-04D1A45A11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6700" y="1119238"/>
            <a:ext cx="8658225" cy="5078313"/>
          </a:xfrm>
          <a:prstGeom prst="rect">
            <a:avLst/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K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</a:t>
            </a:r>
            <a:r>
              <a:rPr kumimoji="0" lang="en-KE" altLang="en-K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pt</a:t>
            </a: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Dual-Engine Aircraft: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Choose aircraft with at least 2 engines, as they generally have lower accident rates due to engine redundancy.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Weather Adaptability: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Select aircraft capable of operating in both VMC and IMC to enhance safety across diverse weather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 Regional Risk: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 cautious with aircraft operating in high-accident areas like Anchorage, Alaska. Consider alternative routes to mitigate risk.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Prioritize Business Aircraft: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Favor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aircraft used for business purposes over personal flights, as they typically adhere to stricter safety and operational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 High-Accident Makes: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Consider aircraft from manufacturers with fewer accidents. For example, MOONEY and ROBINSON have lower accident rates compared to CESSNA and PIPER.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Safer Models: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aircraft models with fewer reported accidents. For instance, models like 150M have better safety records compared to the 152 and 172.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Choose Newer Aircraft: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Prefer newer models or those with recent safety updates, as accident rates have generally decreased over time, reflecting improvements in aviation safety.</a:t>
            </a:r>
          </a:p>
        </p:txBody>
      </p:sp>
    </p:spTree>
    <p:extLst>
      <p:ext uri="{BB962C8B-B14F-4D97-AF65-F5344CB8AC3E}">
        <p14:creationId xmlns:p14="http://schemas.microsoft.com/office/powerpoint/2010/main" val="757008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71F70-43A2-45C7-A567-1DEA2EBD4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6" y="365126"/>
            <a:ext cx="9267824" cy="901700"/>
          </a:xfrm>
          <a:solidFill>
            <a:srgbClr val="00B050"/>
          </a:solidFill>
        </p:spPr>
        <p:txBody>
          <a:bodyPr/>
          <a:lstStyle/>
          <a:p>
            <a:pPr algn="ctr"/>
            <a:r>
              <a:rPr lang="en-US" b="1" dirty="0">
                <a:latin typeface="Trebuchet MS" panose="020B0603020202020204" pitchFamily="34" charset="0"/>
              </a:rPr>
              <a:t>Next Steps</a:t>
            </a:r>
            <a:endParaRPr lang="en-KE" b="1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5BD22-890C-465C-B46D-007567173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6" y="1349375"/>
            <a:ext cx="7105649" cy="2736850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lvl="1"/>
            <a:r>
              <a:rPr lang="en-US" sz="2800" b="1" dirty="0">
                <a:latin typeface="Trebuchet MS" panose="020B0603020202020204" pitchFamily="34" charset="0"/>
              </a:rPr>
              <a:t>Action Items:</a:t>
            </a:r>
            <a:r>
              <a:rPr lang="en-US" sz="2800" dirty="0">
                <a:latin typeface="Trebuchet MS" panose="020B0603020202020204" pitchFamily="34" charset="0"/>
              </a:rPr>
              <a:t> Review aircraft models, conduct further analysis.</a:t>
            </a:r>
          </a:p>
          <a:p>
            <a:pPr marL="457200" lvl="1" indent="0">
              <a:buNone/>
            </a:pPr>
            <a:endParaRPr lang="en-US" sz="2800" dirty="0">
              <a:latin typeface="Trebuchet MS" panose="020B0603020202020204" pitchFamily="34" charset="0"/>
            </a:endParaRPr>
          </a:p>
          <a:p>
            <a:pPr lvl="1"/>
            <a:r>
              <a:rPr lang="en-US" sz="2800" b="1" dirty="0">
                <a:latin typeface="Trebuchet MS" panose="020B0603020202020204" pitchFamily="34" charset="0"/>
              </a:rPr>
              <a:t>Further Research:</a:t>
            </a:r>
            <a:r>
              <a:rPr lang="en-US" sz="2800" dirty="0">
                <a:latin typeface="Trebuchet MS" panose="020B0603020202020204" pitchFamily="34" charset="0"/>
              </a:rPr>
              <a:t> Explore new technologies and safety improvements.</a:t>
            </a:r>
          </a:p>
          <a:p>
            <a:pPr marL="0" indent="0"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096749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9198-E661-49F6-BE3B-E31194F5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6"/>
            <a:ext cx="10515601" cy="787400"/>
          </a:xfrm>
          <a:solidFill>
            <a:srgbClr val="00B050"/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rebuchet MS" panose="020B0603020202020204" pitchFamily="34" charset="0"/>
              </a:rPr>
              <a:t>THANK YOU</a:t>
            </a:r>
            <a:endParaRPr lang="en-KE" sz="4800" b="1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4D9B4-1E72-4F0D-9ECA-B5022610D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5425"/>
            <a:ext cx="7877176" cy="3481388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rebuchet MS" panose="020B0603020202020204" pitchFamily="34" charset="0"/>
              </a:rPr>
              <a:t>***Questions ****</a:t>
            </a:r>
          </a:p>
          <a:p>
            <a:pPr marL="0" indent="0">
              <a:buNone/>
            </a:pPr>
            <a:endParaRPr lang="en-US" dirty="0">
              <a:latin typeface="Trebuchet MS" panose="020B0603020202020204" pitchFamily="34" charset="0"/>
            </a:endParaRPr>
          </a:p>
          <a:p>
            <a:r>
              <a:rPr lang="en-US" dirty="0">
                <a:latin typeface="Trebuchet MS" panose="020B0603020202020204" pitchFamily="34" charset="0"/>
              </a:rPr>
              <a:t>Contacts: +254707751916</a:t>
            </a:r>
          </a:p>
          <a:p>
            <a:r>
              <a:rPr lang="en-US" dirty="0">
                <a:latin typeface="Trebuchet MS" panose="020B0603020202020204" pitchFamily="34" charset="0"/>
              </a:rPr>
              <a:t>Email: </a:t>
            </a:r>
            <a:r>
              <a:rPr lang="en-US" dirty="0">
                <a:latin typeface="Trebuchet MS" panose="020B0603020202020204" pitchFamily="34" charset="0"/>
                <a:hlinkClick r:id="rId2"/>
              </a:rPr>
              <a:t>rmokaya1@gmail.com</a:t>
            </a:r>
            <a:endParaRPr lang="en-US" dirty="0">
              <a:latin typeface="Trebuchet MS" panose="020B0603020202020204" pitchFamily="34" charset="0"/>
            </a:endParaRPr>
          </a:p>
          <a:p>
            <a:r>
              <a:rPr lang="en-US" dirty="0">
                <a:latin typeface="Trebuchet MS" panose="020B0603020202020204" pitchFamily="34" charset="0"/>
              </a:rPr>
              <a:t>LinkedIn: </a:t>
            </a:r>
            <a:r>
              <a:rPr lang="en-US" dirty="0">
                <a:latin typeface="Trebuchet MS" panose="020B0603020202020204" pitchFamily="34" charset="0"/>
                <a:hlinkClick r:id="rId3"/>
              </a:rPr>
              <a:t>https://www.linkedin.com/in/mokaya-keoye</a:t>
            </a:r>
            <a:endParaRPr lang="en-US" dirty="0">
              <a:latin typeface="Trebuchet MS" panose="020B0603020202020204" pitchFamily="34" charset="0"/>
            </a:endParaRPr>
          </a:p>
          <a:p>
            <a:endParaRPr lang="en-US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612837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FF7D-45E1-41DB-9F5E-113E94D6A98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Trebuchet MS" panose="020B0603020202020204" pitchFamily="34" charset="0"/>
              </a:rPr>
              <a:t>OVERVIEW</a:t>
            </a:r>
            <a:endParaRPr lang="en-KE" sz="4800" dirty="0">
              <a:latin typeface="Trebuchet MS" panose="020B0603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5C2C7-A2BF-42B2-B85F-ED542B288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22675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sz="3200" dirty="0"/>
              <a:t>We are entering the aviation industry by acquiring aircraft for commercial and private operations. This analysis focuses on identifying the safest aircraft to minimize operational risks.</a:t>
            </a:r>
            <a:endParaRPr lang="en-US" sz="3000" dirty="0">
              <a:latin typeface="Trebuchet MS" panose="020B0603020202020204" pitchFamily="34" charset="0"/>
            </a:endParaRPr>
          </a:p>
          <a:p>
            <a:endParaRPr lang="en-US" sz="3000" dirty="0">
              <a:latin typeface="Trebuchet MS" panose="020B0603020202020204" pitchFamily="34" charset="0"/>
            </a:endParaRPr>
          </a:p>
          <a:p>
            <a:r>
              <a:rPr lang="en-US" sz="3000" dirty="0">
                <a:latin typeface="Trebuchet MS" panose="020B0603020202020204" pitchFamily="34" charset="0"/>
              </a:rPr>
              <a:t>The primary challenge in selecting an aircraft is evaluating its historical safety performance to minimize the risk of accidents.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48232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2C1B-E358-4A40-9186-DEDE4EEE5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604" y="365125"/>
            <a:ext cx="10323196" cy="1044575"/>
          </a:xfrm>
          <a:solidFill>
            <a:srgbClr val="00B050"/>
          </a:solidFill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Trebuchet MS" panose="020B0603020202020204" pitchFamily="34" charset="0"/>
              </a:rPr>
              <a:t>BUSINESS UNDERSTANDING</a:t>
            </a:r>
            <a:endParaRPr lang="en-KE" sz="4800" dirty="0">
              <a:latin typeface="Trebuchet MS" panose="020B0603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C4B0CD-A434-46CD-ABAB-5846EFF374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0604" y="1755509"/>
            <a:ext cx="9084945" cy="3108543"/>
          </a:xfrm>
          <a:prstGeom prst="rect">
            <a:avLst/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Objective</a:t>
            </a:r>
            <a:endParaRPr kumimoji="0" lang="en-US" altLang="en-K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dirty="0"/>
              <a:t>Minimize the risk of accidents through data-driven aircraft selection, ensuring operational safety and compliance with industry standards.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KE" altLang="en-K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Stakeholders:</a:t>
            </a:r>
            <a:endParaRPr kumimoji="0" lang="en-US" altLang="en-K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Decision-makers in the aviation industry. </a:t>
            </a:r>
          </a:p>
        </p:txBody>
      </p:sp>
    </p:spTree>
    <p:extLst>
      <p:ext uri="{BB962C8B-B14F-4D97-AF65-F5344CB8AC3E}">
        <p14:creationId xmlns:p14="http://schemas.microsoft.com/office/powerpoint/2010/main" val="216291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35C13-4545-4C9E-9187-86CFCAA62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  <a:solidFill>
            <a:srgbClr val="00B050"/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rebuchet MS" panose="020B0603020202020204" pitchFamily="34" charset="0"/>
              </a:rPr>
              <a:t>DATA UNDERSTANDING</a:t>
            </a:r>
            <a:endParaRPr lang="en-KE" sz="4800" b="1" dirty="0">
              <a:latin typeface="Trebuchet MS" panose="020B0603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BB127D9-0169-4C0A-AF93-288D9623D1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09458"/>
            <a:ext cx="8888730" cy="4421723"/>
          </a:xfrm>
          <a:prstGeom prst="rect">
            <a:avLst/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Description of dataset</a:t>
            </a:r>
            <a:endParaRPr kumimoji="0" lang="en-US" altLang="en-K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dirty="0">
                <a:latin typeface="Trebuchet MS" panose="020B0603020202020204" pitchFamily="34" charset="0"/>
              </a:rPr>
              <a:t>The dataset has:</a:t>
            </a:r>
          </a:p>
          <a:p>
            <a:r>
              <a:rPr lang="en-US" dirty="0">
                <a:latin typeface="Trebuchet MS" panose="020B0603020202020204" pitchFamily="34" charset="0"/>
              </a:rPr>
              <a:t>82,474 rows (entries)</a:t>
            </a:r>
          </a:p>
          <a:p>
            <a:r>
              <a:rPr lang="en-US" dirty="0">
                <a:latin typeface="Trebuchet MS" panose="020B0603020202020204" pitchFamily="34" charset="0"/>
              </a:rPr>
              <a:t>31 columns, including: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Trebuchet MS" panose="020B0603020202020204" pitchFamily="34" charset="0"/>
              </a:rPr>
              <a:t>6 float variables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Trebuchet MS" panose="020B0603020202020204" pitchFamily="34" charset="0"/>
              </a:rPr>
              <a:t>26 object data 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KE" dirty="0">
              <a:latin typeface="Trebuchet MS" panose="020B0603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Source of data</a:t>
            </a:r>
            <a:r>
              <a:rPr kumimoji="0" lang="en-US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:</a:t>
            </a:r>
            <a:r>
              <a:rPr kumimoji="0" lang="en-KE" altLang="en-K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K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  <a:hlinkClick r:id="rId2"/>
              </a:rPr>
              <a:t>https://www.kaggle.com/datasets/khsamaha/aviation-accident-database-synopses</a:t>
            </a:r>
            <a:endParaRPr kumimoji="0" lang="en-US" altLang="en-K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C91B1B-21D6-444F-A99D-BAC31BFF5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973" y="1609459"/>
            <a:ext cx="3909302" cy="363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0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99C0-850F-46E6-A5A2-A4388C686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11091"/>
            <a:ext cx="10039350" cy="692150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latin typeface="Trebuchet MS" panose="020B0603020202020204" pitchFamily="34" charset="0"/>
              </a:rPr>
              <a:t>DATA ANALYSIS</a:t>
            </a:r>
            <a:endParaRPr lang="en-KE" sz="4800" b="1" dirty="0">
              <a:latin typeface="Trebuchet MS" panose="020B0603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B6F60A-33D5-4F4E-9B93-4EACBC2DB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250" y="1176337"/>
            <a:ext cx="7632326" cy="5009309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2BE9AF-9F26-4473-9FCD-0DAF5B98C641}"/>
              </a:ext>
            </a:extLst>
          </p:cNvPr>
          <p:cNvSpPr txBox="1"/>
          <p:nvPr/>
        </p:nvSpPr>
        <p:spPr>
          <a:xfrm>
            <a:off x="8323728" y="1804988"/>
            <a:ext cx="2393578" cy="1323439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rebuchet MS" panose="020B0603020202020204" pitchFamily="34" charset="0"/>
              </a:rPr>
              <a:t>Reciprocating engines are involved in most accidents</a:t>
            </a:r>
            <a:endParaRPr lang="en-KE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279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FAF2-F4F0-480F-B41D-21C15675B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6491"/>
            <a:ext cx="8467724" cy="606425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rebuchet MS" panose="020B0603020202020204" pitchFamily="34" charset="0"/>
              </a:rPr>
              <a:t>Investigation Types</a:t>
            </a:r>
            <a:endParaRPr lang="en-KE" b="1" dirty="0">
              <a:latin typeface="Trebuchet MS" panose="020B0603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3D303C-4DEF-4AF1-9259-1693E25D4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799" y="1210469"/>
            <a:ext cx="5042647" cy="4316272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00ECC6-AE08-4DD3-8E30-21D7C13BB007}"/>
              </a:ext>
            </a:extLst>
          </p:cNvPr>
          <p:cNvSpPr txBox="1"/>
          <p:nvPr/>
        </p:nvSpPr>
        <p:spPr>
          <a:xfrm>
            <a:off x="6096001" y="2112213"/>
            <a:ext cx="3057524" cy="1323439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rebuchet MS" panose="020B0603020202020204" pitchFamily="34" charset="0"/>
              </a:rPr>
              <a:t>Most Investigation types are classified as accidents, indicating a focus area.</a:t>
            </a:r>
            <a:endParaRPr lang="en-KE" sz="20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820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EA3E-D5B3-4413-90FA-2B16B04B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799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Trebuchet MS" panose="020B0603020202020204" pitchFamily="34" charset="0"/>
              </a:rPr>
              <a:t>Number of Accidents by Aircraft Make</a:t>
            </a:r>
            <a:endParaRPr lang="en-KE" sz="4000" b="1" dirty="0">
              <a:latin typeface="Trebuchet MS" panose="020B0603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73D3E4-A3E2-44F1-90CB-E0D8DE7C8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28712"/>
            <a:ext cx="6486525" cy="368617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A44945-BE83-462C-AD8C-1BFDEAFF595F}"/>
              </a:ext>
            </a:extLst>
          </p:cNvPr>
          <p:cNvSpPr txBox="1"/>
          <p:nvPr/>
        </p:nvSpPr>
        <p:spPr>
          <a:xfrm>
            <a:off x="7324725" y="1128712"/>
            <a:ext cx="2724149" cy="286232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rebuchet MS" panose="020B0603020202020204" pitchFamily="34" charset="0"/>
              </a:rPr>
              <a:t>CESSNA and PIPER are the most frequently involved in accidents.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rebuchet MS" panose="020B0603020202020204" pitchFamily="34" charset="0"/>
              </a:rPr>
              <a:t>BOEING and BELL, while having fewer accidents compared to CESSNA and PIPER, still have significant numbers. 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161219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6F04C-2025-4982-A12E-F38400C33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4" y="365126"/>
            <a:ext cx="10315575" cy="682624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rebuchet MS" panose="020B0603020202020204" pitchFamily="34" charset="0"/>
              </a:rPr>
              <a:t>Number of Accidents by Aircraft Models</a:t>
            </a:r>
            <a:endParaRPr lang="en-K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3966DB-DF43-456B-8D48-C8501E264785}"/>
              </a:ext>
            </a:extLst>
          </p:cNvPr>
          <p:cNvSpPr txBox="1"/>
          <p:nvPr/>
        </p:nvSpPr>
        <p:spPr>
          <a:xfrm>
            <a:off x="7389019" y="1162050"/>
            <a:ext cx="3786187" cy="221599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rebuchet MS" panose="020B0603020202020204" pitchFamily="34" charset="0"/>
              </a:rPr>
              <a:t>152 and 172 are the most frequently involved models in accidents, reflecting their high usage.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rebuchet MS" panose="020B0603020202020204" pitchFamily="34" charset="0"/>
              </a:rPr>
              <a:t>PA-28-140 and 150 also show notable accident rates.</a:t>
            </a:r>
          </a:p>
          <a:p>
            <a:endParaRPr lang="en-K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8805F9-B1F3-4FC8-9ABC-6F2BCFFD4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6" y="1162050"/>
            <a:ext cx="6938963" cy="44005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23146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58053-0CE5-40A0-AAB1-37C1E79A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699376" cy="625474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Trebuchet MS" panose="020B0603020202020204" pitchFamily="34" charset="0"/>
              </a:rPr>
              <a:t>Number of Accidents by Weather conditions</a:t>
            </a:r>
            <a:endParaRPr lang="en-KE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97E400D-17B7-4F3B-A254-7D92757B8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28738"/>
            <a:ext cx="5981700" cy="384810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73ADAC-4092-4571-8037-33D93E10E4E7}"/>
              </a:ext>
            </a:extLst>
          </p:cNvPr>
          <p:cNvSpPr txBox="1"/>
          <p:nvPr/>
        </p:nvSpPr>
        <p:spPr>
          <a:xfrm>
            <a:off x="6819900" y="1328738"/>
            <a:ext cx="2581275" cy="2246769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rebuchet MS" panose="020B0603020202020204" pitchFamily="34" charset="0"/>
              </a:rPr>
              <a:t>VMC weather conditions exhibit huge accidents  as compared to IMC and other weather condition categories</a:t>
            </a:r>
          </a:p>
        </p:txBody>
      </p:sp>
    </p:spTree>
    <p:extLst>
      <p:ext uri="{BB962C8B-B14F-4D97-AF65-F5344CB8AC3E}">
        <p14:creationId xmlns:p14="http://schemas.microsoft.com/office/powerpoint/2010/main" val="1508214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</TotalTime>
  <Words>635</Words>
  <Application>Microsoft Office PowerPoint</Application>
  <PresentationFormat>Widescreen</PresentationFormat>
  <Paragraphs>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Trebuchet MS</vt:lpstr>
      <vt:lpstr>Wingdings</vt:lpstr>
      <vt:lpstr>Office Theme</vt:lpstr>
      <vt:lpstr>AIRCRAFT ACCIDENTS ANALYSIS</vt:lpstr>
      <vt:lpstr>OVERVIEW</vt:lpstr>
      <vt:lpstr>BUSINESS UNDERSTANDING</vt:lpstr>
      <vt:lpstr>DATA UNDERSTANDING</vt:lpstr>
      <vt:lpstr>DATA ANALYSIS</vt:lpstr>
      <vt:lpstr>Investigation Types</vt:lpstr>
      <vt:lpstr>Number of Accidents by Aircraft Make</vt:lpstr>
      <vt:lpstr>Number of Accidents by Aircraft Models</vt:lpstr>
      <vt:lpstr>Number of Accidents by Weather conditions</vt:lpstr>
      <vt:lpstr>Accidents by purpose of flight</vt:lpstr>
      <vt:lpstr>Accidents by number of engines</vt:lpstr>
      <vt:lpstr>Trend of Aircraft Accidents over years</vt:lpstr>
      <vt:lpstr>Trend Analysis of various injuries</vt:lpstr>
      <vt:lpstr>Trend Analysis of injuries for the last 10 years</vt:lpstr>
      <vt:lpstr>Heatmap</vt:lpstr>
      <vt:lpstr>Recommendations</vt:lpstr>
      <vt:lpstr>Next Steps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AIRCRAFT ACCIDENTS ANALYSIS</dc:title>
  <dc:creator>Richard Keoye [Internal Audit]</dc:creator>
  <cp:lastModifiedBy>Richard Keoye [Internal Audit]</cp:lastModifiedBy>
  <cp:revision>22</cp:revision>
  <dcterms:created xsi:type="dcterms:W3CDTF">2024-09-07T17:46:40Z</dcterms:created>
  <dcterms:modified xsi:type="dcterms:W3CDTF">2024-09-09T07:59:41Z</dcterms:modified>
</cp:coreProperties>
</file>