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handoutMasterIdLst>
    <p:handoutMasterId r:id="rId27"/>
  </p:handoutMasterIdLst>
  <p:sldIdLst>
    <p:sldId id="436" r:id="rId5"/>
    <p:sldId id="437" r:id="rId6"/>
    <p:sldId id="438" r:id="rId7"/>
    <p:sldId id="439" r:id="rId8"/>
    <p:sldId id="440" r:id="rId9"/>
    <p:sldId id="441" r:id="rId10"/>
    <p:sldId id="442" r:id="rId11"/>
    <p:sldId id="443" r:id="rId12"/>
    <p:sldId id="452" r:id="rId13"/>
    <p:sldId id="444" r:id="rId14"/>
    <p:sldId id="445" r:id="rId15"/>
    <p:sldId id="446" r:id="rId16"/>
    <p:sldId id="447" r:id="rId17"/>
    <p:sldId id="450" r:id="rId18"/>
    <p:sldId id="448" r:id="rId19"/>
    <p:sldId id="449" r:id="rId20"/>
    <p:sldId id="453" r:id="rId21"/>
    <p:sldId id="454" r:id="rId22"/>
    <p:sldId id="455" r:id="rId23"/>
    <p:sldId id="456"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94" autoAdjust="0"/>
  </p:normalViewPr>
  <p:slideViewPr>
    <p:cSldViewPr snapToGrid="0">
      <p:cViewPr varScale="1">
        <p:scale>
          <a:sx n="64" d="100"/>
          <a:sy n="64" d="100"/>
        </p:scale>
        <p:origin x="318" y="78"/>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23/12/2024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3430335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3416762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3726467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18241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4640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hedevastator/bank-term-deposit-predictions?resource=download"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pic>
        <p:nvPicPr>
          <p:cNvPr id="5" name="Picture 4" descr="A blue background with a couple of rabbits">
            <a:extLst>
              <a:ext uri="{FF2B5EF4-FFF2-40B4-BE49-F238E27FC236}">
                <a16:creationId xmlns:a16="http://schemas.microsoft.com/office/drawing/2014/main" id="{FD14C689-6805-8825-9428-64917F045EE0}"/>
              </a:ext>
            </a:extLst>
          </p:cNvPr>
          <p:cNvPicPr>
            <a:picLocks noChangeAspect="1"/>
          </p:cNvPicPr>
          <p:nvPr/>
        </p:nvPicPr>
        <p:blipFill>
          <a:blip r:embed="rId3"/>
          <a:stretch>
            <a:fillRect/>
          </a:stretch>
        </p:blipFill>
        <p:spPr>
          <a:xfrm>
            <a:off x="6745574" y="2439648"/>
            <a:ext cx="4931764" cy="2956811"/>
          </a:xfrm>
          <a:prstGeom prst="rect">
            <a:avLst/>
          </a:prstGeom>
        </p:spPr>
      </p:pic>
      <p:sp>
        <p:nvSpPr>
          <p:cNvPr id="6" name="TextBox 5">
            <a:extLst>
              <a:ext uri="{FF2B5EF4-FFF2-40B4-BE49-F238E27FC236}">
                <a16:creationId xmlns:a16="http://schemas.microsoft.com/office/drawing/2014/main" id="{B9BF1768-30FC-834D-2FF9-3567B96FA54D}"/>
              </a:ext>
            </a:extLst>
          </p:cNvPr>
          <p:cNvSpPr txBox="1"/>
          <p:nvPr/>
        </p:nvSpPr>
        <p:spPr>
          <a:xfrm>
            <a:off x="2083632" y="269823"/>
            <a:ext cx="8812967" cy="2169825"/>
          </a:xfrm>
          <a:prstGeom prst="rect">
            <a:avLst/>
          </a:prstGeom>
          <a:noFill/>
        </p:spPr>
        <p:txBody>
          <a:bodyPr wrap="square" rtlCol="0">
            <a:spAutoFit/>
          </a:bodyPr>
          <a:lstStyle/>
          <a:p>
            <a:r>
              <a:rPr lang="en-US" sz="4500" dirty="0">
                <a:solidFill>
                  <a:schemeClr val="bg2"/>
                </a:solidFill>
                <a:latin typeface="+mj-lt"/>
              </a:rPr>
              <a:t>BANK TERM DEPOSITS ANALYSIS &amp; PREDICTION</a:t>
            </a:r>
            <a:endParaRPr lang="en-KE" sz="4500" dirty="0">
              <a:solidFill>
                <a:schemeClr val="bg2"/>
              </a:solidFill>
              <a:latin typeface="+mj-lt"/>
            </a:endParaRPr>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1381757" y="328860"/>
            <a:ext cx="9651004" cy="915324"/>
          </a:xfrm>
        </p:spPr>
        <p:txBody>
          <a:bodyPr/>
          <a:lstStyle/>
          <a:p>
            <a:r>
              <a:rPr lang="en-US" dirty="0"/>
              <a:t>Education level vs Deposit Subscription</a:t>
            </a:r>
          </a:p>
        </p:txBody>
      </p:sp>
      <p:sp>
        <p:nvSpPr>
          <p:cNvPr id="10" name="Content Placeholder 9">
            <a:extLst>
              <a:ext uri="{FF2B5EF4-FFF2-40B4-BE49-F238E27FC236}">
                <a16:creationId xmlns:a16="http://schemas.microsoft.com/office/drawing/2014/main" id="{5E171ED2-DFD4-666E-F6D1-C672E5CE8649}"/>
              </a:ext>
            </a:extLst>
          </p:cNvPr>
          <p:cNvSpPr>
            <a:spLocks noGrp="1"/>
          </p:cNvSpPr>
          <p:nvPr>
            <p:ph sz="quarter" idx="11"/>
          </p:nvPr>
        </p:nvSpPr>
        <p:spPr>
          <a:xfrm>
            <a:off x="1371205" y="1663907"/>
            <a:ext cx="2661150" cy="4631962"/>
          </a:xfrm>
        </p:spPr>
        <p:txBody>
          <a:bodyPr>
            <a:noAutofit/>
          </a:bodyPr>
          <a:lstStyle/>
          <a:p>
            <a:r>
              <a:rPr lang="en-US" sz="2200" b="1" dirty="0"/>
              <a:t>Customers with Secondary school education level comprised the majority of those who had subscribed to term deposits followed by those with tertiary level of education.</a:t>
            </a:r>
          </a:p>
        </p:txBody>
      </p:sp>
      <p:pic>
        <p:nvPicPr>
          <p:cNvPr id="18" name="Picture Placeholder 17" descr="A mountain with snow and stars in the sky">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t="103" b="103"/>
          <a:stretch/>
        </p:blipFill>
        <p:spPr>
          <a:xfrm>
            <a:off x="5921115" y="1663908"/>
            <a:ext cx="6270885" cy="5194091"/>
          </a:xfrm>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10</a:t>
            </a:fld>
            <a:endParaRPr lang="en-US" dirty="0"/>
          </a:p>
        </p:txBody>
      </p:sp>
      <p:pic>
        <p:nvPicPr>
          <p:cNvPr id="16" name="Picture 15">
            <a:extLst>
              <a:ext uri="{FF2B5EF4-FFF2-40B4-BE49-F238E27FC236}">
                <a16:creationId xmlns:a16="http://schemas.microsoft.com/office/drawing/2014/main" id="{67A2BE99-51C6-3270-F147-7765DA3371F3}"/>
              </a:ext>
            </a:extLst>
          </p:cNvPr>
          <p:cNvPicPr>
            <a:picLocks noChangeAspect="1"/>
          </p:cNvPicPr>
          <p:nvPr/>
        </p:nvPicPr>
        <p:blipFill>
          <a:blip r:embed="rId4"/>
          <a:stretch>
            <a:fillRect/>
          </a:stretch>
        </p:blipFill>
        <p:spPr>
          <a:xfrm>
            <a:off x="4332157" y="1663909"/>
            <a:ext cx="7859843" cy="5194092"/>
          </a:xfrm>
          <a:prstGeom prst="rect">
            <a:avLst/>
          </a:prstGeom>
        </p:spPr>
      </p:pic>
    </p:spTree>
    <p:extLst>
      <p:ext uri="{BB962C8B-B14F-4D97-AF65-F5344CB8AC3E}">
        <p14:creationId xmlns:p14="http://schemas.microsoft.com/office/powerpoint/2010/main" val="24811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p:txBody>
          <a:bodyPr/>
          <a:lstStyle/>
          <a:p>
            <a:r>
              <a:rPr lang="en-US" dirty="0"/>
              <a:t>Bank account Balance vs Term deposit subscription</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1342051" y="1813809"/>
            <a:ext cx="3209629" cy="4377129"/>
          </a:xfrm>
        </p:spPr>
        <p:txBody>
          <a:bodyPr>
            <a:noAutofit/>
          </a:bodyPr>
          <a:lstStyle/>
          <a:p>
            <a:r>
              <a:rPr lang="en-US" sz="2200" dirty="0"/>
              <a:t>Customers with bank account balance between 10K-10K formed the majority of those who subscribed to term deposits and this category of customers also comprised super majority of the non-subscribers</a:t>
            </a: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11</a:t>
            </a:fld>
            <a:endParaRPr lang="en-US" dirty="0"/>
          </a:p>
        </p:txBody>
      </p:sp>
      <p:pic>
        <p:nvPicPr>
          <p:cNvPr id="9" name="Picture 8">
            <a:extLst>
              <a:ext uri="{FF2B5EF4-FFF2-40B4-BE49-F238E27FC236}">
                <a16:creationId xmlns:a16="http://schemas.microsoft.com/office/drawing/2014/main" id="{1DF11BF7-A82A-8803-3340-215797B8BE92}"/>
              </a:ext>
            </a:extLst>
          </p:cNvPr>
          <p:cNvPicPr>
            <a:picLocks noChangeAspect="1"/>
          </p:cNvPicPr>
          <p:nvPr/>
        </p:nvPicPr>
        <p:blipFill>
          <a:blip r:embed="rId3"/>
          <a:stretch>
            <a:fillRect/>
          </a:stretch>
        </p:blipFill>
        <p:spPr>
          <a:xfrm>
            <a:off x="4551680" y="1274165"/>
            <a:ext cx="6992619" cy="4916774"/>
          </a:xfrm>
          <a:prstGeom prst="rect">
            <a:avLst/>
          </a:prstGeom>
        </p:spPr>
      </p:pic>
    </p:spTree>
    <p:extLst>
      <p:ext uri="{BB962C8B-B14F-4D97-AF65-F5344CB8AC3E}">
        <p14:creationId xmlns:p14="http://schemas.microsoft.com/office/powerpoint/2010/main" val="174882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371598" y="369277"/>
            <a:ext cx="9590215" cy="575103"/>
          </a:xfrm>
        </p:spPr>
        <p:txBody>
          <a:bodyPr>
            <a:normAutofit fontScale="90000"/>
          </a:bodyPr>
          <a:lstStyle/>
          <a:p>
            <a:r>
              <a:rPr lang="en-US" dirty="0"/>
              <a:t>Distribution of Age</a:t>
            </a:r>
          </a:p>
        </p:txBody>
      </p:sp>
      <p:sp>
        <p:nvSpPr>
          <p:cNvPr id="4" name="Content Placeholder 3">
            <a:extLst>
              <a:ext uri="{FF2B5EF4-FFF2-40B4-BE49-F238E27FC236}">
                <a16:creationId xmlns:a16="http://schemas.microsoft.com/office/drawing/2014/main" id="{5DC2EDD3-76F0-EC11-1B2B-26FD766ADAE2}"/>
              </a:ext>
            </a:extLst>
          </p:cNvPr>
          <p:cNvSpPr>
            <a:spLocks noGrp="1"/>
          </p:cNvSpPr>
          <p:nvPr>
            <p:ph sz="quarter" idx="10"/>
          </p:nvPr>
        </p:nvSpPr>
        <p:spPr/>
        <p:txBody>
          <a:bodyPr/>
          <a:lstStyle/>
          <a:p>
            <a:r>
              <a:rPr lang="en-US" dirty="0"/>
              <a:t>Close the gap</a:t>
            </a:r>
          </a:p>
          <a:p>
            <a:r>
              <a:rPr lang="en-US" dirty="0"/>
              <a:t>Target audience </a:t>
            </a:r>
          </a:p>
          <a:p>
            <a:r>
              <a:rPr lang="en-US" dirty="0"/>
              <a:t>Cost savings</a:t>
            </a:r>
          </a:p>
          <a:p>
            <a:r>
              <a:rPr lang="en-US" dirty="0"/>
              <a:t>Easy to use</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7" name="Picture 6">
            <a:extLst>
              <a:ext uri="{FF2B5EF4-FFF2-40B4-BE49-F238E27FC236}">
                <a16:creationId xmlns:a16="http://schemas.microsoft.com/office/drawing/2014/main" id="{2BD1BE8C-44A2-2A5C-5070-4E64E4D861F8}"/>
              </a:ext>
            </a:extLst>
          </p:cNvPr>
          <p:cNvPicPr>
            <a:picLocks noChangeAspect="1"/>
          </p:cNvPicPr>
          <p:nvPr/>
        </p:nvPicPr>
        <p:blipFill>
          <a:blip r:embed="rId3"/>
          <a:stretch>
            <a:fillRect/>
          </a:stretch>
        </p:blipFill>
        <p:spPr>
          <a:xfrm>
            <a:off x="914400" y="944380"/>
            <a:ext cx="10792918" cy="5880281"/>
          </a:xfrm>
          <a:prstGeom prst="rect">
            <a:avLst/>
          </a:prstGeom>
        </p:spPr>
      </p:pic>
    </p:spTree>
    <p:extLst>
      <p:ext uri="{BB962C8B-B14F-4D97-AF65-F5344CB8AC3E}">
        <p14:creationId xmlns:p14="http://schemas.microsoft.com/office/powerpoint/2010/main" val="51706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a:xfrm>
            <a:off x="2458387" y="1"/>
            <a:ext cx="8356391" cy="524656"/>
          </a:xfrm>
        </p:spPr>
        <p:txBody>
          <a:bodyPr>
            <a:normAutofit fontScale="90000"/>
          </a:bodyPr>
          <a:lstStyle/>
          <a:p>
            <a:r>
              <a:rPr lang="en-US" dirty="0"/>
              <a:t>Pair plots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13</a:t>
            </a:fld>
            <a:endParaRPr lang="en-US" dirty="0"/>
          </a:p>
        </p:txBody>
      </p:sp>
      <p:pic>
        <p:nvPicPr>
          <p:cNvPr id="8" name="Picture 7">
            <a:extLst>
              <a:ext uri="{FF2B5EF4-FFF2-40B4-BE49-F238E27FC236}">
                <a16:creationId xmlns:a16="http://schemas.microsoft.com/office/drawing/2014/main" id="{90BFC52F-D3EA-B00D-6BAE-81F7D13E157C}"/>
              </a:ext>
            </a:extLst>
          </p:cNvPr>
          <p:cNvPicPr>
            <a:picLocks noChangeAspect="1"/>
          </p:cNvPicPr>
          <p:nvPr/>
        </p:nvPicPr>
        <p:blipFill>
          <a:blip r:embed="rId3"/>
          <a:stretch>
            <a:fillRect/>
          </a:stretch>
        </p:blipFill>
        <p:spPr>
          <a:xfrm>
            <a:off x="0" y="524656"/>
            <a:ext cx="11917180" cy="6333344"/>
          </a:xfrm>
          <a:prstGeom prst="rect">
            <a:avLst/>
          </a:prstGeom>
        </p:spPr>
      </p:pic>
    </p:spTree>
    <p:extLst>
      <p:ext uri="{BB962C8B-B14F-4D97-AF65-F5344CB8AC3E}">
        <p14:creationId xmlns:p14="http://schemas.microsoft.com/office/powerpoint/2010/main" val="163180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D609-80F9-FDBF-4A53-81DD72184AE3}"/>
              </a:ext>
            </a:extLst>
          </p:cNvPr>
          <p:cNvSpPr>
            <a:spLocks noGrp="1"/>
          </p:cNvSpPr>
          <p:nvPr>
            <p:ph type="title"/>
          </p:nvPr>
        </p:nvSpPr>
        <p:spPr>
          <a:xfrm>
            <a:off x="1062869" y="0"/>
            <a:ext cx="9933665" cy="809469"/>
          </a:xfrm>
        </p:spPr>
        <p:txBody>
          <a:bodyPr>
            <a:normAutofit/>
          </a:bodyPr>
          <a:lstStyle/>
          <a:p>
            <a:pPr algn="ctr"/>
            <a:r>
              <a:rPr lang="en-US" dirty="0"/>
              <a:t>Feature importance</a:t>
            </a:r>
            <a:endParaRPr lang="en-KE" dirty="0"/>
          </a:p>
        </p:txBody>
      </p:sp>
      <p:sp>
        <p:nvSpPr>
          <p:cNvPr id="4" name="Slide Number Placeholder 3">
            <a:extLst>
              <a:ext uri="{FF2B5EF4-FFF2-40B4-BE49-F238E27FC236}">
                <a16:creationId xmlns:a16="http://schemas.microsoft.com/office/drawing/2014/main" id="{63A633DF-08F4-C737-3119-04505F0156E0}"/>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12" name="Picture 11">
            <a:extLst>
              <a:ext uri="{FF2B5EF4-FFF2-40B4-BE49-F238E27FC236}">
                <a16:creationId xmlns:a16="http://schemas.microsoft.com/office/drawing/2014/main" id="{ECDF90ED-EE88-108E-5D13-BDE5D5C9DA65}"/>
              </a:ext>
            </a:extLst>
          </p:cNvPr>
          <p:cNvPicPr>
            <a:picLocks noChangeAspect="1"/>
          </p:cNvPicPr>
          <p:nvPr/>
        </p:nvPicPr>
        <p:blipFill>
          <a:blip r:embed="rId3"/>
          <a:stretch>
            <a:fillRect/>
          </a:stretch>
        </p:blipFill>
        <p:spPr>
          <a:xfrm>
            <a:off x="944381" y="809470"/>
            <a:ext cx="9129008" cy="6048530"/>
          </a:xfrm>
          <a:prstGeom prst="rect">
            <a:avLst/>
          </a:prstGeom>
        </p:spPr>
      </p:pic>
      <p:sp>
        <p:nvSpPr>
          <p:cNvPr id="15" name="TextBox 14">
            <a:extLst>
              <a:ext uri="{FF2B5EF4-FFF2-40B4-BE49-F238E27FC236}">
                <a16:creationId xmlns:a16="http://schemas.microsoft.com/office/drawing/2014/main" id="{2D874A62-7836-3317-0EBF-4D5C60F33177}"/>
              </a:ext>
            </a:extLst>
          </p:cNvPr>
          <p:cNvSpPr txBox="1"/>
          <p:nvPr/>
        </p:nvSpPr>
        <p:spPr>
          <a:xfrm>
            <a:off x="10073389" y="809469"/>
            <a:ext cx="2118611"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bg2"/>
                </a:solidFill>
              </a:rPr>
              <a:t>Less important features include Default, loan, contact &amp; Marital status</a:t>
            </a:r>
          </a:p>
          <a:p>
            <a:pPr marL="285750" indent="-285750">
              <a:buFont typeface="Arial" panose="020B0604020202020204" pitchFamily="34" charset="0"/>
              <a:buChar char="•"/>
            </a:pPr>
            <a:r>
              <a:rPr lang="en-US" sz="2200" dirty="0">
                <a:solidFill>
                  <a:schemeClr val="bg2"/>
                </a:solidFill>
              </a:rPr>
              <a:t>Most important features include Duration, Balance and Age</a:t>
            </a:r>
            <a:endParaRPr lang="en-KE" sz="2200" dirty="0">
              <a:solidFill>
                <a:schemeClr val="bg2"/>
              </a:solidFill>
            </a:endParaRPr>
          </a:p>
        </p:txBody>
      </p:sp>
    </p:spTree>
    <p:extLst>
      <p:ext uri="{BB962C8B-B14F-4D97-AF65-F5344CB8AC3E}">
        <p14:creationId xmlns:p14="http://schemas.microsoft.com/office/powerpoint/2010/main" val="280855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1457-BD6E-0293-7FDD-FEE82F9CD19F}"/>
              </a:ext>
            </a:extLst>
          </p:cNvPr>
          <p:cNvSpPr>
            <a:spLocks noGrp="1"/>
          </p:cNvSpPr>
          <p:nvPr>
            <p:ph type="title"/>
          </p:nvPr>
        </p:nvSpPr>
        <p:spPr/>
        <p:txBody>
          <a:bodyPr/>
          <a:lstStyle/>
          <a:p>
            <a:r>
              <a:rPr lang="en-US" dirty="0"/>
              <a:t>Base Model:</a:t>
            </a:r>
            <a:br>
              <a:rPr lang="en-US" dirty="0"/>
            </a:br>
            <a:r>
              <a:rPr lang="en-US" dirty="0"/>
              <a:t>Logistic Regression Model</a:t>
            </a:r>
            <a:endParaRPr lang="en-KE" dirty="0"/>
          </a:p>
        </p:txBody>
      </p:sp>
      <p:sp>
        <p:nvSpPr>
          <p:cNvPr id="4" name="Slide Number Placeholder 3">
            <a:extLst>
              <a:ext uri="{FF2B5EF4-FFF2-40B4-BE49-F238E27FC236}">
                <a16:creationId xmlns:a16="http://schemas.microsoft.com/office/drawing/2014/main" id="{BB7A5AFA-741A-5E1B-ACB0-1FFBCAC55D1B}"/>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11" name="Picture 10">
            <a:extLst>
              <a:ext uri="{FF2B5EF4-FFF2-40B4-BE49-F238E27FC236}">
                <a16:creationId xmlns:a16="http://schemas.microsoft.com/office/drawing/2014/main" id="{EAB1F284-114A-209A-4A11-C9DD40707519}"/>
              </a:ext>
            </a:extLst>
          </p:cNvPr>
          <p:cNvPicPr>
            <a:picLocks noChangeAspect="1"/>
          </p:cNvPicPr>
          <p:nvPr/>
        </p:nvPicPr>
        <p:blipFill>
          <a:blip r:embed="rId3"/>
          <a:stretch>
            <a:fillRect/>
          </a:stretch>
        </p:blipFill>
        <p:spPr>
          <a:xfrm>
            <a:off x="5381468" y="873769"/>
            <a:ext cx="6810531" cy="5984229"/>
          </a:xfrm>
          <a:prstGeom prst="rect">
            <a:avLst/>
          </a:prstGeom>
        </p:spPr>
      </p:pic>
      <p:sp>
        <p:nvSpPr>
          <p:cNvPr id="12" name="TextBox 11">
            <a:extLst>
              <a:ext uri="{FF2B5EF4-FFF2-40B4-BE49-F238E27FC236}">
                <a16:creationId xmlns:a16="http://schemas.microsoft.com/office/drawing/2014/main" id="{D05AA9EB-B25D-3E7C-9998-0B951361EE4C}"/>
              </a:ext>
            </a:extLst>
          </p:cNvPr>
          <p:cNvSpPr txBox="1"/>
          <p:nvPr/>
        </p:nvSpPr>
        <p:spPr>
          <a:xfrm>
            <a:off x="1813811" y="84519"/>
            <a:ext cx="9968458" cy="630942"/>
          </a:xfrm>
          <a:prstGeom prst="rect">
            <a:avLst/>
          </a:prstGeom>
          <a:noFill/>
        </p:spPr>
        <p:txBody>
          <a:bodyPr wrap="square" rtlCol="0">
            <a:spAutoFit/>
          </a:bodyPr>
          <a:lstStyle/>
          <a:p>
            <a:r>
              <a:rPr lang="en-US" sz="3500" dirty="0">
                <a:solidFill>
                  <a:schemeClr val="bg2"/>
                </a:solidFill>
                <a:latin typeface="+mj-lt"/>
              </a:rPr>
              <a:t>MODEL PERFOMANCE EVALUATION</a:t>
            </a:r>
            <a:endParaRPr lang="en-KE" sz="3500" dirty="0">
              <a:solidFill>
                <a:schemeClr val="bg2"/>
              </a:solidFill>
              <a:latin typeface="+mj-lt"/>
            </a:endParaRPr>
          </a:p>
        </p:txBody>
      </p:sp>
    </p:spTree>
    <p:extLst>
      <p:ext uri="{BB962C8B-B14F-4D97-AF65-F5344CB8AC3E}">
        <p14:creationId xmlns:p14="http://schemas.microsoft.com/office/powerpoint/2010/main" val="305740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E75-0825-F8C4-4C7A-33B5FA4C2EAF}"/>
              </a:ext>
            </a:extLst>
          </p:cNvPr>
          <p:cNvSpPr>
            <a:spLocks noGrp="1"/>
          </p:cNvSpPr>
          <p:nvPr>
            <p:ph type="title"/>
          </p:nvPr>
        </p:nvSpPr>
        <p:spPr>
          <a:xfrm>
            <a:off x="1371597" y="1088211"/>
            <a:ext cx="2256023" cy="4896019"/>
          </a:xfrm>
        </p:spPr>
        <p:txBody>
          <a:bodyPr/>
          <a:lstStyle/>
          <a:p>
            <a:r>
              <a:rPr lang="en-US" dirty="0"/>
              <a:t>KNN Model</a:t>
            </a:r>
            <a:endParaRPr lang="en-KE" dirty="0"/>
          </a:p>
        </p:txBody>
      </p:sp>
      <p:pic>
        <p:nvPicPr>
          <p:cNvPr id="6" name="Content Placeholder 5">
            <a:extLst>
              <a:ext uri="{FF2B5EF4-FFF2-40B4-BE49-F238E27FC236}">
                <a16:creationId xmlns:a16="http://schemas.microsoft.com/office/drawing/2014/main" id="{9640345C-6C7F-8133-A39E-C88DB0A888D9}"/>
              </a:ext>
            </a:extLst>
          </p:cNvPr>
          <p:cNvPicPr>
            <a:picLocks noGrp="1" noChangeAspect="1"/>
          </p:cNvPicPr>
          <p:nvPr>
            <p:ph sz="quarter" idx="10"/>
          </p:nvPr>
        </p:nvPicPr>
        <p:blipFill>
          <a:blip r:embed="rId2"/>
          <a:stretch>
            <a:fillRect/>
          </a:stretch>
        </p:blipFill>
        <p:spPr>
          <a:xfrm>
            <a:off x="3477718" y="873771"/>
            <a:ext cx="8714282" cy="5984228"/>
          </a:xfrm>
        </p:spPr>
      </p:pic>
      <p:sp>
        <p:nvSpPr>
          <p:cNvPr id="4" name="Slide Number Placeholder 3">
            <a:extLst>
              <a:ext uri="{FF2B5EF4-FFF2-40B4-BE49-F238E27FC236}">
                <a16:creationId xmlns:a16="http://schemas.microsoft.com/office/drawing/2014/main" id="{5EF2A297-6CC0-CEE1-3B32-7835EEF5B3A9}"/>
              </a:ext>
            </a:extLst>
          </p:cNvPr>
          <p:cNvSpPr>
            <a:spLocks noGrp="1"/>
          </p:cNvSpPr>
          <p:nvPr>
            <p:ph type="sldNum" sz="quarter" idx="4"/>
          </p:nvPr>
        </p:nvSpPr>
        <p:spPr/>
        <p:txBody>
          <a:bodyPr/>
          <a:lstStyle/>
          <a:p>
            <a:fld id="{08AB70BE-1769-45B8-85A6-0C837432C7E6}" type="slidenum">
              <a:rPr lang="en-US" smtClean="0"/>
              <a:pPr/>
              <a:t>16</a:t>
            </a:fld>
            <a:endParaRPr lang="en-US" dirty="0"/>
          </a:p>
        </p:txBody>
      </p:sp>
    </p:spTree>
    <p:extLst>
      <p:ext uri="{BB962C8B-B14F-4D97-AF65-F5344CB8AC3E}">
        <p14:creationId xmlns:p14="http://schemas.microsoft.com/office/powerpoint/2010/main" val="427221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4DF3-FC57-E71E-01B3-03CF160EB000}"/>
              </a:ext>
            </a:extLst>
          </p:cNvPr>
          <p:cNvSpPr>
            <a:spLocks noGrp="1"/>
          </p:cNvSpPr>
          <p:nvPr>
            <p:ph type="title"/>
          </p:nvPr>
        </p:nvSpPr>
        <p:spPr>
          <a:xfrm>
            <a:off x="1371597" y="1"/>
            <a:ext cx="10260770" cy="1114738"/>
          </a:xfrm>
        </p:spPr>
        <p:txBody>
          <a:bodyPr>
            <a:normAutofit/>
          </a:bodyPr>
          <a:lstStyle/>
          <a:p>
            <a:r>
              <a:rPr lang="en-US" sz="3500" dirty="0"/>
              <a:t>RANDOM FOREST MODEL</a:t>
            </a:r>
            <a:endParaRPr lang="en-KE" sz="3500" dirty="0"/>
          </a:p>
        </p:txBody>
      </p:sp>
      <p:sp>
        <p:nvSpPr>
          <p:cNvPr id="4" name="Slide Number Placeholder 3">
            <a:extLst>
              <a:ext uri="{FF2B5EF4-FFF2-40B4-BE49-F238E27FC236}">
                <a16:creationId xmlns:a16="http://schemas.microsoft.com/office/drawing/2014/main" id="{F2DDEBA0-75BA-4A60-5869-41961D6B8192}"/>
              </a:ext>
            </a:extLst>
          </p:cNvPr>
          <p:cNvSpPr>
            <a:spLocks noGrp="1"/>
          </p:cNvSpPr>
          <p:nvPr>
            <p:ph type="sldNum" sz="quarter" idx="4"/>
          </p:nvPr>
        </p:nvSpPr>
        <p:spPr/>
        <p:txBody>
          <a:bodyPr/>
          <a:lstStyle/>
          <a:p>
            <a:fld id="{08AB70BE-1769-45B8-85A6-0C837432C7E6}" type="slidenum">
              <a:rPr lang="en-US" smtClean="0"/>
              <a:pPr/>
              <a:t>17</a:t>
            </a:fld>
            <a:endParaRPr lang="en-US" dirty="0"/>
          </a:p>
        </p:txBody>
      </p:sp>
      <p:pic>
        <p:nvPicPr>
          <p:cNvPr id="6" name="Picture 5">
            <a:extLst>
              <a:ext uri="{FF2B5EF4-FFF2-40B4-BE49-F238E27FC236}">
                <a16:creationId xmlns:a16="http://schemas.microsoft.com/office/drawing/2014/main" id="{942EED82-7D31-BD2C-6A09-3E7C9A672674}"/>
              </a:ext>
            </a:extLst>
          </p:cNvPr>
          <p:cNvPicPr>
            <a:picLocks noChangeAspect="1"/>
          </p:cNvPicPr>
          <p:nvPr/>
        </p:nvPicPr>
        <p:blipFill>
          <a:blip r:embed="rId3"/>
          <a:stretch>
            <a:fillRect/>
          </a:stretch>
        </p:blipFill>
        <p:spPr>
          <a:xfrm>
            <a:off x="801971" y="794480"/>
            <a:ext cx="7877334" cy="6063520"/>
          </a:xfrm>
          <a:prstGeom prst="rect">
            <a:avLst/>
          </a:prstGeom>
        </p:spPr>
      </p:pic>
      <p:sp>
        <p:nvSpPr>
          <p:cNvPr id="7" name="TextBox 6">
            <a:extLst>
              <a:ext uri="{FF2B5EF4-FFF2-40B4-BE49-F238E27FC236}">
                <a16:creationId xmlns:a16="http://schemas.microsoft.com/office/drawing/2014/main" id="{36ACBD0B-5453-5B32-E56D-EBC41C9D95A7}"/>
              </a:ext>
            </a:extLst>
          </p:cNvPr>
          <p:cNvSpPr txBox="1"/>
          <p:nvPr/>
        </p:nvSpPr>
        <p:spPr>
          <a:xfrm>
            <a:off x="8859187" y="944380"/>
            <a:ext cx="3102964" cy="5847755"/>
          </a:xfrm>
          <a:prstGeom prst="rect">
            <a:avLst/>
          </a:prstGeom>
          <a:noFill/>
        </p:spPr>
        <p:txBody>
          <a:bodyPr wrap="square" rtlCol="0">
            <a:spAutoFit/>
          </a:bodyPr>
          <a:lstStyle/>
          <a:p>
            <a:r>
              <a:rPr lang="en-US" sz="1700" b="1" dirty="0">
                <a:solidFill>
                  <a:schemeClr val="bg2"/>
                </a:solidFill>
              </a:rPr>
              <a:t>1. Accuracy: The model performs similarly on both training and test sets, with a slight increase in accuracy on the test set (96.11% vs. 95.96%).</a:t>
            </a:r>
          </a:p>
          <a:p>
            <a:r>
              <a:rPr lang="en-US" sz="1700" b="1" dirty="0">
                <a:solidFill>
                  <a:schemeClr val="bg2"/>
                </a:solidFill>
              </a:rPr>
              <a:t>2. Class 0 (Negative class):</a:t>
            </a:r>
          </a:p>
          <a:p>
            <a:r>
              <a:rPr lang="en-US" sz="1700" b="1" dirty="0">
                <a:solidFill>
                  <a:schemeClr val="bg2"/>
                </a:solidFill>
              </a:rPr>
              <a:t>   - High precision, recall, and F1-score on both sets, showing the model is very effective in correctly identifying the negative class.</a:t>
            </a:r>
          </a:p>
          <a:p>
            <a:r>
              <a:rPr lang="en-US" sz="1700" b="1" dirty="0">
                <a:solidFill>
                  <a:schemeClr val="bg2"/>
                </a:solidFill>
              </a:rPr>
              <a:t>3. Class 1 (Positive class):</a:t>
            </a:r>
          </a:p>
          <a:p>
            <a:r>
              <a:rPr lang="en-US" sz="1700" b="1" dirty="0">
                <a:solidFill>
                  <a:schemeClr val="bg2"/>
                </a:solidFill>
              </a:rPr>
              <a:t>   - Slight decrease in recall for Class 1 on the test set (70% vs. 68%), indicating the model is slightly better at identifying positive cases in the test set.</a:t>
            </a:r>
          </a:p>
          <a:p>
            <a:r>
              <a:rPr lang="en-US" sz="1700" b="1" dirty="0">
                <a:solidFill>
                  <a:schemeClr val="bg2"/>
                </a:solidFill>
              </a:rPr>
              <a:t>   - Precision for Class 1 remains very similar between the training and test sets (around 0.95–0.97).</a:t>
            </a:r>
          </a:p>
        </p:txBody>
      </p:sp>
    </p:spTree>
    <p:extLst>
      <p:ext uri="{BB962C8B-B14F-4D97-AF65-F5344CB8AC3E}">
        <p14:creationId xmlns:p14="http://schemas.microsoft.com/office/powerpoint/2010/main" val="397808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FD2B-D855-CBD0-FF9A-89CD299F68E1}"/>
              </a:ext>
            </a:extLst>
          </p:cNvPr>
          <p:cNvSpPr>
            <a:spLocks noGrp="1"/>
          </p:cNvSpPr>
          <p:nvPr>
            <p:ph type="title"/>
          </p:nvPr>
        </p:nvSpPr>
        <p:spPr/>
        <p:txBody>
          <a:bodyPr>
            <a:normAutofit/>
          </a:bodyPr>
          <a:lstStyle/>
          <a:p>
            <a:r>
              <a:rPr lang="en-US" sz="3500" dirty="0"/>
              <a:t>PREDICTING PROBABILITY OF SUBSCRIPTION FOR EACH CUSTOMER</a:t>
            </a:r>
            <a:endParaRPr lang="en-KE" sz="3500" dirty="0"/>
          </a:p>
        </p:txBody>
      </p:sp>
      <p:sp>
        <p:nvSpPr>
          <p:cNvPr id="4" name="Slide Number Placeholder 3">
            <a:extLst>
              <a:ext uri="{FF2B5EF4-FFF2-40B4-BE49-F238E27FC236}">
                <a16:creationId xmlns:a16="http://schemas.microsoft.com/office/drawing/2014/main" id="{900A9FE9-5398-CC49-6D3A-540C80E92106}"/>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8" name="Content Placeholder 7">
            <a:extLst>
              <a:ext uri="{FF2B5EF4-FFF2-40B4-BE49-F238E27FC236}">
                <a16:creationId xmlns:a16="http://schemas.microsoft.com/office/drawing/2014/main" id="{168DE75E-2441-9454-7DBB-B346DD36EA06}"/>
              </a:ext>
            </a:extLst>
          </p:cNvPr>
          <p:cNvSpPr>
            <a:spLocks noGrp="1"/>
          </p:cNvSpPr>
          <p:nvPr>
            <p:ph sz="quarter" idx="10"/>
          </p:nvPr>
        </p:nvSpPr>
        <p:spPr/>
        <p:txBody>
          <a:bodyPr/>
          <a:lstStyle/>
          <a:p>
            <a:endParaRPr lang="en-KE"/>
          </a:p>
        </p:txBody>
      </p:sp>
      <p:pic>
        <p:nvPicPr>
          <p:cNvPr id="10" name="Picture 9">
            <a:extLst>
              <a:ext uri="{FF2B5EF4-FFF2-40B4-BE49-F238E27FC236}">
                <a16:creationId xmlns:a16="http://schemas.microsoft.com/office/drawing/2014/main" id="{C0E8A9CD-AED4-6BBF-6F72-A66D89081A70}"/>
              </a:ext>
            </a:extLst>
          </p:cNvPr>
          <p:cNvPicPr>
            <a:picLocks noChangeAspect="1"/>
          </p:cNvPicPr>
          <p:nvPr/>
        </p:nvPicPr>
        <p:blipFill>
          <a:blip r:embed="rId2"/>
          <a:stretch>
            <a:fillRect/>
          </a:stretch>
        </p:blipFill>
        <p:spPr>
          <a:xfrm>
            <a:off x="5867402" y="1088209"/>
            <a:ext cx="5794945" cy="5582413"/>
          </a:xfrm>
          <a:prstGeom prst="rect">
            <a:avLst/>
          </a:prstGeom>
        </p:spPr>
      </p:pic>
    </p:spTree>
    <p:extLst>
      <p:ext uri="{BB962C8B-B14F-4D97-AF65-F5344CB8AC3E}">
        <p14:creationId xmlns:p14="http://schemas.microsoft.com/office/powerpoint/2010/main" val="13608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714E-996A-C49D-1672-690908CAFD7A}"/>
              </a:ext>
            </a:extLst>
          </p:cNvPr>
          <p:cNvSpPr>
            <a:spLocks noGrp="1"/>
          </p:cNvSpPr>
          <p:nvPr>
            <p:ph type="title"/>
          </p:nvPr>
        </p:nvSpPr>
        <p:spPr>
          <a:xfrm>
            <a:off x="1371597" y="164892"/>
            <a:ext cx="4602483" cy="644577"/>
          </a:xfrm>
        </p:spPr>
        <p:txBody>
          <a:bodyPr>
            <a:normAutofit/>
          </a:bodyPr>
          <a:lstStyle/>
          <a:p>
            <a:r>
              <a:rPr lang="en-US" sz="3500" dirty="0"/>
              <a:t>CONCLUSIONS</a:t>
            </a:r>
            <a:endParaRPr lang="en-KE" sz="3500" dirty="0"/>
          </a:p>
        </p:txBody>
      </p:sp>
      <p:sp>
        <p:nvSpPr>
          <p:cNvPr id="3" name="Content Placeholder 2">
            <a:extLst>
              <a:ext uri="{FF2B5EF4-FFF2-40B4-BE49-F238E27FC236}">
                <a16:creationId xmlns:a16="http://schemas.microsoft.com/office/drawing/2014/main" id="{5F0C8DB2-9A18-BC07-E9CF-2781FF23D872}"/>
              </a:ext>
            </a:extLst>
          </p:cNvPr>
          <p:cNvSpPr>
            <a:spLocks noGrp="1"/>
          </p:cNvSpPr>
          <p:nvPr>
            <p:ph sz="quarter" idx="10"/>
          </p:nvPr>
        </p:nvSpPr>
        <p:spPr>
          <a:xfrm>
            <a:off x="854438" y="944379"/>
            <a:ext cx="11337561" cy="5913620"/>
          </a:xfrm>
        </p:spPr>
        <p:txBody>
          <a:bodyPr>
            <a:noAutofit/>
          </a:bodyPr>
          <a:lstStyle/>
          <a:p>
            <a:r>
              <a:rPr lang="en-US" sz="2200" dirty="0"/>
              <a:t>- </a:t>
            </a:r>
            <a:r>
              <a:rPr lang="en-US" sz="2100" dirty="0"/>
              <a:t>Key Factors: Duration of the call, balance, and age are the strongest predictors.</a:t>
            </a:r>
          </a:p>
          <a:p>
            <a:r>
              <a:rPr lang="en-US" sz="2100" dirty="0"/>
              <a:t>- Campaign Timing: The day, month, and timing of contact matter for successful subscriptions.</a:t>
            </a:r>
          </a:p>
          <a:p>
            <a:pPr marL="342900" indent="-342900">
              <a:buFontTx/>
              <a:buChar char="-"/>
            </a:pPr>
            <a:r>
              <a:rPr lang="en-US" sz="2100" dirty="0"/>
              <a:t>Demographics and Financial Stability: Job type and balance are secondary but important indicators.</a:t>
            </a:r>
          </a:p>
          <a:p>
            <a:pPr marL="342900" indent="-342900">
              <a:buFontTx/>
              <a:buChar char="-"/>
            </a:pPr>
            <a:r>
              <a:rPr lang="en-US" sz="2100" dirty="0"/>
              <a:t> Random Forest The model generalizes well from training to testing with consistent performance(96.11%), particularly in predicting the negative class (Class 0). The slight improvement in recall for the positive class (Class 1) on the test set may indicate better generalization or data characteristics in the test set. The model seems well-calibrated with no significant overfitting or underfitting.</a:t>
            </a:r>
          </a:p>
          <a:p>
            <a:pPr marL="342900" indent="-342900">
              <a:buFontTx/>
              <a:buChar char="-"/>
            </a:pPr>
            <a:r>
              <a:rPr lang="en-US" sz="2100" dirty="0"/>
              <a:t>Customers with high `</a:t>
            </a:r>
            <a:r>
              <a:rPr lang="en-US" sz="2100" dirty="0" err="1"/>
              <a:t>subscription_prob</a:t>
            </a:r>
            <a:r>
              <a:rPr lang="en-US" sz="2100" dirty="0"/>
              <a:t>` values (e.g., 0.892162, 0.871691, 0.870282) have a high likelihood of conversion.   </a:t>
            </a:r>
          </a:p>
          <a:p>
            <a:pPr marL="342900" indent="-342900">
              <a:buFontTx/>
              <a:buChar char="-"/>
            </a:pPr>
            <a:r>
              <a:rPr lang="en-US" sz="2100" dirty="0"/>
              <a:t>- Customers with `</a:t>
            </a:r>
            <a:r>
              <a:rPr lang="en-US" sz="2100" dirty="0" err="1"/>
              <a:t>subscription_prob</a:t>
            </a:r>
            <a:r>
              <a:rPr lang="en-US" sz="2100" dirty="0"/>
              <a:t>` values between 0.75 and 0.80 represent the next tier of likely conversions. While not as urgent as the highest-probability customers, this segment still holds significant potential and should be targeted with focused outreach. </a:t>
            </a:r>
            <a:endParaRPr lang="en-KE" sz="2100" dirty="0"/>
          </a:p>
        </p:txBody>
      </p:sp>
      <p:sp>
        <p:nvSpPr>
          <p:cNvPr id="4" name="Slide Number Placeholder 3">
            <a:extLst>
              <a:ext uri="{FF2B5EF4-FFF2-40B4-BE49-F238E27FC236}">
                <a16:creationId xmlns:a16="http://schemas.microsoft.com/office/drawing/2014/main" id="{EAAE5D9C-7B2D-D905-F9A8-24E2B6BC6179}"/>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Tree>
    <p:extLst>
      <p:ext uri="{BB962C8B-B14F-4D97-AF65-F5344CB8AC3E}">
        <p14:creationId xmlns:p14="http://schemas.microsoft.com/office/powerpoint/2010/main" val="192652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231567" y="434716"/>
            <a:ext cx="6145967" cy="4976734"/>
          </a:xfrm>
        </p:spPr>
        <p:txBody>
          <a:bodyPr>
            <a:noAutofit/>
          </a:bodyPr>
          <a:lstStyle/>
          <a:p>
            <a:r>
              <a:rPr lang="en-US" sz="2800" dirty="0"/>
              <a:t>Term deposits are a type of fixed investment where customers deposit money with a financial institution for a predetermined   period at an agreed interest rate. These deposits are a reliable and significant source of income for banks, as they provide a  stable inflow of funds while offering customers a secure way to grow their savings. </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83B9-37CB-70E4-3C3B-610F75CD1607}"/>
              </a:ext>
            </a:extLst>
          </p:cNvPr>
          <p:cNvSpPr>
            <a:spLocks noGrp="1"/>
          </p:cNvSpPr>
          <p:nvPr>
            <p:ph type="title"/>
          </p:nvPr>
        </p:nvSpPr>
        <p:spPr>
          <a:xfrm>
            <a:off x="1259175" y="1"/>
            <a:ext cx="9758596" cy="874896"/>
          </a:xfrm>
        </p:spPr>
        <p:txBody>
          <a:bodyPr>
            <a:normAutofit/>
          </a:bodyPr>
          <a:lstStyle/>
          <a:p>
            <a:r>
              <a:rPr lang="en-US" dirty="0"/>
              <a:t>RECOMMENDATIONS</a:t>
            </a:r>
            <a:endParaRPr lang="en-KE" dirty="0"/>
          </a:p>
        </p:txBody>
      </p:sp>
      <p:sp>
        <p:nvSpPr>
          <p:cNvPr id="3" name="Content Placeholder 2">
            <a:extLst>
              <a:ext uri="{FF2B5EF4-FFF2-40B4-BE49-F238E27FC236}">
                <a16:creationId xmlns:a16="http://schemas.microsoft.com/office/drawing/2014/main" id="{E0E9ACBB-7DBC-AB3E-6D6F-1B6C424DB6CB}"/>
              </a:ext>
            </a:extLst>
          </p:cNvPr>
          <p:cNvSpPr>
            <a:spLocks noGrp="1"/>
          </p:cNvSpPr>
          <p:nvPr>
            <p:ph sz="quarter" idx="10"/>
          </p:nvPr>
        </p:nvSpPr>
        <p:spPr>
          <a:xfrm>
            <a:off x="914400" y="874897"/>
            <a:ext cx="11277599" cy="5983102"/>
          </a:xfrm>
        </p:spPr>
        <p:txBody>
          <a:bodyPr>
            <a:normAutofit/>
          </a:bodyPr>
          <a:lstStyle/>
          <a:p>
            <a:r>
              <a:rPr lang="en-US" sz="1900" dirty="0"/>
              <a:t>- Focus on longer, high-quality interactions</a:t>
            </a:r>
          </a:p>
          <a:p>
            <a:r>
              <a:rPr lang="en-US" sz="1900" dirty="0"/>
              <a:t>- Tailor campaigns based on age and balance.</a:t>
            </a:r>
          </a:p>
          <a:p>
            <a:r>
              <a:rPr lang="en-US" sz="1900" dirty="0"/>
              <a:t>- Utilize personalized outreach strategies to improve subscription rates.</a:t>
            </a:r>
          </a:p>
          <a:p>
            <a:r>
              <a:rPr lang="en-US" sz="1900" dirty="0"/>
              <a:t>- Focus on Random Forest for its overall performance and improve recall for the minority class by addressing class imbalance and tuning model parameters.</a:t>
            </a:r>
          </a:p>
          <a:p>
            <a:r>
              <a:rPr lang="en-US" sz="1900" dirty="0"/>
              <a:t>- Target High-Probability Customers: Focus marketing efforts on customers with high `subscription_prob` (e.g., 0.892162, 0.871691, 0.870282). These customers are highly likely to subscribe, requiring minimal outreach for better conversion rates.</a:t>
            </a:r>
          </a:p>
          <a:p>
            <a:r>
              <a:rPr lang="en-US" sz="1900" dirty="0"/>
              <a:t>- Use a Probability Threshold: Consider customers with probabilities around 0.75–0.80 for the next tier of targeted outreach. While not as urgent as the highest-probability customers, they still represent a valuable segment to target.</a:t>
            </a:r>
          </a:p>
          <a:p>
            <a:r>
              <a:rPr lang="en-US" sz="1900" dirty="0"/>
              <a:t>- Optimize Resource Allocation: Allocate resources efficiently by prioritizing customers with probabilities above 0.8. This ensures higher conversion rates with less effort on low-probability customers.</a:t>
            </a:r>
          </a:p>
          <a:p>
            <a:r>
              <a:rPr lang="en-US" sz="1900" dirty="0"/>
              <a:t>- Reduce Unnecessary Outreach: Deprioritize customers with lower probabilities (e.g., 0.716083, 0.725284), or approach them with different strategies, such as offering incentives or alternate products.</a:t>
            </a:r>
            <a:endParaRPr lang="en-KE" sz="1900" dirty="0"/>
          </a:p>
        </p:txBody>
      </p:sp>
      <p:sp>
        <p:nvSpPr>
          <p:cNvPr id="4" name="Slide Number Placeholder 3">
            <a:extLst>
              <a:ext uri="{FF2B5EF4-FFF2-40B4-BE49-F238E27FC236}">
                <a16:creationId xmlns:a16="http://schemas.microsoft.com/office/drawing/2014/main" id="{561EEA6A-8428-2DD1-8DC3-6EE8EB0FD312}"/>
              </a:ext>
            </a:extLst>
          </p:cNvPr>
          <p:cNvSpPr>
            <a:spLocks noGrp="1"/>
          </p:cNvSpPr>
          <p:nvPr>
            <p:ph type="sldNum" sz="quarter" idx="4"/>
          </p:nvPr>
        </p:nvSpPr>
        <p:spPr/>
        <p:txBody>
          <a:bodyPr/>
          <a:lstStyle/>
          <a:p>
            <a:fld id="{08AB70BE-1769-45B8-85A6-0C837432C7E6}" type="slidenum">
              <a:rPr lang="en-US" smtClean="0"/>
              <a:pPr/>
              <a:t>20</a:t>
            </a:fld>
            <a:endParaRPr lang="en-US" dirty="0"/>
          </a:p>
        </p:txBody>
      </p:sp>
    </p:spTree>
    <p:extLst>
      <p:ext uri="{BB962C8B-B14F-4D97-AF65-F5344CB8AC3E}">
        <p14:creationId xmlns:p14="http://schemas.microsoft.com/office/powerpoint/2010/main" val="1499301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p:txBody>
          <a:bodyPr/>
          <a:lstStyle/>
          <a:p>
            <a:r>
              <a:rPr lang="en-US" dirty="0"/>
              <a:t>Richard Mokaya </a:t>
            </a:r>
          </a:p>
          <a:p>
            <a:r>
              <a:rPr lang="en-US" dirty="0"/>
              <a:t>+254707751916</a:t>
            </a:r>
          </a:p>
          <a:p>
            <a:r>
              <a:rPr lang="en-US" dirty="0"/>
              <a:t>rmokaya1@gmail.com</a:t>
            </a: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1371598" y="1415562"/>
            <a:ext cx="3650107" cy="4009292"/>
          </a:xfrm>
        </p:spPr>
        <p:txBody>
          <a:bodyPr/>
          <a:lstStyle/>
          <a:p>
            <a:r>
              <a:rPr lang="en-US" dirty="0">
                <a:solidFill>
                  <a:schemeClr val="accent2">
                    <a:lumMod val="75000"/>
                  </a:schemeClr>
                </a:solidFill>
              </a:rPr>
              <a:t>Business</a:t>
            </a:r>
            <a:r>
              <a:rPr lang="en-US" dirty="0"/>
              <a:t> </a:t>
            </a:r>
            <a:r>
              <a:rPr lang="en-US" dirty="0">
                <a:solidFill>
                  <a:schemeClr val="accent2">
                    <a:lumMod val="75000"/>
                  </a:schemeClr>
                </a:solidFill>
              </a:rPr>
              <a:t>Problem</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4"/>
          <a:srcRect l="28995" r="28995"/>
          <a:stretch/>
        </p:blipFill>
        <p:spPr>
          <a:xfrm>
            <a:off x="5021705" y="0"/>
            <a:ext cx="7170296" cy="6858000"/>
          </a:xfr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5" name="TextBox 4">
            <a:extLst>
              <a:ext uri="{FF2B5EF4-FFF2-40B4-BE49-F238E27FC236}">
                <a16:creationId xmlns:a16="http://schemas.microsoft.com/office/drawing/2014/main" id="{FC0CCDCD-178B-0FAE-5D49-DA4194A9E059}"/>
              </a:ext>
            </a:extLst>
          </p:cNvPr>
          <p:cNvSpPr txBox="1"/>
          <p:nvPr/>
        </p:nvSpPr>
        <p:spPr>
          <a:xfrm>
            <a:off x="7390151" y="1415562"/>
            <a:ext cx="4679431" cy="4832092"/>
          </a:xfrm>
          <a:prstGeom prst="rect">
            <a:avLst/>
          </a:prstGeom>
          <a:noFill/>
        </p:spPr>
        <p:txBody>
          <a:bodyPr wrap="square" rtlCol="0">
            <a:spAutoFit/>
          </a:bodyPr>
          <a:lstStyle/>
          <a:p>
            <a:r>
              <a:rPr lang="en-US" sz="2800" dirty="0">
                <a:solidFill>
                  <a:schemeClr val="bg2"/>
                </a:solidFill>
              </a:rPr>
              <a:t>Telephonic marketing is an effective but costly method for promoting term deposits. To optimize resources and improve   conversion rates, the bank needs to identify customers most likely to subscribe to a term deposit before reaching out, ensuring   more targeted and cost-efficient marketing efforts</a:t>
            </a:r>
            <a:r>
              <a:rPr lang="en-US" sz="2800" dirty="0"/>
              <a:t>. </a:t>
            </a:r>
            <a:endParaRPr lang="en-KE" sz="2800" dirty="0"/>
          </a:p>
        </p:txBody>
      </p:sp>
    </p:spTree>
    <p:extLst>
      <p:ext uri="{BB962C8B-B14F-4D97-AF65-F5344CB8AC3E}">
        <p14:creationId xmlns:p14="http://schemas.microsoft.com/office/powerpoint/2010/main" val="31241753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5676415" y="360486"/>
            <a:ext cx="5032725" cy="658846"/>
          </a:xfrm>
        </p:spPr>
        <p:txBody>
          <a:bodyPr/>
          <a:lstStyle/>
          <a:p>
            <a:r>
              <a:rPr lang="en-US" dirty="0"/>
              <a:t>Objectives</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a:xfrm>
            <a:off x="0" y="0"/>
            <a:ext cx="1933731" cy="6858000"/>
          </a:xfrm>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2038662" y="1304144"/>
            <a:ext cx="9758597" cy="4976735"/>
          </a:xfrm>
        </p:spPr>
        <p:txBody>
          <a:bodyPr>
            <a:noAutofit/>
          </a:bodyPr>
          <a:lstStyle/>
          <a:p>
            <a:r>
              <a:rPr lang="en-US" sz="2200" b="1" dirty="0"/>
              <a:t>1. Identify Key Predictors: </a:t>
            </a:r>
            <a:r>
              <a:rPr lang="en-US" sz="2200" dirty="0"/>
              <a:t>Analyze customer demographics, previous interactions, and campaign details to determine the most important factors influencing a customer’s decision to subscribe to a term deposit.</a:t>
            </a:r>
          </a:p>
          <a:p>
            <a:endParaRPr lang="en-US" sz="2200" dirty="0"/>
          </a:p>
          <a:p>
            <a:r>
              <a:rPr lang="en-US" sz="2200" b="1" dirty="0"/>
              <a:t>2. Develop the Best Prediction Model: </a:t>
            </a:r>
            <a:r>
              <a:rPr lang="en-US" sz="2200" dirty="0"/>
              <a:t>Build and evaluate multiple classification models to identify the most accurate model for predicting whether a customer will subscribe to a term deposit, ensuring optimal performance.</a:t>
            </a:r>
          </a:p>
          <a:p>
            <a:endParaRPr lang="en-US" sz="2200" dirty="0"/>
          </a:p>
          <a:p>
            <a:r>
              <a:rPr lang="en-US" sz="2200" b="1" dirty="0"/>
              <a:t>3. Optimize Marketing Strategies: </a:t>
            </a:r>
            <a:r>
              <a:rPr lang="en-US" sz="2200" dirty="0"/>
              <a:t>Use the insights from the model to recommend targeted telephonic marketing strategies, focusing on high-potential customers to maximize conversion rates and reduce unnecessary outreach.</a:t>
            </a:r>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9525000" cy="1019909"/>
          </a:xfrm>
        </p:spPr>
        <p:txBody>
          <a:bodyPr/>
          <a:lstStyle/>
          <a:p>
            <a:r>
              <a:rPr lang="en-US" dirty="0"/>
              <a:t>Metrics of success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81748" y="1266092"/>
            <a:ext cx="9514852" cy="4717011"/>
          </a:xfrm>
        </p:spPr>
        <p:txBody>
          <a:bodyPr>
            <a:noAutofit/>
          </a:bodyPr>
          <a:lstStyle/>
          <a:p>
            <a:r>
              <a:rPr lang="en-US" sz="2000" b="1" dirty="0"/>
              <a:t>1. Model Accuracy: Achieve over 80% accuracy in predicting customer subscription to a term deposit.</a:t>
            </a:r>
          </a:p>
          <a:p>
            <a:r>
              <a:rPr lang="en-US" sz="2000" b="1" dirty="0"/>
              <a:t>2. Precision &amp; Recall: High precision and recall for identifying customers likely to subscribe (Class 1).</a:t>
            </a:r>
          </a:p>
          <a:p>
            <a:r>
              <a:rPr lang="en-US" sz="2000" b="1" dirty="0"/>
              <a:t>3. Feature Importance: Identify key factors influencing subscription decisions to optimize marketing strategies.</a:t>
            </a:r>
          </a:p>
          <a:p>
            <a:r>
              <a:rPr lang="en-US" sz="2000" b="1" dirty="0"/>
              <a:t>4. Conversion Rate: Increase conversion rates by targeting high-potential customers.</a:t>
            </a:r>
          </a:p>
          <a:p>
            <a:r>
              <a:rPr lang="en-US" sz="2000" b="1" dirty="0"/>
              <a:t>5. Outreach Efficiency: Reduce unnecessary outreach to non-potential customers.</a:t>
            </a:r>
          </a:p>
          <a:p>
            <a:r>
              <a:rPr lang="en-US" sz="2000" b="1" dirty="0"/>
              <a:t>6. Cross-validation Performance: Ensure consistent performance across different data subsets to avoid overfitting.</a:t>
            </a:r>
            <a:endParaRPr lang="en-US" sz="2000"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1750733" y="157397"/>
            <a:ext cx="8690533" cy="562131"/>
          </a:xfrm>
        </p:spPr>
        <p:txBody>
          <a:bodyPr>
            <a:normAutofit fontScale="90000"/>
          </a:bodyPr>
          <a:lstStyle/>
          <a:p>
            <a:r>
              <a:rPr lang="en-US" dirty="0"/>
              <a:t>Dataset Overview</a:t>
            </a:r>
          </a:p>
        </p:txBody>
      </p:sp>
      <p:sp>
        <p:nvSpPr>
          <p:cNvPr id="4" name="Content Placeholder 3">
            <a:extLst>
              <a:ext uri="{FF2B5EF4-FFF2-40B4-BE49-F238E27FC236}">
                <a16:creationId xmlns:a16="http://schemas.microsoft.com/office/drawing/2014/main" id="{B9D6390D-BFD6-DF07-2067-06D2785D587D}"/>
              </a:ext>
            </a:extLst>
          </p:cNvPr>
          <p:cNvSpPr>
            <a:spLocks noGrp="1"/>
          </p:cNvSpPr>
          <p:nvPr>
            <p:ph sz="quarter" idx="10"/>
          </p:nvPr>
        </p:nvSpPr>
        <p:spPr>
          <a:xfrm>
            <a:off x="539646" y="719529"/>
            <a:ext cx="10827893" cy="5981074"/>
          </a:xfrm>
        </p:spPr>
        <p:txBody>
          <a:bodyPr>
            <a:noAutofit/>
          </a:bodyPr>
          <a:lstStyle/>
          <a:p>
            <a:r>
              <a:rPr lang="en-US" sz="2200" noProof="1"/>
              <a:t>This dataset is related to the direct marketing campaigns of a Portuguese banking institution. The marketing campaigns were conducted through phone calls, often requiring multiple contacts with the same client to determine whether they would subscribe to the product (bank term deposit). </a:t>
            </a:r>
          </a:p>
          <a:p>
            <a:r>
              <a:rPr lang="en-US" sz="2200" noProof="1"/>
              <a:t>Data source: </a:t>
            </a:r>
            <a:r>
              <a:rPr lang="en-US" sz="2200" noProof="1">
                <a:hlinkClick r:id="rId3"/>
              </a:rPr>
              <a:t>https://www.kaggle.com/datasets/thedevastator/bank-term-deposit-predictions?resource=download</a:t>
            </a:r>
            <a:r>
              <a:rPr lang="en-US" sz="2200" noProof="1"/>
              <a:t> </a:t>
            </a:r>
          </a:p>
          <a:p>
            <a:r>
              <a:rPr lang="en-US" sz="2200" noProof="1"/>
              <a:t>The target variable indicates whether the client subscribed (`"yes"`) or not (`"no"`).</a:t>
            </a:r>
          </a:p>
          <a:p>
            <a:r>
              <a:rPr lang="en-US" sz="2200" noProof="1"/>
              <a:t>The data folder contains two datasets:</a:t>
            </a:r>
          </a:p>
          <a:p>
            <a:r>
              <a:rPr lang="en-US" sz="2200" noProof="1"/>
              <a:t>- train.csv: Contains 45,211 rows and 18 columns, ordered by date (from May 2008 to November 2010).</a:t>
            </a:r>
          </a:p>
          <a:p>
            <a:r>
              <a:rPr lang="en-US" sz="2200" noProof="1"/>
              <a:t>- test.csv: Contains 4,521 rows and 18 columns, representing 10% of the examples, randomly selected from `train.csv`.</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247034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362805" y="344399"/>
            <a:ext cx="9599008" cy="614971"/>
          </a:xfrm>
        </p:spPr>
        <p:txBody>
          <a:bodyPr/>
          <a:lstStyle/>
          <a:p>
            <a:r>
              <a:rPr lang="en-US" dirty="0"/>
              <a:t>Column Description</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362805" y="959370"/>
            <a:ext cx="10614336" cy="5023734"/>
          </a:xfrm>
        </p:spPr>
        <p:txBody>
          <a:bodyPr>
            <a:noAutofit/>
          </a:bodyPr>
          <a:lstStyle/>
          <a:p>
            <a:r>
              <a:rPr lang="en-US" sz="2000" noProof="1"/>
              <a:t>1. age`: Age of the client (numeric).</a:t>
            </a:r>
          </a:p>
          <a:p>
            <a:r>
              <a:rPr lang="en-US" sz="2000" noProof="1"/>
              <a:t>2. job`: Type of job (categorical: `"admin."`, `"unknown"`, `"unemployed"`, `"management"`, `"housemaid"`, `"entrepreneur"`, `"student"`, `"blue-collar"`, `"self-employed"`, `"retired"`, `"technician"`, `"services"`).</a:t>
            </a:r>
          </a:p>
          <a:p>
            <a:r>
              <a:rPr lang="en-US" sz="2000" noProof="1"/>
              <a:t>3. `marital`: Marital status (categorical: `"married"`, `"divorced"`, `"single"`; note: `"divorced"` includes divorced or widowed).</a:t>
            </a:r>
          </a:p>
          <a:p>
            <a:r>
              <a:rPr lang="en-US" sz="2000" noProof="1"/>
              <a:t>4. `education`: Level of education (categorical: `"unknown"`, `"secondary"`, `"primary"`, `"tertiary"`).</a:t>
            </a:r>
          </a:p>
          <a:p>
            <a:r>
              <a:rPr lang="en-US" sz="2000" noProof="1"/>
              <a:t>5. `default`: Has credit in default? (binary: `"yes"`, `"no"`).</a:t>
            </a:r>
          </a:p>
          <a:p>
            <a:r>
              <a:rPr lang="en-US" sz="2000" noProof="1"/>
              <a:t>6. `balance`: Average yearly balance in euros (numeric).</a:t>
            </a:r>
          </a:p>
          <a:p>
            <a:r>
              <a:rPr lang="en-US" sz="2000" noProof="1"/>
              <a:t>7. housing`: Has a housing loan? (binary: `"yes"`, `"no"`).</a:t>
            </a:r>
          </a:p>
          <a:p>
            <a:r>
              <a:rPr lang="en-US" sz="2000" noProof="1"/>
              <a:t>8. `loan`: Has a personal loan? (binary: `"yes"`, `"no"`)</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34218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Exploratory Data Analysis</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370867" y="2274033"/>
            <a:ext cx="3347782" cy="3841954"/>
          </a:xfrm>
        </p:spPr>
        <p:txBody>
          <a:bodyPr>
            <a:noAutofit/>
          </a:bodyPr>
          <a:lstStyle/>
          <a:p>
            <a:r>
              <a:rPr lang="en-US" sz="2600" dirty="0"/>
              <a:t>Most customers had attained Secondary school level of education i.e., 51.3% followed by those with Tertiary level of education at 29.4%</a:t>
            </a:r>
          </a:p>
        </p:txBody>
      </p:sp>
      <p:pic>
        <p:nvPicPr>
          <p:cNvPr id="7" name="Content Placeholder 6">
            <a:extLst>
              <a:ext uri="{FF2B5EF4-FFF2-40B4-BE49-F238E27FC236}">
                <a16:creationId xmlns:a16="http://schemas.microsoft.com/office/drawing/2014/main" id="{AA9E38A4-8E83-B88C-5F78-095FCFA0D926}"/>
              </a:ext>
            </a:extLst>
          </p:cNvPr>
          <p:cNvPicPr>
            <a:picLocks noGrp="1" noChangeAspect="1"/>
          </p:cNvPicPr>
          <p:nvPr>
            <p:ph sz="quarter" idx="11"/>
          </p:nvPr>
        </p:nvPicPr>
        <p:blipFill>
          <a:blip r:embed="rId3"/>
          <a:stretch>
            <a:fillRect/>
          </a:stretch>
        </p:blipFill>
        <p:spPr>
          <a:xfrm>
            <a:off x="4572001" y="1543987"/>
            <a:ext cx="6248402" cy="4572000"/>
          </a:xfrm>
        </p:spPr>
      </p:pic>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41542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EDA7-31FD-DF15-CFB1-C20DCE9294B1}"/>
              </a:ext>
            </a:extLst>
          </p:cNvPr>
          <p:cNvSpPr>
            <a:spLocks noGrp="1"/>
          </p:cNvSpPr>
          <p:nvPr>
            <p:ph type="title"/>
          </p:nvPr>
        </p:nvSpPr>
        <p:spPr>
          <a:xfrm>
            <a:off x="1371598" y="369277"/>
            <a:ext cx="9590215" cy="691042"/>
          </a:xfrm>
        </p:spPr>
        <p:txBody>
          <a:bodyPr/>
          <a:lstStyle/>
          <a:p>
            <a:r>
              <a:rPr lang="en-US" dirty="0"/>
              <a:t>Analysis of ‘y’ Target Variable</a:t>
            </a:r>
            <a:endParaRPr lang="en-KE" dirty="0"/>
          </a:p>
        </p:txBody>
      </p:sp>
      <p:sp>
        <p:nvSpPr>
          <p:cNvPr id="3" name="Content Placeholder 2">
            <a:extLst>
              <a:ext uri="{FF2B5EF4-FFF2-40B4-BE49-F238E27FC236}">
                <a16:creationId xmlns:a16="http://schemas.microsoft.com/office/drawing/2014/main" id="{B9440620-11CC-3D06-D5A9-5DB21DC14467}"/>
              </a:ext>
            </a:extLst>
          </p:cNvPr>
          <p:cNvSpPr>
            <a:spLocks noGrp="1"/>
          </p:cNvSpPr>
          <p:nvPr>
            <p:ph sz="quarter" idx="10"/>
          </p:nvPr>
        </p:nvSpPr>
        <p:spPr>
          <a:xfrm>
            <a:off x="1370867" y="2274033"/>
            <a:ext cx="3347782" cy="2672721"/>
          </a:xfrm>
        </p:spPr>
        <p:txBody>
          <a:bodyPr>
            <a:normAutofit/>
          </a:bodyPr>
          <a:lstStyle/>
          <a:p>
            <a:r>
              <a:rPr lang="en-US" sz="2600" dirty="0"/>
              <a:t>Majority of customers were non-subscribers to term-deposits</a:t>
            </a:r>
            <a:endParaRPr lang="en-KE" sz="2600" dirty="0"/>
          </a:p>
        </p:txBody>
      </p:sp>
      <p:sp>
        <p:nvSpPr>
          <p:cNvPr id="5" name="Slide Number Placeholder 4">
            <a:extLst>
              <a:ext uri="{FF2B5EF4-FFF2-40B4-BE49-F238E27FC236}">
                <a16:creationId xmlns:a16="http://schemas.microsoft.com/office/drawing/2014/main" id="{D378E2F5-E786-419A-3BE4-DF1F2A704126}"/>
              </a:ext>
            </a:extLst>
          </p:cNvPr>
          <p:cNvSpPr>
            <a:spLocks noGrp="1"/>
          </p:cNvSpPr>
          <p:nvPr>
            <p:ph type="sldNum" sz="quarter" idx="4"/>
          </p:nvPr>
        </p:nvSpPr>
        <p:spPr/>
        <p:txBody>
          <a:bodyPr/>
          <a:lstStyle/>
          <a:p>
            <a:fld id="{08AB70BE-1769-45B8-85A6-0C837432C7E6}" type="slidenum">
              <a:rPr lang="en-US" smtClean="0"/>
              <a:pPr/>
              <a:t>9</a:t>
            </a:fld>
            <a:endParaRPr lang="en-US" dirty="0"/>
          </a:p>
        </p:txBody>
      </p:sp>
      <p:pic>
        <p:nvPicPr>
          <p:cNvPr id="8" name="Picture 7">
            <a:extLst>
              <a:ext uri="{FF2B5EF4-FFF2-40B4-BE49-F238E27FC236}">
                <a16:creationId xmlns:a16="http://schemas.microsoft.com/office/drawing/2014/main" id="{04DCAB04-CD46-5EE8-295A-4DDCAB9A97CD}"/>
              </a:ext>
            </a:extLst>
          </p:cNvPr>
          <p:cNvPicPr>
            <a:picLocks noChangeAspect="1"/>
          </p:cNvPicPr>
          <p:nvPr/>
        </p:nvPicPr>
        <p:blipFill>
          <a:blip r:embed="rId2"/>
          <a:stretch>
            <a:fillRect/>
          </a:stretch>
        </p:blipFill>
        <p:spPr>
          <a:xfrm>
            <a:off x="5381627" y="1060319"/>
            <a:ext cx="6325691" cy="4815825"/>
          </a:xfrm>
          <a:prstGeom prst="rect">
            <a:avLst/>
          </a:prstGeom>
        </p:spPr>
      </p:pic>
    </p:spTree>
    <p:extLst>
      <p:ext uri="{BB962C8B-B14F-4D97-AF65-F5344CB8AC3E}">
        <p14:creationId xmlns:p14="http://schemas.microsoft.com/office/powerpoint/2010/main" val="370610007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119</TotalTime>
  <Words>1367</Words>
  <Application>Microsoft Office PowerPoint</Application>
  <PresentationFormat>Widescreen</PresentationFormat>
  <Paragraphs>118</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Nova Light</vt:lpstr>
      <vt:lpstr>Calibri</vt:lpstr>
      <vt:lpstr>Elephant</vt:lpstr>
      <vt:lpstr>ModOverlayVTI</vt:lpstr>
      <vt:lpstr>PowerPoint Presentation</vt:lpstr>
      <vt:lpstr>Introduction</vt:lpstr>
      <vt:lpstr>Business Problem</vt:lpstr>
      <vt:lpstr>Objectives</vt:lpstr>
      <vt:lpstr>Metrics of success </vt:lpstr>
      <vt:lpstr>Dataset Overview</vt:lpstr>
      <vt:lpstr>Column Description</vt:lpstr>
      <vt:lpstr>Exploratory Data Analysis</vt:lpstr>
      <vt:lpstr>Analysis of ‘y’ Target Variable</vt:lpstr>
      <vt:lpstr>Education level vs Deposit Subscription</vt:lpstr>
      <vt:lpstr>Bank account Balance vs Term deposit subscription</vt:lpstr>
      <vt:lpstr>Distribution of Age</vt:lpstr>
      <vt:lpstr>Pair plots</vt:lpstr>
      <vt:lpstr>Feature importance</vt:lpstr>
      <vt:lpstr>Base Model: Logistic Regression Model</vt:lpstr>
      <vt:lpstr>KNN Model</vt:lpstr>
      <vt:lpstr>RANDOM FOREST MODEL</vt:lpstr>
      <vt:lpstr>PREDICTING PROBABILITY OF SUBSCRIPTION FOR EACH CUSTOMER</vt:lpstr>
      <vt:lpstr>CONCLUSIONS</vt:lpstr>
      <vt:lpstr>RECOMMENDATIONS</vt:lpstr>
      <vt:lpstr>Thank you</vt:lpstr>
    </vt:vector>
  </TitlesOfParts>
  <Company>The Cooperative Bank of Kenya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Keoye [Internal Audit]</dc:creator>
  <cp:lastModifiedBy>Richard Keoye [Internal Audit]</cp:lastModifiedBy>
  <cp:revision>1</cp:revision>
  <dcterms:created xsi:type="dcterms:W3CDTF">2024-12-23T13:34:11Z</dcterms:created>
  <dcterms:modified xsi:type="dcterms:W3CDTF">2024-12-23T15:33:41Z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