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2" r:id="rId2"/>
  </p:sldMasterIdLst>
  <p:notesMasterIdLst>
    <p:notesMasterId r:id="rId5"/>
  </p:notesMasterIdLst>
  <p:sldIdLst>
    <p:sldId id="258" r:id="rId3"/>
    <p:sldId id="261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39915-80BE-4DF2-8155-7BF8624F6CD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7E45-5C12-4719-B337-75847794CC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5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nativeamericanhm_p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10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2294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27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2738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8229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1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662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63050" cy="6858000"/>
            <a:chOff x="0" y="0"/>
            <a:chExt cx="916305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2" y="457200"/>
              <a:ext cx="9144000" cy="640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7"/>
            <p:cNvSpPr/>
            <p:nvPr/>
          </p:nvSpPr>
          <p:spPr>
            <a:xfrm>
              <a:off x="1292" y="0"/>
              <a:ext cx="9144000" cy="6858000"/>
            </a:xfrm>
            <a:prstGeom prst="rect">
              <a:avLst/>
            </a:prstGeom>
            <a:solidFill>
              <a:schemeClr val="accent2">
                <a:shade val="75000"/>
                <a:alpha val="90000"/>
              </a:schemeClr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0"/>
              <a:ext cx="9144000" cy="2286000"/>
            </a:xfrm>
            <a:prstGeom prst="rect">
              <a:avLst/>
            </a:prstGeom>
            <a:gradFill flip="none" rotWithShape="1">
              <a:gsLst>
                <a:gs pos="33000">
                  <a:schemeClr val="accent3">
                    <a:alpha val="49000"/>
                  </a:schemeClr>
                </a:gs>
                <a:gs pos="100000">
                  <a:schemeClr val="bg1">
                    <a:alpha val="43000"/>
                  </a:schemeClr>
                </a:gs>
              </a:gsLst>
              <a:lin ang="5400000" scaled="1"/>
              <a:tileRect/>
            </a:gradFill>
            <a:ln w="25400" cap="rnd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2" y="1981200"/>
              <a:ext cx="9144000" cy="609600"/>
            </a:xfrm>
            <a:prstGeom prst="rect">
              <a:avLst/>
            </a:prstGeom>
            <a:solidFill>
              <a:schemeClr val="tx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66" y="2590800"/>
              <a:ext cx="9144000" cy="457200"/>
            </a:xfrm>
            <a:prstGeom prst="rect">
              <a:avLst/>
            </a:prstGeom>
            <a:solidFill>
              <a:schemeClr val="accent6">
                <a:shade val="10000"/>
              </a:schemeClr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" y="0"/>
              <a:ext cx="9144000" cy="1981200"/>
            </a:xfrm>
            <a:prstGeom prst="rect">
              <a:avLst/>
            </a:prstGeom>
            <a:gradFill flip="none" rotWithShape="1">
              <a:gsLst>
                <a:gs pos="33000">
                  <a:schemeClr val="accent3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 w="25400" cap="rnd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2625"/>
            <a:ext cx="7772400" cy="666750"/>
          </a:xfrm>
        </p:spPr>
        <p:txBody>
          <a:bodyPr/>
          <a:lstStyle>
            <a:lvl1pPr algn="ctr">
              <a:defRPr sz="3600" cap="all" baseline="0">
                <a:effectLst>
                  <a:outerShdw blurRad="254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67000"/>
            <a:ext cx="7772400" cy="3810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effectLst>
                  <a:outerShdw blurRad="254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79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4B98-048E-4E25-BDCE-BD74E2DAF13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6068-C721-431C-AC75-A21960AAFA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392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>
            <a:shade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228600"/>
            <a:ext cx="9144000" cy="6400800"/>
            <a:chOff x="0" y="228600"/>
            <a:chExt cx="9144000" cy="64008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8600"/>
              <a:ext cx="9144000" cy="640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7"/>
            <p:cNvSpPr/>
            <p:nvPr/>
          </p:nvSpPr>
          <p:spPr>
            <a:xfrm>
              <a:off x="0" y="228600"/>
              <a:ext cx="9144000" cy="6400800"/>
            </a:xfrm>
            <a:prstGeom prst="rect">
              <a:avLst/>
            </a:prstGeom>
            <a:solidFill>
              <a:schemeClr val="accent2">
                <a:shade val="50000"/>
                <a:alpha val="93000"/>
              </a:schemeClr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228600"/>
              <a:ext cx="9144000" cy="6199632"/>
            </a:xfrm>
            <a:prstGeom prst="rect">
              <a:avLst/>
            </a:prstGeom>
            <a:gradFill>
              <a:gsLst>
                <a:gs pos="66000">
                  <a:schemeClr val="accent3">
                    <a:alpha val="79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25400" cap="rnd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505200"/>
            <a:ext cx="7772400" cy="1362075"/>
          </a:xfrm>
        </p:spPr>
        <p:txBody>
          <a:bodyPr anchor="b" anchorCtr="0"/>
          <a:lstStyle>
            <a:lvl1pPr algn="l">
              <a:defRPr sz="3600" b="0" cap="all" baseline="0">
                <a:effectLst>
                  <a:outerShdw blurRad="254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876801"/>
            <a:ext cx="7772400" cy="10429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chemeClr val="accent6">
                    <a:shade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77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4B98-048E-4E25-BDCE-BD74E2DAF13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6068-C721-431C-AC75-A21960AAFA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970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4B98-048E-4E25-BDCE-BD74E2DAF13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6068-C721-431C-AC75-A21960AAFA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5197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4B98-048E-4E25-BDCE-BD74E2DAF13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6068-C721-431C-AC75-A21960AAFA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93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687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4B98-048E-4E25-BDCE-BD74E2DAF13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6068-C721-431C-AC75-A21960AAFA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0800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4B98-048E-4E25-BDCE-BD74E2DAF13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6068-C721-431C-AC75-A21960AAFA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570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4B98-048E-4E25-BDCE-BD74E2DAF13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6068-C721-431C-AC75-A21960AAFA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764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13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263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563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10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04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670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963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ativeamericanhm_p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6781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 smtClean="0">
                <a:latin typeface="Times New Roman" pitchFamily="18" charset="0"/>
              </a:defRPr>
            </a:lvl1pPr>
          </a:lstStyle>
          <a:p>
            <a:fld id="{CAD04B98-048E-4E25-BDCE-BD74E2DAF13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 smtClean="0">
                <a:latin typeface="Times New Roman" pitchFamily="18" charset="0"/>
              </a:defRPr>
            </a:lvl1pPr>
          </a:lstStyle>
          <a:p>
            <a:endParaRPr lang="es-MX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smtClean="0">
                <a:latin typeface="Times New Roman" pitchFamily="18" charset="0"/>
              </a:defRPr>
            </a:lvl1pPr>
          </a:lstStyle>
          <a:p>
            <a:fld id="{83086068-C721-431C-AC75-A21960AAFA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832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6">
                <a:shade val="10000"/>
              </a:schemeClr>
            </a:solidFill>
            <a:ln w="25400" cap="rnd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Rectangle 1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228600"/>
              <a:ext cx="9144000" cy="640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0" y="228600"/>
              <a:ext cx="9144000" cy="6400800"/>
            </a:xfrm>
            <a:prstGeom prst="rect">
              <a:avLst/>
            </a:prstGeom>
            <a:solidFill>
              <a:schemeClr val="accent2">
                <a:shade val="50000"/>
                <a:alpha val="90000"/>
              </a:schemeClr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1371601"/>
              <a:ext cx="9144000" cy="5057775"/>
            </a:xfrm>
            <a:prstGeom prst="rect">
              <a:avLst/>
            </a:prstGeom>
            <a:gradFill>
              <a:gsLst>
                <a:gs pos="66000">
                  <a:schemeClr val="accent3">
                    <a:alpha val="79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25400" cap="rnd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  <a:prstGeom prst="rect">
            <a:avLst/>
          </a:prstGeom>
        </p:spPr>
        <p:txBody>
          <a:bodyPr vert="horz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4476"/>
            <a:ext cx="8229600" cy="461168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92636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AD04B98-048E-4E25-BDCE-BD74E2DAF13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92636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92636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3086068-C721-431C-AC75-A21960AAFA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</p:sldLayoutIdLst>
  <p:txStyles>
    <p:titleStyle>
      <a:lvl1pPr algn="l" rtl="0" eaLnBrk="1" latinLnBrk="0" hangingPunct="1">
        <a:spcBef>
          <a:spcPct val="0"/>
        </a:spcBef>
        <a:buNone/>
        <a:defRPr sz="3600" kern="1200" cap="all" baseline="0">
          <a:solidFill>
            <a:schemeClr val="bg1"/>
          </a:solidFill>
          <a:effectLst>
            <a:outerShdw blurRad="254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6">
              <a:shade val="10000"/>
            </a:schemeClr>
          </a:solidFill>
          <a:latin typeface="+mj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accent6">
              <a:shade val="10000"/>
            </a:schemeClr>
          </a:solidFill>
          <a:latin typeface="+mj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>
              <a:shade val="10000"/>
            </a:schemeClr>
          </a:solidFill>
          <a:latin typeface="+mj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>
              <a:shade val="10000"/>
            </a:schemeClr>
          </a:solidFill>
          <a:latin typeface="+mj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accent6">
              <a:shade val="10000"/>
            </a:schemeClr>
          </a:solidFill>
          <a:latin typeface="+mj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Programming</a:t>
            </a:r>
            <a:r>
              <a:rPr lang="es-MX" dirty="0"/>
              <a:t> </a:t>
            </a:r>
            <a:r>
              <a:rPr lang="es-MX" dirty="0" err="1"/>
              <a:t>fundamentals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Iván Guerrero Román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Exercise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study has been made to determine the types of Twitter users. To do this, the following features are analyzed (per month): Tweets sent, tweets read, tweets sent for contests or promotions, retweets sent, use of hashtags in sent tweets.</a:t>
            </a:r>
            <a:endParaRPr lang="es-MX" sz="2400" dirty="0"/>
          </a:p>
          <a:p>
            <a:pPr lvl="1"/>
            <a:r>
              <a:rPr lang="en-US" dirty="0"/>
              <a:t>If you have never sent or read tweets, Egg</a:t>
            </a:r>
          </a:p>
          <a:p>
            <a:pPr lvl="1"/>
            <a:r>
              <a:rPr lang="en-US" dirty="0"/>
              <a:t>If you only read tweets but never sent one, Marauder</a:t>
            </a:r>
          </a:p>
          <a:p>
            <a:pPr lvl="1"/>
            <a:r>
              <a:rPr lang="en-US" dirty="0"/>
              <a:t>If al your sent tweets were for contests or promotions, Contestant</a:t>
            </a:r>
          </a:p>
          <a:p>
            <a:pPr lvl="1"/>
            <a:r>
              <a:rPr lang="en-US" dirty="0"/>
              <a:t>If at least 50% of your sent tweets are retweets, Follower</a:t>
            </a:r>
          </a:p>
          <a:p>
            <a:pPr lvl="1"/>
            <a:r>
              <a:rPr lang="en-US" dirty="0"/>
              <a:t>If at least 50% of your sent tweets contain hashtags, Explorer</a:t>
            </a:r>
            <a:endParaRPr lang="es-MX" sz="3200" dirty="0"/>
          </a:p>
          <a:p>
            <a:endParaRPr lang="en-US" dirty="0"/>
          </a:p>
          <a:p>
            <a:r>
              <a:rPr lang="en-US" dirty="0"/>
              <a:t>Your task consists in developing a program to read the number of tweets sent, read, retweets, tweets for contests, and tweets with hashtags of a person, and determine all the categories where he or she fits in.</a:t>
            </a:r>
          </a:p>
        </p:txBody>
      </p:sp>
    </p:spTree>
    <p:extLst>
      <p:ext uri="{BB962C8B-B14F-4D97-AF65-F5344CB8AC3E}">
        <p14:creationId xmlns:p14="http://schemas.microsoft.com/office/powerpoint/2010/main" val="101057136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3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E47E7E"/>
      </a:hlink>
      <a:folHlink>
        <a:srgbClr val="C84447"/>
      </a:folHlink>
    </a:clrScheme>
    <a:fontScheme name="Office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accent3"/>
        </a:solidFill>
        <a:ln w="25400" cap="rnd" cmpd="sng" algn="ctr">
          <a:noFill/>
          <a:prstDash val="solid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362</TotalTime>
  <Words>157</Words>
  <Application>Microsoft Office PowerPoint</Application>
  <PresentationFormat>Presentación en pantalla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Cambria</vt:lpstr>
      <vt:lpstr>Gill Sans MT</vt:lpstr>
      <vt:lpstr>Times New Roman</vt:lpstr>
      <vt:lpstr>Theme2</vt:lpstr>
      <vt:lpstr>Theme3</vt:lpstr>
      <vt:lpstr>Programming fundamentals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ganso</dc:creator>
  <cp:lastModifiedBy>Ricardo Juárez Tepos</cp:lastModifiedBy>
  <cp:revision>82</cp:revision>
  <dcterms:created xsi:type="dcterms:W3CDTF">2012-08-18T23:19:07Z</dcterms:created>
  <dcterms:modified xsi:type="dcterms:W3CDTF">2018-08-31T16:19:16Z</dcterms:modified>
</cp:coreProperties>
</file>