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7" r:id="rId5"/>
    <p:sldId id="265" r:id="rId6"/>
    <p:sldId id="268" r:id="rId7"/>
    <p:sldId id="258" r:id="rId8"/>
    <p:sldId id="269" r:id="rId9"/>
    <p:sldId id="270" r:id="rId10"/>
    <p:sldId id="259" r:id="rId11"/>
    <p:sldId id="260" r:id="rId12"/>
    <p:sldId id="261" r:id="rId13"/>
    <p:sldId id="262" r:id="rId14"/>
    <p:sldId id="263" r:id="rId15"/>
    <p:sldId id="264"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2F4EE-107D-4EA3-9FF3-9904E4F30B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AC450E-325D-4A59-A546-821419A05A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1E412B-8AD7-4294-8FF5-4758215F055D}"/>
              </a:ext>
            </a:extLst>
          </p:cNvPr>
          <p:cNvSpPr>
            <a:spLocks noGrp="1"/>
          </p:cNvSpPr>
          <p:nvPr>
            <p:ph type="dt" sz="half" idx="10"/>
          </p:nvPr>
        </p:nvSpPr>
        <p:spPr/>
        <p:txBody>
          <a:bodyPr/>
          <a:lstStyle/>
          <a:p>
            <a:fld id="{DC86B101-5C9C-4BB6-99BF-29039292C0EB}" type="datetimeFigureOut">
              <a:rPr lang="en-US" smtClean="0"/>
              <a:t>1/4/2019</a:t>
            </a:fld>
            <a:endParaRPr lang="en-US"/>
          </a:p>
        </p:txBody>
      </p:sp>
      <p:sp>
        <p:nvSpPr>
          <p:cNvPr id="5" name="Footer Placeholder 4">
            <a:extLst>
              <a:ext uri="{FF2B5EF4-FFF2-40B4-BE49-F238E27FC236}">
                <a16:creationId xmlns:a16="http://schemas.microsoft.com/office/drawing/2014/main" id="{617EA927-ABE2-4247-A7C5-B5E22A18EE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8918F9-B98E-48E2-8830-BFCC6412E9FD}"/>
              </a:ext>
            </a:extLst>
          </p:cNvPr>
          <p:cNvSpPr>
            <a:spLocks noGrp="1"/>
          </p:cNvSpPr>
          <p:nvPr>
            <p:ph type="sldNum" sz="quarter" idx="12"/>
          </p:nvPr>
        </p:nvSpPr>
        <p:spPr/>
        <p:txBody>
          <a:bodyPr/>
          <a:lstStyle/>
          <a:p>
            <a:fld id="{59C88669-CBA5-4FD2-A102-91E38C7B5697}" type="slidenum">
              <a:rPr lang="en-US" smtClean="0"/>
              <a:t>‹#›</a:t>
            </a:fld>
            <a:endParaRPr lang="en-US"/>
          </a:p>
        </p:txBody>
      </p:sp>
    </p:spTree>
    <p:extLst>
      <p:ext uri="{BB962C8B-B14F-4D97-AF65-F5344CB8AC3E}">
        <p14:creationId xmlns:p14="http://schemas.microsoft.com/office/powerpoint/2010/main" val="1559625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DBEBC-79F2-467E-BA34-99FA85AD46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D8B430-C2D4-4709-B1B8-1340A7C75E2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2B3A56-8901-40A0-8952-174C1A212E4B}"/>
              </a:ext>
            </a:extLst>
          </p:cNvPr>
          <p:cNvSpPr>
            <a:spLocks noGrp="1"/>
          </p:cNvSpPr>
          <p:nvPr>
            <p:ph type="dt" sz="half" idx="10"/>
          </p:nvPr>
        </p:nvSpPr>
        <p:spPr/>
        <p:txBody>
          <a:bodyPr/>
          <a:lstStyle/>
          <a:p>
            <a:fld id="{DC86B101-5C9C-4BB6-99BF-29039292C0EB}" type="datetimeFigureOut">
              <a:rPr lang="en-US" smtClean="0"/>
              <a:t>1/4/2019</a:t>
            </a:fld>
            <a:endParaRPr lang="en-US"/>
          </a:p>
        </p:txBody>
      </p:sp>
      <p:sp>
        <p:nvSpPr>
          <p:cNvPr id="5" name="Footer Placeholder 4">
            <a:extLst>
              <a:ext uri="{FF2B5EF4-FFF2-40B4-BE49-F238E27FC236}">
                <a16:creationId xmlns:a16="http://schemas.microsoft.com/office/drawing/2014/main" id="{FBDFF92A-36BF-439A-9294-5D8804FD6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676D2B-D980-44ED-A414-1AA329380A39}"/>
              </a:ext>
            </a:extLst>
          </p:cNvPr>
          <p:cNvSpPr>
            <a:spLocks noGrp="1"/>
          </p:cNvSpPr>
          <p:nvPr>
            <p:ph type="sldNum" sz="quarter" idx="12"/>
          </p:nvPr>
        </p:nvSpPr>
        <p:spPr/>
        <p:txBody>
          <a:bodyPr/>
          <a:lstStyle/>
          <a:p>
            <a:fld id="{59C88669-CBA5-4FD2-A102-91E38C7B5697}" type="slidenum">
              <a:rPr lang="en-US" smtClean="0"/>
              <a:t>‹#›</a:t>
            </a:fld>
            <a:endParaRPr lang="en-US"/>
          </a:p>
        </p:txBody>
      </p:sp>
    </p:spTree>
    <p:extLst>
      <p:ext uri="{BB962C8B-B14F-4D97-AF65-F5344CB8AC3E}">
        <p14:creationId xmlns:p14="http://schemas.microsoft.com/office/powerpoint/2010/main" val="1745313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2CC05D-06F4-43A5-9315-0A94BA3714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36E691-11E6-40C3-8ED8-21A4F15243C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862948-BAC2-41A7-8810-9F682580CB68}"/>
              </a:ext>
            </a:extLst>
          </p:cNvPr>
          <p:cNvSpPr>
            <a:spLocks noGrp="1"/>
          </p:cNvSpPr>
          <p:nvPr>
            <p:ph type="dt" sz="half" idx="10"/>
          </p:nvPr>
        </p:nvSpPr>
        <p:spPr/>
        <p:txBody>
          <a:bodyPr/>
          <a:lstStyle/>
          <a:p>
            <a:fld id="{DC86B101-5C9C-4BB6-99BF-29039292C0EB}" type="datetimeFigureOut">
              <a:rPr lang="en-US" smtClean="0"/>
              <a:t>1/4/2019</a:t>
            </a:fld>
            <a:endParaRPr lang="en-US"/>
          </a:p>
        </p:txBody>
      </p:sp>
      <p:sp>
        <p:nvSpPr>
          <p:cNvPr id="5" name="Footer Placeholder 4">
            <a:extLst>
              <a:ext uri="{FF2B5EF4-FFF2-40B4-BE49-F238E27FC236}">
                <a16:creationId xmlns:a16="http://schemas.microsoft.com/office/drawing/2014/main" id="{D471EBB8-4576-493B-899F-5AA285070F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08E2C7-1082-4F44-BD5E-37627D0F5AF0}"/>
              </a:ext>
            </a:extLst>
          </p:cNvPr>
          <p:cNvSpPr>
            <a:spLocks noGrp="1"/>
          </p:cNvSpPr>
          <p:nvPr>
            <p:ph type="sldNum" sz="quarter" idx="12"/>
          </p:nvPr>
        </p:nvSpPr>
        <p:spPr/>
        <p:txBody>
          <a:bodyPr/>
          <a:lstStyle/>
          <a:p>
            <a:fld id="{59C88669-CBA5-4FD2-A102-91E38C7B5697}" type="slidenum">
              <a:rPr lang="en-US" smtClean="0"/>
              <a:t>‹#›</a:t>
            </a:fld>
            <a:endParaRPr lang="en-US"/>
          </a:p>
        </p:txBody>
      </p:sp>
    </p:spTree>
    <p:extLst>
      <p:ext uri="{BB962C8B-B14F-4D97-AF65-F5344CB8AC3E}">
        <p14:creationId xmlns:p14="http://schemas.microsoft.com/office/powerpoint/2010/main" val="130223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CBA05-AC63-41D4-8227-5187328F2D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51E788-D8CE-47B3-856D-AFCE0050D77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0B59DA-587C-459E-8945-8002B8584E7D}"/>
              </a:ext>
            </a:extLst>
          </p:cNvPr>
          <p:cNvSpPr>
            <a:spLocks noGrp="1"/>
          </p:cNvSpPr>
          <p:nvPr>
            <p:ph type="dt" sz="half" idx="10"/>
          </p:nvPr>
        </p:nvSpPr>
        <p:spPr/>
        <p:txBody>
          <a:bodyPr/>
          <a:lstStyle/>
          <a:p>
            <a:fld id="{DC86B101-5C9C-4BB6-99BF-29039292C0EB}" type="datetimeFigureOut">
              <a:rPr lang="en-US" smtClean="0"/>
              <a:t>1/4/2019</a:t>
            </a:fld>
            <a:endParaRPr lang="en-US"/>
          </a:p>
        </p:txBody>
      </p:sp>
      <p:sp>
        <p:nvSpPr>
          <p:cNvPr id="5" name="Footer Placeholder 4">
            <a:extLst>
              <a:ext uri="{FF2B5EF4-FFF2-40B4-BE49-F238E27FC236}">
                <a16:creationId xmlns:a16="http://schemas.microsoft.com/office/drawing/2014/main" id="{3F4DD245-B6F1-4145-B658-39FDE2DDF0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C90447-4DCC-4212-A195-1C4BB745DFB3}"/>
              </a:ext>
            </a:extLst>
          </p:cNvPr>
          <p:cNvSpPr>
            <a:spLocks noGrp="1"/>
          </p:cNvSpPr>
          <p:nvPr>
            <p:ph type="sldNum" sz="quarter" idx="12"/>
          </p:nvPr>
        </p:nvSpPr>
        <p:spPr/>
        <p:txBody>
          <a:bodyPr/>
          <a:lstStyle/>
          <a:p>
            <a:fld id="{59C88669-CBA5-4FD2-A102-91E38C7B5697}" type="slidenum">
              <a:rPr lang="en-US" smtClean="0"/>
              <a:t>‹#›</a:t>
            </a:fld>
            <a:endParaRPr lang="en-US"/>
          </a:p>
        </p:txBody>
      </p:sp>
    </p:spTree>
    <p:extLst>
      <p:ext uri="{BB962C8B-B14F-4D97-AF65-F5344CB8AC3E}">
        <p14:creationId xmlns:p14="http://schemas.microsoft.com/office/powerpoint/2010/main" val="2576028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24FBF-25B1-46DD-8403-CA5B1F9D5F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EADBE1-229C-46FE-B3F2-98532A6F09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09CF90A-CC46-4ECC-B56E-1DA4682A323F}"/>
              </a:ext>
            </a:extLst>
          </p:cNvPr>
          <p:cNvSpPr>
            <a:spLocks noGrp="1"/>
          </p:cNvSpPr>
          <p:nvPr>
            <p:ph type="dt" sz="half" idx="10"/>
          </p:nvPr>
        </p:nvSpPr>
        <p:spPr/>
        <p:txBody>
          <a:bodyPr/>
          <a:lstStyle/>
          <a:p>
            <a:fld id="{DC86B101-5C9C-4BB6-99BF-29039292C0EB}" type="datetimeFigureOut">
              <a:rPr lang="en-US" smtClean="0"/>
              <a:t>1/4/2019</a:t>
            </a:fld>
            <a:endParaRPr lang="en-US"/>
          </a:p>
        </p:txBody>
      </p:sp>
      <p:sp>
        <p:nvSpPr>
          <p:cNvPr id="5" name="Footer Placeholder 4">
            <a:extLst>
              <a:ext uri="{FF2B5EF4-FFF2-40B4-BE49-F238E27FC236}">
                <a16:creationId xmlns:a16="http://schemas.microsoft.com/office/drawing/2014/main" id="{4AEFFC5F-1C7A-4E6C-9A2C-622D1FF72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058B69-C8B3-4CD3-AEF7-79160ED2053D}"/>
              </a:ext>
            </a:extLst>
          </p:cNvPr>
          <p:cNvSpPr>
            <a:spLocks noGrp="1"/>
          </p:cNvSpPr>
          <p:nvPr>
            <p:ph type="sldNum" sz="quarter" idx="12"/>
          </p:nvPr>
        </p:nvSpPr>
        <p:spPr/>
        <p:txBody>
          <a:bodyPr/>
          <a:lstStyle/>
          <a:p>
            <a:fld id="{59C88669-CBA5-4FD2-A102-91E38C7B5697}" type="slidenum">
              <a:rPr lang="en-US" smtClean="0"/>
              <a:t>‹#›</a:t>
            </a:fld>
            <a:endParaRPr lang="en-US"/>
          </a:p>
        </p:txBody>
      </p:sp>
    </p:spTree>
    <p:extLst>
      <p:ext uri="{BB962C8B-B14F-4D97-AF65-F5344CB8AC3E}">
        <p14:creationId xmlns:p14="http://schemas.microsoft.com/office/powerpoint/2010/main" val="1324052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8E34-FE0E-4991-82B9-0C77AB794D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C8CB4B-5E3B-4E76-BE87-8006A855B66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278966-CAF9-4500-927D-6481C875619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589360-2F1A-4832-B963-D166B9684303}"/>
              </a:ext>
            </a:extLst>
          </p:cNvPr>
          <p:cNvSpPr>
            <a:spLocks noGrp="1"/>
          </p:cNvSpPr>
          <p:nvPr>
            <p:ph type="dt" sz="half" idx="10"/>
          </p:nvPr>
        </p:nvSpPr>
        <p:spPr/>
        <p:txBody>
          <a:bodyPr/>
          <a:lstStyle/>
          <a:p>
            <a:fld id="{DC86B101-5C9C-4BB6-99BF-29039292C0EB}" type="datetimeFigureOut">
              <a:rPr lang="en-US" smtClean="0"/>
              <a:t>1/4/2019</a:t>
            </a:fld>
            <a:endParaRPr lang="en-US"/>
          </a:p>
        </p:txBody>
      </p:sp>
      <p:sp>
        <p:nvSpPr>
          <p:cNvPr id="6" name="Footer Placeholder 5">
            <a:extLst>
              <a:ext uri="{FF2B5EF4-FFF2-40B4-BE49-F238E27FC236}">
                <a16:creationId xmlns:a16="http://schemas.microsoft.com/office/drawing/2014/main" id="{0441A8DF-139E-400A-8146-47A3DC8370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527C35-97AC-42DA-A6DD-7932092FD8CC}"/>
              </a:ext>
            </a:extLst>
          </p:cNvPr>
          <p:cNvSpPr>
            <a:spLocks noGrp="1"/>
          </p:cNvSpPr>
          <p:nvPr>
            <p:ph type="sldNum" sz="quarter" idx="12"/>
          </p:nvPr>
        </p:nvSpPr>
        <p:spPr/>
        <p:txBody>
          <a:bodyPr/>
          <a:lstStyle/>
          <a:p>
            <a:fld id="{59C88669-CBA5-4FD2-A102-91E38C7B5697}" type="slidenum">
              <a:rPr lang="en-US" smtClean="0"/>
              <a:t>‹#›</a:t>
            </a:fld>
            <a:endParaRPr lang="en-US"/>
          </a:p>
        </p:txBody>
      </p:sp>
    </p:spTree>
    <p:extLst>
      <p:ext uri="{BB962C8B-B14F-4D97-AF65-F5344CB8AC3E}">
        <p14:creationId xmlns:p14="http://schemas.microsoft.com/office/powerpoint/2010/main" val="597345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BEA8D-A259-4C17-B65E-3C54434D13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ACCBDF-B97B-45D9-ACE6-7B5EBC17BD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DCA7AC6-272F-42A7-B1B8-A4A321A4F93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870391-E15C-4B7B-9939-384B9BF589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3602142-D4B6-47B9-90D8-8411D3C7987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EF8056-B25B-4C2E-BEC9-ABD2B3F3E173}"/>
              </a:ext>
            </a:extLst>
          </p:cNvPr>
          <p:cNvSpPr>
            <a:spLocks noGrp="1"/>
          </p:cNvSpPr>
          <p:nvPr>
            <p:ph type="dt" sz="half" idx="10"/>
          </p:nvPr>
        </p:nvSpPr>
        <p:spPr/>
        <p:txBody>
          <a:bodyPr/>
          <a:lstStyle/>
          <a:p>
            <a:fld id="{DC86B101-5C9C-4BB6-99BF-29039292C0EB}" type="datetimeFigureOut">
              <a:rPr lang="en-US" smtClean="0"/>
              <a:t>1/4/2019</a:t>
            </a:fld>
            <a:endParaRPr lang="en-US"/>
          </a:p>
        </p:txBody>
      </p:sp>
      <p:sp>
        <p:nvSpPr>
          <p:cNvPr id="8" name="Footer Placeholder 7">
            <a:extLst>
              <a:ext uri="{FF2B5EF4-FFF2-40B4-BE49-F238E27FC236}">
                <a16:creationId xmlns:a16="http://schemas.microsoft.com/office/drawing/2014/main" id="{9DCB4E07-39FF-4E73-88F2-7F0CDCEE2E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5BA941-2B32-45F8-8DE4-D07F65CAC040}"/>
              </a:ext>
            </a:extLst>
          </p:cNvPr>
          <p:cNvSpPr>
            <a:spLocks noGrp="1"/>
          </p:cNvSpPr>
          <p:nvPr>
            <p:ph type="sldNum" sz="quarter" idx="12"/>
          </p:nvPr>
        </p:nvSpPr>
        <p:spPr/>
        <p:txBody>
          <a:bodyPr/>
          <a:lstStyle/>
          <a:p>
            <a:fld id="{59C88669-CBA5-4FD2-A102-91E38C7B5697}" type="slidenum">
              <a:rPr lang="en-US" smtClean="0"/>
              <a:t>‹#›</a:t>
            </a:fld>
            <a:endParaRPr lang="en-US"/>
          </a:p>
        </p:txBody>
      </p:sp>
    </p:spTree>
    <p:extLst>
      <p:ext uri="{BB962C8B-B14F-4D97-AF65-F5344CB8AC3E}">
        <p14:creationId xmlns:p14="http://schemas.microsoft.com/office/powerpoint/2010/main" val="1464946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4DAF9-4588-4034-BC0C-D8F6B3CECE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DDA9A4-F47D-4198-8479-026F8131C0A4}"/>
              </a:ext>
            </a:extLst>
          </p:cNvPr>
          <p:cNvSpPr>
            <a:spLocks noGrp="1"/>
          </p:cNvSpPr>
          <p:nvPr>
            <p:ph type="dt" sz="half" idx="10"/>
          </p:nvPr>
        </p:nvSpPr>
        <p:spPr/>
        <p:txBody>
          <a:bodyPr/>
          <a:lstStyle/>
          <a:p>
            <a:fld id="{DC86B101-5C9C-4BB6-99BF-29039292C0EB}" type="datetimeFigureOut">
              <a:rPr lang="en-US" smtClean="0"/>
              <a:t>1/4/2019</a:t>
            </a:fld>
            <a:endParaRPr lang="en-US"/>
          </a:p>
        </p:txBody>
      </p:sp>
      <p:sp>
        <p:nvSpPr>
          <p:cNvPr id="4" name="Footer Placeholder 3">
            <a:extLst>
              <a:ext uri="{FF2B5EF4-FFF2-40B4-BE49-F238E27FC236}">
                <a16:creationId xmlns:a16="http://schemas.microsoft.com/office/drawing/2014/main" id="{E40325E3-A2D5-4CD7-8A8A-ADDCEE5E47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0B6234-2351-4285-8C99-8C127F2E426F}"/>
              </a:ext>
            </a:extLst>
          </p:cNvPr>
          <p:cNvSpPr>
            <a:spLocks noGrp="1"/>
          </p:cNvSpPr>
          <p:nvPr>
            <p:ph type="sldNum" sz="quarter" idx="12"/>
          </p:nvPr>
        </p:nvSpPr>
        <p:spPr/>
        <p:txBody>
          <a:bodyPr/>
          <a:lstStyle/>
          <a:p>
            <a:fld id="{59C88669-CBA5-4FD2-A102-91E38C7B5697}" type="slidenum">
              <a:rPr lang="en-US" smtClean="0"/>
              <a:t>‹#›</a:t>
            </a:fld>
            <a:endParaRPr lang="en-US"/>
          </a:p>
        </p:txBody>
      </p:sp>
    </p:spTree>
    <p:extLst>
      <p:ext uri="{BB962C8B-B14F-4D97-AF65-F5344CB8AC3E}">
        <p14:creationId xmlns:p14="http://schemas.microsoft.com/office/powerpoint/2010/main" val="4104949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180A20-10AC-4272-ADA5-26300308262F}"/>
              </a:ext>
            </a:extLst>
          </p:cNvPr>
          <p:cNvSpPr>
            <a:spLocks noGrp="1"/>
          </p:cNvSpPr>
          <p:nvPr>
            <p:ph type="dt" sz="half" idx="10"/>
          </p:nvPr>
        </p:nvSpPr>
        <p:spPr/>
        <p:txBody>
          <a:bodyPr/>
          <a:lstStyle/>
          <a:p>
            <a:fld id="{DC86B101-5C9C-4BB6-99BF-29039292C0EB}" type="datetimeFigureOut">
              <a:rPr lang="en-US" smtClean="0"/>
              <a:t>1/4/2019</a:t>
            </a:fld>
            <a:endParaRPr lang="en-US"/>
          </a:p>
        </p:txBody>
      </p:sp>
      <p:sp>
        <p:nvSpPr>
          <p:cNvPr id="3" name="Footer Placeholder 2">
            <a:extLst>
              <a:ext uri="{FF2B5EF4-FFF2-40B4-BE49-F238E27FC236}">
                <a16:creationId xmlns:a16="http://schemas.microsoft.com/office/drawing/2014/main" id="{0EE47A88-705C-412A-AF9E-056E0DD894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60ECF4-C143-453C-AF25-88D42AABD78A}"/>
              </a:ext>
            </a:extLst>
          </p:cNvPr>
          <p:cNvSpPr>
            <a:spLocks noGrp="1"/>
          </p:cNvSpPr>
          <p:nvPr>
            <p:ph type="sldNum" sz="quarter" idx="12"/>
          </p:nvPr>
        </p:nvSpPr>
        <p:spPr/>
        <p:txBody>
          <a:bodyPr/>
          <a:lstStyle/>
          <a:p>
            <a:fld id="{59C88669-CBA5-4FD2-A102-91E38C7B5697}" type="slidenum">
              <a:rPr lang="en-US" smtClean="0"/>
              <a:t>‹#›</a:t>
            </a:fld>
            <a:endParaRPr lang="en-US"/>
          </a:p>
        </p:txBody>
      </p:sp>
    </p:spTree>
    <p:extLst>
      <p:ext uri="{BB962C8B-B14F-4D97-AF65-F5344CB8AC3E}">
        <p14:creationId xmlns:p14="http://schemas.microsoft.com/office/powerpoint/2010/main" val="2422119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C2FEC-56A3-4059-9C90-43AAFB046E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ACA424-BA0A-4B29-96DB-3C063A0497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31A47C-691A-4A30-9AB5-040C493CCB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20A6C70-3033-4E26-B33F-249688737647}"/>
              </a:ext>
            </a:extLst>
          </p:cNvPr>
          <p:cNvSpPr>
            <a:spLocks noGrp="1"/>
          </p:cNvSpPr>
          <p:nvPr>
            <p:ph type="dt" sz="half" idx="10"/>
          </p:nvPr>
        </p:nvSpPr>
        <p:spPr/>
        <p:txBody>
          <a:bodyPr/>
          <a:lstStyle/>
          <a:p>
            <a:fld id="{DC86B101-5C9C-4BB6-99BF-29039292C0EB}" type="datetimeFigureOut">
              <a:rPr lang="en-US" smtClean="0"/>
              <a:t>1/4/2019</a:t>
            </a:fld>
            <a:endParaRPr lang="en-US"/>
          </a:p>
        </p:txBody>
      </p:sp>
      <p:sp>
        <p:nvSpPr>
          <p:cNvPr id="6" name="Footer Placeholder 5">
            <a:extLst>
              <a:ext uri="{FF2B5EF4-FFF2-40B4-BE49-F238E27FC236}">
                <a16:creationId xmlns:a16="http://schemas.microsoft.com/office/drawing/2014/main" id="{D7E14092-F442-43A1-A590-5AF9BC0E26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4C3295-DCBF-4DE5-A3BC-0E0B1726C414}"/>
              </a:ext>
            </a:extLst>
          </p:cNvPr>
          <p:cNvSpPr>
            <a:spLocks noGrp="1"/>
          </p:cNvSpPr>
          <p:nvPr>
            <p:ph type="sldNum" sz="quarter" idx="12"/>
          </p:nvPr>
        </p:nvSpPr>
        <p:spPr/>
        <p:txBody>
          <a:bodyPr/>
          <a:lstStyle/>
          <a:p>
            <a:fld id="{59C88669-CBA5-4FD2-A102-91E38C7B5697}" type="slidenum">
              <a:rPr lang="en-US" smtClean="0"/>
              <a:t>‹#›</a:t>
            </a:fld>
            <a:endParaRPr lang="en-US"/>
          </a:p>
        </p:txBody>
      </p:sp>
    </p:spTree>
    <p:extLst>
      <p:ext uri="{BB962C8B-B14F-4D97-AF65-F5344CB8AC3E}">
        <p14:creationId xmlns:p14="http://schemas.microsoft.com/office/powerpoint/2010/main" val="1212369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93C0A-E6BC-4D13-AC2D-E7624441AD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15D73A-4529-4726-BE4A-0B9239E26A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94B4D0-0E65-4939-9957-95065403D1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88CC892-82C1-4645-B58B-91DDC407AE5F}"/>
              </a:ext>
            </a:extLst>
          </p:cNvPr>
          <p:cNvSpPr>
            <a:spLocks noGrp="1"/>
          </p:cNvSpPr>
          <p:nvPr>
            <p:ph type="dt" sz="half" idx="10"/>
          </p:nvPr>
        </p:nvSpPr>
        <p:spPr/>
        <p:txBody>
          <a:bodyPr/>
          <a:lstStyle/>
          <a:p>
            <a:fld id="{DC86B101-5C9C-4BB6-99BF-29039292C0EB}" type="datetimeFigureOut">
              <a:rPr lang="en-US" smtClean="0"/>
              <a:t>1/4/2019</a:t>
            </a:fld>
            <a:endParaRPr lang="en-US"/>
          </a:p>
        </p:txBody>
      </p:sp>
      <p:sp>
        <p:nvSpPr>
          <p:cNvPr id="6" name="Footer Placeholder 5">
            <a:extLst>
              <a:ext uri="{FF2B5EF4-FFF2-40B4-BE49-F238E27FC236}">
                <a16:creationId xmlns:a16="http://schemas.microsoft.com/office/drawing/2014/main" id="{A19605F1-066F-4FE0-89E7-74351B619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64BA7B-6801-4EC6-98CB-6A1E7D3A5860}"/>
              </a:ext>
            </a:extLst>
          </p:cNvPr>
          <p:cNvSpPr>
            <a:spLocks noGrp="1"/>
          </p:cNvSpPr>
          <p:nvPr>
            <p:ph type="sldNum" sz="quarter" idx="12"/>
          </p:nvPr>
        </p:nvSpPr>
        <p:spPr/>
        <p:txBody>
          <a:bodyPr/>
          <a:lstStyle/>
          <a:p>
            <a:fld id="{59C88669-CBA5-4FD2-A102-91E38C7B5697}" type="slidenum">
              <a:rPr lang="en-US" smtClean="0"/>
              <a:t>‹#›</a:t>
            </a:fld>
            <a:endParaRPr lang="en-US"/>
          </a:p>
        </p:txBody>
      </p:sp>
    </p:spTree>
    <p:extLst>
      <p:ext uri="{BB962C8B-B14F-4D97-AF65-F5344CB8AC3E}">
        <p14:creationId xmlns:p14="http://schemas.microsoft.com/office/powerpoint/2010/main" val="609692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588ABB-B3B8-4625-8FB9-7554D4785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84AAF2-11A3-4483-8491-0E161BCE3E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878C5-B695-4C19-A2DD-C735176E63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86B101-5C9C-4BB6-99BF-29039292C0EB}" type="datetimeFigureOut">
              <a:rPr lang="en-US" smtClean="0"/>
              <a:t>1/4/2019</a:t>
            </a:fld>
            <a:endParaRPr lang="en-US"/>
          </a:p>
        </p:txBody>
      </p:sp>
      <p:sp>
        <p:nvSpPr>
          <p:cNvPr id="5" name="Footer Placeholder 4">
            <a:extLst>
              <a:ext uri="{FF2B5EF4-FFF2-40B4-BE49-F238E27FC236}">
                <a16:creationId xmlns:a16="http://schemas.microsoft.com/office/drawing/2014/main" id="{02A9F137-EC74-480A-9A68-91930339D2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7A3166-A3CA-4609-9F7C-A5ADFE74F4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C88669-CBA5-4FD2-A102-91E38C7B5697}" type="slidenum">
              <a:rPr lang="en-US" smtClean="0"/>
              <a:t>‹#›</a:t>
            </a:fld>
            <a:endParaRPr lang="en-US"/>
          </a:p>
        </p:txBody>
      </p:sp>
    </p:spTree>
    <p:extLst>
      <p:ext uri="{BB962C8B-B14F-4D97-AF65-F5344CB8AC3E}">
        <p14:creationId xmlns:p14="http://schemas.microsoft.com/office/powerpoint/2010/main" val="1718071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3C14-63EC-4AED-8EA7-473317137AFD}"/>
              </a:ext>
            </a:extLst>
          </p:cNvPr>
          <p:cNvSpPr>
            <a:spLocks noGrp="1"/>
          </p:cNvSpPr>
          <p:nvPr>
            <p:ph type="ctrTitle"/>
          </p:nvPr>
        </p:nvSpPr>
        <p:spPr/>
        <p:txBody>
          <a:bodyPr/>
          <a:lstStyle/>
          <a:p>
            <a:r>
              <a:rPr lang="es-ES" dirty="0"/>
              <a:t>Programación competitiva</a:t>
            </a:r>
            <a:endParaRPr lang="en-US" dirty="0"/>
          </a:p>
        </p:txBody>
      </p:sp>
      <p:sp>
        <p:nvSpPr>
          <p:cNvPr id="3" name="Subtitle 2">
            <a:extLst>
              <a:ext uri="{FF2B5EF4-FFF2-40B4-BE49-F238E27FC236}">
                <a16:creationId xmlns:a16="http://schemas.microsoft.com/office/drawing/2014/main" id="{6833A0DC-747B-445A-9731-96C74AB2FED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0256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BC146-9AAD-499A-8C49-7221650BECAF}"/>
              </a:ext>
            </a:extLst>
          </p:cNvPr>
          <p:cNvSpPr>
            <a:spLocks noGrp="1"/>
          </p:cNvSpPr>
          <p:nvPr>
            <p:ph type="title"/>
          </p:nvPr>
        </p:nvSpPr>
        <p:spPr/>
        <p:txBody>
          <a:bodyPr/>
          <a:lstStyle/>
          <a:p>
            <a:r>
              <a:rPr lang="es-ES" dirty="0"/>
              <a:t>Ball sum</a:t>
            </a:r>
            <a:endParaRPr lang="en-US" dirty="0"/>
          </a:p>
        </p:txBody>
      </p:sp>
      <p:sp>
        <p:nvSpPr>
          <p:cNvPr id="3" name="Content Placeholder 2">
            <a:extLst>
              <a:ext uri="{FF2B5EF4-FFF2-40B4-BE49-F238E27FC236}">
                <a16:creationId xmlns:a16="http://schemas.microsoft.com/office/drawing/2014/main" id="{72C4E47A-AE4E-4B33-ABAB-E155A7755056}"/>
              </a:ext>
            </a:extLst>
          </p:cNvPr>
          <p:cNvSpPr>
            <a:spLocks noGrp="1"/>
          </p:cNvSpPr>
          <p:nvPr>
            <p:ph idx="1"/>
          </p:nvPr>
        </p:nvSpPr>
        <p:spPr>
          <a:xfrm>
            <a:off x="838200" y="1825625"/>
            <a:ext cx="7266709" cy="4351338"/>
          </a:xfrm>
        </p:spPr>
        <p:txBody>
          <a:bodyPr>
            <a:normAutofit fontScale="85000" lnSpcReduction="10000"/>
          </a:bodyPr>
          <a:lstStyle/>
          <a:p>
            <a:r>
              <a:rPr lang="en-US" dirty="0"/>
              <a:t>You have a bag filled with N balls. Each Ball has a distinct number from 1 to N printed on it. All the numbers are distinct. You withdraw two balls from the bag and take their sum. You need to calculate the probability that the sum is not greater than the given number K(&lt;=N). The Answer should be displayed in the form of p/q.(except when the answer is 0 or 1).</a:t>
            </a:r>
          </a:p>
          <a:p>
            <a:r>
              <a:rPr lang="en-US" dirty="0"/>
              <a:t>Input</a:t>
            </a:r>
          </a:p>
          <a:p>
            <a:pPr lvl="1"/>
            <a:r>
              <a:rPr lang="en-US" dirty="0"/>
              <a:t>Input consists of various test cases. Each test case consist of two integer inputs: N and K. (0&lt;=K&lt;=N&lt;=1000000000) The program stops taking input when N and K equals -1</a:t>
            </a:r>
          </a:p>
          <a:p>
            <a:r>
              <a:rPr lang="en-US" dirty="0"/>
              <a:t>Output</a:t>
            </a:r>
          </a:p>
          <a:p>
            <a:pPr lvl="1"/>
            <a:r>
              <a:rPr lang="en-US" dirty="0"/>
              <a:t>Output the result in the form of p/q.(Except when the answer is 0 or 1)</a:t>
            </a:r>
          </a:p>
        </p:txBody>
      </p:sp>
      <p:sp>
        <p:nvSpPr>
          <p:cNvPr id="5" name="Rectangle 4">
            <a:extLst>
              <a:ext uri="{FF2B5EF4-FFF2-40B4-BE49-F238E27FC236}">
                <a16:creationId xmlns:a16="http://schemas.microsoft.com/office/drawing/2014/main" id="{26EA86E3-D8C8-43BF-ABF5-FAAED535FD90}"/>
              </a:ext>
            </a:extLst>
          </p:cNvPr>
          <p:cNvSpPr/>
          <p:nvPr/>
        </p:nvSpPr>
        <p:spPr>
          <a:xfrm>
            <a:off x="9150928" y="1859339"/>
            <a:ext cx="2202872" cy="3139321"/>
          </a:xfrm>
          <a:prstGeom prst="rect">
            <a:avLst/>
          </a:prstGeom>
        </p:spPr>
        <p:txBody>
          <a:bodyPr wrap="square">
            <a:spAutoFit/>
          </a:bodyPr>
          <a:lstStyle/>
          <a:p>
            <a:r>
              <a:rPr lang="en-US" dirty="0"/>
              <a:t>Example</a:t>
            </a:r>
          </a:p>
          <a:p>
            <a:r>
              <a:rPr lang="en-US" dirty="0"/>
              <a:t>Input:</a:t>
            </a:r>
          </a:p>
          <a:p>
            <a:r>
              <a:rPr lang="en-US" dirty="0"/>
              <a:t>3 2</a:t>
            </a:r>
          </a:p>
          <a:p>
            <a:r>
              <a:rPr lang="en-US" dirty="0"/>
              <a:t>100 5</a:t>
            </a:r>
          </a:p>
          <a:p>
            <a:r>
              <a:rPr lang="en-US" dirty="0"/>
              <a:t>10 6</a:t>
            </a:r>
          </a:p>
          <a:p>
            <a:r>
              <a:rPr lang="en-US" dirty="0"/>
              <a:t>-1 -1</a:t>
            </a:r>
          </a:p>
          <a:p>
            <a:endParaRPr lang="en-US" dirty="0"/>
          </a:p>
          <a:p>
            <a:r>
              <a:rPr lang="en-US" dirty="0"/>
              <a:t>Output:</a:t>
            </a:r>
          </a:p>
          <a:p>
            <a:r>
              <a:rPr lang="en-US" dirty="0"/>
              <a:t>0</a:t>
            </a:r>
          </a:p>
          <a:p>
            <a:r>
              <a:rPr lang="en-US" dirty="0"/>
              <a:t>2/2475</a:t>
            </a:r>
          </a:p>
          <a:p>
            <a:r>
              <a:rPr lang="en-US" dirty="0"/>
              <a:t>2/15</a:t>
            </a:r>
          </a:p>
        </p:txBody>
      </p:sp>
      <p:sp>
        <p:nvSpPr>
          <p:cNvPr id="6" name="TextBox 5">
            <a:extLst>
              <a:ext uri="{FF2B5EF4-FFF2-40B4-BE49-F238E27FC236}">
                <a16:creationId xmlns:a16="http://schemas.microsoft.com/office/drawing/2014/main" id="{6589CD7B-FD77-4439-9FAD-C18039E31FA0}"/>
              </a:ext>
            </a:extLst>
          </p:cNvPr>
          <p:cNvSpPr txBox="1"/>
          <p:nvPr/>
        </p:nvSpPr>
        <p:spPr>
          <a:xfrm>
            <a:off x="7135091" y="6022448"/>
            <a:ext cx="4890655"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dirty="0" err="1"/>
              <a:t>Extracted</a:t>
            </a:r>
            <a:r>
              <a:rPr lang="es-ES" dirty="0"/>
              <a:t> </a:t>
            </a:r>
            <a:r>
              <a:rPr lang="es-ES" dirty="0" err="1"/>
              <a:t>from</a:t>
            </a:r>
            <a:r>
              <a:rPr lang="es-ES" dirty="0"/>
              <a:t> SPOJ: https://www.spoj.com/problems/BALLSUM/</a:t>
            </a:r>
            <a:endParaRPr lang="en-US" dirty="0"/>
          </a:p>
        </p:txBody>
      </p:sp>
    </p:spTree>
    <p:extLst>
      <p:ext uri="{BB962C8B-B14F-4D97-AF65-F5344CB8AC3E}">
        <p14:creationId xmlns:p14="http://schemas.microsoft.com/office/powerpoint/2010/main" val="2701603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C7F6-E992-4D57-B4A3-3FF8FFD2427F}"/>
              </a:ext>
            </a:extLst>
          </p:cNvPr>
          <p:cNvSpPr>
            <a:spLocks noGrp="1"/>
          </p:cNvSpPr>
          <p:nvPr>
            <p:ph type="title"/>
          </p:nvPr>
        </p:nvSpPr>
        <p:spPr/>
        <p:txBody>
          <a:bodyPr/>
          <a:lstStyle/>
          <a:p>
            <a:r>
              <a:rPr lang="es-ES" dirty="0" err="1"/>
              <a:t>Adding</a:t>
            </a:r>
            <a:r>
              <a:rPr lang="es-ES" dirty="0"/>
              <a:t> </a:t>
            </a:r>
            <a:r>
              <a:rPr lang="es-ES" dirty="0" err="1"/>
              <a:t>reversed</a:t>
            </a:r>
            <a:r>
              <a:rPr lang="es-ES" dirty="0"/>
              <a:t> </a:t>
            </a:r>
            <a:r>
              <a:rPr lang="es-ES" dirty="0" err="1"/>
              <a:t>numbers</a:t>
            </a:r>
            <a:endParaRPr lang="en-US" dirty="0"/>
          </a:p>
        </p:txBody>
      </p:sp>
      <p:sp>
        <p:nvSpPr>
          <p:cNvPr id="3" name="Content Placeholder 2">
            <a:extLst>
              <a:ext uri="{FF2B5EF4-FFF2-40B4-BE49-F238E27FC236}">
                <a16:creationId xmlns:a16="http://schemas.microsoft.com/office/drawing/2014/main" id="{211C2CA7-0F33-42F3-B65E-3C842051906E}"/>
              </a:ext>
            </a:extLst>
          </p:cNvPr>
          <p:cNvSpPr>
            <a:spLocks noGrp="1"/>
          </p:cNvSpPr>
          <p:nvPr>
            <p:ph idx="1"/>
          </p:nvPr>
        </p:nvSpPr>
        <p:spPr/>
        <p:txBody>
          <a:bodyPr>
            <a:normAutofit fontScale="77500" lnSpcReduction="20000"/>
          </a:bodyPr>
          <a:lstStyle/>
          <a:p>
            <a:r>
              <a:rPr lang="en-US" dirty="0"/>
              <a:t>The Antique Comedians of </a:t>
            </a:r>
            <a:r>
              <a:rPr lang="en-US" dirty="0" err="1"/>
              <a:t>Malidinesia</a:t>
            </a:r>
            <a:r>
              <a:rPr lang="en-US" dirty="0"/>
              <a:t> prefer comedies to tragedies. Unfortunately, most of the ancient plays are tragedies. Therefore the dramatic advisor of ACM has decided to transfigure some tragedies into comedies. Obviously, this work is very hard because the basic sense of the play must be kept intact, although all the things change to their opposites. For example the numbers: if any number appears in the tragedy, it must be converted to its reversed form before being accepted into the comedy play.</a:t>
            </a:r>
          </a:p>
          <a:p>
            <a:r>
              <a:rPr lang="en-US" dirty="0"/>
              <a:t>Reversed number is a number written in </a:t>
            </a:r>
            <a:r>
              <a:rPr lang="en-US" dirty="0" err="1"/>
              <a:t>arabic</a:t>
            </a:r>
            <a:r>
              <a:rPr lang="en-US" dirty="0"/>
              <a:t> numerals but the order of digits is reversed. The first digit becomes last and vice versa. For example, if the main hero had 1245 strawberries in the tragedy, he has 5421 of them now. Note that all the leading zeros are omitted. That means if the number ends with a zero, the zero is lost by reversing (e.g. 1200 gives 21). Also note that the reversed number never has any trailing zeros.</a:t>
            </a:r>
          </a:p>
          <a:p>
            <a:r>
              <a:rPr lang="en-US" dirty="0"/>
              <a:t>ACM needs to calculate with reversed numbers. Your task is to add two reversed numbers and output their reversed sum. Of course, the result is not unique because any particular number is a reversed form of several numbers (e.g. 21 could be 12, 120 or 1200 before reversing). Thus we must assume that no zeros were lost by reversing (e.g. assume that the original number was 12).</a:t>
            </a:r>
          </a:p>
          <a:p>
            <a:endParaRPr lang="en-US" dirty="0"/>
          </a:p>
        </p:txBody>
      </p:sp>
    </p:spTree>
    <p:extLst>
      <p:ext uri="{BB962C8B-B14F-4D97-AF65-F5344CB8AC3E}">
        <p14:creationId xmlns:p14="http://schemas.microsoft.com/office/powerpoint/2010/main" val="1313180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21701-6D58-49FA-A832-6402B48338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E5B2CF-26D1-4EBB-BA81-B38D2BBC7CA7}"/>
              </a:ext>
            </a:extLst>
          </p:cNvPr>
          <p:cNvSpPr>
            <a:spLocks noGrp="1"/>
          </p:cNvSpPr>
          <p:nvPr>
            <p:ph idx="1"/>
          </p:nvPr>
        </p:nvSpPr>
        <p:spPr>
          <a:xfrm>
            <a:off x="838200" y="1825625"/>
            <a:ext cx="6809509" cy="4351338"/>
          </a:xfrm>
        </p:spPr>
        <p:txBody>
          <a:bodyPr>
            <a:normAutofit lnSpcReduction="10000"/>
          </a:bodyPr>
          <a:lstStyle/>
          <a:p>
            <a:r>
              <a:rPr lang="en-US" dirty="0"/>
              <a:t>Input</a:t>
            </a:r>
          </a:p>
          <a:p>
            <a:pPr lvl="1"/>
            <a:r>
              <a:rPr lang="en-US" dirty="0"/>
              <a:t>The input consists of </a:t>
            </a:r>
            <a:r>
              <a:rPr lang="en-US" i="1" dirty="0"/>
              <a:t>N</a:t>
            </a:r>
            <a:r>
              <a:rPr lang="en-US" dirty="0"/>
              <a:t> cases (equal to about 10000). The first line of the input contains only positive integer </a:t>
            </a:r>
            <a:r>
              <a:rPr lang="en-US" i="1" dirty="0"/>
              <a:t>N</a:t>
            </a:r>
            <a:r>
              <a:rPr lang="en-US" dirty="0"/>
              <a:t>. Then follow the cases. Each case consists of exactly one line with two positive integers separated by space. These are the reversed numbers you are to add.</a:t>
            </a:r>
          </a:p>
          <a:p>
            <a:r>
              <a:rPr lang="en-US" dirty="0"/>
              <a:t>Output</a:t>
            </a:r>
          </a:p>
          <a:p>
            <a:pPr lvl="1"/>
            <a:r>
              <a:rPr lang="en-US" dirty="0"/>
              <a:t>For each case, print exactly one line containing only one integer - the reversed sum of two reversed numbers. Omit any leading zeros in the output.</a:t>
            </a:r>
          </a:p>
          <a:p>
            <a:endParaRPr lang="en-US" dirty="0"/>
          </a:p>
        </p:txBody>
      </p:sp>
      <p:sp>
        <p:nvSpPr>
          <p:cNvPr id="5" name="TextBox 4">
            <a:extLst>
              <a:ext uri="{FF2B5EF4-FFF2-40B4-BE49-F238E27FC236}">
                <a16:creationId xmlns:a16="http://schemas.microsoft.com/office/drawing/2014/main" id="{3CAEECF5-F459-44B0-9C47-3E7F7EB83CF8}"/>
              </a:ext>
            </a:extLst>
          </p:cNvPr>
          <p:cNvSpPr txBox="1"/>
          <p:nvPr/>
        </p:nvSpPr>
        <p:spPr>
          <a:xfrm>
            <a:off x="8548255" y="2479964"/>
            <a:ext cx="2369127" cy="3139321"/>
          </a:xfrm>
          <a:prstGeom prst="rect">
            <a:avLst/>
          </a:prstGeom>
          <a:noFill/>
        </p:spPr>
        <p:txBody>
          <a:bodyPr wrap="square" rtlCol="0">
            <a:spAutoFit/>
          </a:bodyPr>
          <a:lstStyle/>
          <a:p>
            <a:r>
              <a:rPr lang="es-ES" dirty="0" err="1"/>
              <a:t>Example</a:t>
            </a:r>
            <a:r>
              <a:rPr lang="es-ES" dirty="0"/>
              <a:t>:</a:t>
            </a:r>
            <a:endParaRPr lang="en-US" dirty="0"/>
          </a:p>
          <a:p>
            <a:r>
              <a:rPr lang="en-US" dirty="0"/>
              <a:t>Input: </a:t>
            </a:r>
          </a:p>
          <a:p>
            <a:r>
              <a:rPr lang="en-US" dirty="0"/>
              <a:t>3</a:t>
            </a:r>
          </a:p>
          <a:p>
            <a:r>
              <a:rPr lang="en-US" dirty="0"/>
              <a:t>24 1</a:t>
            </a:r>
          </a:p>
          <a:p>
            <a:r>
              <a:rPr lang="en-US" dirty="0"/>
              <a:t>4358 754</a:t>
            </a:r>
          </a:p>
          <a:p>
            <a:r>
              <a:rPr lang="en-US" dirty="0"/>
              <a:t>305 794</a:t>
            </a:r>
          </a:p>
          <a:p>
            <a:endParaRPr lang="en-US" dirty="0"/>
          </a:p>
          <a:p>
            <a:r>
              <a:rPr lang="en-US" dirty="0"/>
              <a:t>Output:</a:t>
            </a:r>
          </a:p>
          <a:p>
            <a:r>
              <a:rPr lang="en-US" dirty="0"/>
              <a:t>34</a:t>
            </a:r>
          </a:p>
          <a:p>
            <a:r>
              <a:rPr lang="en-US" dirty="0"/>
              <a:t>1998</a:t>
            </a:r>
          </a:p>
          <a:p>
            <a:r>
              <a:rPr lang="en-US" dirty="0"/>
              <a:t>1</a:t>
            </a:r>
          </a:p>
        </p:txBody>
      </p:sp>
      <p:sp>
        <p:nvSpPr>
          <p:cNvPr id="6" name="TextBox 5">
            <a:extLst>
              <a:ext uri="{FF2B5EF4-FFF2-40B4-BE49-F238E27FC236}">
                <a16:creationId xmlns:a16="http://schemas.microsoft.com/office/drawing/2014/main" id="{5E9699A0-6575-4936-AC8A-B7FF4ADCF9CB}"/>
              </a:ext>
            </a:extLst>
          </p:cNvPr>
          <p:cNvSpPr txBox="1"/>
          <p:nvPr/>
        </p:nvSpPr>
        <p:spPr>
          <a:xfrm>
            <a:off x="7135091" y="6022448"/>
            <a:ext cx="4890655"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dirty="0" err="1"/>
              <a:t>Extracted</a:t>
            </a:r>
            <a:r>
              <a:rPr lang="es-ES" dirty="0"/>
              <a:t> </a:t>
            </a:r>
            <a:r>
              <a:rPr lang="es-ES" dirty="0" err="1"/>
              <a:t>from</a:t>
            </a:r>
            <a:r>
              <a:rPr lang="es-ES" dirty="0"/>
              <a:t> SPOJ: https://www.spoj.com/problems/ADDREV/</a:t>
            </a:r>
            <a:endParaRPr lang="en-US" dirty="0"/>
          </a:p>
        </p:txBody>
      </p:sp>
    </p:spTree>
    <p:extLst>
      <p:ext uri="{BB962C8B-B14F-4D97-AF65-F5344CB8AC3E}">
        <p14:creationId xmlns:p14="http://schemas.microsoft.com/office/powerpoint/2010/main" val="2376759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051E7-C741-44D0-A64D-B084F81716E6}"/>
              </a:ext>
            </a:extLst>
          </p:cNvPr>
          <p:cNvSpPr>
            <a:spLocks noGrp="1"/>
          </p:cNvSpPr>
          <p:nvPr>
            <p:ph type="title"/>
          </p:nvPr>
        </p:nvSpPr>
        <p:spPr/>
        <p:txBody>
          <a:bodyPr/>
          <a:lstStyle/>
          <a:p>
            <a:r>
              <a:rPr lang="es-ES" dirty="0"/>
              <a:t>Factorial</a:t>
            </a:r>
            <a:endParaRPr lang="en-US" dirty="0"/>
          </a:p>
        </p:txBody>
      </p:sp>
      <p:sp>
        <p:nvSpPr>
          <p:cNvPr id="3" name="Content Placeholder 2">
            <a:extLst>
              <a:ext uri="{FF2B5EF4-FFF2-40B4-BE49-F238E27FC236}">
                <a16:creationId xmlns:a16="http://schemas.microsoft.com/office/drawing/2014/main" id="{3C564E30-2CDB-4C71-BFE5-BC9E5E15AEB3}"/>
              </a:ext>
            </a:extLst>
          </p:cNvPr>
          <p:cNvSpPr>
            <a:spLocks noGrp="1"/>
          </p:cNvSpPr>
          <p:nvPr>
            <p:ph idx="1"/>
          </p:nvPr>
        </p:nvSpPr>
        <p:spPr/>
        <p:txBody>
          <a:bodyPr/>
          <a:lstStyle/>
          <a:p>
            <a:r>
              <a:rPr lang="en-US" dirty="0"/>
              <a:t>The factorial of a positive integer n, denoted by n!, is the product of all positive integers less than or equal to n</a:t>
            </a:r>
          </a:p>
          <a:p>
            <a:endParaRPr lang="es-ES" dirty="0"/>
          </a:p>
          <a:p>
            <a:r>
              <a:rPr lang="es-ES" dirty="0"/>
              <a:t>I</a:t>
            </a:r>
            <a:r>
              <a:rPr lang="en-US" dirty="0" err="1"/>
              <a:t>nput</a:t>
            </a:r>
            <a:r>
              <a:rPr lang="en-US" dirty="0"/>
              <a:t>:</a:t>
            </a:r>
          </a:p>
          <a:p>
            <a:pPr lvl="1"/>
            <a:r>
              <a:rPr lang="en-US" dirty="0"/>
              <a:t>There is a single positive integer </a:t>
            </a:r>
            <a:r>
              <a:rPr lang="en-US" i="1" dirty="0"/>
              <a:t>T</a:t>
            </a:r>
            <a:r>
              <a:rPr lang="en-US" dirty="0"/>
              <a:t> on the first line of input (equal to about 100000). It stands for the number of numbers to follow. Then there are </a:t>
            </a:r>
            <a:r>
              <a:rPr lang="en-US" i="1" dirty="0"/>
              <a:t>T</a:t>
            </a:r>
            <a:r>
              <a:rPr lang="en-US" dirty="0"/>
              <a:t> lines, each containing exactly one positive integer number </a:t>
            </a:r>
            <a:r>
              <a:rPr lang="en-US" i="1" dirty="0"/>
              <a:t>N</a:t>
            </a:r>
            <a:r>
              <a:rPr lang="en-US" dirty="0"/>
              <a:t>, 1 &lt;= </a:t>
            </a:r>
            <a:r>
              <a:rPr lang="en-US" i="1" dirty="0"/>
              <a:t>N</a:t>
            </a:r>
            <a:r>
              <a:rPr lang="en-US" dirty="0"/>
              <a:t> &lt;= 10</a:t>
            </a:r>
            <a:r>
              <a:rPr lang="en-US" baseline="30000" dirty="0"/>
              <a:t>5</a:t>
            </a:r>
            <a:r>
              <a:rPr lang="en-US" dirty="0"/>
              <a:t>.</a:t>
            </a:r>
          </a:p>
          <a:p>
            <a:r>
              <a:rPr lang="es-ES" dirty="0"/>
              <a:t>O</a:t>
            </a:r>
            <a:r>
              <a:rPr lang="en-US" dirty="0" err="1"/>
              <a:t>utput</a:t>
            </a:r>
            <a:r>
              <a:rPr lang="en-US" dirty="0"/>
              <a:t>:</a:t>
            </a:r>
          </a:p>
          <a:p>
            <a:pPr lvl="1"/>
            <a:r>
              <a:rPr lang="es-ES" dirty="0"/>
              <a:t>T</a:t>
            </a:r>
            <a:r>
              <a:rPr lang="en-US" dirty="0"/>
              <a:t>he factorial of every given number (one per line)</a:t>
            </a:r>
          </a:p>
        </p:txBody>
      </p:sp>
    </p:spTree>
    <p:extLst>
      <p:ext uri="{BB962C8B-B14F-4D97-AF65-F5344CB8AC3E}">
        <p14:creationId xmlns:p14="http://schemas.microsoft.com/office/powerpoint/2010/main" val="1013850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3EBF3-EF73-4054-B75E-186BFF1DC1F3}"/>
              </a:ext>
            </a:extLst>
          </p:cNvPr>
          <p:cNvSpPr>
            <a:spLocks noGrp="1"/>
          </p:cNvSpPr>
          <p:nvPr>
            <p:ph type="title"/>
          </p:nvPr>
        </p:nvSpPr>
        <p:spPr/>
        <p:txBody>
          <a:bodyPr/>
          <a:lstStyle/>
          <a:p>
            <a:r>
              <a:rPr lang="es-ES" dirty="0"/>
              <a:t>Factorial II</a:t>
            </a:r>
            <a:endParaRPr lang="en-US" dirty="0"/>
          </a:p>
        </p:txBody>
      </p:sp>
      <p:sp>
        <p:nvSpPr>
          <p:cNvPr id="3" name="Content Placeholder 2">
            <a:extLst>
              <a:ext uri="{FF2B5EF4-FFF2-40B4-BE49-F238E27FC236}">
                <a16:creationId xmlns:a16="http://schemas.microsoft.com/office/drawing/2014/main" id="{181AB2E7-8C39-42BF-B0C4-67554B0F97E6}"/>
              </a:ext>
            </a:extLst>
          </p:cNvPr>
          <p:cNvSpPr>
            <a:spLocks noGrp="1"/>
          </p:cNvSpPr>
          <p:nvPr>
            <p:ph idx="1"/>
          </p:nvPr>
        </p:nvSpPr>
        <p:spPr/>
        <p:txBody>
          <a:bodyPr>
            <a:normAutofit fontScale="62500" lnSpcReduction="20000"/>
          </a:bodyPr>
          <a:lstStyle/>
          <a:p>
            <a:r>
              <a:rPr lang="en-US" dirty="0"/>
              <a:t>The most important part of a GSM network is so called </a:t>
            </a:r>
            <a:r>
              <a:rPr lang="en-US" i="1" dirty="0"/>
              <a:t>Base Transceiver Station</a:t>
            </a:r>
            <a:r>
              <a:rPr lang="en-US" dirty="0"/>
              <a:t> (</a:t>
            </a:r>
            <a:r>
              <a:rPr lang="en-US" i="1" dirty="0"/>
              <a:t>BTS</a:t>
            </a:r>
            <a:r>
              <a:rPr lang="en-US" dirty="0"/>
              <a:t>). These transceivers form the areas called </a:t>
            </a:r>
            <a:r>
              <a:rPr lang="en-US" i="1" dirty="0"/>
              <a:t>cells</a:t>
            </a:r>
            <a:r>
              <a:rPr lang="en-US" dirty="0"/>
              <a:t> (this term gave the name to the cellular phone) and every phone connects to the BTS with the strongest signal (in a little simplified view). Of course, </a:t>
            </a:r>
            <a:r>
              <a:rPr lang="en-US" dirty="0" err="1"/>
              <a:t>BTSes</a:t>
            </a:r>
            <a:r>
              <a:rPr lang="en-US" dirty="0"/>
              <a:t> need some attention and technicians need to check their function periodically.</a:t>
            </a:r>
          </a:p>
          <a:p>
            <a:r>
              <a:rPr lang="en-US" dirty="0"/>
              <a:t>ACM technicians faced a very interesting problem recently. Given a set of </a:t>
            </a:r>
            <a:r>
              <a:rPr lang="en-US" dirty="0" err="1"/>
              <a:t>BTSes</a:t>
            </a:r>
            <a:r>
              <a:rPr lang="en-US" dirty="0"/>
              <a:t> to visit, they needed to find the shortest path to visit all of the given points and return back to the central company building. Programmers have spent several months studying this problem but with no results. They were unable to find the solution fast enough. After a long time, one of the programmers found this problem in a conference article. Unfortunately, he found that the problem is so called "Travelling Salesman Problem" and it is very hard to solve. If we have </a:t>
            </a:r>
            <a:r>
              <a:rPr lang="en-US" i="1" dirty="0"/>
              <a:t>N</a:t>
            </a:r>
            <a:r>
              <a:rPr lang="en-US" dirty="0"/>
              <a:t> </a:t>
            </a:r>
            <a:r>
              <a:rPr lang="en-US" dirty="0" err="1"/>
              <a:t>BTSes</a:t>
            </a:r>
            <a:r>
              <a:rPr lang="en-US" dirty="0"/>
              <a:t> to be visited, we can visit them in any order, giving us </a:t>
            </a:r>
            <a:r>
              <a:rPr lang="en-US" i="1" dirty="0"/>
              <a:t>N</a:t>
            </a:r>
            <a:r>
              <a:rPr lang="en-US" dirty="0"/>
              <a:t>! possibilities to examine. The function expressing that number is called factorial and can be computed as a product 1.2.3.4....</a:t>
            </a:r>
            <a:r>
              <a:rPr lang="en-US" i="1" dirty="0"/>
              <a:t>N</a:t>
            </a:r>
            <a:r>
              <a:rPr lang="en-US" dirty="0"/>
              <a:t>. The number is very high even for a relatively small </a:t>
            </a:r>
            <a:r>
              <a:rPr lang="en-US" i="1" dirty="0"/>
              <a:t>N</a:t>
            </a:r>
            <a:r>
              <a:rPr lang="en-US" dirty="0"/>
              <a:t>.</a:t>
            </a:r>
          </a:p>
          <a:p>
            <a:r>
              <a:rPr lang="en-US" dirty="0"/>
              <a:t>The programmers understood they had no chance to solve the problem. But because they have already received the research grant from the government, they needed to continue with their studies and produce at least </a:t>
            </a:r>
            <a:r>
              <a:rPr lang="en-US" i="1" dirty="0"/>
              <a:t>some</a:t>
            </a:r>
            <a:r>
              <a:rPr lang="en-US" dirty="0"/>
              <a:t> results. So they started to study </a:t>
            </a:r>
            <a:r>
              <a:rPr lang="en-US" dirty="0" err="1"/>
              <a:t>behaviour</a:t>
            </a:r>
            <a:r>
              <a:rPr lang="en-US" dirty="0"/>
              <a:t> of the factorial function.</a:t>
            </a:r>
          </a:p>
          <a:p>
            <a:r>
              <a:rPr lang="en-US" dirty="0"/>
              <a:t>For example, they defined the function </a:t>
            </a:r>
            <a:r>
              <a:rPr lang="en-US" i="1" dirty="0"/>
              <a:t>Z</a:t>
            </a:r>
            <a:r>
              <a:rPr lang="en-US" dirty="0"/>
              <a:t>. For any positive integer </a:t>
            </a:r>
            <a:r>
              <a:rPr lang="en-US" i="1" dirty="0"/>
              <a:t>N</a:t>
            </a:r>
            <a:r>
              <a:rPr lang="en-US" dirty="0"/>
              <a:t>, </a:t>
            </a:r>
            <a:r>
              <a:rPr lang="en-US" i="1" dirty="0"/>
              <a:t>Z</a:t>
            </a:r>
            <a:r>
              <a:rPr lang="en-US" dirty="0"/>
              <a:t>(</a:t>
            </a:r>
            <a:r>
              <a:rPr lang="en-US" i="1" dirty="0"/>
              <a:t>N</a:t>
            </a:r>
            <a:r>
              <a:rPr lang="en-US" dirty="0"/>
              <a:t>) is the number of zeros at the end of the decimal form of number </a:t>
            </a:r>
            <a:r>
              <a:rPr lang="en-US" i="1" dirty="0"/>
              <a:t>N</a:t>
            </a:r>
            <a:r>
              <a:rPr lang="en-US" dirty="0"/>
              <a:t>!. They noticed that this function never decreases. If we have two numbers </a:t>
            </a:r>
            <a:r>
              <a:rPr lang="en-US" i="1" dirty="0"/>
              <a:t>N</a:t>
            </a:r>
            <a:r>
              <a:rPr lang="en-US" baseline="-25000" dirty="0"/>
              <a:t>1</a:t>
            </a:r>
            <a:r>
              <a:rPr lang="en-US" dirty="0"/>
              <a:t>&lt;</a:t>
            </a:r>
            <a:r>
              <a:rPr lang="en-US" i="1" dirty="0"/>
              <a:t>N</a:t>
            </a:r>
            <a:r>
              <a:rPr lang="en-US" baseline="-25000" dirty="0"/>
              <a:t>2</a:t>
            </a:r>
            <a:r>
              <a:rPr lang="en-US" dirty="0"/>
              <a:t>, then </a:t>
            </a:r>
            <a:r>
              <a:rPr lang="en-US" i="1" dirty="0"/>
              <a:t>Z</a:t>
            </a:r>
            <a:r>
              <a:rPr lang="en-US" dirty="0"/>
              <a:t>(</a:t>
            </a:r>
            <a:r>
              <a:rPr lang="en-US" i="1" dirty="0"/>
              <a:t>N</a:t>
            </a:r>
            <a:r>
              <a:rPr lang="en-US" baseline="-25000" dirty="0"/>
              <a:t>1</a:t>
            </a:r>
            <a:r>
              <a:rPr lang="en-US" dirty="0"/>
              <a:t>) &lt;= </a:t>
            </a:r>
            <a:r>
              <a:rPr lang="en-US" i="1" dirty="0"/>
              <a:t>Z</a:t>
            </a:r>
            <a:r>
              <a:rPr lang="en-US" dirty="0"/>
              <a:t>(</a:t>
            </a:r>
            <a:r>
              <a:rPr lang="en-US" i="1" dirty="0"/>
              <a:t>N</a:t>
            </a:r>
            <a:r>
              <a:rPr lang="en-US" baseline="-25000" dirty="0"/>
              <a:t>2</a:t>
            </a:r>
            <a:r>
              <a:rPr lang="en-US" dirty="0"/>
              <a:t>). It is because we can never "lose" any trailing zero by multiplying by any positive number. We can only get new and new zeros. The function </a:t>
            </a:r>
            <a:r>
              <a:rPr lang="en-US" i="1" dirty="0"/>
              <a:t>Z</a:t>
            </a:r>
            <a:r>
              <a:rPr lang="en-US" dirty="0"/>
              <a:t> is very interesting, so we need a computer program that can determine its value efficiently.</a:t>
            </a:r>
          </a:p>
          <a:p>
            <a:endParaRPr lang="en-US" dirty="0"/>
          </a:p>
        </p:txBody>
      </p:sp>
    </p:spTree>
    <p:extLst>
      <p:ext uri="{BB962C8B-B14F-4D97-AF65-F5344CB8AC3E}">
        <p14:creationId xmlns:p14="http://schemas.microsoft.com/office/powerpoint/2010/main" val="674903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EAEB1-F3E0-4663-B7BE-016DDFAFA8C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3C67371-EC2D-4F49-9E9E-497031BDE0E1}"/>
              </a:ext>
            </a:extLst>
          </p:cNvPr>
          <p:cNvSpPr>
            <a:spLocks noGrp="1"/>
          </p:cNvSpPr>
          <p:nvPr>
            <p:ph idx="1"/>
          </p:nvPr>
        </p:nvSpPr>
        <p:spPr>
          <a:xfrm>
            <a:off x="838200" y="1825625"/>
            <a:ext cx="6172200" cy="4351338"/>
          </a:xfrm>
        </p:spPr>
        <p:txBody>
          <a:bodyPr/>
          <a:lstStyle/>
          <a:p>
            <a:r>
              <a:rPr lang="en-US" dirty="0"/>
              <a:t>Input</a:t>
            </a:r>
          </a:p>
          <a:p>
            <a:pPr lvl="1"/>
            <a:r>
              <a:rPr lang="en-US" dirty="0"/>
              <a:t>There is a single positive integer </a:t>
            </a:r>
            <a:r>
              <a:rPr lang="en-US" i="1" dirty="0"/>
              <a:t>T</a:t>
            </a:r>
            <a:r>
              <a:rPr lang="en-US" dirty="0"/>
              <a:t> on the first line of input (equal to about 100000). It stands for the number of numbers to follow. Then there are </a:t>
            </a:r>
            <a:r>
              <a:rPr lang="en-US" i="1" dirty="0"/>
              <a:t>T</a:t>
            </a:r>
            <a:r>
              <a:rPr lang="en-US" dirty="0"/>
              <a:t> lines, each containing exactly one positive integer number </a:t>
            </a:r>
            <a:r>
              <a:rPr lang="en-US" i="1" dirty="0"/>
              <a:t>N</a:t>
            </a:r>
            <a:r>
              <a:rPr lang="en-US" dirty="0"/>
              <a:t>, 1 &lt;= </a:t>
            </a:r>
            <a:r>
              <a:rPr lang="en-US" i="1" dirty="0"/>
              <a:t>N</a:t>
            </a:r>
            <a:r>
              <a:rPr lang="en-US" dirty="0"/>
              <a:t> &lt;= 1000000000.</a:t>
            </a:r>
          </a:p>
          <a:p>
            <a:r>
              <a:rPr lang="en-US" dirty="0"/>
              <a:t>Output</a:t>
            </a:r>
          </a:p>
          <a:p>
            <a:pPr lvl="1"/>
            <a:r>
              <a:rPr lang="en-US" dirty="0"/>
              <a:t>For every number </a:t>
            </a:r>
            <a:r>
              <a:rPr lang="en-US" i="1" dirty="0"/>
              <a:t>N</a:t>
            </a:r>
            <a:r>
              <a:rPr lang="en-US" dirty="0"/>
              <a:t>, output a single line containing the single non-negative integer </a:t>
            </a:r>
            <a:r>
              <a:rPr lang="en-US" i="1" dirty="0"/>
              <a:t>Z</a:t>
            </a:r>
            <a:r>
              <a:rPr lang="en-US" dirty="0"/>
              <a:t>(</a:t>
            </a:r>
            <a:r>
              <a:rPr lang="en-US" i="1" dirty="0"/>
              <a:t>N</a:t>
            </a:r>
            <a:r>
              <a:rPr lang="en-US" dirty="0"/>
              <a:t>).</a:t>
            </a:r>
          </a:p>
          <a:p>
            <a:endParaRPr lang="en-US" dirty="0"/>
          </a:p>
        </p:txBody>
      </p:sp>
      <p:sp>
        <p:nvSpPr>
          <p:cNvPr id="4" name="TextBox 3">
            <a:extLst>
              <a:ext uri="{FF2B5EF4-FFF2-40B4-BE49-F238E27FC236}">
                <a16:creationId xmlns:a16="http://schemas.microsoft.com/office/drawing/2014/main" id="{063EE643-E37B-489C-8573-151E9D49B992}"/>
              </a:ext>
            </a:extLst>
          </p:cNvPr>
          <p:cNvSpPr txBox="1"/>
          <p:nvPr/>
        </p:nvSpPr>
        <p:spPr>
          <a:xfrm>
            <a:off x="8229600" y="1041761"/>
            <a:ext cx="2673927" cy="4801314"/>
          </a:xfrm>
          <a:prstGeom prst="rect">
            <a:avLst/>
          </a:prstGeom>
          <a:noFill/>
        </p:spPr>
        <p:txBody>
          <a:bodyPr wrap="square" rtlCol="0">
            <a:spAutoFit/>
          </a:bodyPr>
          <a:lstStyle/>
          <a:p>
            <a:r>
              <a:rPr lang="en-US" dirty="0"/>
              <a:t>Example</a:t>
            </a:r>
          </a:p>
          <a:p>
            <a:r>
              <a:rPr lang="en-US" dirty="0"/>
              <a:t>Input:</a:t>
            </a:r>
          </a:p>
          <a:p>
            <a:r>
              <a:rPr lang="en-US" dirty="0"/>
              <a:t>6</a:t>
            </a:r>
          </a:p>
          <a:p>
            <a:r>
              <a:rPr lang="en-US" dirty="0"/>
              <a:t>3</a:t>
            </a:r>
          </a:p>
          <a:p>
            <a:r>
              <a:rPr lang="en-US" dirty="0"/>
              <a:t>60</a:t>
            </a:r>
          </a:p>
          <a:p>
            <a:r>
              <a:rPr lang="en-US" dirty="0"/>
              <a:t>100</a:t>
            </a:r>
          </a:p>
          <a:p>
            <a:r>
              <a:rPr lang="en-US" dirty="0"/>
              <a:t>1024</a:t>
            </a:r>
          </a:p>
          <a:p>
            <a:r>
              <a:rPr lang="en-US" dirty="0"/>
              <a:t>23456</a:t>
            </a:r>
          </a:p>
          <a:p>
            <a:r>
              <a:rPr lang="en-US" dirty="0"/>
              <a:t>8735373</a:t>
            </a:r>
          </a:p>
          <a:p>
            <a:endParaRPr lang="en-US" dirty="0"/>
          </a:p>
          <a:p>
            <a:r>
              <a:rPr lang="en-US" dirty="0"/>
              <a:t>Sample Output:</a:t>
            </a:r>
          </a:p>
          <a:p>
            <a:r>
              <a:rPr lang="en-US" dirty="0"/>
              <a:t>0</a:t>
            </a:r>
          </a:p>
          <a:p>
            <a:r>
              <a:rPr lang="en-US" dirty="0"/>
              <a:t>14</a:t>
            </a:r>
          </a:p>
          <a:p>
            <a:r>
              <a:rPr lang="en-US" dirty="0"/>
              <a:t>24</a:t>
            </a:r>
          </a:p>
          <a:p>
            <a:r>
              <a:rPr lang="en-US" dirty="0"/>
              <a:t>253</a:t>
            </a:r>
          </a:p>
          <a:p>
            <a:r>
              <a:rPr lang="en-US" dirty="0"/>
              <a:t>5861</a:t>
            </a:r>
          </a:p>
          <a:p>
            <a:r>
              <a:rPr lang="en-US" dirty="0"/>
              <a:t>2183837</a:t>
            </a:r>
          </a:p>
        </p:txBody>
      </p:sp>
      <p:sp>
        <p:nvSpPr>
          <p:cNvPr id="5" name="TextBox 4">
            <a:extLst>
              <a:ext uri="{FF2B5EF4-FFF2-40B4-BE49-F238E27FC236}">
                <a16:creationId xmlns:a16="http://schemas.microsoft.com/office/drawing/2014/main" id="{90E14461-4823-4D72-8DEF-71510E9588C9}"/>
              </a:ext>
            </a:extLst>
          </p:cNvPr>
          <p:cNvSpPr txBox="1"/>
          <p:nvPr/>
        </p:nvSpPr>
        <p:spPr>
          <a:xfrm>
            <a:off x="7135091" y="6022448"/>
            <a:ext cx="4890655"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dirty="0" err="1"/>
              <a:t>Extracted</a:t>
            </a:r>
            <a:r>
              <a:rPr lang="es-ES" dirty="0"/>
              <a:t> </a:t>
            </a:r>
            <a:r>
              <a:rPr lang="es-ES" dirty="0" err="1"/>
              <a:t>from</a:t>
            </a:r>
            <a:r>
              <a:rPr lang="es-ES" dirty="0"/>
              <a:t> SPOJ: https://www.spoj.com/problems/FCTRL/</a:t>
            </a:r>
            <a:endParaRPr lang="en-US" dirty="0"/>
          </a:p>
        </p:txBody>
      </p:sp>
    </p:spTree>
    <p:extLst>
      <p:ext uri="{BB962C8B-B14F-4D97-AF65-F5344CB8AC3E}">
        <p14:creationId xmlns:p14="http://schemas.microsoft.com/office/powerpoint/2010/main" val="2278737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4B0E2-2E49-407B-B762-A963AD39E926}"/>
              </a:ext>
            </a:extLst>
          </p:cNvPr>
          <p:cNvSpPr>
            <a:spLocks noGrp="1"/>
          </p:cNvSpPr>
          <p:nvPr>
            <p:ph type="title"/>
          </p:nvPr>
        </p:nvSpPr>
        <p:spPr/>
        <p:txBody>
          <a:bodyPr/>
          <a:lstStyle/>
          <a:p>
            <a:r>
              <a:rPr lang="es-ES" dirty="0"/>
              <a:t>Are </a:t>
            </a:r>
            <a:r>
              <a:rPr lang="es-ES" dirty="0" err="1"/>
              <a:t>you</a:t>
            </a:r>
            <a:r>
              <a:rPr lang="es-ES" dirty="0"/>
              <a:t> </a:t>
            </a:r>
            <a:r>
              <a:rPr lang="es-ES" dirty="0" err="1"/>
              <a:t>good</a:t>
            </a:r>
            <a:r>
              <a:rPr lang="es-ES" dirty="0"/>
              <a:t> in </a:t>
            </a:r>
            <a:r>
              <a:rPr lang="es-ES" dirty="0" err="1"/>
              <a:t>maths</a:t>
            </a:r>
            <a:r>
              <a:rPr lang="es-ES" dirty="0"/>
              <a:t>?</a:t>
            </a:r>
            <a:endParaRPr lang="en-US" dirty="0"/>
          </a:p>
        </p:txBody>
      </p:sp>
      <p:sp>
        <p:nvSpPr>
          <p:cNvPr id="3" name="Content Placeholder 2">
            <a:extLst>
              <a:ext uri="{FF2B5EF4-FFF2-40B4-BE49-F238E27FC236}">
                <a16:creationId xmlns:a16="http://schemas.microsoft.com/office/drawing/2014/main" id="{82809A40-E14B-4E71-AA1D-ACE9F9D9523F}"/>
              </a:ext>
            </a:extLst>
          </p:cNvPr>
          <p:cNvSpPr>
            <a:spLocks noGrp="1"/>
          </p:cNvSpPr>
          <p:nvPr>
            <p:ph idx="1"/>
          </p:nvPr>
        </p:nvSpPr>
        <p:spPr>
          <a:xfrm>
            <a:off x="838200" y="1825625"/>
            <a:ext cx="7100455" cy="4351338"/>
          </a:xfrm>
        </p:spPr>
        <p:txBody>
          <a:bodyPr>
            <a:normAutofit fontScale="70000" lnSpcReduction="20000"/>
          </a:bodyPr>
          <a:lstStyle/>
          <a:p>
            <a:r>
              <a:rPr lang="en-US" dirty="0"/>
              <a:t>BABA taught properties of right angled triangle and asked a questions : "Can you find a right angled triangle whose length of hypotenuse is H and its area is A?“</a:t>
            </a:r>
          </a:p>
          <a:p>
            <a:r>
              <a:rPr lang="en-US" dirty="0"/>
              <a:t>Input</a:t>
            </a:r>
          </a:p>
          <a:p>
            <a:pPr lvl="1"/>
            <a:r>
              <a:rPr lang="en-US" dirty="0"/>
              <a:t>The first line of the input contains a single integer T  (where 1≤T≤10^5)  denoting the number of test-cases. T test cases follow.</a:t>
            </a:r>
          </a:p>
          <a:p>
            <a:pPr lvl="1"/>
            <a:r>
              <a:rPr lang="en-US" dirty="0"/>
              <a:t>For each test case, there will be a single line containing two space separated integer H and A (where 1 ≤ H ≤ 10^6  and 1 ≤ A ≤ 10^12 ).</a:t>
            </a:r>
          </a:p>
          <a:p>
            <a:r>
              <a:rPr lang="en-US" dirty="0"/>
              <a:t>Output</a:t>
            </a:r>
          </a:p>
          <a:p>
            <a:pPr lvl="1"/>
            <a:r>
              <a:rPr lang="en-US" dirty="0"/>
              <a:t>Output the answer for each test-case in a single line. If it is not possible to find such a triangle, output -1.</a:t>
            </a:r>
          </a:p>
          <a:p>
            <a:pPr lvl="1"/>
            <a:r>
              <a:rPr lang="en-US" dirty="0"/>
              <a:t>Otherwise print 3 real numbers corresponding to the lengths of the sides of the triangle sorted in non-decreasing order. </a:t>
            </a:r>
          </a:p>
          <a:p>
            <a:pPr lvl="1"/>
            <a:r>
              <a:rPr lang="en-US" i="1" dirty="0"/>
              <a:t>NOTE:- Answer values up to 10^-6 decimal places.</a:t>
            </a:r>
            <a:endParaRPr lang="en-US" dirty="0"/>
          </a:p>
          <a:p>
            <a:pPr marL="0" indent="0">
              <a:buNone/>
            </a:pPr>
            <a:br>
              <a:rPr lang="en-US" dirty="0"/>
            </a:br>
            <a:endParaRPr lang="en-US" dirty="0"/>
          </a:p>
        </p:txBody>
      </p:sp>
      <p:sp>
        <p:nvSpPr>
          <p:cNvPr id="4" name="TextBox 3">
            <a:extLst>
              <a:ext uri="{FF2B5EF4-FFF2-40B4-BE49-F238E27FC236}">
                <a16:creationId xmlns:a16="http://schemas.microsoft.com/office/drawing/2014/main" id="{2A3BBCC6-1F51-46D0-A701-E54266C35A84}"/>
              </a:ext>
            </a:extLst>
          </p:cNvPr>
          <p:cNvSpPr txBox="1"/>
          <p:nvPr/>
        </p:nvSpPr>
        <p:spPr>
          <a:xfrm>
            <a:off x="8312726" y="1593273"/>
            <a:ext cx="3879273" cy="4247317"/>
          </a:xfrm>
          <a:prstGeom prst="rect">
            <a:avLst/>
          </a:prstGeom>
          <a:noFill/>
        </p:spPr>
        <p:txBody>
          <a:bodyPr wrap="square" rtlCol="0">
            <a:spAutoFit/>
          </a:bodyPr>
          <a:lstStyle/>
          <a:p>
            <a:r>
              <a:rPr lang="en-US" dirty="0"/>
              <a:t>Example</a:t>
            </a:r>
          </a:p>
          <a:p>
            <a:r>
              <a:rPr lang="en-US" dirty="0"/>
              <a:t>Input:</a:t>
            </a:r>
          </a:p>
          <a:p>
            <a:r>
              <a:rPr lang="en-US" dirty="0"/>
              <a:t>44252 565789879081 1</a:t>
            </a:r>
          </a:p>
          <a:p>
            <a:r>
              <a:rPr lang="en-US" dirty="0"/>
              <a:t>4</a:t>
            </a:r>
          </a:p>
          <a:p>
            <a:r>
              <a:rPr lang="en-US" dirty="0"/>
              <a:t>24252 56578987908</a:t>
            </a:r>
          </a:p>
          <a:p>
            <a:r>
              <a:rPr lang="en-US" dirty="0"/>
              <a:t>1 1</a:t>
            </a:r>
          </a:p>
          <a:p>
            <a:r>
              <a:rPr lang="en-US" dirty="0"/>
              <a:t>2 2</a:t>
            </a:r>
          </a:p>
          <a:p>
            <a:r>
              <a:rPr lang="en-US" dirty="0"/>
              <a:t>10 10                                                              </a:t>
            </a:r>
          </a:p>
          <a:p>
            <a:endParaRPr lang="en-US" dirty="0"/>
          </a:p>
          <a:p>
            <a:r>
              <a:rPr lang="en-US" dirty="0"/>
              <a:t>10 1</a:t>
            </a:r>
          </a:p>
          <a:p>
            <a:r>
              <a:rPr lang="en-US" dirty="0"/>
              <a:t>Output: </a:t>
            </a:r>
          </a:p>
          <a:p>
            <a:r>
              <a:rPr lang="en-US" dirty="0"/>
              <a:t>-1</a:t>
            </a:r>
          </a:p>
          <a:p>
            <a:r>
              <a:rPr lang="en-US" dirty="0"/>
              <a:t>-1</a:t>
            </a:r>
          </a:p>
          <a:p>
            <a:r>
              <a:rPr lang="en-US" dirty="0"/>
              <a:t>-1</a:t>
            </a:r>
          </a:p>
          <a:p>
            <a:r>
              <a:rPr lang="en-US" dirty="0"/>
              <a:t>2.043096 9.789063 10.000000</a:t>
            </a:r>
          </a:p>
        </p:txBody>
      </p:sp>
      <p:sp>
        <p:nvSpPr>
          <p:cNvPr id="5" name="TextBox 4">
            <a:extLst>
              <a:ext uri="{FF2B5EF4-FFF2-40B4-BE49-F238E27FC236}">
                <a16:creationId xmlns:a16="http://schemas.microsoft.com/office/drawing/2014/main" id="{AEB5E9D6-032C-4E28-AF09-6BCD6C965C98}"/>
              </a:ext>
            </a:extLst>
          </p:cNvPr>
          <p:cNvSpPr txBox="1"/>
          <p:nvPr/>
        </p:nvSpPr>
        <p:spPr>
          <a:xfrm>
            <a:off x="7135091" y="6022448"/>
            <a:ext cx="4890655"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dirty="0" err="1"/>
              <a:t>Extracted</a:t>
            </a:r>
            <a:r>
              <a:rPr lang="es-ES" dirty="0"/>
              <a:t> </a:t>
            </a:r>
            <a:r>
              <a:rPr lang="es-ES" dirty="0" err="1"/>
              <a:t>from</a:t>
            </a:r>
            <a:r>
              <a:rPr lang="es-ES" dirty="0"/>
              <a:t> SPOJ: https://www.spoj.com/problems/BABA1/</a:t>
            </a:r>
            <a:endParaRPr lang="en-US" dirty="0"/>
          </a:p>
        </p:txBody>
      </p:sp>
    </p:spTree>
    <p:extLst>
      <p:ext uri="{BB962C8B-B14F-4D97-AF65-F5344CB8AC3E}">
        <p14:creationId xmlns:p14="http://schemas.microsoft.com/office/powerpoint/2010/main" val="2634973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DC529-23A1-4015-9849-04C6F17B2A0B}"/>
              </a:ext>
            </a:extLst>
          </p:cNvPr>
          <p:cNvSpPr>
            <a:spLocks noGrp="1"/>
          </p:cNvSpPr>
          <p:nvPr>
            <p:ph type="title"/>
          </p:nvPr>
        </p:nvSpPr>
        <p:spPr/>
        <p:txBody>
          <a:bodyPr/>
          <a:lstStyle/>
          <a:p>
            <a:r>
              <a:rPr lang="es-ES" dirty="0" err="1"/>
              <a:t>Distinct</a:t>
            </a:r>
            <a:r>
              <a:rPr lang="es-ES" dirty="0"/>
              <a:t> primes</a:t>
            </a:r>
            <a:endParaRPr lang="en-US" dirty="0"/>
          </a:p>
        </p:txBody>
      </p:sp>
      <p:sp>
        <p:nvSpPr>
          <p:cNvPr id="3" name="Content Placeholder 2">
            <a:extLst>
              <a:ext uri="{FF2B5EF4-FFF2-40B4-BE49-F238E27FC236}">
                <a16:creationId xmlns:a16="http://schemas.microsoft.com/office/drawing/2014/main" id="{2DB87442-C042-429B-B543-7B7BB8CEFB64}"/>
              </a:ext>
            </a:extLst>
          </p:cNvPr>
          <p:cNvSpPr>
            <a:spLocks noGrp="1"/>
          </p:cNvSpPr>
          <p:nvPr>
            <p:ph idx="1"/>
          </p:nvPr>
        </p:nvSpPr>
        <p:spPr>
          <a:xfrm>
            <a:off x="838200" y="1825625"/>
            <a:ext cx="6393873" cy="4351338"/>
          </a:xfrm>
        </p:spPr>
        <p:txBody>
          <a:bodyPr>
            <a:normAutofit fontScale="62500" lnSpcReduction="20000"/>
          </a:bodyPr>
          <a:lstStyle/>
          <a:p>
            <a:r>
              <a:rPr lang="en-US" dirty="0"/>
              <a:t>Arithmancy is Draco Malfoy's favorite subject, but what spoils it for him is that Hermione Granger is in his class, and she is better than him at it. Prime numbers are of mystical importance in Arithmancy, and Lucky Numbers even more so. Lucky Numbers are those positive integers that have at least three distinct prime factors; 30 and 42 are the first two. Malfoy's teacher has given them a positive integer </a:t>
            </a:r>
            <a:r>
              <a:rPr lang="en-US" b="1" dirty="0"/>
              <a:t>n</a:t>
            </a:r>
            <a:r>
              <a:rPr lang="en-US" dirty="0"/>
              <a:t>, and has asked them to find the </a:t>
            </a:r>
            <a:r>
              <a:rPr lang="en-US" b="1" dirty="0"/>
              <a:t>n</a:t>
            </a:r>
            <a:r>
              <a:rPr lang="en-US" dirty="0"/>
              <a:t>-</a:t>
            </a:r>
            <a:r>
              <a:rPr lang="en-US" dirty="0" err="1"/>
              <a:t>th</a:t>
            </a:r>
            <a:r>
              <a:rPr lang="en-US" dirty="0"/>
              <a:t> lucky number. Malfoy would like to beat Hermione at this exercise, so although he is an evil git, please help him, just this once. After all, the know-it-all Hermione does need a lesson.</a:t>
            </a:r>
          </a:p>
          <a:p>
            <a:r>
              <a:rPr lang="en-US" dirty="0"/>
              <a:t>Input</a:t>
            </a:r>
          </a:p>
          <a:p>
            <a:pPr lvl="1"/>
            <a:r>
              <a:rPr lang="en-US" dirty="0"/>
              <a:t>The first line contains the number of test cases </a:t>
            </a:r>
            <a:r>
              <a:rPr lang="en-US" b="1" dirty="0"/>
              <a:t>T</a:t>
            </a:r>
            <a:r>
              <a:rPr lang="en-US" dirty="0"/>
              <a:t>. Each of the next </a:t>
            </a:r>
            <a:r>
              <a:rPr lang="en-US" b="1" dirty="0"/>
              <a:t>T</a:t>
            </a:r>
            <a:r>
              <a:rPr lang="en-US" dirty="0"/>
              <a:t> lines contains one integer </a:t>
            </a:r>
            <a:r>
              <a:rPr lang="en-US" b="1" dirty="0"/>
              <a:t>n</a:t>
            </a:r>
            <a:r>
              <a:rPr lang="en-US" dirty="0"/>
              <a:t>.</a:t>
            </a:r>
          </a:p>
          <a:p>
            <a:r>
              <a:rPr lang="en-US" dirty="0"/>
              <a:t>Output</a:t>
            </a:r>
          </a:p>
          <a:p>
            <a:pPr lvl="1"/>
            <a:r>
              <a:rPr lang="en-US" dirty="0"/>
              <a:t>Output </a:t>
            </a:r>
            <a:r>
              <a:rPr lang="en-US" b="1" dirty="0"/>
              <a:t>T</a:t>
            </a:r>
            <a:r>
              <a:rPr lang="en-US" dirty="0"/>
              <a:t> lines, containing the corresponding lucky number for that test case.</a:t>
            </a:r>
          </a:p>
          <a:p>
            <a:r>
              <a:rPr lang="en-US" dirty="0"/>
              <a:t>Constraints</a:t>
            </a:r>
          </a:p>
          <a:p>
            <a:pPr marL="457200" lvl="1" indent="0">
              <a:buNone/>
            </a:pPr>
            <a:r>
              <a:rPr lang="en-US" dirty="0"/>
              <a:t>1 &lt;= </a:t>
            </a:r>
            <a:r>
              <a:rPr lang="en-US" b="1" dirty="0"/>
              <a:t>T</a:t>
            </a:r>
            <a:r>
              <a:rPr lang="en-US" dirty="0"/>
              <a:t> &lt;= 20</a:t>
            </a:r>
            <a:br>
              <a:rPr lang="en-US" dirty="0"/>
            </a:br>
            <a:r>
              <a:rPr lang="en-US" dirty="0"/>
              <a:t>1 &lt;= </a:t>
            </a:r>
            <a:r>
              <a:rPr lang="en-US" b="1" dirty="0"/>
              <a:t>n</a:t>
            </a:r>
            <a:r>
              <a:rPr lang="en-US" dirty="0"/>
              <a:t> &lt;= 1000</a:t>
            </a:r>
          </a:p>
          <a:p>
            <a:endParaRPr lang="en-US" dirty="0"/>
          </a:p>
        </p:txBody>
      </p:sp>
      <p:sp>
        <p:nvSpPr>
          <p:cNvPr id="5" name="TextBox 4">
            <a:extLst>
              <a:ext uri="{FF2B5EF4-FFF2-40B4-BE49-F238E27FC236}">
                <a16:creationId xmlns:a16="http://schemas.microsoft.com/office/drawing/2014/main" id="{4BCBFF1F-20EF-4D59-8F9E-AEB2D88E5F6B}"/>
              </a:ext>
            </a:extLst>
          </p:cNvPr>
          <p:cNvSpPr txBox="1"/>
          <p:nvPr/>
        </p:nvSpPr>
        <p:spPr>
          <a:xfrm>
            <a:off x="8229600" y="1825625"/>
            <a:ext cx="2757055" cy="2308324"/>
          </a:xfrm>
          <a:prstGeom prst="rect">
            <a:avLst/>
          </a:prstGeom>
          <a:noFill/>
        </p:spPr>
        <p:txBody>
          <a:bodyPr wrap="square" rtlCol="0">
            <a:spAutoFit/>
          </a:bodyPr>
          <a:lstStyle/>
          <a:p>
            <a:r>
              <a:rPr lang="en-US" dirty="0"/>
              <a:t>Sample Input:</a:t>
            </a:r>
          </a:p>
          <a:p>
            <a:r>
              <a:rPr lang="en-US" dirty="0"/>
              <a:t>2</a:t>
            </a:r>
          </a:p>
          <a:p>
            <a:r>
              <a:rPr lang="en-US" dirty="0"/>
              <a:t>1</a:t>
            </a:r>
          </a:p>
          <a:p>
            <a:r>
              <a:rPr lang="en-US" dirty="0"/>
              <a:t>2</a:t>
            </a:r>
          </a:p>
          <a:p>
            <a:endParaRPr lang="en-US" dirty="0"/>
          </a:p>
          <a:p>
            <a:r>
              <a:rPr lang="en-US" dirty="0"/>
              <a:t>Sample Output:</a:t>
            </a:r>
          </a:p>
          <a:p>
            <a:r>
              <a:rPr lang="en-US" dirty="0"/>
              <a:t>30</a:t>
            </a:r>
          </a:p>
          <a:p>
            <a:r>
              <a:rPr lang="en-US" dirty="0"/>
              <a:t>42</a:t>
            </a:r>
          </a:p>
        </p:txBody>
      </p:sp>
      <p:sp>
        <p:nvSpPr>
          <p:cNvPr id="7" name="TextBox 6">
            <a:extLst>
              <a:ext uri="{FF2B5EF4-FFF2-40B4-BE49-F238E27FC236}">
                <a16:creationId xmlns:a16="http://schemas.microsoft.com/office/drawing/2014/main" id="{4DA76C11-9447-4DAC-90D6-CFF17FDC7A71}"/>
              </a:ext>
            </a:extLst>
          </p:cNvPr>
          <p:cNvSpPr txBox="1"/>
          <p:nvPr/>
        </p:nvSpPr>
        <p:spPr>
          <a:xfrm>
            <a:off x="7135091" y="6022448"/>
            <a:ext cx="4890655"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dirty="0" err="1"/>
              <a:t>Extracted</a:t>
            </a:r>
            <a:r>
              <a:rPr lang="es-ES" dirty="0"/>
              <a:t> </a:t>
            </a:r>
            <a:r>
              <a:rPr lang="es-ES" dirty="0" err="1"/>
              <a:t>from</a:t>
            </a:r>
            <a:r>
              <a:rPr lang="es-ES" dirty="0"/>
              <a:t> SPOJ: https://www.spoj.com/problems/AMR11E/</a:t>
            </a:r>
            <a:endParaRPr lang="en-US" dirty="0"/>
          </a:p>
        </p:txBody>
      </p:sp>
    </p:spTree>
    <p:extLst>
      <p:ext uri="{BB962C8B-B14F-4D97-AF65-F5344CB8AC3E}">
        <p14:creationId xmlns:p14="http://schemas.microsoft.com/office/powerpoint/2010/main" val="757522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724324-792D-4539-AC0D-C3FB08C5EAC1}"/>
              </a:ext>
            </a:extLst>
          </p:cNvPr>
          <p:cNvSpPr>
            <a:spLocks noGrp="1"/>
          </p:cNvSpPr>
          <p:nvPr>
            <p:ph type="title"/>
          </p:nvPr>
        </p:nvSpPr>
        <p:spPr/>
        <p:txBody>
          <a:bodyPr/>
          <a:lstStyle/>
          <a:p>
            <a:r>
              <a:rPr lang="es-ES" dirty="0"/>
              <a:t>Ejercicios avanzados</a:t>
            </a:r>
            <a:endParaRPr lang="en-US" dirty="0"/>
          </a:p>
        </p:txBody>
      </p:sp>
      <p:sp>
        <p:nvSpPr>
          <p:cNvPr id="5" name="Text Placeholder 4">
            <a:extLst>
              <a:ext uri="{FF2B5EF4-FFF2-40B4-BE49-F238E27FC236}">
                <a16:creationId xmlns:a16="http://schemas.microsoft.com/office/drawing/2014/main" id="{71EE576A-A93A-457A-A54D-B6F5CDBF69B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839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E937C-10AC-4B84-B5C8-14D77FA2BD1E}"/>
              </a:ext>
            </a:extLst>
          </p:cNvPr>
          <p:cNvSpPr>
            <a:spLocks noGrp="1"/>
          </p:cNvSpPr>
          <p:nvPr>
            <p:ph type="title"/>
          </p:nvPr>
        </p:nvSpPr>
        <p:spPr/>
        <p:txBody>
          <a:bodyPr/>
          <a:lstStyle/>
          <a:p>
            <a:r>
              <a:rPr lang="es-ES" dirty="0" err="1"/>
              <a:t>How</a:t>
            </a:r>
            <a:r>
              <a:rPr lang="es-ES" dirty="0"/>
              <a:t> </a:t>
            </a:r>
            <a:r>
              <a:rPr lang="es-ES" dirty="0" err="1"/>
              <a:t>to</a:t>
            </a:r>
            <a:r>
              <a:rPr lang="es-ES" dirty="0"/>
              <a:t> </a:t>
            </a:r>
            <a:r>
              <a:rPr lang="es-ES" dirty="0" err="1"/>
              <a:t>handle</a:t>
            </a:r>
            <a:r>
              <a:rPr lang="es-ES" dirty="0"/>
              <a:t> fans</a:t>
            </a:r>
            <a:endParaRPr lang="en-US" dirty="0"/>
          </a:p>
        </p:txBody>
      </p:sp>
      <p:sp>
        <p:nvSpPr>
          <p:cNvPr id="3" name="Content Placeholder 2">
            <a:extLst>
              <a:ext uri="{FF2B5EF4-FFF2-40B4-BE49-F238E27FC236}">
                <a16:creationId xmlns:a16="http://schemas.microsoft.com/office/drawing/2014/main" id="{1271D07E-8363-4142-84CF-86016176D05F}"/>
              </a:ext>
            </a:extLst>
          </p:cNvPr>
          <p:cNvSpPr>
            <a:spLocks noGrp="1"/>
          </p:cNvSpPr>
          <p:nvPr>
            <p:ph idx="1"/>
          </p:nvPr>
        </p:nvSpPr>
        <p:spPr>
          <a:xfrm>
            <a:off x="838200" y="1825625"/>
            <a:ext cx="10515600" cy="4351338"/>
          </a:xfrm>
        </p:spPr>
        <p:txBody>
          <a:bodyPr>
            <a:normAutofit fontScale="85000" lnSpcReduction="20000"/>
          </a:bodyPr>
          <a:lstStyle/>
          <a:p>
            <a:r>
              <a:rPr lang="en-US" dirty="0"/>
              <a:t>Trey Parker and Matt Stone, the creators of “South Park” are having some problems handling their fans. The number of fans is so huge that can’t even count them properly. So they hired “N” employees for counting the fans. All the “N” employees had their own separate offices and they were located in a straight line with positions numbered as 1, 2, 3 … up to N. Fans can come to the office of any employee at any time and tell them how they feel about the show and if they are lucky enough, they may get to meet Trey Parker and Matt Stone.</a:t>
            </a:r>
          </a:p>
          <a:p>
            <a:r>
              <a:rPr lang="en-US" dirty="0"/>
              <a:t>All the employees keep on updating Trey and Matt about the number of fans currently in their offices, so at each moment, they will have a list of “N” positions and the number of fans in each of these positions. Trey and Matt suddenly start taking a walk from office at position “A” to position “B” to meet their fans, but before they start walking they want to know the sum of all the fans in the offices from position “A” to “B”. But counting them one by one is taking a lot of time, so now they hired you, an awesome software engineer to do this task. Your task is to find the sum of all the fans present in the offices between positions “A” to “B” ("A" and "B" inclusive). Let’s see if you could do it fast enough.</a:t>
            </a:r>
          </a:p>
        </p:txBody>
      </p:sp>
    </p:spTree>
    <p:extLst>
      <p:ext uri="{BB962C8B-B14F-4D97-AF65-F5344CB8AC3E}">
        <p14:creationId xmlns:p14="http://schemas.microsoft.com/office/powerpoint/2010/main" val="2397079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F527D0-6839-4E52-8290-8B5359CE5BB1}"/>
              </a:ext>
            </a:extLst>
          </p:cNvPr>
          <p:cNvSpPr>
            <a:spLocks noGrp="1"/>
          </p:cNvSpPr>
          <p:nvPr>
            <p:ph type="title"/>
          </p:nvPr>
        </p:nvSpPr>
        <p:spPr/>
        <p:txBody>
          <a:bodyPr/>
          <a:lstStyle/>
          <a:p>
            <a:r>
              <a:rPr lang="es-ES" dirty="0"/>
              <a:t>Problemas con matemáticas</a:t>
            </a:r>
            <a:endParaRPr lang="en-US" dirty="0"/>
          </a:p>
        </p:txBody>
      </p:sp>
      <p:sp>
        <p:nvSpPr>
          <p:cNvPr id="5" name="Text Placeholder 4">
            <a:extLst>
              <a:ext uri="{FF2B5EF4-FFF2-40B4-BE49-F238E27FC236}">
                <a16:creationId xmlns:a16="http://schemas.microsoft.com/office/drawing/2014/main" id="{41BBC7D1-4904-4797-9D4B-DCBD5D1F7F3B}"/>
              </a:ext>
            </a:extLst>
          </p:cNvPr>
          <p:cNvSpPr>
            <a:spLocks noGrp="1"/>
          </p:cNvSpPr>
          <p:nvPr>
            <p:ph type="body" idx="1"/>
          </p:nvPr>
        </p:nvSpPr>
        <p:spPr/>
        <p:txBody>
          <a:bodyPr/>
          <a:lstStyle/>
          <a:p>
            <a:r>
              <a:rPr lang="es-ES" dirty="0" err="1"/>
              <a:t>Operators</a:t>
            </a:r>
            <a:r>
              <a:rPr lang="es-ES" dirty="0"/>
              <a:t>, </a:t>
            </a:r>
            <a:r>
              <a:rPr lang="es-ES" dirty="0" err="1"/>
              <a:t>Numerical</a:t>
            </a:r>
            <a:r>
              <a:rPr lang="es-ES" dirty="0"/>
              <a:t> bases, GCD, Factorial, Primes</a:t>
            </a:r>
            <a:endParaRPr lang="en-US" dirty="0"/>
          </a:p>
        </p:txBody>
      </p:sp>
    </p:spTree>
    <p:extLst>
      <p:ext uri="{BB962C8B-B14F-4D97-AF65-F5344CB8AC3E}">
        <p14:creationId xmlns:p14="http://schemas.microsoft.com/office/powerpoint/2010/main" val="1686320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1E31-0941-4EA6-8E8E-D5DE8EC78D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065C2E-7FCA-4F51-A3C8-C52807E1BCC8}"/>
              </a:ext>
            </a:extLst>
          </p:cNvPr>
          <p:cNvSpPr>
            <a:spLocks noGrp="1"/>
          </p:cNvSpPr>
          <p:nvPr>
            <p:ph idx="1"/>
          </p:nvPr>
        </p:nvSpPr>
        <p:spPr>
          <a:xfrm>
            <a:off x="838200" y="1825625"/>
            <a:ext cx="8333509" cy="4351338"/>
          </a:xfrm>
        </p:spPr>
        <p:txBody>
          <a:bodyPr>
            <a:normAutofit fontScale="77500" lnSpcReduction="20000"/>
          </a:bodyPr>
          <a:lstStyle/>
          <a:p>
            <a:r>
              <a:rPr lang="en-US" dirty="0"/>
              <a:t>Input</a:t>
            </a:r>
          </a:p>
          <a:p>
            <a:pPr lvl="1"/>
            <a:r>
              <a:rPr lang="en-US" dirty="0"/>
              <a:t>The first line of Input contains two integers “N” and “Q”. “N” is the no. of employees hired by Trey and Matt. “Q” is the no. of queries to be followed.</a:t>
            </a:r>
          </a:p>
          <a:p>
            <a:pPr lvl="1"/>
            <a:r>
              <a:rPr lang="en-US" dirty="0"/>
              <a:t>Each of the next “Q” lines contain a query. A query can be of two types:</a:t>
            </a:r>
          </a:p>
          <a:p>
            <a:pPr lvl="1"/>
            <a:r>
              <a:rPr lang="en-US" dirty="0"/>
              <a:t>“add P F” – this means that “F” no. of fans came to the office at Position “P”</a:t>
            </a:r>
          </a:p>
          <a:p>
            <a:pPr lvl="1"/>
            <a:r>
              <a:rPr lang="en-US" dirty="0"/>
              <a:t>“find A B” – this means that Trey and Matt wants to know the sum of fans present at offices at positions “A” to “B”</a:t>
            </a:r>
          </a:p>
          <a:p>
            <a:r>
              <a:rPr lang="en-US" dirty="0"/>
              <a:t>Output</a:t>
            </a:r>
          </a:p>
          <a:p>
            <a:pPr lvl="1"/>
            <a:r>
              <a:rPr lang="en-US" dirty="0"/>
              <a:t>For each query of the type “find A B”, output the sum of fans present at offices at positions “A” to “B” in a different line.</a:t>
            </a:r>
          </a:p>
          <a:p>
            <a:r>
              <a:rPr lang="en-US" dirty="0"/>
              <a:t>Constraints</a:t>
            </a:r>
          </a:p>
          <a:p>
            <a:pPr lvl="1"/>
            <a:r>
              <a:rPr lang="en-US" dirty="0"/>
              <a:t>1 &lt;= N &lt;= 10^6</a:t>
            </a:r>
          </a:p>
          <a:p>
            <a:pPr lvl="1"/>
            <a:r>
              <a:rPr lang="en-US" dirty="0"/>
              <a:t>1 &lt;= Q &lt;= 10^5</a:t>
            </a:r>
          </a:p>
          <a:p>
            <a:pPr lvl="1"/>
            <a:r>
              <a:rPr lang="en-US" dirty="0"/>
              <a:t>1 &lt;= A &lt; B &lt;= N</a:t>
            </a:r>
          </a:p>
          <a:p>
            <a:pPr lvl="1"/>
            <a:r>
              <a:rPr lang="en-US" dirty="0"/>
              <a:t>1 &lt;= P &lt;=N</a:t>
            </a:r>
          </a:p>
          <a:p>
            <a:pPr lvl="1"/>
            <a:r>
              <a:rPr lang="en-US" dirty="0"/>
              <a:t>1 &lt;= F &lt;= 10^4</a:t>
            </a:r>
          </a:p>
          <a:p>
            <a:endParaRPr lang="en-US" dirty="0"/>
          </a:p>
        </p:txBody>
      </p:sp>
      <p:sp>
        <p:nvSpPr>
          <p:cNvPr id="4" name="Rectangle 3">
            <a:extLst>
              <a:ext uri="{FF2B5EF4-FFF2-40B4-BE49-F238E27FC236}">
                <a16:creationId xmlns:a16="http://schemas.microsoft.com/office/drawing/2014/main" id="{E95EE441-4586-4420-BE47-687A528254EA}"/>
              </a:ext>
            </a:extLst>
          </p:cNvPr>
          <p:cNvSpPr/>
          <p:nvPr/>
        </p:nvSpPr>
        <p:spPr>
          <a:xfrm>
            <a:off x="10051472" y="1723434"/>
            <a:ext cx="1302328" cy="4401205"/>
          </a:xfrm>
          <a:prstGeom prst="rect">
            <a:avLst/>
          </a:prstGeom>
        </p:spPr>
        <p:txBody>
          <a:bodyPr wrap="square">
            <a:spAutoFit/>
          </a:bodyPr>
          <a:lstStyle/>
          <a:p>
            <a:r>
              <a:rPr lang="en-US" sz="1400" dirty="0"/>
              <a:t>Input:</a:t>
            </a:r>
          </a:p>
          <a:p>
            <a:r>
              <a:rPr lang="en-US" sz="1400" dirty="0"/>
              <a:t>10 10</a:t>
            </a:r>
          </a:p>
          <a:p>
            <a:r>
              <a:rPr lang="en-US" sz="1400" dirty="0"/>
              <a:t>find 1 5</a:t>
            </a:r>
          </a:p>
          <a:p>
            <a:r>
              <a:rPr lang="en-US" sz="1400" dirty="0"/>
              <a:t>add 5 8</a:t>
            </a:r>
          </a:p>
          <a:p>
            <a:r>
              <a:rPr lang="en-US" sz="1400" dirty="0"/>
              <a:t>add 6 2</a:t>
            </a:r>
          </a:p>
          <a:p>
            <a:r>
              <a:rPr lang="en-US" sz="1400" dirty="0"/>
              <a:t>find 4 5</a:t>
            </a:r>
          </a:p>
          <a:p>
            <a:r>
              <a:rPr lang="en-US" sz="1400" dirty="0"/>
              <a:t>find 4 6</a:t>
            </a:r>
          </a:p>
          <a:p>
            <a:r>
              <a:rPr lang="en-US" sz="1400" dirty="0"/>
              <a:t>add 2 4</a:t>
            </a:r>
          </a:p>
          <a:p>
            <a:r>
              <a:rPr lang="en-US" sz="1400" dirty="0"/>
              <a:t>find 2 6</a:t>
            </a:r>
          </a:p>
          <a:p>
            <a:r>
              <a:rPr lang="en-US" sz="1400" dirty="0"/>
              <a:t>add 6 7</a:t>
            </a:r>
          </a:p>
          <a:p>
            <a:r>
              <a:rPr lang="en-US" sz="1400" dirty="0"/>
              <a:t>find 1 6</a:t>
            </a:r>
          </a:p>
          <a:p>
            <a:r>
              <a:rPr lang="en-US" sz="1400" dirty="0"/>
              <a:t>find 7 10</a:t>
            </a:r>
          </a:p>
          <a:p>
            <a:endParaRPr lang="en-US" sz="1400" dirty="0"/>
          </a:p>
          <a:p>
            <a:r>
              <a:rPr lang="en-US" sz="1400" dirty="0"/>
              <a:t>Output:</a:t>
            </a:r>
          </a:p>
          <a:p>
            <a:r>
              <a:rPr lang="en-US" sz="1400" dirty="0"/>
              <a:t>0</a:t>
            </a:r>
          </a:p>
          <a:p>
            <a:r>
              <a:rPr lang="en-US" sz="1400" dirty="0"/>
              <a:t>8</a:t>
            </a:r>
          </a:p>
          <a:p>
            <a:r>
              <a:rPr lang="en-US" sz="1400" dirty="0"/>
              <a:t>10</a:t>
            </a:r>
          </a:p>
          <a:p>
            <a:r>
              <a:rPr lang="en-US" sz="1400" dirty="0"/>
              <a:t>14</a:t>
            </a:r>
          </a:p>
          <a:p>
            <a:r>
              <a:rPr lang="en-US" sz="1400" dirty="0"/>
              <a:t>21</a:t>
            </a:r>
          </a:p>
          <a:p>
            <a:r>
              <a:rPr lang="en-US" sz="1400" dirty="0"/>
              <a:t>0</a:t>
            </a:r>
          </a:p>
        </p:txBody>
      </p:sp>
      <p:sp>
        <p:nvSpPr>
          <p:cNvPr id="5" name="TextBox 4">
            <a:extLst>
              <a:ext uri="{FF2B5EF4-FFF2-40B4-BE49-F238E27FC236}">
                <a16:creationId xmlns:a16="http://schemas.microsoft.com/office/drawing/2014/main" id="{09593F92-F191-4861-8479-D2B077E2FB99}"/>
              </a:ext>
            </a:extLst>
          </p:cNvPr>
          <p:cNvSpPr txBox="1"/>
          <p:nvPr/>
        </p:nvSpPr>
        <p:spPr>
          <a:xfrm>
            <a:off x="7135091" y="6022448"/>
            <a:ext cx="4890655"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dirty="0" err="1"/>
              <a:t>Extracted</a:t>
            </a:r>
            <a:r>
              <a:rPr lang="es-ES" dirty="0"/>
              <a:t> </a:t>
            </a:r>
            <a:r>
              <a:rPr lang="es-ES" dirty="0" err="1"/>
              <a:t>from</a:t>
            </a:r>
            <a:r>
              <a:rPr lang="es-ES" dirty="0"/>
              <a:t> SPOJ: https://www.spoj.com/problems/AKVQLD03/</a:t>
            </a:r>
            <a:endParaRPr lang="en-US" dirty="0"/>
          </a:p>
        </p:txBody>
      </p:sp>
    </p:spTree>
    <p:extLst>
      <p:ext uri="{BB962C8B-B14F-4D97-AF65-F5344CB8AC3E}">
        <p14:creationId xmlns:p14="http://schemas.microsoft.com/office/powerpoint/2010/main" val="2952638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28C23-128E-4A20-AE82-F2E8AF9C602F}"/>
              </a:ext>
            </a:extLst>
          </p:cNvPr>
          <p:cNvSpPr>
            <a:spLocks noGrp="1"/>
          </p:cNvSpPr>
          <p:nvPr>
            <p:ph type="title"/>
          </p:nvPr>
        </p:nvSpPr>
        <p:spPr/>
        <p:txBody>
          <a:bodyPr/>
          <a:lstStyle/>
          <a:p>
            <a:r>
              <a:rPr lang="es-ES" dirty="0" err="1"/>
              <a:t>Fractional</a:t>
            </a:r>
            <a:r>
              <a:rPr lang="es-ES" dirty="0"/>
              <a:t> </a:t>
            </a:r>
            <a:r>
              <a:rPr lang="es-ES" dirty="0" err="1"/>
              <a:t>digits</a:t>
            </a:r>
            <a:r>
              <a:rPr lang="es-ES" dirty="0"/>
              <a:t> </a:t>
            </a:r>
            <a:r>
              <a:rPr lang="es-ES" dirty="0" err="1"/>
              <a:t>challenge</a:t>
            </a:r>
            <a:endParaRPr lang="en-US" dirty="0"/>
          </a:p>
        </p:txBody>
      </p:sp>
      <p:sp>
        <p:nvSpPr>
          <p:cNvPr id="3" name="Content Placeholder 2">
            <a:extLst>
              <a:ext uri="{FF2B5EF4-FFF2-40B4-BE49-F238E27FC236}">
                <a16:creationId xmlns:a16="http://schemas.microsoft.com/office/drawing/2014/main" id="{43CD93A5-220E-4407-BA6F-5884CF89E1AF}"/>
              </a:ext>
            </a:extLst>
          </p:cNvPr>
          <p:cNvSpPr>
            <a:spLocks noGrp="1"/>
          </p:cNvSpPr>
          <p:nvPr>
            <p:ph idx="1"/>
          </p:nvPr>
        </p:nvSpPr>
        <p:spPr/>
        <p:txBody>
          <a:bodyPr>
            <a:normAutofit fontScale="77500" lnSpcReduction="20000"/>
          </a:bodyPr>
          <a:lstStyle/>
          <a:p>
            <a:r>
              <a:rPr lang="en-US" dirty="0"/>
              <a:t>Jaime, the lazy guinea pig we all love, has a craze for multiplying all the numbers he sees when walking down the street. We could even say he is very fast doing this task.</a:t>
            </a:r>
          </a:p>
          <a:p>
            <a:r>
              <a:rPr lang="es-ES" dirty="0"/>
              <a:t>J</a:t>
            </a:r>
            <a:r>
              <a:rPr lang="en-US" dirty="0" err="1"/>
              <a:t>aime</a:t>
            </a:r>
            <a:r>
              <a:rPr lang="en-US" dirty="0"/>
              <a:t> also loves sleeping, but he can’t do it without first doing his multiplications. One of his friends, </a:t>
            </a:r>
            <a:r>
              <a:rPr lang="en-US" dirty="0" err="1"/>
              <a:t>Jiren</a:t>
            </a:r>
            <a:r>
              <a:rPr lang="en-US" dirty="0"/>
              <a:t>, doesn’t like to see him asleep and decided to put a challenge on Jaime, he thought: What would happen if Jaime can’t see the numbers he has to multiply?</a:t>
            </a:r>
          </a:p>
          <a:p>
            <a:r>
              <a:rPr lang="en-US" dirty="0"/>
              <a:t>After a while, </a:t>
            </a:r>
            <a:r>
              <a:rPr lang="en-US" dirty="0" err="1"/>
              <a:t>Jiren</a:t>
            </a:r>
            <a:r>
              <a:rPr lang="en-US" dirty="0"/>
              <a:t> gave Jaime a fraction a/b and asked the following: What is the value of the multiplication of the first n digits of the decimal expression after the decimal point?</a:t>
            </a:r>
          </a:p>
          <a:p>
            <a:r>
              <a:rPr lang="en-US" dirty="0"/>
              <a:t>Jaime hurried to answer that in many cases the result will be 0, then his friend, in order to make it more interesting, told him that all the zeros were to be changed by ones before multiplying. For example, 3/96=0.03125, but changing the 0’s to 1’s would be 0.13125, and if the multiplication of the first 3 digits after the decimal point were asked, the answer would be 3. Can you help Jaime solve the challenge of his friend (Jaime is very sleepy right now and if you help him he could sleep a lot)?</a:t>
            </a:r>
          </a:p>
        </p:txBody>
      </p:sp>
    </p:spTree>
    <p:extLst>
      <p:ext uri="{BB962C8B-B14F-4D97-AF65-F5344CB8AC3E}">
        <p14:creationId xmlns:p14="http://schemas.microsoft.com/office/powerpoint/2010/main" val="3930723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17052-3AD1-47F7-A6EF-82E279D783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78610E8-8670-4BEC-BD2F-342DA889B6F0}"/>
              </a:ext>
            </a:extLst>
          </p:cNvPr>
          <p:cNvSpPr>
            <a:spLocks noGrp="1"/>
          </p:cNvSpPr>
          <p:nvPr>
            <p:ph idx="1"/>
          </p:nvPr>
        </p:nvSpPr>
        <p:spPr>
          <a:xfrm>
            <a:off x="838200" y="1825625"/>
            <a:ext cx="6199909" cy="4351338"/>
          </a:xfrm>
        </p:spPr>
        <p:txBody>
          <a:bodyPr>
            <a:normAutofit lnSpcReduction="10000"/>
          </a:bodyPr>
          <a:lstStyle/>
          <a:p>
            <a:r>
              <a:rPr lang="en-US" dirty="0"/>
              <a:t>Input</a:t>
            </a:r>
          </a:p>
          <a:p>
            <a:pPr lvl="1"/>
            <a:r>
              <a:rPr lang="en-US" dirty="0"/>
              <a:t>The first line of the input contains one integer T(1&lt;=T&lt;=100), the number of test cases. The next T lines contain 3 integers each a, b, n (1&lt;=a&lt;b&lt;=10</a:t>
            </a:r>
            <a:r>
              <a:rPr lang="en-US" baseline="30000" dirty="0"/>
              <a:t>4</a:t>
            </a:r>
            <a:r>
              <a:rPr lang="en-US" dirty="0"/>
              <a:t>, 1&lt;=n&lt;=10</a:t>
            </a:r>
            <a:r>
              <a:rPr lang="en-US" baseline="30000" dirty="0"/>
              <a:t>18</a:t>
            </a:r>
            <a:r>
              <a:rPr lang="en-US" dirty="0"/>
              <a:t>).</a:t>
            </a:r>
          </a:p>
          <a:p>
            <a:pPr lvl="1"/>
            <a:endParaRPr lang="en-US" dirty="0"/>
          </a:p>
          <a:p>
            <a:r>
              <a:rPr lang="en-US" dirty="0"/>
              <a:t>Output</a:t>
            </a:r>
          </a:p>
          <a:p>
            <a:pPr lvl="1"/>
            <a:r>
              <a:rPr lang="en-US" dirty="0"/>
              <a:t>For each case output in a line the value of the multiplication of the first n digits after the decimal point of the fraction a/b. As the answer can be very large, print it modulus 188888881.</a:t>
            </a:r>
          </a:p>
        </p:txBody>
      </p:sp>
      <p:sp>
        <p:nvSpPr>
          <p:cNvPr id="4" name="TextBox 3">
            <a:extLst>
              <a:ext uri="{FF2B5EF4-FFF2-40B4-BE49-F238E27FC236}">
                <a16:creationId xmlns:a16="http://schemas.microsoft.com/office/drawing/2014/main" id="{71131E94-7A71-4CE2-8E55-55A38F3EDFF3}"/>
              </a:ext>
            </a:extLst>
          </p:cNvPr>
          <p:cNvSpPr txBox="1"/>
          <p:nvPr/>
        </p:nvSpPr>
        <p:spPr>
          <a:xfrm>
            <a:off x="7786255" y="2258291"/>
            <a:ext cx="2937163" cy="2585323"/>
          </a:xfrm>
          <a:prstGeom prst="rect">
            <a:avLst/>
          </a:prstGeom>
          <a:noFill/>
        </p:spPr>
        <p:txBody>
          <a:bodyPr wrap="square" rtlCol="0">
            <a:spAutoFit/>
          </a:bodyPr>
          <a:lstStyle/>
          <a:p>
            <a:r>
              <a:rPr lang="es-ES" dirty="0" err="1"/>
              <a:t>Example</a:t>
            </a:r>
            <a:r>
              <a:rPr lang="es-ES" dirty="0"/>
              <a:t>:</a:t>
            </a:r>
          </a:p>
          <a:p>
            <a:r>
              <a:rPr lang="es-ES" dirty="0"/>
              <a:t>Input</a:t>
            </a:r>
          </a:p>
          <a:p>
            <a:r>
              <a:rPr lang="es-ES" dirty="0"/>
              <a:t>2</a:t>
            </a:r>
          </a:p>
          <a:p>
            <a:r>
              <a:rPr lang="es-ES" dirty="0"/>
              <a:t>3 96 12</a:t>
            </a:r>
          </a:p>
          <a:p>
            <a:r>
              <a:rPr lang="es-ES" dirty="0"/>
              <a:t>1 3 3</a:t>
            </a:r>
          </a:p>
          <a:p>
            <a:endParaRPr lang="es-ES" dirty="0"/>
          </a:p>
          <a:p>
            <a:r>
              <a:rPr lang="es-ES" dirty="0"/>
              <a:t>Output:</a:t>
            </a:r>
          </a:p>
          <a:p>
            <a:r>
              <a:rPr lang="es-ES" dirty="0"/>
              <a:t>30</a:t>
            </a:r>
          </a:p>
          <a:p>
            <a:r>
              <a:rPr lang="es-ES" dirty="0"/>
              <a:t>27</a:t>
            </a:r>
            <a:endParaRPr lang="en-US" dirty="0"/>
          </a:p>
        </p:txBody>
      </p:sp>
      <p:sp>
        <p:nvSpPr>
          <p:cNvPr id="5" name="TextBox 4">
            <a:extLst>
              <a:ext uri="{FF2B5EF4-FFF2-40B4-BE49-F238E27FC236}">
                <a16:creationId xmlns:a16="http://schemas.microsoft.com/office/drawing/2014/main" id="{93575793-4573-410D-A7BD-D95BC47FF44F}"/>
              </a:ext>
            </a:extLst>
          </p:cNvPr>
          <p:cNvSpPr txBox="1"/>
          <p:nvPr/>
        </p:nvSpPr>
        <p:spPr>
          <a:xfrm>
            <a:off x="7135091" y="6022448"/>
            <a:ext cx="4890655"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dirty="0" err="1"/>
              <a:t>Extracted</a:t>
            </a:r>
            <a:r>
              <a:rPr lang="es-ES" dirty="0"/>
              <a:t> </a:t>
            </a:r>
            <a:r>
              <a:rPr lang="es-ES" dirty="0" err="1"/>
              <a:t>from</a:t>
            </a:r>
            <a:r>
              <a:rPr lang="es-ES" dirty="0"/>
              <a:t> ICPC </a:t>
            </a:r>
          </a:p>
          <a:p>
            <a:r>
              <a:rPr lang="es-ES" dirty="0"/>
              <a:t>- Gran premio de México 2018</a:t>
            </a:r>
          </a:p>
          <a:p>
            <a:r>
              <a:rPr lang="es-ES" dirty="0"/>
              <a:t>- Repechaje</a:t>
            </a:r>
            <a:endParaRPr lang="en-US" dirty="0"/>
          </a:p>
        </p:txBody>
      </p:sp>
    </p:spTree>
    <p:extLst>
      <p:ext uri="{BB962C8B-B14F-4D97-AF65-F5344CB8AC3E}">
        <p14:creationId xmlns:p14="http://schemas.microsoft.com/office/powerpoint/2010/main" val="3527299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CEA98-7B06-4954-B5F0-AF5F34AA48EB}"/>
              </a:ext>
            </a:extLst>
          </p:cNvPr>
          <p:cNvSpPr>
            <a:spLocks noGrp="1"/>
          </p:cNvSpPr>
          <p:nvPr>
            <p:ph type="title"/>
          </p:nvPr>
        </p:nvSpPr>
        <p:spPr/>
        <p:txBody>
          <a:bodyPr/>
          <a:lstStyle/>
          <a:p>
            <a:r>
              <a:rPr lang="es-ES" dirty="0" err="1"/>
              <a:t>Going</a:t>
            </a:r>
            <a:r>
              <a:rPr lang="es-ES" dirty="0"/>
              <a:t> </a:t>
            </a:r>
            <a:r>
              <a:rPr lang="es-ES" dirty="0" err="1"/>
              <a:t>to</a:t>
            </a:r>
            <a:r>
              <a:rPr lang="es-ES" dirty="0"/>
              <a:t> </a:t>
            </a:r>
            <a:r>
              <a:rPr lang="es-ES" dirty="0" err="1"/>
              <a:t>the</a:t>
            </a:r>
            <a:r>
              <a:rPr lang="es-ES" dirty="0"/>
              <a:t> </a:t>
            </a:r>
            <a:r>
              <a:rPr lang="es-ES" dirty="0" err="1"/>
              <a:t>world</a:t>
            </a:r>
            <a:r>
              <a:rPr lang="es-ES" dirty="0"/>
              <a:t> </a:t>
            </a:r>
            <a:r>
              <a:rPr lang="es-ES" dirty="0" err="1"/>
              <a:t>finals</a:t>
            </a:r>
            <a:endParaRPr lang="en-US" dirty="0"/>
          </a:p>
        </p:txBody>
      </p:sp>
      <p:sp>
        <p:nvSpPr>
          <p:cNvPr id="3" name="Content Placeholder 2">
            <a:extLst>
              <a:ext uri="{FF2B5EF4-FFF2-40B4-BE49-F238E27FC236}">
                <a16:creationId xmlns:a16="http://schemas.microsoft.com/office/drawing/2014/main" id="{D2F5336B-3A52-4394-B971-A4633B1ED494}"/>
              </a:ext>
            </a:extLst>
          </p:cNvPr>
          <p:cNvSpPr>
            <a:spLocks noGrp="1"/>
          </p:cNvSpPr>
          <p:nvPr>
            <p:ph idx="1"/>
          </p:nvPr>
        </p:nvSpPr>
        <p:spPr/>
        <p:txBody>
          <a:bodyPr>
            <a:normAutofit fontScale="92500" lnSpcReduction="10000"/>
          </a:bodyPr>
          <a:lstStyle/>
          <a:p>
            <a:r>
              <a:rPr lang="en-US" dirty="0"/>
              <a:t>Baker as you know, is a Smart cat, he won regionals and classified to the next cat programming World Finals. Baker is planning his trip in which he has to travel a distance of exactly X kilometers. Baker wants to travel in several days (always more than one) so he can get to know and visit more places and also avoid jetlag. </a:t>
            </a:r>
          </a:p>
          <a:p>
            <a:r>
              <a:rPr lang="en-US" dirty="0"/>
              <a:t>For his trip, Baker decided that the first day he will travel for d kilometers, the second day he will travel for d+1, the next one d+2 and so on until he arrives at his destination traveling exactly X kilometers. </a:t>
            </a:r>
          </a:p>
          <a:p>
            <a:r>
              <a:rPr lang="en-US" dirty="0"/>
              <a:t>Baker’s owner knows how annoying is to do a lot of short trips, she wants Baker to travel the longest possible distance in the first day, so that he can have a more enjoying trip to the World Finals. Help Baker to find what should be his initial distance d.</a:t>
            </a:r>
          </a:p>
        </p:txBody>
      </p:sp>
    </p:spTree>
    <p:extLst>
      <p:ext uri="{BB962C8B-B14F-4D97-AF65-F5344CB8AC3E}">
        <p14:creationId xmlns:p14="http://schemas.microsoft.com/office/powerpoint/2010/main" val="3569058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39AA6-F4E2-4947-A892-F70BEBD333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F0B8EF0-7081-445C-85C7-C1A95383B91D}"/>
              </a:ext>
            </a:extLst>
          </p:cNvPr>
          <p:cNvSpPr>
            <a:spLocks noGrp="1"/>
          </p:cNvSpPr>
          <p:nvPr>
            <p:ph idx="1"/>
          </p:nvPr>
        </p:nvSpPr>
        <p:spPr>
          <a:xfrm>
            <a:off x="838200" y="1825625"/>
            <a:ext cx="6186055" cy="4351338"/>
          </a:xfrm>
        </p:spPr>
        <p:txBody>
          <a:bodyPr>
            <a:normAutofit lnSpcReduction="10000"/>
          </a:bodyPr>
          <a:lstStyle/>
          <a:p>
            <a:r>
              <a:rPr lang="en-US" dirty="0"/>
              <a:t>Input</a:t>
            </a:r>
          </a:p>
          <a:p>
            <a:pPr lvl="1"/>
            <a:r>
              <a:rPr lang="en-US" dirty="0"/>
              <a:t>The first line of the input contains an integer T(1&lt;=T&lt;=200), the next T lines contain a single integer X (1&lt;=X&lt;=1015) representing the kilometers Baker should travel to get to the World Finals</a:t>
            </a:r>
          </a:p>
          <a:p>
            <a:r>
              <a:rPr lang="es-ES" dirty="0"/>
              <a:t>O</a:t>
            </a:r>
            <a:r>
              <a:rPr lang="en-US" dirty="0" err="1"/>
              <a:t>utput</a:t>
            </a:r>
            <a:endParaRPr lang="en-US" dirty="0"/>
          </a:p>
          <a:p>
            <a:pPr lvl="1"/>
            <a:r>
              <a:rPr lang="es-ES" dirty="0"/>
              <a:t>F</a:t>
            </a:r>
            <a:r>
              <a:rPr lang="en-US" dirty="0"/>
              <a:t>or each test case print “case y: d” where y is the number of test case starting in 1, and d is the maximum number of kilometers Baker can travel the first day, in case Baker can not get to the World Finals, print -1.</a:t>
            </a:r>
          </a:p>
        </p:txBody>
      </p:sp>
      <p:sp>
        <p:nvSpPr>
          <p:cNvPr id="4" name="TextBox 3">
            <a:extLst>
              <a:ext uri="{FF2B5EF4-FFF2-40B4-BE49-F238E27FC236}">
                <a16:creationId xmlns:a16="http://schemas.microsoft.com/office/drawing/2014/main" id="{123FD2F0-C54A-40F3-A514-F173FE3EFA9A}"/>
              </a:ext>
            </a:extLst>
          </p:cNvPr>
          <p:cNvSpPr txBox="1"/>
          <p:nvPr/>
        </p:nvSpPr>
        <p:spPr>
          <a:xfrm>
            <a:off x="8271164" y="2410691"/>
            <a:ext cx="2161309" cy="3139321"/>
          </a:xfrm>
          <a:prstGeom prst="rect">
            <a:avLst/>
          </a:prstGeom>
          <a:noFill/>
        </p:spPr>
        <p:txBody>
          <a:bodyPr wrap="square" rtlCol="0">
            <a:spAutoFit/>
          </a:bodyPr>
          <a:lstStyle/>
          <a:p>
            <a:r>
              <a:rPr lang="es-ES" dirty="0" err="1"/>
              <a:t>Example</a:t>
            </a:r>
            <a:endParaRPr lang="es-ES" dirty="0"/>
          </a:p>
          <a:p>
            <a:r>
              <a:rPr lang="es-ES" dirty="0"/>
              <a:t>Input:</a:t>
            </a:r>
          </a:p>
          <a:p>
            <a:r>
              <a:rPr lang="es-ES" dirty="0"/>
              <a:t>3</a:t>
            </a:r>
          </a:p>
          <a:p>
            <a:r>
              <a:rPr lang="es-ES" dirty="0"/>
              <a:t>2012</a:t>
            </a:r>
          </a:p>
          <a:p>
            <a:r>
              <a:rPr lang="es-ES" dirty="0"/>
              <a:t>30</a:t>
            </a:r>
          </a:p>
          <a:p>
            <a:r>
              <a:rPr lang="es-ES" dirty="0"/>
              <a:t>7</a:t>
            </a:r>
          </a:p>
          <a:p>
            <a:endParaRPr lang="es-ES" dirty="0"/>
          </a:p>
          <a:p>
            <a:r>
              <a:rPr lang="es-ES" dirty="0"/>
              <a:t>Output:</a:t>
            </a:r>
          </a:p>
          <a:p>
            <a:r>
              <a:rPr lang="es-ES" dirty="0"/>
              <a:t>case 1: 248</a:t>
            </a:r>
          </a:p>
          <a:p>
            <a:r>
              <a:rPr lang="es-ES" dirty="0"/>
              <a:t>case 2: 9</a:t>
            </a:r>
          </a:p>
          <a:p>
            <a:r>
              <a:rPr lang="es-ES" dirty="0"/>
              <a:t>case 3: 3</a:t>
            </a:r>
            <a:endParaRPr lang="en-US" dirty="0"/>
          </a:p>
        </p:txBody>
      </p:sp>
      <p:sp>
        <p:nvSpPr>
          <p:cNvPr id="5" name="TextBox 4">
            <a:extLst>
              <a:ext uri="{FF2B5EF4-FFF2-40B4-BE49-F238E27FC236}">
                <a16:creationId xmlns:a16="http://schemas.microsoft.com/office/drawing/2014/main" id="{A8F1E603-9ED4-4F48-A510-CA7AB3F3428D}"/>
              </a:ext>
            </a:extLst>
          </p:cNvPr>
          <p:cNvSpPr txBox="1"/>
          <p:nvPr/>
        </p:nvSpPr>
        <p:spPr>
          <a:xfrm>
            <a:off x="7148946" y="5934670"/>
            <a:ext cx="4890655"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dirty="0" err="1"/>
              <a:t>Extracted</a:t>
            </a:r>
            <a:r>
              <a:rPr lang="es-ES" dirty="0"/>
              <a:t> </a:t>
            </a:r>
            <a:r>
              <a:rPr lang="es-ES" dirty="0" err="1"/>
              <a:t>from</a:t>
            </a:r>
            <a:r>
              <a:rPr lang="es-ES" dirty="0"/>
              <a:t> ICPC </a:t>
            </a:r>
          </a:p>
          <a:p>
            <a:r>
              <a:rPr lang="es-ES" dirty="0"/>
              <a:t>- Gran premio de México 2018</a:t>
            </a:r>
          </a:p>
          <a:p>
            <a:r>
              <a:rPr lang="es-ES" dirty="0"/>
              <a:t>- Repechaje</a:t>
            </a:r>
            <a:endParaRPr lang="en-US" dirty="0"/>
          </a:p>
        </p:txBody>
      </p:sp>
    </p:spTree>
    <p:extLst>
      <p:ext uri="{BB962C8B-B14F-4D97-AF65-F5344CB8AC3E}">
        <p14:creationId xmlns:p14="http://schemas.microsoft.com/office/powerpoint/2010/main" val="1805533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649A3-4B97-45A0-BB86-F1FCDD957DE5}"/>
              </a:ext>
            </a:extLst>
          </p:cNvPr>
          <p:cNvSpPr>
            <a:spLocks noGrp="1"/>
          </p:cNvSpPr>
          <p:nvPr>
            <p:ph type="title"/>
          </p:nvPr>
        </p:nvSpPr>
        <p:spPr/>
        <p:txBody>
          <a:bodyPr/>
          <a:lstStyle/>
          <a:p>
            <a:r>
              <a:rPr lang="es-ES" dirty="0"/>
              <a:t>GCD</a:t>
            </a:r>
            <a:endParaRPr lang="en-US" dirty="0"/>
          </a:p>
        </p:txBody>
      </p:sp>
      <p:sp>
        <p:nvSpPr>
          <p:cNvPr id="3" name="Content Placeholder 2">
            <a:extLst>
              <a:ext uri="{FF2B5EF4-FFF2-40B4-BE49-F238E27FC236}">
                <a16:creationId xmlns:a16="http://schemas.microsoft.com/office/drawing/2014/main" id="{05AAF707-FFD6-4473-999F-901E0B48DEB5}"/>
              </a:ext>
            </a:extLst>
          </p:cNvPr>
          <p:cNvSpPr>
            <a:spLocks noGrp="1"/>
          </p:cNvSpPr>
          <p:nvPr>
            <p:ph idx="1"/>
          </p:nvPr>
        </p:nvSpPr>
        <p:spPr>
          <a:xfrm>
            <a:off x="838200" y="1825625"/>
            <a:ext cx="6338455" cy="4351338"/>
          </a:xfrm>
        </p:spPr>
        <p:txBody>
          <a:bodyPr>
            <a:normAutofit fontScale="92500" lnSpcReduction="10000"/>
          </a:bodyPr>
          <a:lstStyle/>
          <a:p>
            <a:r>
              <a:rPr lang="en-US" dirty="0"/>
              <a:t>The greatest common divisor (GCD) of two or more integers, which are not all zero, is the largest positive integer that divides each of the integers.</a:t>
            </a:r>
          </a:p>
          <a:p>
            <a:pPr marL="0" indent="0">
              <a:buNone/>
            </a:pPr>
            <a:endParaRPr lang="es-ES" dirty="0"/>
          </a:p>
          <a:p>
            <a:r>
              <a:rPr lang="es-ES" dirty="0"/>
              <a:t>I</a:t>
            </a:r>
            <a:r>
              <a:rPr lang="en-US" dirty="0" err="1"/>
              <a:t>nput</a:t>
            </a:r>
            <a:endParaRPr lang="en-US" dirty="0"/>
          </a:p>
          <a:p>
            <a:pPr lvl="1"/>
            <a:r>
              <a:rPr lang="en-US" dirty="0"/>
              <a:t>It consists of various test cases. Each test case consist of two integer inputs: a and b.</a:t>
            </a:r>
          </a:p>
          <a:p>
            <a:pPr lvl="1"/>
            <a:r>
              <a:rPr lang="en-US" dirty="0"/>
              <a:t>The program stops taking input when a and b equals -1</a:t>
            </a:r>
          </a:p>
          <a:p>
            <a:r>
              <a:rPr lang="es-ES" dirty="0"/>
              <a:t>Output</a:t>
            </a:r>
          </a:p>
          <a:p>
            <a:pPr lvl="1"/>
            <a:r>
              <a:rPr lang="es-ES" dirty="0" err="1"/>
              <a:t>The</a:t>
            </a:r>
            <a:r>
              <a:rPr lang="es-ES" dirty="0"/>
              <a:t> GCD </a:t>
            </a:r>
            <a:r>
              <a:rPr lang="es-ES" dirty="0" err="1"/>
              <a:t>for</a:t>
            </a:r>
            <a:r>
              <a:rPr lang="es-ES" dirty="0"/>
              <a:t> a and b (</a:t>
            </a:r>
            <a:r>
              <a:rPr lang="es-ES" dirty="0" err="1"/>
              <a:t>one</a:t>
            </a:r>
            <a:r>
              <a:rPr lang="es-ES" dirty="0"/>
              <a:t> per line)</a:t>
            </a:r>
            <a:endParaRPr lang="en-US" dirty="0"/>
          </a:p>
        </p:txBody>
      </p:sp>
      <p:sp>
        <p:nvSpPr>
          <p:cNvPr id="4" name="Rectangle 3">
            <a:extLst>
              <a:ext uri="{FF2B5EF4-FFF2-40B4-BE49-F238E27FC236}">
                <a16:creationId xmlns:a16="http://schemas.microsoft.com/office/drawing/2014/main" id="{A618A3DE-4B2D-43C4-9CA2-B12220E33694}"/>
              </a:ext>
            </a:extLst>
          </p:cNvPr>
          <p:cNvSpPr/>
          <p:nvPr/>
        </p:nvSpPr>
        <p:spPr>
          <a:xfrm>
            <a:off x="7862455" y="2551837"/>
            <a:ext cx="3491345" cy="1754326"/>
          </a:xfrm>
          <a:prstGeom prst="rect">
            <a:avLst/>
          </a:prstGeom>
        </p:spPr>
        <p:txBody>
          <a:bodyPr wrap="square">
            <a:spAutoFit/>
          </a:bodyPr>
          <a:lstStyle/>
          <a:p>
            <a:r>
              <a:rPr lang="es-ES" dirty="0" err="1"/>
              <a:t>Example</a:t>
            </a:r>
            <a:endParaRPr lang="es-ES" dirty="0"/>
          </a:p>
          <a:p>
            <a:r>
              <a:rPr lang="es-ES" dirty="0"/>
              <a:t>Input:</a:t>
            </a:r>
          </a:p>
          <a:p>
            <a:r>
              <a:rPr lang="es-ES" dirty="0"/>
              <a:t>	8 12</a:t>
            </a:r>
          </a:p>
          <a:p>
            <a:r>
              <a:rPr lang="es-ES" dirty="0"/>
              <a:t>	-1 -1</a:t>
            </a:r>
            <a:endParaRPr lang="en-US" dirty="0"/>
          </a:p>
          <a:p>
            <a:r>
              <a:rPr lang="es-ES" dirty="0"/>
              <a:t>O</a:t>
            </a:r>
            <a:r>
              <a:rPr lang="en-US" dirty="0" err="1"/>
              <a:t>utput</a:t>
            </a:r>
            <a:r>
              <a:rPr lang="es-ES" dirty="0"/>
              <a:t>:</a:t>
            </a:r>
          </a:p>
          <a:p>
            <a:r>
              <a:rPr lang="es-ES" dirty="0"/>
              <a:t>	4</a:t>
            </a:r>
          </a:p>
        </p:txBody>
      </p:sp>
    </p:spTree>
    <p:extLst>
      <p:ext uri="{BB962C8B-B14F-4D97-AF65-F5344CB8AC3E}">
        <p14:creationId xmlns:p14="http://schemas.microsoft.com/office/powerpoint/2010/main" val="3791517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A9DF5-84B3-40F4-B3B0-D3154F0598C6}"/>
              </a:ext>
            </a:extLst>
          </p:cNvPr>
          <p:cNvSpPr>
            <a:spLocks noGrp="1"/>
          </p:cNvSpPr>
          <p:nvPr>
            <p:ph type="title"/>
          </p:nvPr>
        </p:nvSpPr>
        <p:spPr/>
        <p:txBody>
          <a:bodyPr/>
          <a:lstStyle/>
          <a:p>
            <a:r>
              <a:rPr lang="es-ES" dirty="0"/>
              <a:t>IP </a:t>
            </a:r>
            <a:r>
              <a:rPr lang="es-ES" dirty="0" err="1"/>
              <a:t>address</a:t>
            </a:r>
            <a:endParaRPr lang="en-US" dirty="0"/>
          </a:p>
        </p:txBody>
      </p:sp>
      <p:sp>
        <p:nvSpPr>
          <p:cNvPr id="3" name="Content Placeholder 2">
            <a:extLst>
              <a:ext uri="{FF2B5EF4-FFF2-40B4-BE49-F238E27FC236}">
                <a16:creationId xmlns:a16="http://schemas.microsoft.com/office/drawing/2014/main" id="{ADBA5122-A5D5-4772-BC5C-D7C828680359}"/>
              </a:ext>
            </a:extLst>
          </p:cNvPr>
          <p:cNvSpPr>
            <a:spLocks noGrp="1"/>
          </p:cNvSpPr>
          <p:nvPr>
            <p:ph idx="1"/>
          </p:nvPr>
        </p:nvSpPr>
        <p:spPr/>
        <p:txBody>
          <a:bodyPr>
            <a:normAutofit fontScale="77500" lnSpcReduction="20000"/>
          </a:bodyPr>
          <a:lstStyle/>
          <a:p>
            <a:r>
              <a:rPr lang="en-US" dirty="0"/>
              <a:t>An </a:t>
            </a:r>
            <a:r>
              <a:rPr lang="en-US" dirty="0" err="1"/>
              <a:t>Intener</a:t>
            </a:r>
            <a:r>
              <a:rPr lang="en-US" dirty="0"/>
              <a:t> Protocol address (IP address) is a numerical label assigned to each device connected to a computer network that uses the Internet Protocol for communication. </a:t>
            </a:r>
          </a:p>
          <a:p>
            <a:r>
              <a:rPr lang="en-US" dirty="0"/>
              <a:t>Internet Protocol version 4 (IPv4) defines an IP address as a 32-bit number, and are usually written and displayed in human readable notations, consisting of four decimal numbers, each ranging from 0 to 255, separated by dots (e.g. 172.16.254.1). Each part represents a group of 8 bits of the address (octets). The binary representation of the IP address is the concatenation of each of the IP address octets.</a:t>
            </a:r>
          </a:p>
          <a:p>
            <a:r>
              <a:rPr lang="es-ES" dirty="0"/>
              <a:t>A</a:t>
            </a:r>
            <a:r>
              <a:rPr lang="en-US" dirty="0"/>
              <a:t>s an example, to obtain the binary representation of the IP address 172.16.254.1, first we get the binary representation of each octet:</a:t>
            </a:r>
          </a:p>
          <a:p>
            <a:pPr lvl="1"/>
            <a:r>
              <a:rPr lang="es-ES" dirty="0"/>
              <a:t>172: 1010 1100</a:t>
            </a:r>
          </a:p>
          <a:p>
            <a:pPr lvl="1"/>
            <a:r>
              <a:rPr lang="es-ES" dirty="0"/>
              <a:t>16: 0001 0000</a:t>
            </a:r>
          </a:p>
          <a:p>
            <a:pPr lvl="1"/>
            <a:r>
              <a:rPr lang="es-ES" dirty="0"/>
              <a:t>254: 1111 1110</a:t>
            </a:r>
          </a:p>
          <a:p>
            <a:pPr lvl="1"/>
            <a:r>
              <a:rPr lang="es-ES" dirty="0"/>
              <a:t>1=0000 0001</a:t>
            </a:r>
          </a:p>
          <a:p>
            <a:r>
              <a:rPr lang="es-ES" dirty="0" err="1"/>
              <a:t>Thus</a:t>
            </a:r>
            <a:r>
              <a:rPr lang="es-ES" dirty="0"/>
              <a:t>, </a:t>
            </a:r>
            <a:r>
              <a:rPr lang="es-ES" dirty="0" err="1"/>
              <a:t>the</a:t>
            </a:r>
            <a:r>
              <a:rPr lang="es-ES" dirty="0"/>
              <a:t> </a:t>
            </a:r>
            <a:r>
              <a:rPr lang="es-ES" dirty="0" err="1"/>
              <a:t>binary</a:t>
            </a:r>
            <a:r>
              <a:rPr lang="es-ES" dirty="0"/>
              <a:t> </a:t>
            </a:r>
            <a:r>
              <a:rPr lang="es-ES" dirty="0" err="1"/>
              <a:t>representation</a:t>
            </a:r>
            <a:r>
              <a:rPr lang="es-ES" dirty="0"/>
              <a:t> </a:t>
            </a:r>
            <a:r>
              <a:rPr lang="es-ES" dirty="0" err="1"/>
              <a:t>is</a:t>
            </a:r>
            <a:r>
              <a:rPr lang="es-ES" dirty="0"/>
              <a:t> 1010 1100 0001 0000 1111 1110 0000 0001</a:t>
            </a:r>
            <a:endParaRPr lang="en-US" dirty="0"/>
          </a:p>
        </p:txBody>
      </p:sp>
    </p:spTree>
    <p:extLst>
      <p:ext uri="{BB962C8B-B14F-4D97-AF65-F5344CB8AC3E}">
        <p14:creationId xmlns:p14="http://schemas.microsoft.com/office/powerpoint/2010/main" val="765048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CFE70-2B8A-47F5-ACA5-E76C0F3594C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017C67-68C2-4A6E-B348-7F81DCEA3164}"/>
              </a:ext>
            </a:extLst>
          </p:cNvPr>
          <p:cNvSpPr>
            <a:spLocks noGrp="1"/>
          </p:cNvSpPr>
          <p:nvPr>
            <p:ph idx="1"/>
          </p:nvPr>
        </p:nvSpPr>
        <p:spPr>
          <a:xfrm>
            <a:off x="838200" y="1825625"/>
            <a:ext cx="6186055" cy="4351338"/>
          </a:xfrm>
        </p:spPr>
        <p:txBody>
          <a:bodyPr/>
          <a:lstStyle/>
          <a:p>
            <a:r>
              <a:rPr lang="en-US" dirty="0"/>
              <a:t>Input</a:t>
            </a:r>
          </a:p>
          <a:p>
            <a:pPr lvl="1"/>
            <a:r>
              <a:rPr lang="en-US" dirty="0"/>
              <a:t>The input consists of a single line that contains a string representing the IP address to convert to binary</a:t>
            </a:r>
          </a:p>
          <a:p>
            <a:r>
              <a:rPr lang="en-US" dirty="0"/>
              <a:t>Output</a:t>
            </a:r>
          </a:p>
          <a:p>
            <a:pPr lvl="1"/>
            <a:r>
              <a:rPr lang="en-US" dirty="0"/>
              <a:t>Output a single line with a string with exactly 32 characters, representing the binary representation of the IP address given in the input</a:t>
            </a:r>
          </a:p>
        </p:txBody>
      </p:sp>
      <p:sp>
        <p:nvSpPr>
          <p:cNvPr id="4" name="TextBox 3">
            <a:extLst>
              <a:ext uri="{FF2B5EF4-FFF2-40B4-BE49-F238E27FC236}">
                <a16:creationId xmlns:a16="http://schemas.microsoft.com/office/drawing/2014/main" id="{0A81914D-DB92-4513-8515-0AF7487B29A3}"/>
              </a:ext>
            </a:extLst>
          </p:cNvPr>
          <p:cNvSpPr txBox="1"/>
          <p:nvPr/>
        </p:nvSpPr>
        <p:spPr>
          <a:xfrm>
            <a:off x="7162800" y="2632364"/>
            <a:ext cx="4045527" cy="1754326"/>
          </a:xfrm>
          <a:prstGeom prst="rect">
            <a:avLst/>
          </a:prstGeom>
          <a:noFill/>
        </p:spPr>
        <p:txBody>
          <a:bodyPr wrap="square" rtlCol="0">
            <a:spAutoFit/>
          </a:bodyPr>
          <a:lstStyle/>
          <a:p>
            <a:r>
              <a:rPr lang="es-ES" dirty="0" err="1"/>
              <a:t>Examples</a:t>
            </a:r>
            <a:r>
              <a:rPr lang="es-ES" dirty="0"/>
              <a:t>:</a:t>
            </a:r>
          </a:p>
          <a:p>
            <a:r>
              <a:rPr lang="es-ES" dirty="0"/>
              <a:t>Input</a:t>
            </a:r>
          </a:p>
          <a:p>
            <a:r>
              <a:rPr lang="es-ES" dirty="0"/>
              <a:t>172.16.254.1</a:t>
            </a:r>
          </a:p>
          <a:p>
            <a:r>
              <a:rPr lang="es-ES" dirty="0"/>
              <a:t>Output</a:t>
            </a:r>
          </a:p>
          <a:p>
            <a:r>
              <a:rPr lang="es-ES" dirty="0"/>
              <a:t>10101100000100001111111000000001</a:t>
            </a:r>
            <a:endParaRPr lang="en-US" dirty="0"/>
          </a:p>
          <a:p>
            <a:endParaRPr lang="en-US" dirty="0"/>
          </a:p>
        </p:txBody>
      </p:sp>
      <p:sp>
        <p:nvSpPr>
          <p:cNvPr id="5" name="TextBox 4">
            <a:extLst>
              <a:ext uri="{FF2B5EF4-FFF2-40B4-BE49-F238E27FC236}">
                <a16:creationId xmlns:a16="http://schemas.microsoft.com/office/drawing/2014/main" id="{9B132BBF-C039-41A9-847B-C881D8563442}"/>
              </a:ext>
            </a:extLst>
          </p:cNvPr>
          <p:cNvSpPr txBox="1"/>
          <p:nvPr/>
        </p:nvSpPr>
        <p:spPr>
          <a:xfrm>
            <a:off x="7162800" y="5823834"/>
            <a:ext cx="4890655"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dirty="0" err="1"/>
              <a:t>Extracted</a:t>
            </a:r>
            <a:r>
              <a:rPr lang="es-ES" dirty="0"/>
              <a:t> </a:t>
            </a:r>
            <a:r>
              <a:rPr lang="es-ES" dirty="0" err="1"/>
              <a:t>from</a:t>
            </a:r>
            <a:r>
              <a:rPr lang="es-ES" dirty="0"/>
              <a:t> ICPC </a:t>
            </a:r>
          </a:p>
          <a:p>
            <a:r>
              <a:rPr lang="es-ES" dirty="0"/>
              <a:t>- Gran premio de México 2018</a:t>
            </a:r>
          </a:p>
          <a:p>
            <a:r>
              <a:rPr lang="es-ES" dirty="0"/>
              <a:t>- Repechaje</a:t>
            </a:r>
            <a:endParaRPr lang="en-US" dirty="0"/>
          </a:p>
        </p:txBody>
      </p:sp>
    </p:spTree>
    <p:extLst>
      <p:ext uri="{BB962C8B-B14F-4D97-AF65-F5344CB8AC3E}">
        <p14:creationId xmlns:p14="http://schemas.microsoft.com/office/powerpoint/2010/main" val="3893895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1222</TotalTime>
  <Words>2263</Words>
  <Application>Microsoft Office PowerPoint</Application>
  <PresentationFormat>Widescreen</PresentationFormat>
  <Paragraphs>235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Programación competitiva</vt:lpstr>
      <vt:lpstr>Problemas con matemáticas</vt:lpstr>
      <vt:lpstr>Fractional digits challenge</vt:lpstr>
      <vt:lpstr>PowerPoint Presentation</vt:lpstr>
      <vt:lpstr>Going to the world finals</vt:lpstr>
      <vt:lpstr>PowerPoint Presentation</vt:lpstr>
      <vt:lpstr>GCD</vt:lpstr>
      <vt:lpstr>IP address</vt:lpstr>
      <vt:lpstr>PowerPoint Presentation</vt:lpstr>
      <vt:lpstr>Ball sum</vt:lpstr>
      <vt:lpstr>Adding reversed numbers</vt:lpstr>
      <vt:lpstr>PowerPoint Presentation</vt:lpstr>
      <vt:lpstr>Factorial</vt:lpstr>
      <vt:lpstr>Factorial II</vt:lpstr>
      <vt:lpstr>PowerPoint Presentation</vt:lpstr>
      <vt:lpstr>Are you good in maths?</vt:lpstr>
      <vt:lpstr>Distinct primes</vt:lpstr>
      <vt:lpstr>Ejercicios avanzados</vt:lpstr>
      <vt:lpstr>How to handle fans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competitiva</dc:title>
  <dc:creator>Ivan Guerrero</dc:creator>
  <cp:lastModifiedBy>Ivan Guerrero</cp:lastModifiedBy>
  <cp:revision>15</cp:revision>
  <dcterms:created xsi:type="dcterms:W3CDTF">2018-12-20T19:36:20Z</dcterms:created>
  <dcterms:modified xsi:type="dcterms:W3CDTF">2019-01-04T21:14:51Z</dcterms:modified>
</cp:coreProperties>
</file>