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embeddedFontLst>
    <p:embeddedFont>
      <p:font typeface="PT Sans Narrow"/>
      <p:regular r:id="rId18"/>
      <p:bold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22E6A2-01A6-48CE-8050-60CF952E3EFD}">
  <a:tblStyle styleId="{C322E6A2-01A6-48CE-8050-60CF952E3EFD}"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5.xml"/><Relationship Id="rId22" Type="http://schemas.openxmlformats.org/officeDocument/2006/relationships/font" Target="fonts/OpenSans-italic.fntdata"/><Relationship Id="rId10" Type="http://schemas.openxmlformats.org/officeDocument/2006/relationships/slide" Target="slides/slide4.xml"/><Relationship Id="rId21"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bold.fntdata"/><Relationship Id="rId6" Type="http://schemas.openxmlformats.org/officeDocument/2006/relationships/notesMaster" Target="notesMasters/notesMaster1.xml"/><Relationship Id="rId18"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c8334d29b_0_3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c8334d29b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c8334d29b_0_37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c8334d29b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c8334d29b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c8334d29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c8334d29b_0_28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c8334d29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c8334d29b_0_29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c8334d29b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c8334d29b_0_29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c8334d29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c8334d29b_0_30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c8334d29b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c8334d29b_0_3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c8334d29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c8334d29b_0_3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c8334d29b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c8334d29b_0_3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c8334d29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362666"/>
            <a:ext cx="7136668" cy="203195"/>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5292001"/>
            <a:ext cx="7136668" cy="203195"/>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2335685"/>
            <a:ext cx="7136700" cy="13632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3800052"/>
            <a:ext cx="4870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3994200"/>
            <a:ext cx="85206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1086400"/>
            <a:ext cx="8571300" cy="125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688433"/>
            <a:ext cx="8520600" cy="4403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701800"/>
            <a:ext cx="56136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386233"/>
            <a:ext cx="4045200" cy="2234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36358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5640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551269"/>
            <a:ext cx="7136700" cy="214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059"/>
              <a:t>ONLINE PAYMENT FRAUD DETECTION USING SUPERVISED MACHINE LEARNING APPROACH</a:t>
            </a:r>
            <a:endParaRPr sz="4059"/>
          </a:p>
        </p:txBody>
      </p:sp>
      <p:sp>
        <p:nvSpPr>
          <p:cNvPr id="67" name="Google Shape;67;p13"/>
          <p:cNvSpPr txBox="1"/>
          <p:nvPr>
            <p:ph idx="1" type="subTitle"/>
          </p:nvPr>
        </p:nvSpPr>
        <p:spPr>
          <a:xfrm>
            <a:off x="2137225" y="3800049"/>
            <a:ext cx="4870500" cy="1404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
                <a:solidFill>
                  <a:srgbClr val="1155CC"/>
                </a:solidFill>
              </a:rPr>
              <a:t>By</a:t>
            </a:r>
            <a:endParaRPr b="1">
              <a:solidFill>
                <a:srgbClr val="1155CC"/>
              </a:solidFill>
            </a:endParaRPr>
          </a:p>
          <a:p>
            <a:pPr indent="0" lvl="0" marL="0" rtl="0" algn="ctr">
              <a:spcBef>
                <a:spcPts val="0"/>
              </a:spcBef>
              <a:spcAft>
                <a:spcPts val="0"/>
              </a:spcAft>
              <a:buNone/>
            </a:pPr>
            <a:r>
              <a:t/>
            </a:r>
            <a:endParaRPr b="1">
              <a:solidFill>
                <a:srgbClr val="1155CC"/>
              </a:solidFill>
            </a:endParaRPr>
          </a:p>
          <a:p>
            <a:pPr indent="0" lvl="0" marL="0" rtl="0" algn="ctr">
              <a:spcBef>
                <a:spcPts val="0"/>
              </a:spcBef>
              <a:spcAft>
                <a:spcPts val="0"/>
              </a:spcAft>
              <a:buNone/>
            </a:pPr>
            <a:r>
              <a:rPr b="1" lang="en" sz="2685">
                <a:solidFill>
                  <a:srgbClr val="1155CC"/>
                </a:solidFill>
              </a:rPr>
              <a:t>KEHINDE RICHARD OLUWASEUN</a:t>
            </a:r>
            <a:endParaRPr b="1" sz="2685">
              <a:solidFill>
                <a:srgbClr val="1155CC"/>
              </a:solidFill>
            </a:endParaRPr>
          </a:p>
          <a:p>
            <a:pPr indent="0" lvl="0" marL="0" rtl="0" algn="ctr">
              <a:spcBef>
                <a:spcPts val="0"/>
              </a:spcBef>
              <a:spcAft>
                <a:spcPts val="0"/>
              </a:spcAft>
              <a:buNone/>
            </a:pPr>
            <a:r>
              <a:t/>
            </a:r>
            <a:endParaRPr b="1">
              <a:solidFill>
                <a:srgbClr val="1155CC"/>
              </a:solidFill>
            </a:endParaRPr>
          </a:p>
          <a:p>
            <a:pPr indent="0" lvl="0" marL="0" rtl="0" algn="ctr">
              <a:spcBef>
                <a:spcPts val="0"/>
              </a:spcBef>
              <a:spcAft>
                <a:spcPts val="0"/>
              </a:spcAft>
              <a:buNone/>
            </a:pPr>
            <a:r>
              <a:t/>
            </a:r>
            <a:endParaRPr b="1">
              <a:solidFill>
                <a:srgbClr val="1155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137892"/>
            <a:ext cx="8520600" cy="94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 AND RECOMMENDATION</a:t>
            </a:r>
            <a:endParaRPr/>
          </a:p>
        </p:txBody>
      </p:sp>
      <p:sp>
        <p:nvSpPr>
          <p:cNvPr id="138" name="Google Shape;138;p22"/>
          <p:cNvSpPr txBox="1"/>
          <p:nvPr>
            <p:ph idx="1" type="body"/>
          </p:nvPr>
        </p:nvSpPr>
        <p:spPr>
          <a:xfrm>
            <a:off x="155550" y="705875"/>
            <a:ext cx="8811900" cy="5946600"/>
          </a:xfrm>
          <a:prstGeom prst="rect">
            <a:avLst/>
          </a:prstGeom>
        </p:spPr>
        <p:txBody>
          <a:bodyPr anchorCtr="0" anchor="t" bIns="91425" lIns="91425" spcFirstLastPara="1" rIns="91425" wrap="square" tIns="91425">
            <a:normAutofit fontScale="92500" lnSpcReduction="10000"/>
          </a:bodyPr>
          <a:lstStyle/>
          <a:p>
            <a:pPr indent="-334327" lvl="0" marL="457200" rtl="0" algn="just">
              <a:lnSpc>
                <a:spcPct val="150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Model choice significantly influences fraud detection outcomes, where Logistic Regression minimizes false alarms, making it suitable for scenarios prioritizing recall, XGBoost excels in balancing precision and recall, offering a top-performing choice and Decision Tree provides a reliable balance between precision and recall, where Naive bayes struggles with a high false positive rate, potentially inconveniencing legitimate customers. </a:t>
            </a:r>
            <a:endParaRPr>
              <a:solidFill>
                <a:srgbClr val="000000"/>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The study also investigated oversampling effects on class-imbalanced datasets, revealing enhanced model performance, particularly in Decision Trees, Logistic Regression, and Gaussian Naive Bayes, emphasizing the importance of addressing class imbalance in fraud detection.</a:t>
            </a:r>
            <a:endParaRPr>
              <a:solidFill>
                <a:srgbClr val="000000"/>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Additionally, the study </a:t>
            </a:r>
            <a:r>
              <a:rPr lang="en">
                <a:solidFill>
                  <a:srgbClr val="000000"/>
                </a:solidFill>
                <a:latin typeface="Times New Roman"/>
                <a:ea typeface="Times New Roman"/>
                <a:cs typeface="Times New Roman"/>
                <a:sym typeface="Times New Roman"/>
              </a:rPr>
              <a:t>emphasized machine learning's pivotal role in online payment fraud detection, contributing valuable insights to the evolving landscape of financial security. The study underlines the ongoing need for adaptive approaches in combating emerging fraud challenges.</a:t>
            </a:r>
            <a:endParaRPr>
              <a:solidFill>
                <a:srgbClr val="000000"/>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rgbClr val="000000"/>
              </a:buClr>
              <a:buSzPct val="100000"/>
              <a:buFont typeface="Times New Roman"/>
              <a:buChar char="➢"/>
            </a:pPr>
            <a:r>
              <a:rPr lang="en">
                <a:solidFill>
                  <a:srgbClr val="000000"/>
                </a:solidFill>
                <a:latin typeface="Times New Roman"/>
                <a:ea typeface="Times New Roman"/>
                <a:cs typeface="Times New Roman"/>
                <a:sym typeface="Times New Roman"/>
              </a:rPr>
              <a:t>Conclusively, future research in online payment fraud detection should focus on developing novel machine learning models, exploring ensemble approaches for enhanced accuracy, investigating advanced anomaly detection techniques, and addressing data privacy and security concerns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137892"/>
            <a:ext cx="8520600" cy="94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REFERENCES</a:t>
            </a:r>
            <a:endParaRPr/>
          </a:p>
        </p:txBody>
      </p:sp>
      <p:sp>
        <p:nvSpPr>
          <p:cNvPr id="144" name="Google Shape;144;p23"/>
          <p:cNvSpPr txBox="1"/>
          <p:nvPr>
            <p:ph idx="1" type="body"/>
          </p:nvPr>
        </p:nvSpPr>
        <p:spPr>
          <a:xfrm>
            <a:off x="155550" y="705875"/>
            <a:ext cx="8811900" cy="5946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latin typeface="Times New Roman"/>
                <a:ea typeface="Times New Roman"/>
                <a:cs typeface="Times New Roman"/>
                <a:sym typeface="Times New Roman"/>
              </a:rPr>
              <a:t>Bao, Y., Hilary, G. and Ke, B., 2022. Artificial intelligence and fraud detection. Innovative Technology at the Interface of Finance and Operations: Volume I, pp.223-247.</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300">
                <a:solidFill>
                  <a:srgbClr val="000000"/>
                </a:solidFill>
                <a:latin typeface="Times New Roman"/>
                <a:ea typeface="Times New Roman"/>
                <a:cs typeface="Times New Roman"/>
                <a:sym typeface="Times New Roman"/>
              </a:rPr>
              <a:t>Calabrese, N., 2023. Online Payment.</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300">
                <a:solidFill>
                  <a:srgbClr val="000000"/>
                </a:solidFill>
                <a:latin typeface="Times New Roman"/>
                <a:ea typeface="Times New Roman"/>
                <a:cs typeface="Times New Roman"/>
                <a:sym typeface="Times New Roman"/>
              </a:rPr>
              <a:t>Chawla, T. S., 2022. Online Payment Fraud Detection using. </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300">
                <a:solidFill>
                  <a:srgbClr val="000000"/>
                </a:solidFill>
                <a:latin typeface="Times New Roman"/>
                <a:ea typeface="Times New Roman"/>
                <a:cs typeface="Times New Roman"/>
                <a:sym typeface="Times New Roman"/>
              </a:rPr>
              <a:t>Hassan, M.A., Shukur, Z., Hasan, M.K. and Al-Khaleefa, A.S., 2020. A review on electronic payments security. Symmetry, 12(8), p.1344.</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300">
                <a:solidFill>
                  <a:srgbClr val="000000"/>
                </a:solidFill>
                <a:latin typeface="Times New Roman"/>
                <a:ea typeface="Times New Roman"/>
                <a:cs typeface="Times New Roman"/>
                <a:sym typeface="Times New Roman"/>
              </a:rPr>
              <a:t>Husejinovic, A., 2020. Credit card fraud detection using naive Bayesian and c4. 5 decision tree classifiers. </a:t>
            </a:r>
            <a:r>
              <a:rPr i="1" lang="en" sz="1300">
                <a:solidFill>
                  <a:srgbClr val="000000"/>
                </a:solidFill>
                <a:latin typeface="Times New Roman"/>
                <a:ea typeface="Times New Roman"/>
                <a:cs typeface="Times New Roman"/>
                <a:sym typeface="Times New Roman"/>
              </a:rPr>
              <a:t>Husejinovic, A.(2020). Credit card fraud detection using naive Bayesian and C</a:t>
            </a:r>
            <a:r>
              <a:rPr lang="en" sz="1300">
                <a:solidFill>
                  <a:srgbClr val="000000"/>
                </a:solidFill>
                <a:latin typeface="Times New Roman"/>
                <a:ea typeface="Times New Roman"/>
                <a:cs typeface="Times New Roman"/>
                <a:sym typeface="Times New Roman"/>
              </a:rPr>
              <a:t>, </a:t>
            </a:r>
            <a:r>
              <a:rPr i="1" lang="en" sz="1300">
                <a:solidFill>
                  <a:srgbClr val="000000"/>
                </a:solidFill>
                <a:latin typeface="Times New Roman"/>
                <a:ea typeface="Times New Roman"/>
                <a:cs typeface="Times New Roman"/>
                <a:sym typeface="Times New Roman"/>
              </a:rPr>
              <a:t>4</a:t>
            </a:r>
            <a:r>
              <a:rPr lang="en" sz="1300">
                <a:solidFill>
                  <a:srgbClr val="000000"/>
                </a:solidFill>
                <a:latin typeface="Times New Roman"/>
                <a:ea typeface="Times New Roman"/>
                <a:cs typeface="Times New Roman"/>
                <a:sym typeface="Times New Roman"/>
              </a:rPr>
              <a:t>, pp.1-5.</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300">
                <a:solidFill>
                  <a:srgbClr val="000000"/>
                </a:solidFill>
                <a:latin typeface="Times New Roman"/>
                <a:ea typeface="Times New Roman"/>
                <a:cs typeface="Times New Roman"/>
                <a:sym typeface="Times New Roman"/>
              </a:rPr>
              <a:t>Mehbodniya, A., Alam, I., Pande, S., Neware, R., Rane, K.P., Shabaz, M. and Madhavan, M.V., 2021. Financial fraud detection in healthcare using machine learning and deep learning techniques. Security and Communication Networks, 2021, pp.1-8.</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300">
                <a:solidFill>
                  <a:srgbClr val="000000"/>
                </a:solidFill>
                <a:latin typeface="Times New Roman"/>
                <a:ea typeface="Times New Roman"/>
                <a:cs typeface="Times New Roman"/>
                <a:sym typeface="Times New Roman"/>
              </a:rPr>
              <a:t>Saheed, Y.K., Hambali, M.A., Arowolo, M.O. and Olasupo, Y.A., 2020, November. Application of GA feature selection on Naive Bayes, random forest and SVM for credit card fraud detection. In 2020 international conference on decision aid sciences and application (DASA) (pp. 1091-1097). IEEE.</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0"/>
              </a:spcAft>
              <a:buNone/>
            </a:pPr>
            <a:r>
              <a:rPr lang="en" sz="1300">
                <a:solidFill>
                  <a:srgbClr val="000000"/>
                </a:solidFill>
                <a:latin typeface="Times New Roman"/>
                <a:ea typeface="Times New Roman"/>
                <a:cs typeface="Times New Roman"/>
                <a:sym typeface="Times New Roman"/>
              </a:rPr>
              <a:t>Sanober, S., Alam, I., Pande, S., Arslan, F., Rane, K.P., Singh, B.K., Khamparia, A. and Shabaz, M., 2021. An enhanced secure deep learning algorithm for fraud detection in wireless communication. Wireless Communications and Mobile Computing, 2021, pp.1-14.</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800"/>
              </a:spcBef>
              <a:spcAft>
                <a:spcPts val="800"/>
              </a:spcAft>
              <a:buNone/>
            </a:pPr>
            <a:r>
              <a:rPr lang="en" sz="1300">
                <a:solidFill>
                  <a:srgbClr val="000000"/>
                </a:solidFill>
                <a:latin typeface="Times New Roman"/>
                <a:ea typeface="Times New Roman"/>
                <a:cs typeface="Times New Roman"/>
                <a:sym typeface="Times New Roman"/>
              </a:rPr>
              <a:t>Tiwari, P., Mehta, S., Sakhuja, N., Kumar, J. and Singh, A.K., 2021. Credit card fraud detection using machine learning: a study. arXiv preprint arXiv:2108.10005.</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137892"/>
            <a:ext cx="8520600" cy="94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73" name="Google Shape;73;p14"/>
          <p:cNvSpPr txBox="1"/>
          <p:nvPr>
            <p:ph idx="1" type="body"/>
          </p:nvPr>
        </p:nvSpPr>
        <p:spPr>
          <a:xfrm>
            <a:off x="155550" y="900625"/>
            <a:ext cx="8811900" cy="57519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Online payments involve the electronic exchange of currency over the internet, typically transferring funds from a customer's account to a seller's account in exchange for goods or services (Calabrese, 2023). Beyond convenience, online payments support the global economy, driving platforms like </a:t>
            </a:r>
            <a:r>
              <a:rPr lang="en">
                <a:solidFill>
                  <a:srgbClr val="000000"/>
                </a:solidFill>
                <a:latin typeface="Times New Roman"/>
                <a:ea typeface="Times New Roman"/>
                <a:cs typeface="Times New Roman"/>
                <a:sym typeface="Times New Roman"/>
              </a:rPr>
              <a:t>ecommerce</a:t>
            </a:r>
            <a:r>
              <a:rPr lang="en">
                <a:solidFill>
                  <a:srgbClr val="000000"/>
                </a:solidFill>
                <a:latin typeface="Times New Roman"/>
                <a:ea typeface="Times New Roman"/>
                <a:cs typeface="Times New Roman"/>
                <a:sym typeface="Times New Roman"/>
              </a:rPr>
              <a:t> and subscription services (Mehbodniya et al., 2021).</a:t>
            </a:r>
            <a:endParaRPr>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solidFill>
                  <a:srgbClr val="000000"/>
                </a:solidFill>
                <a:latin typeface="Times New Roman"/>
                <a:ea typeface="Times New Roman"/>
                <a:cs typeface="Times New Roman"/>
                <a:sym typeface="Times New Roman"/>
              </a:rPr>
              <a:t>However, this digital transformation has also given rise to challenges, notably in the realm of fraud detection and prevention (Bao et al., 2022). The $27.85 billion in global card theft losses in 2020 underscores the urgency for reliable fraud protection systems (Nilson analysis).</a:t>
            </a:r>
            <a:endParaRPr>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rPr lang="en">
                <a:solidFill>
                  <a:srgbClr val="000000"/>
                </a:solidFill>
                <a:latin typeface="Times New Roman"/>
                <a:ea typeface="Times New Roman"/>
                <a:cs typeface="Times New Roman"/>
                <a:sym typeface="Times New Roman"/>
              </a:rPr>
              <a:t>Machine learning emerges as a crucial tool in addressing this challenge, leveraging algorithms to detect suspicious patterns and abnormalities in large datasets (Tiwari et al., 2021). This presentation explores how machine learning, particularly supervised learning, can revolutionize fraud detection in online payments.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137892"/>
            <a:ext cx="8520600" cy="94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AIM AND OBJECTIVES</a:t>
            </a:r>
            <a:endParaRPr/>
          </a:p>
        </p:txBody>
      </p:sp>
      <p:sp>
        <p:nvSpPr>
          <p:cNvPr id="79" name="Google Shape;79;p15"/>
          <p:cNvSpPr txBox="1"/>
          <p:nvPr>
            <p:ph idx="1" type="body"/>
          </p:nvPr>
        </p:nvSpPr>
        <p:spPr>
          <a:xfrm>
            <a:off x="155550" y="900625"/>
            <a:ext cx="8811900" cy="5751900"/>
          </a:xfrm>
          <a:prstGeom prst="rect">
            <a:avLst/>
          </a:prstGeom>
        </p:spPr>
        <p:txBody>
          <a:bodyPr anchorCtr="0" anchor="t" bIns="91425" lIns="91425" spcFirstLastPara="1" rIns="91425" wrap="square" tIns="91425">
            <a:normAutofit lnSpcReduction="10000"/>
          </a:bodyPr>
          <a:lstStyle/>
          <a:p>
            <a:pPr indent="0" lvl="0" marL="0" rtl="0" algn="just">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The aim of this project is to develop a robust fraud detection system using supervised machine learning algorithms to accurately identify and prevent fraudulent activities in financial transactions. And the SMART Objectives includes:	</a:t>
            </a:r>
            <a:endParaRPr>
              <a:solidFill>
                <a:srgbClr val="000000"/>
              </a:solidFill>
              <a:latin typeface="Times New Roman"/>
              <a:ea typeface="Times New Roman"/>
              <a:cs typeface="Times New Roman"/>
              <a:sym typeface="Times New Roman"/>
            </a:endParaRPr>
          </a:p>
          <a:p>
            <a:pPr indent="-342900" lvl="0" marL="457200" rtl="0" algn="just">
              <a:lnSpc>
                <a:spcPct val="150000"/>
              </a:lnSpc>
              <a:spcBef>
                <a:spcPts val="12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Specific: Implement four machine learning models to classify transactions as either fraudulent or legitimate, focusing on online payment fraud detection.</a:t>
            </a:r>
            <a:endParaRPr>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Measurable: Achieve an accuracy of at least 90% on the test data set for the machine learning algorithm to be used.</a:t>
            </a:r>
            <a:endParaRPr>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Achievable: Explore and compare the performance of at least three different supervised learning algorithms (e.g., logistic regression, decision tree, random forest) to determine the most suitable model for fraud detection.</a:t>
            </a:r>
            <a:endParaRPr>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Relevant: Investigate and apply at least three supervised machine learning algorithms to detect unusual patterns in transaction data.</a:t>
            </a:r>
            <a:endParaRPr>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Time-bound: Complete the model development and testing phase between the start data and the deadline of 16th of January, 2024.</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59823"/>
            <a:ext cx="8520600" cy="76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REVIEW OF SOME LITERATURES</a:t>
            </a:r>
            <a:endParaRPr/>
          </a:p>
        </p:txBody>
      </p:sp>
      <p:sp>
        <p:nvSpPr>
          <p:cNvPr id="85" name="Google Shape;85;p16"/>
          <p:cNvSpPr txBox="1"/>
          <p:nvPr>
            <p:ph idx="1" type="body"/>
          </p:nvPr>
        </p:nvSpPr>
        <p:spPr>
          <a:xfrm>
            <a:off x="166050" y="913625"/>
            <a:ext cx="8811900" cy="5751900"/>
          </a:xfrm>
          <a:prstGeom prst="rect">
            <a:avLst/>
          </a:prstGeom>
        </p:spPr>
        <p:txBody>
          <a:bodyPr anchorCtr="0" anchor="t" bIns="91425" lIns="91425" spcFirstLastPara="1" rIns="91425" wrap="square" tIns="91425">
            <a:normAutofit fontScale="92500" lnSpcReduction="10000"/>
          </a:bodyPr>
          <a:lstStyle/>
          <a:p>
            <a:pPr indent="0" lvl="0" marL="0" rtl="0" algn="just">
              <a:lnSpc>
                <a:spcPct val="150000"/>
              </a:lnSpc>
              <a:spcBef>
                <a:spcPts val="0"/>
              </a:spcBef>
              <a:spcAft>
                <a:spcPts val="0"/>
              </a:spcAft>
              <a:buNone/>
            </a:pPr>
            <a:r>
              <a:rPr lang="en">
                <a:solidFill>
                  <a:srgbClr val="000000"/>
                </a:solidFill>
                <a:latin typeface="Times New Roman"/>
                <a:ea typeface="Times New Roman"/>
                <a:cs typeface="Times New Roman"/>
                <a:sym typeface="Times New Roman"/>
              </a:rPr>
              <a:t>Husejinovic (2020) tackles the pressing issue of card payment fraud using machine learning, including Naive Bayes, C4.5 decision tree, and a bagging ensemble. Results show impressive Precision-Recall Curve rates, particularly with the Bagging ensemble using C4.5 decision trees. The study emphasizes the effectiveness of these algorithms, especially C4.5 decision trees, demonstrating high accuracy and relevance for fraud detection in banking and Payment Service Providers</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a:solidFill>
                  <a:srgbClr val="000000"/>
                </a:solidFill>
                <a:latin typeface="Times New Roman"/>
                <a:ea typeface="Times New Roman"/>
                <a:cs typeface="Times New Roman"/>
                <a:sym typeface="Times New Roman"/>
              </a:rPr>
              <a:t>Saheed et al. (2020) address the challenge of Credit Card Fraud (CCF) focusing on application-level detection. They use Genetic Algorithm for feature selection, employing Naïve Bayes, Random Forest, and Support Vector Machine on the imbalanced German credit card dataset. Results show Random Forest outperforms in accuracy, fraud detection rate, and precision, especially with imbalanced datasets.</a:t>
            </a:r>
            <a:endParaRPr>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rPr lang="en">
                <a:solidFill>
                  <a:srgbClr val="000000"/>
                </a:solidFill>
                <a:latin typeface="Times New Roman"/>
                <a:ea typeface="Times New Roman"/>
                <a:cs typeface="Times New Roman"/>
                <a:sym typeface="Times New Roman"/>
              </a:rPr>
              <a:t>Sanober et al. (2021) propose a novel fraud detection framework that integrates Spark, a big data processing platform, with deep learning and traditional machine learning methods (random forest, SVM, logistic regression, decision trees, and KNN). Their comparative analysis demonstrates remarkable accuracy rates, exceeding 96% for both training and testing datasets, highlighting the effectiveness of their combined approach.</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137899"/>
            <a:ext cx="8520600" cy="76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91" name="Google Shape;91;p17"/>
          <p:cNvSpPr txBox="1"/>
          <p:nvPr>
            <p:ph idx="1" type="body"/>
          </p:nvPr>
        </p:nvSpPr>
        <p:spPr>
          <a:xfrm>
            <a:off x="155550" y="900625"/>
            <a:ext cx="8811900" cy="5751900"/>
          </a:xfrm>
          <a:prstGeom prst="rect">
            <a:avLst/>
          </a:prstGeom>
        </p:spPr>
        <p:txBody>
          <a:bodyPr anchorCtr="0" anchor="ctr" bIns="91425" lIns="91425" spcFirstLastPara="1" rIns="91425" wrap="square" tIns="91425">
            <a:noAutofit/>
          </a:bodyPr>
          <a:lstStyle/>
          <a:p>
            <a:pPr indent="-325437" lvl="0" marL="457200" rtl="0" algn="just">
              <a:lnSpc>
                <a:spcPct val="115000"/>
              </a:lnSpc>
              <a:spcBef>
                <a:spcPts val="0"/>
              </a:spcBef>
              <a:spcAft>
                <a:spcPts val="0"/>
              </a:spcAft>
              <a:buClr>
                <a:srgbClr val="000000"/>
              </a:buClr>
              <a:buSzPts val="1525"/>
              <a:buFont typeface="Times New Roman"/>
              <a:buChar char="➢"/>
            </a:pPr>
            <a:r>
              <a:rPr b="1" lang="en" sz="1525">
                <a:solidFill>
                  <a:srgbClr val="000000"/>
                </a:solidFill>
                <a:latin typeface="Times New Roman"/>
                <a:ea typeface="Times New Roman"/>
                <a:cs typeface="Times New Roman"/>
                <a:sym typeface="Times New Roman"/>
              </a:rPr>
              <a:t>About the Dataset</a:t>
            </a:r>
            <a:endParaRPr b="1" sz="1525">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688"/>
              <a:buNone/>
            </a:pPr>
            <a:r>
              <a:rPr lang="en" sz="1525">
                <a:solidFill>
                  <a:srgbClr val="000000"/>
                </a:solidFill>
                <a:latin typeface="Times New Roman"/>
                <a:ea typeface="Times New Roman"/>
                <a:cs typeface="Times New Roman"/>
                <a:sym typeface="Times New Roman"/>
              </a:rPr>
              <a:t>A dataset with 6,362,620 transactions and 11 columns sourced from Kaggle was used for building a machine learning model to detect online payment fraud in this study. The dataset includes historical data on fraudulent transactions, essential for understanding and differentiating between fraudulent and legitimate payments.</a:t>
            </a:r>
            <a:endParaRPr sz="1525">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688"/>
              <a:buNone/>
            </a:pPr>
            <a:r>
              <a:t/>
            </a:r>
            <a:endParaRPr sz="1525">
              <a:solidFill>
                <a:srgbClr val="000000"/>
              </a:solidFill>
              <a:latin typeface="Times New Roman"/>
              <a:ea typeface="Times New Roman"/>
              <a:cs typeface="Times New Roman"/>
              <a:sym typeface="Times New Roman"/>
            </a:endParaRPr>
          </a:p>
          <a:p>
            <a:pPr indent="-325437" lvl="0" marL="457200" rtl="0" algn="just">
              <a:lnSpc>
                <a:spcPct val="115000"/>
              </a:lnSpc>
              <a:spcBef>
                <a:spcPts val="1200"/>
              </a:spcBef>
              <a:spcAft>
                <a:spcPts val="0"/>
              </a:spcAft>
              <a:buClr>
                <a:srgbClr val="000000"/>
              </a:buClr>
              <a:buSzPts val="1525"/>
              <a:buFont typeface="Times New Roman"/>
              <a:buChar char="➢"/>
            </a:pPr>
            <a:r>
              <a:rPr b="1" lang="en" sz="1525">
                <a:solidFill>
                  <a:srgbClr val="000000"/>
                </a:solidFill>
                <a:latin typeface="Times New Roman"/>
                <a:ea typeface="Times New Roman"/>
                <a:cs typeface="Times New Roman"/>
                <a:sym typeface="Times New Roman"/>
              </a:rPr>
              <a:t>Data Preprocessing</a:t>
            </a:r>
            <a:endParaRPr b="1" sz="1525">
              <a:solidFill>
                <a:srgbClr val="000000"/>
              </a:solidFill>
              <a:latin typeface="Times New Roman"/>
              <a:ea typeface="Times New Roman"/>
              <a:cs typeface="Times New Roman"/>
              <a:sym typeface="Times New Roman"/>
            </a:endParaRPr>
          </a:p>
          <a:p>
            <a:pPr indent="-325437" lvl="0" marL="457200" rtl="0" algn="just">
              <a:lnSpc>
                <a:spcPct val="100000"/>
              </a:lnSpc>
              <a:spcBef>
                <a:spcPts val="0"/>
              </a:spcBef>
              <a:spcAft>
                <a:spcPts val="0"/>
              </a:spcAft>
              <a:buClr>
                <a:srgbClr val="000000"/>
              </a:buClr>
              <a:buSzPts val="1525"/>
              <a:buFont typeface="Times New Roman"/>
              <a:buChar char="●"/>
            </a:pPr>
            <a:r>
              <a:rPr lang="en" sz="1525">
                <a:solidFill>
                  <a:srgbClr val="000000"/>
                </a:solidFill>
                <a:latin typeface="Times New Roman"/>
                <a:ea typeface="Times New Roman"/>
                <a:cs typeface="Times New Roman"/>
                <a:sym typeface="Times New Roman"/>
              </a:rPr>
              <a:t>Variable Extraction</a:t>
            </a:r>
            <a:endParaRPr sz="1525">
              <a:solidFill>
                <a:srgbClr val="000000"/>
              </a:solidFill>
              <a:latin typeface="Times New Roman"/>
              <a:ea typeface="Times New Roman"/>
              <a:cs typeface="Times New Roman"/>
              <a:sym typeface="Times New Roman"/>
            </a:endParaRPr>
          </a:p>
          <a:p>
            <a:pPr indent="-325437" lvl="0" marL="457200" rtl="0" algn="just">
              <a:lnSpc>
                <a:spcPct val="100000"/>
              </a:lnSpc>
              <a:spcBef>
                <a:spcPts val="0"/>
              </a:spcBef>
              <a:spcAft>
                <a:spcPts val="0"/>
              </a:spcAft>
              <a:buClr>
                <a:srgbClr val="000000"/>
              </a:buClr>
              <a:buSzPts val="1525"/>
              <a:buFont typeface="Times New Roman"/>
              <a:buChar char="●"/>
            </a:pPr>
            <a:r>
              <a:rPr lang="en" sz="1525">
                <a:solidFill>
                  <a:srgbClr val="000000"/>
                </a:solidFill>
                <a:latin typeface="Times New Roman"/>
                <a:ea typeface="Times New Roman"/>
                <a:cs typeface="Times New Roman"/>
                <a:sym typeface="Times New Roman"/>
              </a:rPr>
              <a:t>Handling Missing Data</a:t>
            </a:r>
            <a:endParaRPr sz="1525">
              <a:solidFill>
                <a:srgbClr val="000000"/>
              </a:solidFill>
              <a:latin typeface="Times New Roman"/>
              <a:ea typeface="Times New Roman"/>
              <a:cs typeface="Times New Roman"/>
              <a:sym typeface="Times New Roman"/>
            </a:endParaRPr>
          </a:p>
          <a:p>
            <a:pPr indent="-325437" lvl="0" marL="457200" rtl="0" algn="just">
              <a:lnSpc>
                <a:spcPct val="100000"/>
              </a:lnSpc>
              <a:spcBef>
                <a:spcPts val="0"/>
              </a:spcBef>
              <a:spcAft>
                <a:spcPts val="0"/>
              </a:spcAft>
              <a:buClr>
                <a:srgbClr val="000000"/>
              </a:buClr>
              <a:buSzPts val="1525"/>
              <a:buFont typeface="Times New Roman"/>
              <a:buChar char="●"/>
            </a:pPr>
            <a:r>
              <a:rPr lang="en" sz="1525">
                <a:solidFill>
                  <a:srgbClr val="000000"/>
                </a:solidFill>
                <a:latin typeface="Times New Roman"/>
                <a:ea typeface="Times New Roman"/>
                <a:cs typeface="Times New Roman"/>
                <a:sym typeface="Times New Roman"/>
              </a:rPr>
              <a:t>Outlier Detection</a:t>
            </a:r>
            <a:endParaRPr sz="1525">
              <a:solidFill>
                <a:srgbClr val="000000"/>
              </a:solidFill>
              <a:latin typeface="Times New Roman"/>
              <a:ea typeface="Times New Roman"/>
              <a:cs typeface="Times New Roman"/>
              <a:sym typeface="Times New Roman"/>
            </a:endParaRPr>
          </a:p>
          <a:p>
            <a:pPr indent="-325437" lvl="0" marL="457200" rtl="0" algn="just">
              <a:lnSpc>
                <a:spcPct val="100000"/>
              </a:lnSpc>
              <a:spcBef>
                <a:spcPts val="0"/>
              </a:spcBef>
              <a:spcAft>
                <a:spcPts val="0"/>
              </a:spcAft>
              <a:buClr>
                <a:srgbClr val="000000"/>
              </a:buClr>
              <a:buSzPts val="1525"/>
              <a:buFont typeface="Times New Roman"/>
              <a:buChar char="●"/>
            </a:pPr>
            <a:r>
              <a:rPr lang="en" sz="1525">
                <a:solidFill>
                  <a:srgbClr val="000000"/>
                </a:solidFill>
                <a:latin typeface="Times New Roman"/>
                <a:ea typeface="Times New Roman"/>
                <a:cs typeface="Times New Roman"/>
                <a:sym typeface="Times New Roman"/>
              </a:rPr>
              <a:t>Handling Imbalanced Data</a:t>
            </a:r>
            <a:endParaRPr sz="1525">
              <a:solidFill>
                <a:srgbClr val="000000"/>
              </a:solidFill>
              <a:latin typeface="Times New Roman"/>
              <a:ea typeface="Times New Roman"/>
              <a:cs typeface="Times New Roman"/>
              <a:sym typeface="Times New Roman"/>
            </a:endParaRPr>
          </a:p>
          <a:p>
            <a:pPr indent="-325437" lvl="0" marL="457200" rtl="0" algn="just">
              <a:lnSpc>
                <a:spcPct val="100000"/>
              </a:lnSpc>
              <a:spcBef>
                <a:spcPts val="0"/>
              </a:spcBef>
              <a:spcAft>
                <a:spcPts val="0"/>
              </a:spcAft>
              <a:buClr>
                <a:srgbClr val="000000"/>
              </a:buClr>
              <a:buSzPts val="1525"/>
              <a:buFont typeface="Times New Roman"/>
              <a:buChar char="●"/>
            </a:pPr>
            <a:r>
              <a:rPr lang="en" sz="1525">
                <a:solidFill>
                  <a:srgbClr val="000000"/>
                </a:solidFill>
                <a:latin typeface="Times New Roman"/>
                <a:ea typeface="Times New Roman"/>
                <a:cs typeface="Times New Roman"/>
                <a:sym typeface="Times New Roman"/>
              </a:rPr>
              <a:t>Encoding Techniques</a:t>
            </a:r>
            <a:endParaRPr sz="1525">
              <a:solidFill>
                <a:srgbClr val="000000"/>
              </a:solidFill>
              <a:latin typeface="Times New Roman"/>
              <a:ea typeface="Times New Roman"/>
              <a:cs typeface="Times New Roman"/>
              <a:sym typeface="Times New Roman"/>
            </a:endParaRPr>
          </a:p>
          <a:p>
            <a:pPr indent="-325437" lvl="0" marL="457200" rtl="0" algn="just">
              <a:lnSpc>
                <a:spcPct val="100000"/>
              </a:lnSpc>
              <a:spcBef>
                <a:spcPts val="0"/>
              </a:spcBef>
              <a:spcAft>
                <a:spcPts val="0"/>
              </a:spcAft>
              <a:buClr>
                <a:srgbClr val="000000"/>
              </a:buClr>
              <a:buSzPts val="1525"/>
              <a:buFont typeface="Times New Roman"/>
              <a:buChar char="●"/>
            </a:pPr>
            <a:r>
              <a:rPr lang="en" sz="1525">
                <a:solidFill>
                  <a:srgbClr val="000000"/>
                </a:solidFill>
                <a:latin typeface="Times New Roman"/>
                <a:ea typeface="Times New Roman"/>
                <a:cs typeface="Times New Roman"/>
                <a:sym typeface="Times New Roman"/>
              </a:rPr>
              <a:t>Data Splitting (70:20)</a:t>
            </a:r>
            <a:endParaRPr sz="1525">
              <a:solidFill>
                <a:srgbClr val="000000"/>
              </a:solidFill>
              <a:latin typeface="Times New Roman"/>
              <a:ea typeface="Times New Roman"/>
              <a:cs typeface="Times New Roman"/>
              <a:sym typeface="Times New Roman"/>
            </a:endParaRPr>
          </a:p>
          <a:p>
            <a:pPr indent="-325437" lvl="0" marL="457200" rtl="0" algn="just">
              <a:lnSpc>
                <a:spcPct val="100000"/>
              </a:lnSpc>
              <a:spcBef>
                <a:spcPts val="0"/>
              </a:spcBef>
              <a:spcAft>
                <a:spcPts val="0"/>
              </a:spcAft>
              <a:buClr>
                <a:srgbClr val="000000"/>
              </a:buClr>
              <a:buSzPts val="1525"/>
              <a:buFont typeface="Times New Roman"/>
              <a:buChar char="●"/>
            </a:pPr>
            <a:r>
              <a:rPr lang="en" sz="1525">
                <a:solidFill>
                  <a:srgbClr val="000000"/>
                </a:solidFill>
                <a:latin typeface="Times New Roman"/>
                <a:ea typeface="Times New Roman"/>
                <a:cs typeface="Times New Roman"/>
                <a:sym typeface="Times New Roman"/>
              </a:rPr>
              <a:t>Data Scaling.</a:t>
            </a:r>
            <a:endParaRPr sz="1525">
              <a:solidFill>
                <a:srgbClr val="000000"/>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sz="1525">
              <a:solidFill>
                <a:srgbClr val="000000"/>
              </a:solidFill>
              <a:latin typeface="Times New Roman"/>
              <a:ea typeface="Times New Roman"/>
              <a:cs typeface="Times New Roman"/>
              <a:sym typeface="Times New Roman"/>
            </a:endParaRPr>
          </a:p>
          <a:p>
            <a:pPr indent="-325437" lvl="0" marL="457200" rtl="0" algn="just">
              <a:lnSpc>
                <a:spcPct val="115000"/>
              </a:lnSpc>
              <a:spcBef>
                <a:spcPts val="1200"/>
              </a:spcBef>
              <a:spcAft>
                <a:spcPts val="0"/>
              </a:spcAft>
              <a:buClr>
                <a:srgbClr val="000000"/>
              </a:buClr>
              <a:buSzPts val="1525"/>
              <a:buFont typeface="Times New Roman"/>
              <a:buChar char="➢"/>
            </a:pPr>
            <a:r>
              <a:rPr b="1" lang="en" sz="1525">
                <a:solidFill>
                  <a:srgbClr val="000000"/>
                </a:solidFill>
                <a:latin typeface="Times New Roman"/>
                <a:ea typeface="Times New Roman"/>
                <a:cs typeface="Times New Roman"/>
                <a:sym typeface="Times New Roman"/>
              </a:rPr>
              <a:t>Model Selection</a:t>
            </a:r>
            <a:r>
              <a:rPr lang="en" sz="1525">
                <a:solidFill>
                  <a:srgbClr val="000000"/>
                </a:solidFill>
                <a:latin typeface="Times New Roman"/>
                <a:ea typeface="Times New Roman"/>
                <a:cs typeface="Times New Roman"/>
                <a:sym typeface="Times New Roman"/>
              </a:rPr>
              <a:t>: </a:t>
            </a:r>
            <a:endParaRPr sz="1525">
              <a:solidFill>
                <a:srgbClr val="000000"/>
              </a:solidFill>
              <a:latin typeface="Times New Roman"/>
              <a:ea typeface="Times New Roman"/>
              <a:cs typeface="Times New Roman"/>
              <a:sym typeface="Times New Roman"/>
            </a:endParaRPr>
          </a:p>
          <a:p>
            <a:pPr indent="-325437" lvl="0" marL="457200" rtl="0" algn="just">
              <a:lnSpc>
                <a:spcPct val="100000"/>
              </a:lnSpc>
              <a:spcBef>
                <a:spcPts val="0"/>
              </a:spcBef>
              <a:spcAft>
                <a:spcPts val="0"/>
              </a:spcAft>
              <a:buClr>
                <a:srgbClr val="000000"/>
              </a:buClr>
              <a:buSzPts val="1525"/>
              <a:buFont typeface="Times New Roman"/>
              <a:buChar char="●"/>
            </a:pPr>
            <a:r>
              <a:rPr lang="en" sz="1525">
                <a:solidFill>
                  <a:srgbClr val="000000"/>
                </a:solidFill>
                <a:latin typeface="Times New Roman"/>
                <a:ea typeface="Times New Roman"/>
                <a:cs typeface="Times New Roman"/>
                <a:sym typeface="Times New Roman"/>
              </a:rPr>
              <a:t>Logistic Regression</a:t>
            </a:r>
            <a:endParaRPr sz="1525">
              <a:solidFill>
                <a:srgbClr val="000000"/>
              </a:solidFill>
              <a:latin typeface="Times New Roman"/>
              <a:ea typeface="Times New Roman"/>
              <a:cs typeface="Times New Roman"/>
              <a:sym typeface="Times New Roman"/>
            </a:endParaRPr>
          </a:p>
          <a:p>
            <a:pPr indent="-325437" lvl="0" marL="457200" rtl="0" algn="just">
              <a:lnSpc>
                <a:spcPct val="100000"/>
              </a:lnSpc>
              <a:spcBef>
                <a:spcPts val="0"/>
              </a:spcBef>
              <a:spcAft>
                <a:spcPts val="0"/>
              </a:spcAft>
              <a:buClr>
                <a:srgbClr val="000000"/>
              </a:buClr>
              <a:buSzPts val="1525"/>
              <a:buFont typeface="Times New Roman"/>
              <a:buChar char="●"/>
            </a:pPr>
            <a:r>
              <a:rPr lang="en" sz="1525">
                <a:solidFill>
                  <a:srgbClr val="000000"/>
                </a:solidFill>
                <a:latin typeface="Times New Roman"/>
                <a:ea typeface="Times New Roman"/>
                <a:cs typeface="Times New Roman"/>
                <a:sym typeface="Times New Roman"/>
              </a:rPr>
              <a:t>Decision Tree Classifier</a:t>
            </a:r>
            <a:endParaRPr sz="1525">
              <a:solidFill>
                <a:srgbClr val="000000"/>
              </a:solidFill>
              <a:latin typeface="Times New Roman"/>
              <a:ea typeface="Times New Roman"/>
              <a:cs typeface="Times New Roman"/>
              <a:sym typeface="Times New Roman"/>
            </a:endParaRPr>
          </a:p>
          <a:p>
            <a:pPr indent="-325437" lvl="0" marL="457200" rtl="0" algn="just">
              <a:lnSpc>
                <a:spcPct val="100000"/>
              </a:lnSpc>
              <a:spcBef>
                <a:spcPts val="0"/>
              </a:spcBef>
              <a:spcAft>
                <a:spcPts val="0"/>
              </a:spcAft>
              <a:buClr>
                <a:srgbClr val="000000"/>
              </a:buClr>
              <a:buSzPts val="1525"/>
              <a:buFont typeface="Times New Roman"/>
              <a:buChar char="●"/>
            </a:pPr>
            <a:r>
              <a:rPr lang="en" sz="1525">
                <a:solidFill>
                  <a:srgbClr val="000000"/>
                </a:solidFill>
                <a:latin typeface="Times New Roman"/>
                <a:ea typeface="Times New Roman"/>
                <a:cs typeface="Times New Roman"/>
                <a:sym typeface="Times New Roman"/>
              </a:rPr>
              <a:t>X-Gradient Boost</a:t>
            </a:r>
            <a:endParaRPr sz="1525">
              <a:solidFill>
                <a:srgbClr val="000000"/>
              </a:solidFill>
              <a:latin typeface="Times New Roman"/>
              <a:ea typeface="Times New Roman"/>
              <a:cs typeface="Times New Roman"/>
              <a:sym typeface="Times New Roman"/>
            </a:endParaRPr>
          </a:p>
          <a:p>
            <a:pPr indent="-325437" lvl="0" marL="457200" rtl="0" algn="just">
              <a:lnSpc>
                <a:spcPct val="100000"/>
              </a:lnSpc>
              <a:spcBef>
                <a:spcPts val="0"/>
              </a:spcBef>
              <a:spcAft>
                <a:spcPts val="0"/>
              </a:spcAft>
              <a:buClr>
                <a:srgbClr val="000000"/>
              </a:buClr>
              <a:buSzPts val="1525"/>
              <a:buFont typeface="Times New Roman"/>
              <a:buChar char="●"/>
            </a:pPr>
            <a:r>
              <a:rPr lang="en" sz="1525">
                <a:solidFill>
                  <a:srgbClr val="000000"/>
                </a:solidFill>
                <a:latin typeface="Times New Roman"/>
                <a:ea typeface="Times New Roman"/>
                <a:cs typeface="Times New Roman"/>
                <a:sym typeface="Times New Roman"/>
              </a:rPr>
              <a:t>Gaussian Naive Bayes</a:t>
            </a:r>
            <a:endParaRPr sz="1525">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137892"/>
            <a:ext cx="8520600" cy="94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RESULTS</a:t>
            </a:r>
            <a:endParaRPr/>
          </a:p>
        </p:txBody>
      </p:sp>
      <p:pic>
        <p:nvPicPr>
          <p:cNvPr id="97" name="Google Shape;97;p18"/>
          <p:cNvPicPr preferRelativeResize="0"/>
          <p:nvPr/>
        </p:nvPicPr>
        <p:blipFill>
          <a:blip r:embed="rId3">
            <a:alphaModFix/>
          </a:blip>
          <a:stretch>
            <a:fillRect/>
          </a:stretch>
        </p:blipFill>
        <p:spPr>
          <a:xfrm>
            <a:off x="261700" y="845850"/>
            <a:ext cx="3376175" cy="3080625"/>
          </a:xfrm>
          <a:prstGeom prst="rect">
            <a:avLst/>
          </a:prstGeom>
          <a:noFill/>
          <a:ln>
            <a:noFill/>
          </a:ln>
        </p:spPr>
      </p:pic>
      <p:pic>
        <p:nvPicPr>
          <p:cNvPr id="98" name="Google Shape;98;p18"/>
          <p:cNvPicPr preferRelativeResize="0"/>
          <p:nvPr/>
        </p:nvPicPr>
        <p:blipFill>
          <a:blip r:embed="rId4">
            <a:alphaModFix/>
          </a:blip>
          <a:stretch>
            <a:fillRect/>
          </a:stretch>
        </p:blipFill>
        <p:spPr>
          <a:xfrm>
            <a:off x="4247725" y="845850"/>
            <a:ext cx="4584575" cy="3269025"/>
          </a:xfrm>
          <a:prstGeom prst="rect">
            <a:avLst/>
          </a:prstGeom>
          <a:noFill/>
          <a:ln>
            <a:noFill/>
          </a:ln>
        </p:spPr>
      </p:pic>
      <p:sp>
        <p:nvSpPr>
          <p:cNvPr id="99" name="Google Shape;99;p18"/>
          <p:cNvSpPr txBox="1"/>
          <p:nvPr/>
        </p:nvSpPr>
        <p:spPr>
          <a:xfrm>
            <a:off x="261703" y="3618950"/>
            <a:ext cx="3666000" cy="3693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200">
                <a:latin typeface="Times New Roman"/>
                <a:ea typeface="Times New Roman"/>
                <a:cs typeface="Times New Roman"/>
                <a:sym typeface="Times New Roman"/>
              </a:rPr>
              <a:t>Figure 1: Class Distribution</a:t>
            </a:r>
            <a:endParaRPr i="1" sz="1200">
              <a:latin typeface="Times New Roman"/>
              <a:ea typeface="Times New Roman"/>
              <a:cs typeface="Times New Roman"/>
              <a:sym typeface="Times New Roman"/>
            </a:endParaRPr>
          </a:p>
        </p:txBody>
      </p:sp>
      <p:graphicFrame>
        <p:nvGraphicFramePr>
          <p:cNvPr id="100" name="Google Shape;100;p18"/>
          <p:cNvGraphicFramePr/>
          <p:nvPr/>
        </p:nvGraphicFramePr>
        <p:xfrm>
          <a:off x="388725" y="4668350"/>
          <a:ext cx="3000000" cy="3000000"/>
        </p:xfrm>
        <a:graphic>
          <a:graphicData uri="http://schemas.openxmlformats.org/drawingml/2006/table">
            <a:tbl>
              <a:tblPr>
                <a:noFill/>
                <a:tableStyleId>{C322E6A2-01A6-48CE-8050-60CF952E3EFD}</a:tableStyleId>
              </a:tblPr>
              <a:tblGrid>
                <a:gridCol w="977250"/>
                <a:gridCol w="1071700"/>
                <a:gridCol w="1468975"/>
                <a:gridCol w="1585475"/>
                <a:gridCol w="1538700"/>
                <a:gridCol w="1620800"/>
              </a:tblGrid>
              <a:tr h="215675">
                <a:tc>
                  <a:txBody>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0" marB="0" marR="63500" marL="63500">
                    <a:lnL cap="flat" cmpd="sng" w="9525">
                      <a:solidFill>
                        <a:srgbClr val="8064A2"/>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64A2"/>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Amount</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64A2"/>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OldbalanceOrg</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64A2"/>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NewbalanceOrig</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64A2"/>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OldbalanceDest</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8064A2"/>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NewbalanceDest</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8064A2"/>
                      </a:solidFill>
                      <a:prstDash val="solid"/>
                      <a:round/>
                      <a:headEnd len="sm" w="sm" type="none"/>
                      <a:tailEnd len="sm" w="sm" type="none"/>
                    </a:lnR>
                    <a:lnT cap="flat" cmpd="sng" w="9525">
                      <a:solidFill>
                        <a:srgbClr val="8064A2"/>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r>
              <a:tr h="2022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count</a:t>
                      </a:r>
                      <a:endParaRPr sz="1300">
                        <a:latin typeface="Times New Roman"/>
                        <a:ea typeface="Times New Roman"/>
                        <a:cs typeface="Times New Roman"/>
                        <a:sym typeface="Times New Roman"/>
                      </a:endParaRPr>
                    </a:p>
                  </a:txBody>
                  <a:tcPr marT="0" marB="0" marR="63500" marL="63500">
                    <a:lnL cap="flat" cmpd="sng" w="9525">
                      <a:solidFill>
                        <a:srgbClr val="8064A2"/>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6.36E+06</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6.36E+06</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6.36E+06</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6.36E+06</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6.36E+06</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8064A2"/>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2022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mean</a:t>
                      </a:r>
                      <a:endParaRPr sz="1300">
                        <a:latin typeface="Times New Roman"/>
                        <a:ea typeface="Times New Roman"/>
                        <a:cs typeface="Times New Roman"/>
                        <a:sym typeface="Times New Roman"/>
                      </a:endParaRPr>
                    </a:p>
                  </a:txBody>
                  <a:tcPr marT="0" marB="0" marR="63500" marL="63500">
                    <a:lnL cap="flat" cmpd="sng" w="9525">
                      <a:solidFill>
                        <a:srgbClr val="8064A2"/>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1.80E+05</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8.34E+05</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8.55E+05</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1.10E+06</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1.22E+06</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8064A2"/>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r>
              <a:tr h="2022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std</a:t>
                      </a:r>
                      <a:endParaRPr sz="1300">
                        <a:latin typeface="Times New Roman"/>
                        <a:ea typeface="Times New Roman"/>
                        <a:cs typeface="Times New Roman"/>
                        <a:sym typeface="Times New Roman"/>
                      </a:endParaRPr>
                    </a:p>
                  </a:txBody>
                  <a:tcPr marT="0" marB="0" marR="63500" marL="63500">
                    <a:lnL cap="flat" cmpd="sng" w="9525">
                      <a:solidFill>
                        <a:srgbClr val="8064A2"/>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6.04E+05</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2.89E+06</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2.92E+06</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3.40E+06</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3.67E+06</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8064A2"/>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2022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min</a:t>
                      </a:r>
                      <a:endParaRPr sz="1300">
                        <a:latin typeface="Times New Roman"/>
                        <a:ea typeface="Times New Roman"/>
                        <a:cs typeface="Times New Roman"/>
                        <a:sym typeface="Times New Roman"/>
                      </a:endParaRPr>
                    </a:p>
                  </a:txBody>
                  <a:tcPr marT="0" marB="0" marR="63500" marL="63500">
                    <a:lnL cap="flat" cmpd="sng" w="9525">
                      <a:solidFill>
                        <a:srgbClr val="8064A2"/>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0.00E+00</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0.00E+00</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0.00E+00</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0.00E+00</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0.00E+00</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8064A2"/>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r>
              <a:tr h="2022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25%</a:t>
                      </a:r>
                      <a:endParaRPr sz="1300">
                        <a:latin typeface="Times New Roman"/>
                        <a:ea typeface="Times New Roman"/>
                        <a:cs typeface="Times New Roman"/>
                        <a:sym typeface="Times New Roman"/>
                      </a:endParaRPr>
                    </a:p>
                  </a:txBody>
                  <a:tcPr marT="0" marB="0" marR="63500" marL="63500">
                    <a:lnL cap="flat" cmpd="sng" w="9525">
                      <a:solidFill>
                        <a:srgbClr val="8064A2"/>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1.34E+04</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0.00E+00</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0.00E+00</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0.00E+00</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0.00E+00</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8064A2"/>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2022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50%</a:t>
                      </a:r>
                      <a:endParaRPr sz="1300">
                        <a:latin typeface="Times New Roman"/>
                        <a:ea typeface="Times New Roman"/>
                        <a:cs typeface="Times New Roman"/>
                        <a:sym typeface="Times New Roman"/>
                      </a:endParaRPr>
                    </a:p>
                  </a:txBody>
                  <a:tcPr marT="0" marB="0" marR="63500" marL="63500">
                    <a:lnL cap="flat" cmpd="sng" w="9525">
                      <a:solidFill>
                        <a:srgbClr val="8064A2"/>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7.49E+04</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1.42E+04</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0.00E+00</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1.33E+05</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2.15E+05</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8064A2"/>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CCC1D9"/>
                    </a:solidFill>
                  </a:tcPr>
                </a:tc>
              </a:tr>
              <a:tr h="2022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75%</a:t>
                      </a:r>
                      <a:endParaRPr sz="1300">
                        <a:latin typeface="Times New Roman"/>
                        <a:ea typeface="Times New Roman"/>
                        <a:cs typeface="Times New Roman"/>
                        <a:sym typeface="Times New Roman"/>
                      </a:endParaRPr>
                    </a:p>
                  </a:txBody>
                  <a:tcPr marT="0" marB="0" marR="63500" marL="63500">
                    <a:lnL cap="flat" cmpd="sng" w="9525">
                      <a:solidFill>
                        <a:srgbClr val="8064A2"/>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2.09E+05</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1.07E+05</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1.44E+05</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9.43E+05</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300">
                          <a:latin typeface="Times New Roman"/>
                          <a:ea typeface="Times New Roman"/>
                          <a:cs typeface="Times New Roman"/>
                          <a:sym typeface="Times New Roman"/>
                        </a:rPr>
                        <a:t>1.11E+06</a:t>
                      </a:r>
                      <a:endParaRPr sz="13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8064A2"/>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202200">
                <a:tc>
                  <a:txBody>
                    <a:bodyPr/>
                    <a:lstStyle/>
                    <a:p>
                      <a:pPr indent="0" lvl="0" marL="0" rtl="0" algn="l">
                        <a:spcBef>
                          <a:spcPts val="0"/>
                        </a:spcBef>
                        <a:spcAft>
                          <a:spcPts val="0"/>
                        </a:spcAft>
                        <a:buNone/>
                      </a:pPr>
                      <a:r>
                        <a:rPr lang="en" sz="1100">
                          <a:latin typeface="Times New Roman"/>
                          <a:ea typeface="Times New Roman"/>
                          <a:cs typeface="Times New Roman"/>
                          <a:sym typeface="Times New Roman"/>
                        </a:rPr>
                        <a:t>max</a:t>
                      </a:r>
                      <a:endParaRPr sz="1100">
                        <a:latin typeface="Times New Roman"/>
                        <a:ea typeface="Times New Roman"/>
                        <a:cs typeface="Times New Roman"/>
                        <a:sym typeface="Times New Roman"/>
                      </a:endParaRPr>
                    </a:p>
                  </a:txBody>
                  <a:tcPr marT="0" marB="0" marR="63500" marL="63500">
                    <a:lnL cap="flat" cmpd="sng" w="9525">
                      <a:solidFill>
                        <a:srgbClr val="8064A2"/>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064A2"/>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9.24E+07</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064A2"/>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5.96E+07</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064A2"/>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4.96E+07</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064A2"/>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3.56E+08</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064A2"/>
                      </a:solidFill>
                      <a:prstDash val="solid"/>
                      <a:round/>
                      <a:headEnd len="sm" w="sm" type="none"/>
                      <a:tailEnd len="sm" w="sm" type="none"/>
                    </a:lnB>
                    <a:solidFill>
                      <a:srgbClr val="CCC1D9"/>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3.56E+08</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8064A2"/>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8064A2"/>
                      </a:solidFill>
                      <a:prstDash val="solid"/>
                      <a:round/>
                      <a:headEnd len="sm" w="sm" type="none"/>
                      <a:tailEnd len="sm" w="sm" type="none"/>
                    </a:lnB>
                    <a:solidFill>
                      <a:srgbClr val="CCC1D9"/>
                    </a:solidFill>
                  </a:tcPr>
                </a:tc>
              </a:tr>
            </a:tbl>
          </a:graphicData>
        </a:graphic>
      </p:graphicFrame>
      <p:sp>
        <p:nvSpPr>
          <p:cNvPr id="101" name="Google Shape;101;p18"/>
          <p:cNvSpPr txBox="1"/>
          <p:nvPr/>
        </p:nvSpPr>
        <p:spPr>
          <a:xfrm>
            <a:off x="5413325" y="4073700"/>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200">
                <a:latin typeface="Times New Roman"/>
                <a:ea typeface="Times New Roman"/>
                <a:cs typeface="Times New Roman"/>
                <a:sym typeface="Times New Roman"/>
              </a:rPr>
              <a:t>Figure 2: Distribution of Transaction Type </a:t>
            </a:r>
            <a:endParaRPr sz="1200">
              <a:latin typeface="Times New Roman"/>
              <a:ea typeface="Times New Roman"/>
              <a:cs typeface="Times New Roman"/>
              <a:sym typeface="Times New Roman"/>
            </a:endParaRPr>
          </a:p>
        </p:txBody>
      </p:sp>
      <p:sp>
        <p:nvSpPr>
          <p:cNvPr id="102" name="Google Shape;102;p18"/>
          <p:cNvSpPr txBox="1"/>
          <p:nvPr/>
        </p:nvSpPr>
        <p:spPr>
          <a:xfrm>
            <a:off x="449788" y="418610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800"/>
              </a:spcAft>
              <a:buNone/>
            </a:pPr>
            <a:r>
              <a:rPr i="1" lang="en" sz="1200">
                <a:latin typeface="Times New Roman"/>
                <a:ea typeface="Times New Roman"/>
                <a:cs typeface="Times New Roman"/>
                <a:sym typeface="Times New Roman"/>
              </a:rPr>
              <a:t>Table 1: Descriptive Statistics Table</a:t>
            </a:r>
            <a:endParaRPr i="1"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3">
            <a:alphaModFix/>
          </a:blip>
          <a:stretch>
            <a:fillRect/>
          </a:stretch>
        </p:blipFill>
        <p:spPr>
          <a:xfrm>
            <a:off x="152400" y="152400"/>
            <a:ext cx="4146144" cy="3180050"/>
          </a:xfrm>
          <a:prstGeom prst="rect">
            <a:avLst/>
          </a:prstGeom>
          <a:noFill/>
          <a:ln>
            <a:noFill/>
          </a:ln>
        </p:spPr>
      </p:pic>
      <p:pic>
        <p:nvPicPr>
          <p:cNvPr id="108" name="Google Shape;108;p19"/>
          <p:cNvPicPr preferRelativeResize="0"/>
          <p:nvPr/>
        </p:nvPicPr>
        <p:blipFill>
          <a:blip r:embed="rId4">
            <a:alphaModFix/>
          </a:blip>
          <a:stretch>
            <a:fillRect/>
          </a:stretch>
        </p:blipFill>
        <p:spPr>
          <a:xfrm>
            <a:off x="4673211" y="152400"/>
            <a:ext cx="4271988" cy="3276600"/>
          </a:xfrm>
          <a:prstGeom prst="rect">
            <a:avLst/>
          </a:prstGeom>
          <a:noFill/>
          <a:ln>
            <a:noFill/>
          </a:ln>
        </p:spPr>
      </p:pic>
      <p:pic>
        <p:nvPicPr>
          <p:cNvPr id="109" name="Google Shape;109;p19"/>
          <p:cNvPicPr preferRelativeResize="0"/>
          <p:nvPr/>
        </p:nvPicPr>
        <p:blipFill>
          <a:blip r:embed="rId5">
            <a:alphaModFix/>
          </a:blip>
          <a:stretch>
            <a:fillRect/>
          </a:stretch>
        </p:blipFill>
        <p:spPr>
          <a:xfrm>
            <a:off x="152400" y="3486525"/>
            <a:ext cx="4146141" cy="3180050"/>
          </a:xfrm>
          <a:prstGeom prst="rect">
            <a:avLst/>
          </a:prstGeom>
          <a:noFill/>
          <a:ln>
            <a:noFill/>
          </a:ln>
        </p:spPr>
      </p:pic>
      <p:pic>
        <p:nvPicPr>
          <p:cNvPr id="110" name="Google Shape;110;p19"/>
          <p:cNvPicPr preferRelativeResize="0"/>
          <p:nvPr/>
        </p:nvPicPr>
        <p:blipFill>
          <a:blip r:embed="rId6">
            <a:alphaModFix/>
          </a:blip>
          <a:stretch>
            <a:fillRect/>
          </a:stretch>
        </p:blipFill>
        <p:spPr>
          <a:xfrm>
            <a:off x="4880366" y="3429000"/>
            <a:ext cx="4146141" cy="3180050"/>
          </a:xfrm>
          <a:prstGeom prst="rect">
            <a:avLst/>
          </a:prstGeom>
          <a:noFill/>
          <a:ln>
            <a:noFill/>
          </a:ln>
        </p:spPr>
      </p:pic>
      <p:sp>
        <p:nvSpPr>
          <p:cNvPr id="111" name="Google Shape;111;p19"/>
          <p:cNvSpPr txBox="1"/>
          <p:nvPr/>
        </p:nvSpPr>
        <p:spPr>
          <a:xfrm>
            <a:off x="58950" y="66050"/>
            <a:ext cx="3399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A</a:t>
            </a:r>
            <a:endParaRPr b="1" sz="1800">
              <a:solidFill>
                <a:schemeClr val="dk2"/>
              </a:solidFill>
              <a:latin typeface="Open Sans"/>
              <a:ea typeface="Open Sans"/>
              <a:cs typeface="Open Sans"/>
              <a:sym typeface="Open Sans"/>
            </a:endParaRPr>
          </a:p>
        </p:txBody>
      </p:sp>
      <p:sp>
        <p:nvSpPr>
          <p:cNvPr id="112" name="Google Shape;112;p19"/>
          <p:cNvSpPr txBox="1"/>
          <p:nvPr/>
        </p:nvSpPr>
        <p:spPr>
          <a:xfrm>
            <a:off x="58950" y="3129000"/>
            <a:ext cx="3399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B</a:t>
            </a:r>
            <a:endParaRPr b="1" sz="1800">
              <a:solidFill>
                <a:schemeClr val="dk2"/>
              </a:solidFill>
              <a:latin typeface="Open Sans"/>
              <a:ea typeface="Open Sans"/>
              <a:cs typeface="Open Sans"/>
              <a:sym typeface="Open Sans"/>
            </a:endParaRPr>
          </a:p>
        </p:txBody>
      </p:sp>
      <p:sp>
        <p:nvSpPr>
          <p:cNvPr id="113" name="Google Shape;113;p19"/>
          <p:cNvSpPr txBox="1"/>
          <p:nvPr/>
        </p:nvSpPr>
        <p:spPr>
          <a:xfrm>
            <a:off x="4402050" y="152400"/>
            <a:ext cx="3399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B</a:t>
            </a:r>
            <a:endParaRPr b="1" sz="1800">
              <a:solidFill>
                <a:schemeClr val="dk2"/>
              </a:solidFill>
              <a:latin typeface="Open Sans"/>
              <a:ea typeface="Open Sans"/>
              <a:cs typeface="Open Sans"/>
              <a:sym typeface="Open Sans"/>
            </a:endParaRPr>
          </a:p>
        </p:txBody>
      </p:sp>
      <p:sp>
        <p:nvSpPr>
          <p:cNvPr id="114" name="Google Shape;114;p19"/>
          <p:cNvSpPr txBox="1"/>
          <p:nvPr/>
        </p:nvSpPr>
        <p:spPr>
          <a:xfrm>
            <a:off x="4614425" y="3129000"/>
            <a:ext cx="3399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D</a:t>
            </a:r>
            <a:endParaRPr b="1" sz="180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129525" y="98867"/>
            <a:ext cx="8520600" cy="94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RESULTS</a:t>
            </a:r>
            <a:endParaRPr/>
          </a:p>
        </p:txBody>
      </p:sp>
      <p:graphicFrame>
        <p:nvGraphicFramePr>
          <p:cNvPr id="120" name="Google Shape;120;p20"/>
          <p:cNvGraphicFramePr/>
          <p:nvPr/>
        </p:nvGraphicFramePr>
        <p:xfrm>
          <a:off x="412888" y="938950"/>
          <a:ext cx="3000000" cy="3000000"/>
        </p:xfrm>
        <a:graphic>
          <a:graphicData uri="http://schemas.openxmlformats.org/drawingml/2006/table">
            <a:tbl>
              <a:tblPr>
                <a:noFill/>
                <a:tableStyleId>{C322E6A2-01A6-48CE-8050-60CF952E3EFD}</a:tableStyleId>
              </a:tblPr>
              <a:tblGrid>
                <a:gridCol w="1301725"/>
                <a:gridCol w="979275"/>
                <a:gridCol w="871800"/>
                <a:gridCol w="812075"/>
                <a:gridCol w="919575"/>
                <a:gridCol w="800150"/>
                <a:gridCol w="847925"/>
                <a:gridCol w="895675"/>
                <a:gridCol w="991200"/>
              </a:tblGrid>
              <a:tr h="408375">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Model</a:t>
                      </a:r>
                      <a:endParaRPr sz="1100">
                        <a:solidFill>
                          <a:srgbClr val="FFFFFF"/>
                        </a:solidFill>
                        <a:latin typeface="Times New Roman"/>
                        <a:ea typeface="Times New Roman"/>
                        <a:cs typeface="Times New Roman"/>
                        <a:sym typeface="Times New Roman"/>
                      </a:endParaRPr>
                    </a:p>
                  </a:txBody>
                  <a:tcPr marT="0" marB="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Train Acc. Score</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Test</a:t>
                      </a:r>
                      <a:endParaRPr sz="11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Acc. Score</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Train Precision</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Test Precision</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Train Recall</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Test Recall</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Train F1 score</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Test F1 score</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r>
              <a:tr h="282725">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Decision Tree</a:t>
                      </a:r>
                      <a:endParaRPr sz="1100">
                        <a:solidFill>
                          <a:srgbClr val="FFFFFF"/>
                        </a:solidFill>
                        <a:latin typeface="Times New Roman"/>
                        <a:ea typeface="Times New Roman"/>
                        <a:cs typeface="Times New Roman"/>
                        <a:sym typeface="Times New Roman"/>
                      </a:endParaRPr>
                    </a:p>
                  </a:txBody>
                  <a:tcPr marT="0" marB="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0.999722</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0.896997</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0.886242	</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0.89013</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r>
              <a:tr h="408375">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Logistic Regression</a:t>
                      </a:r>
                      <a:endParaRPr sz="1100">
                        <a:solidFill>
                          <a:srgbClr val="FFFFFF"/>
                        </a:solidFill>
                        <a:latin typeface="Times New Roman"/>
                        <a:ea typeface="Times New Roman"/>
                        <a:cs typeface="Times New Roman"/>
                        <a:sym typeface="Times New Roman"/>
                      </a:endParaRPr>
                    </a:p>
                  </a:txBody>
                  <a:tcPr marT="0" marB="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0.99917</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0.999176</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0.89436</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0.894785</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0.40879</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0.401643	</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0.561112</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0.554422</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r>
              <a:tr h="408375">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Gaussian Naive Bayes</a:t>
                      </a:r>
                      <a:endParaRPr sz="1100">
                        <a:solidFill>
                          <a:srgbClr val="FFFFFF"/>
                        </a:solidFill>
                        <a:latin typeface="Times New Roman"/>
                        <a:ea typeface="Times New Roman"/>
                        <a:cs typeface="Times New Roman"/>
                        <a:sym typeface="Times New Roman"/>
                      </a:endParaRPr>
                    </a:p>
                  </a:txBody>
                  <a:tcPr marT="0" marB="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0.991879</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0.991896</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0.03096</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0.028371</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0.17359</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0.160986	</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0.052547</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0.04824</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r>
              <a:tr h="282725">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Xgboost</a:t>
                      </a:r>
                      <a:endParaRPr sz="1100">
                        <a:solidFill>
                          <a:srgbClr val="FFFFFF"/>
                        </a:solidFill>
                        <a:latin typeface="Times New Roman"/>
                        <a:ea typeface="Times New Roman"/>
                        <a:cs typeface="Times New Roman"/>
                        <a:sym typeface="Times New Roman"/>
                      </a:endParaRPr>
                    </a:p>
                  </a:txBody>
                  <a:tcPr marT="0" marB="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8064A2"/>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0.999718</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0.999654</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0.97782</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0.951654</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0.80114</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0.767967	</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0.880708</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0.85</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r>
            </a:tbl>
          </a:graphicData>
        </a:graphic>
      </p:graphicFrame>
      <p:pic>
        <p:nvPicPr>
          <p:cNvPr id="121" name="Google Shape;121;p20"/>
          <p:cNvPicPr preferRelativeResize="0"/>
          <p:nvPr/>
        </p:nvPicPr>
        <p:blipFill>
          <a:blip r:embed="rId3">
            <a:alphaModFix/>
          </a:blip>
          <a:stretch>
            <a:fillRect/>
          </a:stretch>
        </p:blipFill>
        <p:spPr>
          <a:xfrm>
            <a:off x="2408650" y="2956725"/>
            <a:ext cx="4628700" cy="3606775"/>
          </a:xfrm>
          <a:prstGeom prst="rect">
            <a:avLst/>
          </a:prstGeom>
          <a:noFill/>
          <a:ln>
            <a:noFill/>
          </a:ln>
        </p:spPr>
      </p:pic>
      <p:sp>
        <p:nvSpPr>
          <p:cNvPr id="122" name="Google Shape;122;p20"/>
          <p:cNvSpPr txBox="1"/>
          <p:nvPr/>
        </p:nvSpPr>
        <p:spPr>
          <a:xfrm>
            <a:off x="2106525" y="6419300"/>
            <a:ext cx="5442300" cy="3693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200">
                <a:latin typeface="Times New Roman"/>
                <a:ea typeface="Times New Roman"/>
                <a:cs typeface="Times New Roman"/>
                <a:sym typeface="Times New Roman"/>
              </a:rPr>
              <a:t>Figure3: Receiver Operating Characteristics (ROC) Curve </a:t>
            </a:r>
            <a:endParaRPr i="1" sz="1200">
              <a:latin typeface="Times New Roman"/>
              <a:ea typeface="Times New Roman"/>
              <a:cs typeface="Times New Roman"/>
              <a:sym typeface="Times New Roman"/>
            </a:endParaRPr>
          </a:p>
        </p:txBody>
      </p:sp>
      <p:sp>
        <p:nvSpPr>
          <p:cNvPr id="123" name="Google Shape;123;p20"/>
          <p:cNvSpPr txBox="1"/>
          <p:nvPr/>
        </p:nvSpPr>
        <p:spPr>
          <a:xfrm>
            <a:off x="607550" y="596600"/>
            <a:ext cx="4628700" cy="369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i="1" lang="en" sz="1200">
                <a:latin typeface="Times New Roman"/>
                <a:ea typeface="Times New Roman"/>
                <a:cs typeface="Times New Roman"/>
                <a:sym typeface="Times New Roman"/>
              </a:rPr>
              <a:t>Table 2: Model Evaluation Metrics Comparison </a:t>
            </a:r>
            <a:endParaRPr i="1"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137892"/>
            <a:ext cx="8520600" cy="94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RESULTS</a:t>
            </a:r>
            <a:endParaRPr/>
          </a:p>
        </p:txBody>
      </p:sp>
      <p:pic>
        <p:nvPicPr>
          <p:cNvPr id="129" name="Google Shape;129;p21"/>
          <p:cNvPicPr preferRelativeResize="0"/>
          <p:nvPr/>
        </p:nvPicPr>
        <p:blipFill>
          <a:blip r:embed="rId3">
            <a:alphaModFix/>
          </a:blip>
          <a:stretch>
            <a:fillRect/>
          </a:stretch>
        </p:blipFill>
        <p:spPr>
          <a:xfrm>
            <a:off x="942563" y="777125"/>
            <a:ext cx="7258876" cy="3349825"/>
          </a:xfrm>
          <a:prstGeom prst="rect">
            <a:avLst/>
          </a:prstGeom>
          <a:noFill/>
          <a:ln>
            <a:noFill/>
          </a:ln>
        </p:spPr>
      </p:pic>
      <p:graphicFrame>
        <p:nvGraphicFramePr>
          <p:cNvPr id="130" name="Google Shape;130;p21"/>
          <p:cNvGraphicFramePr/>
          <p:nvPr/>
        </p:nvGraphicFramePr>
        <p:xfrm>
          <a:off x="374513" y="4813650"/>
          <a:ext cx="3000000" cy="3000000"/>
        </p:xfrm>
        <a:graphic>
          <a:graphicData uri="http://schemas.openxmlformats.org/drawingml/2006/table">
            <a:tbl>
              <a:tblPr>
                <a:noFill/>
                <a:tableStyleId>{C322E6A2-01A6-48CE-8050-60CF952E3EFD}</a:tableStyleId>
              </a:tblPr>
              <a:tblGrid>
                <a:gridCol w="1148800"/>
                <a:gridCol w="959425"/>
                <a:gridCol w="896300"/>
                <a:gridCol w="883675"/>
                <a:gridCol w="934200"/>
                <a:gridCol w="921550"/>
                <a:gridCol w="883675"/>
                <a:gridCol w="883675"/>
                <a:gridCol w="883675"/>
              </a:tblGrid>
              <a:tr h="391775">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Model</a:t>
                      </a:r>
                      <a:endParaRPr sz="1100">
                        <a:solidFill>
                          <a:srgbClr val="FFFFFF"/>
                        </a:solidFill>
                        <a:latin typeface="Times New Roman"/>
                        <a:ea typeface="Times New Roman"/>
                        <a:cs typeface="Times New Roman"/>
                        <a:sym typeface="Times New Roman"/>
                      </a:endParaRPr>
                    </a:p>
                  </a:txBody>
                  <a:tcPr marT="0" marB="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Train Score</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Test Score</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Train Precision</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Test Precision</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Train Recall</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Test Recall</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Train F1 score</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Test F1 score</a:t>
                      </a:r>
                      <a:endParaRPr sz="1100">
                        <a:solidFill>
                          <a:srgbClr val="FFFFFF"/>
                        </a:solidFill>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r>
              <a:tr h="391775">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Decision Tree</a:t>
                      </a:r>
                      <a:endParaRPr sz="1100">
                        <a:solidFill>
                          <a:srgbClr val="FFFFFF"/>
                        </a:solidFill>
                        <a:latin typeface="Times New Roman"/>
                        <a:ea typeface="Times New Roman"/>
                        <a:cs typeface="Times New Roman"/>
                        <a:sym typeface="Times New Roman"/>
                      </a:endParaRPr>
                    </a:p>
                  </a:txBody>
                  <a:tcPr marT="0" marB="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0.999366</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0.672974</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0.672974</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0.797523</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r>
              <a:tr h="391775">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Logistic Regression</a:t>
                      </a:r>
                      <a:endParaRPr sz="1100">
                        <a:solidFill>
                          <a:srgbClr val="FFFFFF"/>
                        </a:solidFill>
                        <a:latin typeface="Times New Roman"/>
                        <a:ea typeface="Times New Roman"/>
                        <a:cs typeface="Times New Roman"/>
                        <a:sym typeface="Times New Roman"/>
                      </a:endParaRPr>
                    </a:p>
                  </a:txBody>
                  <a:tcPr marT="0" marB="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0.921018</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0.966657</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0.963257</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0.03189</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0.875429</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0.03189</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0.917245</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0.061491</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r>
              <a:tr h="391775">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Gaussian Naive Bayes</a:t>
                      </a:r>
                      <a:endParaRPr sz="1100">
                        <a:solidFill>
                          <a:srgbClr val="FFFFFF"/>
                        </a:solidFill>
                        <a:latin typeface="Times New Roman"/>
                        <a:ea typeface="Times New Roman"/>
                        <a:cs typeface="Times New Roman"/>
                        <a:sym typeface="Times New Roman"/>
                      </a:endParaRPr>
                    </a:p>
                  </a:txBody>
                  <a:tcPr marT="0" marB="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8064A2"/>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0.68152</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0.964182</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0.918874</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0.014277</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0.398195</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0.014277</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0.555614</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0.027565</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EDEAF0"/>
                    </a:solidFill>
                  </a:tcPr>
                </a:tc>
              </a:tr>
              <a:tr h="206750">
                <a:tc>
                  <a:txBody>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Xgboost</a:t>
                      </a:r>
                      <a:endParaRPr sz="1100">
                        <a:solidFill>
                          <a:srgbClr val="FFFFFF"/>
                        </a:solidFill>
                        <a:latin typeface="Times New Roman"/>
                        <a:ea typeface="Times New Roman"/>
                        <a:cs typeface="Times New Roman"/>
                        <a:sym typeface="Times New Roman"/>
                      </a:endParaRPr>
                    </a:p>
                  </a:txBody>
                  <a:tcPr marT="0" marB="0" marR="63500" marL="63500">
                    <a:lnL cap="flat" cmpd="sng" w="9525">
                      <a:solidFill>
                        <a:srgbClr val="FFFFFF"/>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8064A2"/>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0.998468</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0.997756</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0.9979</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0.361801</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0.999038</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0.361801</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0.998469</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c>
                  <a:txBody>
                    <a:bodyPr/>
                    <a:lstStyle/>
                    <a:p>
                      <a:pPr indent="0" lvl="0" marL="0" rtl="0" algn="r">
                        <a:spcBef>
                          <a:spcPts val="0"/>
                        </a:spcBef>
                        <a:spcAft>
                          <a:spcPts val="0"/>
                        </a:spcAft>
                        <a:buNone/>
                      </a:pPr>
                      <a:r>
                        <a:rPr lang="en" sz="1100">
                          <a:latin typeface="Times New Roman"/>
                          <a:ea typeface="Times New Roman"/>
                          <a:cs typeface="Times New Roman"/>
                          <a:sym typeface="Times New Roman"/>
                        </a:rPr>
                        <a:t>0.530424</a:t>
                      </a:r>
                      <a:endParaRPr sz="1100">
                        <a:latin typeface="Times New Roman"/>
                        <a:ea typeface="Times New Roman"/>
                        <a:cs typeface="Times New Roman"/>
                        <a:sym typeface="Times New Roman"/>
                      </a:endParaRPr>
                    </a:p>
                  </a:txBody>
                  <a:tcPr marT="0" marB="0" marR="63500" marL="63500">
                    <a:lnL cap="flat" cmpd="sng">
                      <a:solidFill>
                        <a:srgbClr val="000000"/>
                      </a:solidFill>
                      <a:prstDash val="solid"/>
                      <a:round/>
                      <a:headEnd len="sm" w="sm" type="none"/>
                      <a:tailEnd len="sm" w="sm" type="none"/>
                    </a:lnL>
                    <a:lnR cap="flat" cmpd="sng" w="9525">
                      <a:solidFill>
                        <a:srgbClr val="FFFFFF"/>
                      </a:solidFill>
                      <a:prstDash val="solid"/>
                      <a:round/>
                      <a:headEnd len="sm" w="sm" type="none"/>
                      <a:tailEnd len="sm" w="sm" type="none"/>
                    </a:lnR>
                    <a:lnT cap="flat" cmpd="sng">
                      <a:solidFill>
                        <a:srgbClr val="000000"/>
                      </a:solidFill>
                      <a:prstDash val="solid"/>
                      <a:round/>
                      <a:headEnd len="sm" w="sm" type="none"/>
                      <a:tailEnd len="sm" w="sm" type="none"/>
                    </a:lnT>
                    <a:lnB cap="flat" cmpd="sng" w="9525">
                      <a:solidFill>
                        <a:srgbClr val="FFFFFF"/>
                      </a:solidFill>
                      <a:prstDash val="solid"/>
                      <a:round/>
                      <a:headEnd len="sm" w="sm" type="none"/>
                      <a:tailEnd len="sm" w="sm" type="none"/>
                    </a:lnB>
                    <a:solidFill>
                      <a:srgbClr val="EDEAF0"/>
                    </a:solidFill>
                  </a:tcPr>
                </a:tc>
              </a:tr>
            </a:tbl>
          </a:graphicData>
        </a:graphic>
      </p:graphicFrame>
      <p:sp>
        <p:nvSpPr>
          <p:cNvPr id="131" name="Google Shape;131;p21"/>
          <p:cNvSpPr txBox="1"/>
          <p:nvPr/>
        </p:nvSpPr>
        <p:spPr>
          <a:xfrm>
            <a:off x="2030425" y="4022850"/>
            <a:ext cx="5855400" cy="3693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800"/>
              </a:spcAft>
              <a:buNone/>
            </a:pPr>
            <a:r>
              <a:rPr i="1" lang="en" sz="1200">
                <a:latin typeface="Times New Roman"/>
                <a:ea typeface="Times New Roman"/>
                <a:cs typeface="Times New Roman"/>
                <a:sym typeface="Times New Roman"/>
              </a:rPr>
              <a:t>Figure 4: Class Distribution Before and After Oversampling with SMOTE</a:t>
            </a:r>
            <a:endParaRPr sz="1200">
              <a:latin typeface="Times New Roman"/>
              <a:ea typeface="Times New Roman"/>
              <a:cs typeface="Times New Roman"/>
              <a:sym typeface="Times New Roman"/>
            </a:endParaRPr>
          </a:p>
        </p:txBody>
      </p:sp>
      <p:sp>
        <p:nvSpPr>
          <p:cNvPr id="132" name="Google Shape;132;p21"/>
          <p:cNvSpPr txBox="1"/>
          <p:nvPr/>
        </p:nvSpPr>
        <p:spPr>
          <a:xfrm>
            <a:off x="545950" y="4444350"/>
            <a:ext cx="4935300" cy="369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800"/>
              </a:spcAft>
              <a:buNone/>
            </a:pPr>
            <a:r>
              <a:rPr i="1" lang="en" sz="1200">
                <a:latin typeface="Times New Roman"/>
                <a:ea typeface="Times New Roman"/>
                <a:cs typeface="Times New Roman"/>
                <a:sym typeface="Times New Roman"/>
              </a:rPr>
              <a:t>Table 3: Model Evaluation Metrics Comparison After Oversampling</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