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1" r:id="rId3"/>
    <p:sldId id="262" r:id="rId4"/>
    <p:sldId id="258" r:id="rId5"/>
    <p:sldId id="263" r:id="rId6"/>
    <p:sldId id="256" r:id="rId7"/>
    <p:sldId id="257" r:id="rId8"/>
    <p:sldId id="259" r:id="rId9"/>
    <p:sldId id="264"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projectCHinosa\project3\Q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ownloads\projectCHinosa\project3\Q4.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b="1" i="0" u="none" strike="noStrike" baseline="0">
                <a:solidFill>
                  <a:schemeClr val="tx1"/>
                </a:solidFill>
                <a:effectLst/>
              </a:rPr>
              <a:t>Top Earning Artists</a:t>
            </a:r>
            <a:endParaRPr lang="en-GB" b="1">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'Q1'!$C$1</c:f>
              <c:strCache>
                <c:ptCount val="1"/>
                <c:pt idx="0">
                  <c:v>amount_spent</c:v>
                </c:pt>
              </c:strCache>
            </c:strRef>
          </c:tx>
          <c:spPr>
            <a:solidFill>
              <a:schemeClr val="accent1"/>
            </a:solidFill>
            <a:ln>
              <a:noFill/>
            </a:ln>
            <a:effectLst/>
          </c:spPr>
          <c:invertIfNegative val="0"/>
          <c:cat>
            <c:strRef>
              <c:f>'Q1'!$B$2:$B$6</c:f>
              <c:strCache>
                <c:ptCount val="5"/>
                <c:pt idx="0">
                  <c:v>Iron Maiden</c:v>
                </c:pt>
                <c:pt idx="1">
                  <c:v>U2</c:v>
                </c:pt>
                <c:pt idx="2">
                  <c:v>Metallica</c:v>
                </c:pt>
                <c:pt idx="3">
                  <c:v>Led Zeppelin</c:v>
                </c:pt>
                <c:pt idx="4">
                  <c:v>Lost</c:v>
                </c:pt>
              </c:strCache>
            </c:strRef>
          </c:cat>
          <c:val>
            <c:numRef>
              <c:f>'Q1'!$C$2:$C$6</c:f>
              <c:numCache>
                <c:formatCode>General</c:formatCode>
                <c:ptCount val="5"/>
                <c:pt idx="0">
                  <c:v>138.6</c:v>
                </c:pt>
                <c:pt idx="1">
                  <c:v>105.93</c:v>
                </c:pt>
                <c:pt idx="2">
                  <c:v>90.09</c:v>
                </c:pt>
                <c:pt idx="3">
                  <c:v>86.13</c:v>
                </c:pt>
                <c:pt idx="4">
                  <c:v>81.59</c:v>
                </c:pt>
              </c:numCache>
            </c:numRef>
          </c:val>
          <c:extLst>
            <c:ext xmlns:c16="http://schemas.microsoft.com/office/drawing/2014/chart" uri="{C3380CC4-5D6E-409C-BE32-E72D297353CC}">
              <c16:uniqueId val="{00000000-50F1-463F-AE8D-93434B84C64B}"/>
            </c:ext>
          </c:extLst>
        </c:ser>
        <c:dLbls>
          <c:showLegendKey val="0"/>
          <c:showVal val="0"/>
          <c:showCatName val="0"/>
          <c:showSerName val="0"/>
          <c:showPercent val="0"/>
          <c:showBubbleSize val="0"/>
        </c:dLbls>
        <c:gapWidth val="219"/>
        <c:overlap val="-27"/>
        <c:axId val="1783786992"/>
        <c:axId val="1677974368"/>
      </c:barChart>
      <c:catAx>
        <c:axId val="17837869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b="1">
                    <a:solidFill>
                      <a:schemeClr val="tx1"/>
                    </a:solidFill>
                  </a:rPr>
                  <a:t>Artist</a:t>
                </a:r>
              </a:p>
            </c:rich>
          </c:tx>
          <c:layout>
            <c:manualLayout>
              <c:xMode val="edge"/>
              <c:yMode val="edge"/>
              <c:x val="0.46203641844218435"/>
              <c:y val="0.9371313047389897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7974368"/>
        <c:crosses val="autoZero"/>
        <c:auto val="1"/>
        <c:lblAlgn val="ctr"/>
        <c:lblOffset val="100"/>
        <c:noMultiLvlLbl val="0"/>
      </c:catAx>
      <c:valAx>
        <c:axId val="16779743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b="1">
                    <a:solidFill>
                      <a:schemeClr val="tx1"/>
                    </a:solidFill>
                  </a:rPr>
                  <a:t>Amount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37869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b="1" i="0" u="none" strike="noStrike" baseline="0">
                <a:solidFill>
                  <a:schemeClr val="tx1"/>
                </a:solidFill>
                <a:effectLst/>
              </a:rPr>
              <a:t>Rock Artists PerTracks</a:t>
            </a:r>
            <a:endParaRPr lang="en-GB" b="1">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results!$D$1</c:f>
              <c:strCache>
                <c:ptCount val="1"/>
                <c:pt idx="0">
                  <c:v>tracks</c:v>
                </c:pt>
              </c:strCache>
            </c:strRef>
          </c:tx>
          <c:spPr>
            <a:solidFill>
              <a:schemeClr val="accent1"/>
            </a:solidFill>
            <a:ln>
              <a:noFill/>
            </a:ln>
            <a:effectLst/>
          </c:spPr>
          <c:invertIfNegative val="0"/>
          <c:cat>
            <c:strRef>
              <c:f>results!$B$2:$B$11</c:f>
              <c:strCache>
                <c:ptCount val="10"/>
                <c:pt idx="0">
                  <c:v>Led Zeppelin</c:v>
                </c:pt>
                <c:pt idx="1">
                  <c:v>U2</c:v>
                </c:pt>
                <c:pt idx="2">
                  <c:v>Deep Purple</c:v>
                </c:pt>
                <c:pt idx="3">
                  <c:v>Iron Maiden</c:v>
                </c:pt>
                <c:pt idx="4">
                  <c:v>Pearl Jam</c:v>
                </c:pt>
                <c:pt idx="5">
                  <c:v>Van Halen</c:v>
                </c:pt>
                <c:pt idx="6">
                  <c:v>Queen</c:v>
                </c:pt>
                <c:pt idx="7">
                  <c:v>The Rolling Stones</c:v>
                </c:pt>
                <c:pt idx="8">
                  <c:v>Creedence Clearwater Revival</c:v>
                </c:pt>
                <c:pt idx="9">
                  <c:v>Kiss</c:v>
                </c:pt>
              </c:strCache>
              <c:extLst/>
            </c:strRef>
          </c:cat>
          <c:val>
            <c:numRef>
              <c:f>results!$D$2:$D$11</c:f>
              <c:numCache>
                <c:formatCode>General</c:formatCode>
                <c:ptCount val="10"/>
                <c:pt idx="0">
                  <c:v>114</c:v>
                </c:pt>
                <c:pt idx="1">
                  <c:v>112</c:v>
                </c:pt>
                <c:pt idx="2">
                  <c:v>92</c:v>
                </c:pt>
                <c:pt idx="3">
                  <c:v>81</c:v>
                </c:pt>
                <c:pt idx="4">
                  <c:v>54</c:v>
                </c:pt>
                <c:pt idx="5">
                  <c:v>52</c:v>
                </c:pt>
                <c:pt idx="6">
                  <c:v>45</c:v>
                </c:pt>
                <c:pt idx="7">
                  <c:v>41</c:v>
                </c:pt>
                <c:pt idx="8">
                  <c:v>40</c:v>
                </c:pt>
                <c:pt idx="9">
                  <c:v>35</c:v>
                </c:pt>
              </c:numCache>
            </c:numRef>
          </c:val>
          <c:extLst>
            <c:ext xmlns:c16="http://schemas.microsoft.com/office/drawing/2014/chart" uri="{C3380CC4-5D6E-409C-BE32-E72D297353CC}">
              <c16:uniqueId val="{00000000-76C9-4331-B301-3877B412E504}"/>
            </c:ext>
          </c:extLst>
        </c:ser>
        <c:dLbls>
          <c:showLegendKey val="0"/>
          <c:showVal val="0"/>
          <c:showCatName val="0"/>
          <c:showSerName val="0"/>
          <c:showPercent val="0"/>
          <c:showBubbleSize val="0"/>
        </c:dLbls>
        <c:gapWidth val="219"/>
        <c:overlap val="-27"/>
        <c:axId val="1009481615"/>
        <c:axId val="954116767"/>
      </c:barChart>
      <c:catAx>
        <c:axId val="100948161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b="1">
                    <a:solidFill>
                      <a:schemeClr val="tx1"/>
                    </a:solidFill>
                  </a:rPr>
                  <a:t>Artist</a:t>
                </a:r>
              </a:p>
            </c:rich>
          </c:tx>
          <c:layout>
            <c:manualLayout>
              <c:xMode val="edge"/>
              <c:yMode val="edge"/>
              <c:x val="0.46594418573773827"/>
              <c:y val="0.9299032794222068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t"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4116767"/>
        <c:crosses val="autoZero"/>
        <c:auto val="1"/>
        <c:lblAlgn val="ctr"/>
        <c:lblOffset val="100"/>
        <c:noMultiLvlLbl val="0"/>
      </c:catAx>
      <c:valAx>
        <c:axId val="9541167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b="1">
                    <a:solidFill>
                      <a:schemeClr val="tx1"/>
                    </a:solidFill>
                  </a:rPr>
                  <a:t>Number of Tracks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948161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b="1" i="0" u="none" strike="noStrike" baseline="0">
                <a:solidFill>
                  <a:sysClr val="windowText" lastClr="000000"/>
                </a:solidFill>
                <a:effectLst/>
              </a:rPr>
              <a:t>Song Track Durations: Lengths of Songs in milliseconds</a:t>
            </a:r>
            <a:endParaRPr lang="en-US" b="1">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'Qa2'!$B$1</c:f>
              <c:strCache>
                <c:ptCount val="1"/>
                <c:pt idx="0">
                  <c:v>song_length</c:v>
                </c:pt>
              </c:strCache>
            </c:strRef>
          </c:tx>
          <c:spPr>
            <a:solidFill>
              <a:schemeClr val="accent1"/>
            </a:solidFill>
            <a:ln>
              <a:noFill/>
            </a:ln>
            <a:effectLst/>
          </c:spPr>
          <c:invertIfNegative val="0"/>
          <c:cat>
            <c:strRef>
              <c:f>'Qa2'!$A$2:$A$11</c:f>
              <c:strCache>
                <c:ptCount val="10"/>
                <c:pt idx="0">
                  <c:v>Occupation / Precipice</c:v>
                </c:pt>
                <c:pt idx="1">
                  <c:v>Through a Looking Glass</c:v>
                </c:pt>
                <c:pt idx="2">
                  <c:v>Greetings from Earth, Pt. 1</c:v>
                </c:pt>
                <c:pt idx="3">
                  <c:v>The Man With Nine Lives</c:v>
                </c:pt>
                <c:pt idx="4">
                  <c:v>Battlestar Galactica, Pt. 2</c:v>
                </c:pt>
                <c:pt idx="5">
                  <c:v>Battlestar Galactica, Pt. 1</c:v>
                </c:pt>
                <c:pt idx="6">
                  <c:v>Murder On the Rising Star</c:v>
                </c:pt>
                <c:pt idx="7">
                  <c:v>Battlestar Galactica, Pt. 3</c:v>
                </c:pt>
                <c:pt idx="8">
                  <c:v>Take the Celestra</c:v>
                </c:pt>
                <c:pt idx="9">
                  <c:v>Fire In Space</c:v>
                </c:pt>
              </c:strCache>
            </c:strRef>
          </c:cat>
          <c:val>
            <c:numRef>
              <c:f>'Qa2'!$B$2:$B$11</c:f>
              <c:numCache>
                <c:formatCode>General</c:formatCode>
                <c:ptCount val="10"/>
                <c:pt idx="0">
                  <c:v>5286953</c:v>
                </c:pt>
                <c:pt idx="1">
                  <c:v>5088838</c:v>
                </c:pt>
                <c:pt idx="2">
                  <c:v>2960293</c:v>
                </c:pt>
                <c:pt idx="3">
                  <c:v>2956998</c:v>
                </c:pt>
                <c:pt idx="4">
                  <c:v>2956081</c:v>
                </c:pt>
                <c:pt idx="5">
                  <c:v>2952702</c:v>
                </c:pt>
                <c:pt idx="6">
                  <c:v>2935894</c:v>
                </c:pt>
                <c:pt idx="7">
                  <c:v>2927802</c:v>
                </c:pt>
                <c:pt idx="8">
                  <c:v>2927677</c:v>
                </c:pt>
                <c:pt idx="9">
                  <c:v>2926593</c:v>
                </c:pt>
              </c:numCache>
            </c:numRef>
          </c:val>
          <c:extLst>
            <c:ext xmlns:c16="http://schemas.microsoft.com/office/drawing/2014/chart" uri="{C3380CC4-5D6E-409C-BE32-E72D297353CC}">
              <c16:uniqueId val="{00000000-BB1F-44FA-9BFA-3954BC280DE2}"/>
            </c:ext>
          </c:extLst>
        </c:ser>
        <c:dLbls>
          <c:showLegendKey val="0"/>
          <c:showVal val="0"/>
          <c:showCatName val="0"/>
          <c:showSerName val="0"/>
          <c:showPercent val="0"/>
          <c:showBubbleSize val="0"/>
        </c:dLbls>
        <c:gapWidth val="219"/>
        <c:overlap val="-27"/>
        <c:axId val="1422726976"/>
        <c:axId val="1578302432"/>
      </c:barChart>
      <c:catAx>
        <c:axId val="14227269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b="1">
                    <a:solidFill>
                      <a:sysClr val="windowText" lastClr="000000"/>
                    </a:solidFill>
                  </a:rPr>
                  <a:t>Track</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8302432"/>
        <c:crosses val="autoZero"/>
        <c:auto val="1"/>
        <c:lblAlgn val="ctr"/>
        <c:lblOffset val="100"/>
        <c:noMultiLvlLbl val="0"/>
      </c:catAx>
      <c:valAx>
        <c:axId val="1578302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b="1">
                    <a:solidFill>
                      <a:sysClr val="windowText" lastClr="000000"/>
                    </a:solidFill>
                  </a:rPr>
                  <a:t>Millisecond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27269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b="1" i="0" u="none" strike="noStrike" baseline="0">
                <a:solidFill>
                  <a:sysClr val="windowText" lastClr="000000"/>
                </a:solidFill>
                <a:effectLst/>
              </a:rPr>
              <a:t>Top Music Spend by Customer in Each Country</a:t>
            </a:r>
            <a:endParaRPr lang="en-US" b="1">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Q3i!$C$1</c:f>
              <c:strCache>
                <c:ptCount val="1"/>
                <c:pt idx="0">
                  <c:v>total_spent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Q3i!$A$2:$B$6</c:f>
              <c:multiLvlStrCache>
                <c:ptCount val="5"/>
                <c:lvl>
                  <c:pt idx="0">
                    <c:v>Helena Holï</c:v>
                  </c:pt>
                  <c:pt idx="1">
                    <c:v>Richard Cunningham</c:v>
                  </c:pt>
                  <c:pt idx="2">
                    <c:v>Luis Rojas</c:v>
                  </c:pt>
                  <c:pt idx="3">
                    <c:v>Ladislav Kovïcs</c:v>
                  </c:pt>
                  <c:pt idx="4">
                    <c:v>Hugh O'Reilly</c:v>
                  </c:pt>
                </c:lvl>
                <c:lvl>
                  <c:pt idx="0">
                    <c:v>Czech Republic</c:v>
                  </c:pt>
                  <c:pt idx="1">
                    <c:v>USA</c:v>
                  </c:pt>
                  <c:pt idx="2">
                    <c:v>Chile</c:v>
                  </c:pt>
                  <c:pt idx="3">
                    <c:v>Hungary</c:v>
                  </c:pt>
                  <c:pt idx="4">
                    <c:v>Ireland</c:v>
                  </c:pt>
                </c:lvl>
              </c:multiLvlStrCache>
            </c:multiLvlStrRef>
          </c:cat>
          <c:val>
            <c:numRef>
              <c:f>Q3i!$C$2:$C$6</c:f>
              <c:numCache>
                <c:formatCode>General</c:formatCode>
                <c:ptCount val="5"/>
                <c:pt idx="0">
                  <c:v>49.62</c:v>
                </c:pt>
                <c:pt idx="1">
                  <c:v>47.62</c:v>
                </c:pt>
                <c:pt idx="2">
                  <c:v>46.62</c:v>
                </c:pt>
                <c:pt idx="3">
                  <c:v>45.62</c:v>
                </c:pt>
                <c:pt idx="4">
                  <c:v>45.62</c:v>
                </c:pt>
              </c:numCache>
            </c:numRef>
          </c:val>
          <c:extLst>
            <c:ext xmlns:c16="http://schemas.microsoft.com/office/drawing/2014/chart" uri="{C3380CC4-5D6E-409C-BE32-E72D297353CC}">
              <c16:uniqueId val="{00000000-D7F5-415A-8217-195C6915D585}"/>
            </c:ext>
          </c:extLst>
        </c:ser>
        <c:dLbls>
          <c:dLblPos val="outEnd"/>
          <c:showLegendKey val="0"/>
          <c:showVal val="1"/>
          <c:showCatName val="0"/>
          <c:showSerName val="0"/>
          <c:showPercent val="0"/>
          <c:showBubbleSize val="0"/>
        </c:dLbls>
        <c:gapWidth val="219"/>
        <c:overlap val="-27"/>
        <c:axId val="1424292224"/>
        <c:axId val="1371311536"/>
      </c:barChart>
      <c:catAx>
        <c:axId val="14242922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b="1">
                    <a:solidFill>
                      <a:sysClr val="windowText" lastClr="000000"/>
                    </a:solidFill>
                  </a:rPr>
                  <a:t>Customer By County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1311536"/>
        <c:crosses val="autoZero"/>
        <c:auto val="1"/>
        <c:lblAlgn val="ctr"/>
        <c:lblOffset val="100"/>
        <c:noMultiLvlLbl val="0"/>
      </c:catAx>
      <c:valAx>
        <c:axId val="13713115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b="1">
                    <a:solidFill>
                      <a:sysClr val="windowText" lastClr="000000"/>
                    </a:solidFill>
                  </a:rPr>
                  <a:t>Amount Spend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4292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DEBE-B1F7-B456-D750-36EAE6C07E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1909305-63FA-0804-24A9-C8F707FBC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3400774-4BED-E1BD-FAEF-F44031BE3714}"/>
              </a:ext>
            </a:extLst>
          </p:cNvPr>
          <p:cNvSpPr>
            <a:spLocks noGrp="1"/>
          </p:cNvSpPr>
          <p:nvPr>
            <p:ph type="dt" sz="half" idx="10"/>
          </p:nvPr>
        </p:nvSpPr>
        <p:spPr/>
        <p:txBody>
          <a:bodyPr/>
          <a:lstStyle/>
          <a:p>
            <a:fld id="{201ECAB7-91E9-41C6-AED6-0D44FB6C32A4}" type="datetimeFigureOut">
              <a:rPr lang="en-GB" smtClean="0"/>
              <a:t>03/09/2023</a:t>
            </a:fld>
            <a:endParaRPr lang="en-GB"/>
          </a:p>
        </p:txBody>
      </p:sp>
      <p:sp>
        <p:nvSpPr>
          <p:cNvPr id="5" name="Footer Placeholder 4">
            <a:extLst>
              <a:ext uri="{FF2B5EF4-FFF2-40B4-BE49-F238E27FC236}">
                <a16:creationId xmlns:a16="http://schemas.microsoft.com/office/drawing/2014/main" id="{C7C5E73E-3CF2-78C4-85E9-63AE1775BB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84FBE2-2B3A-23BB-F9A6-393531B79666}"/>
              </a:ext>
            </a:extLst>
          </p:cNvPr>
          <p:cNvSpPr>
            <a:spLocks noGrp="1"/>
          </p:cNvSpPr>
          <p:nvPr>
            <p:ph type="sldNum" sz="quarter" idx="12"/>
          </p:nvPr>
        </p:nvSpPr>
        <p:spPr/>
        <p:txBody>
          <a:bodyPr/>
          <a:lstStyle/>
          <a:p>
            <a:fld id="{4A4FE9DD-FB1F-4679-B0E8-61AF16D8CE49}" type="slidenum">
              <a:rPr lang="en-GB" smtClean="0"/>
              <a:t>‹#›</a:t>
            </a:fld>
            <a:endParaRPr lang="en-GB"/>
          </a:p>
        </p:txBody>
      </p:sp>
    </p:spTree>
    <p:extLst>
      <p:ext uri="{BB962C8B-B14F-4D97-AF65-F5344CB8AC3E}">
        <p14:creationId xmlns:p14="http://schemas.microsoft.com/office/powerpoint/2010/main" val="682737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7CE6-6E94-26B9-22D4-5EDDF3AD1E3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E50EB04-6DD1-8663-2680-744A3387F2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13B1EC-3D6F-F2F2-901F-995CEB12347A}"/>
              </a:ext>
            </a:extLst>
          </p:cNvPr>
          <p:cNvSpPr>
            <a:spLocks noGrp="1"/>
          </p:cNvSpPr>
          <p:nvPr>
            <p:ph type="dt" sz="half" idx="10"/>
          </p:nvPr>
        </p:nvSpPr>
        <p:spPr/>
        <p:txBody>
          <a:bodyPr/>
          <a:lstStyle/>
          <a:p>
            <a:fld id="{201ECAB7-91E9-41C6-AED6-0D44FB6C32A4}" type="datetimeFigureOut">
              <a:rPr lang="en-GB" smtClean="0"/>
              <a:t>03/09/2023</a:t>
            </a:fld>
            <a:endParaRPr lang="en-GB"/>
          </a:p>
        </p:txBody>
      </p:sp>
      <p:sp>
        <p:nvSpPr>
          <p:cNvPr id="5" name="Footer Placeholder 4">
            <a:extLst>
              <a:ext uri="{FF2B5EF4-FFF2-40B4-BE49-F238E27FC236}">
                <a16:creationId xmlns:a16="http://schemas.microsoft.com/office/drawing/2014/main" id="{B49972E9-F790-745B-6A21-B6332AB655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C38368-DD9D-4DFE-6339-0778E914CC32}"/>
              </a:ext>
            </a:extLst>
          </p:cNvPr>
          <p:cNvSpPr>
            <a:spLocks noGrp="1"/>
          </p:cNvSpPr>
          <p:nvPr>
            <p:ph type="sldNum" sz="quarter" idx="12"/>
          </p:nvPr>
        </p:nvSpPr>
        <p:spPr/>
        <p:txBody>
          <a:bodyPr/>
          <a:lstStyle/>
          <a:p>
            <a:fld id="{4A4FE9DD-FB1F-4679-B0E8-61AF16D8CE49}" type="slidenum">
              <a:rPr lang="en-GB" smtClean="0"/>
              <a:t>‹#›</a:t>
            </a:fld>
            <a:endParaRPr lang="en-GB"/>
          </a:p>
        </p:txBody>
      </p:sp>
    </p:spTree>
    <p:extLst>
      <p:ext uri="{BB962C8B-B14F-4D97-AF65-F5344CB8AC3E}">
        <p14:creationId xmlns:p14="http://schemas.microsoft.com/office/powerpoint/2010/main" val="419701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14CA9C-D533-9AD3-5BDF-2BEF0EC46E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8CB0A02-0CFE-E876-2623-A995FF988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DD3B33-7993-684E-65C4-5D9890821457}"/>
              </a:ext>
            </a:extLst>
          </p:cNvPr>
          <p:cNvSpPr>
            <a:spLocks noGrp="1"/>
          </p:cNvSpPr>
          <p:nvPr>
            <p:ph type="dt" sz="half" idx="10"/>
          </p:nvPr>
        </p:nvSpPr>
        <p:spPr/>
        <p:txBody>
          <a:bodyPr/>
          <a:lstStyle/>
          <a:p>
            <a:fld id="{201ECAB7-91E9-41C6-AED6-0D44FB6C32A4}" type="datetimeFigureOut">
              <a:rPr lang="en-GB" smtClean="0"/>
              <a:t>03/09/2023</a:t>
            </a:fld>
            <a:endParaRPr lang="en-GB"/>
          </a:p>
        </p:txBody>
      </p:sp>
      <p:sp>
        <p:nvSpPr>
          <p:cNvPr id="5" name="Footer Placeholder 4">
            <a:extLst>
              <a:ext uri="{FF2B5EF4-FFF2-40B4-BE49-F238E27FC236}">
                <a16:creationId xmlns:a16="http://schemas.microsoft.com/office/drawing/2014/main" id="{8889EFFB-B4D1-1E58-2AAD-CCDFB1B00A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716D2D-10CC-39BC-ECBF-576BB7F52448}"/>
              </a:ext>
            </a:extLst>
          </p:cNvPr>
          <p:cNvSpPr>
            <a:spLocks noGrp="1"/>
          </p:cNvSpPr>
          <p:nvPr>
            <p:ph type="sldNum" sz="quarter" idx="12"/>
          </p:nvPr>
        </p:nvSpPr>
        <p:spPr/>
        <p:txBody>
          <a:bodyPr/>
          <a:lstStyle/>
          <a:p>
            <a:fld id="{4A4FE9DD-FB1F-4679-B0E8-61AF16D8CE49}" type="slidenum">
              <a:rPr lang="en-GB" smtClean="0"/>
              <a:t>‹#›</a:t>
            </a:fld>
            <a:endParaRPr lang="en-GB"/>
          </a:p>
        </p:txBody>
      </p:sp>
    </p:spTree>
    <p:extLst>
      <p:ext uri="{BB962C8B-B14F-4D97-AF65-F5344CB8AC3E}">
        <p14:creationId xmlns:p14="http://schemas.microsoft.com/office/powerpoint/2010/main" val="344795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5014" y="3404108"/>
            <a:ext cx="11401972" cy="2036067"/>
          </a:xfrm>
          <a:noFill/>
          <a:effectLst>
            <a:outerShdw blurRad="50800" dist="38100" dir="2700000" algn="tl" rotWithShape="0">
              <a:prstClr val="black">
                <a:alpha val="40000"/>
              </a:prstClr>
            </a:outerShdw>
          </a:effectLst>
        </p:spPr>
        <p:txBody>
          <a:bodyPr>
            <a:normAutofit/>
          </a:bodyPr>
          <a:lstStyle>
            <a:lvl1pPr algn="r">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06755" y="5465067"/>
            <a:ext cx="11378491" cy="814427"/>
          </a:xfrm>
        </p:spPr>
        <p:txBody>
          <a:bodyPr>
            <a:normAutofit/>
          </a:bodyPr>
          <a:lstStyle>
            <a:lvl1pPr marL="0" indent="0" algn="r">
              <a:buNone/>
              <a:defRPr sz="3733" b="0" i="0">
                <a:solidFill>
                  <a:schemeClr val="accent2">
                    <a:lumMod val="50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435758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171293"/>
            <a:ext cx="10994760" cy="814427"/>
          </a:xfrm>
        </p:spPr>
        <p:txBody>
          <a:bodyPr>
            <a:normAutofit/>
          </a:bodyPr>
          <a:lstStyle>
            <a:lvl1pPr algn="r">
              <a:defRPr sz="48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598621" y="1800147"/>
            <a:ext cx="10994760" cy="4479340"/>
          </a:xfrm>
        </p:spPr>
        <p:txBody>
          <a:bodyPr/>
          <a:lstStyle>
            <a:lvl1pPr algn="l">
              <a:defRPr sz="3733">
                <a:solidFill>
                  <a:schemeClr val="accent2">
                    <a:lumMod val="50000"/>
                  </a:schemeClr>
                </a:solidFill>
              </a:defRPr>
            </a:lvl1pPr>
            <a:lvl2pPr algn="l">
              <a:defRPr>
                <a:solidFill>
                  <a:schemeClr val="accent2">
                    <a:lumMod val="50000"/>
                  </a:schemeClr>
                </a:solidFill>
              </a:defRPr>
            </a:lvl2pPr>
            <a:lvl3pPr algn="l">
              <a:defRPr>
                <a:solidFill>
                  <a:schemeClr val="accent2">
                    <a:lumMod val="50000"/>
                  </a:schemeClr>
                </a:solidFill>
              </a:defRPr>
            </a:lvl3pPr>
            <a:lvl4pPr algn="l">
              <a:defRPr>
                <a:solidFill>
                  <a:schemeClr val="accent2">
                    <a:lumMod val="50000"/>
                  </a:schemeClr>
                </a:solidFill>
              </a:defRPr>
            </a:lvl4pPr>
            <a:lvl5pPr algn="l">
              <a:defRPr>
                <a:solidFill>
                  <a:schemeClr val="accent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035856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5508" y="578507"/>
            <a:ext cx="8347873" cy="763525"/>
          </a:xfrm>
        </p:spPr>
        <p:txBody>
          <a:bodyPr>
            <a:normAutofit/>
          </a:bodyPr>
          <a:lstStyle>
            <a:lvl1pPr algn="l">
              <a:defRPr sz="4800">
                <a:solidFill>
                  <a:srgbClr val="FF67A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3245508" y="1392934"/>
            <a:ext cx="8347873" cy="4681415"/>
          </a:xfrm>
        </p:spPr>
        <p:txBody>
          <a:bodyPr/>
          <a:lstStyle>
            <a:lvl1pPr>
              <a:defRPr sz="3733">
                <a:solidFill>
                  <a:schemeClr val="accent2">
                    <a:lumMod val="50000"/>
                  </a:schemeClr>
                </a:solidFill>
              </a:defRPr>
            </a:lvl1pPr>
            <a:lvl2pPr>
              <a:defRPr>
                <a:solidFill>
                  <a:schemeClr val="accent2">
                    <a:lumMod val="50000"/>
                  </a:schemeClr>
                </a:solidFill>
              </a:defRPr>
            </a:lvl2pPr>
            <a:lvl3pPr>
              <a:defRPr>
                <a:solidFill>
                  <a:schemeClr val="accent2">
                    <a:lumMod val="50000"/>
                  </a:schemeClr>
                </a:solidFill>
              </a:defRPr>
            </a:lvl3pPr>
            <a:lvl4pPr>
              <a:defRPr>
                <a:solidFill>
                  <a:schemeClr val="accent2">
                    <a:lumMod val="50000"/>
                  </a:schemeClr>
                </a:solidFill>
              </a:defRPr>
            </a:lvl4pPr>
            <a:lvl5pPr>
              <a:defRPr>
                <a:solidFill>
                  <a:schemeClr val="accent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52202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119457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282049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1" y="374900"/>
            <a:ext cx="10994761" cy="814427"/>
          </a:xfrm>
        </p:spPr>
        <p:txBody>
          <a:bodyPr>
            <a:normAutofit/>
          </a:bodyPr>
          <a:lstStyle>
            <a:lvl1pPr algn="r">
              <a:defRPr sz="48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715839" y="2207360"/>
            <a:ext cx="5386917" cy="639763"/>
          </a:xfrm>
        </p:spPr>
        <p:txBody>
          <a:bodyPr anchor="b"/>
          <a:lstStyle>
            <a:lvl1pPr marL="0" indent="0" algn="ctr">
              <a:buNone/>
              <a:defRPr sz="3200" b="1">
                <a:solidFill>
                  <a:schemeClr val="accent2">
                    <a:lumMod val="5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4" name="Content Placeholder 3"/>
          <p:cNvSpPr>
            <a:spLocks noGrp="1"/>
          </p:cNvSpPr>
          <p:nvPr>
            <p:ph sz="half" idx="2"/>
          </p:nvPr>
        </p:nvSpPr>
        <p:spPr>
          <a:xfrm>
            <a:off x="715839" y="2782721"/>
            <a:ext cx="5386917" cy="2850495"/>
          </a:xfrm>
        </p:spPr>
        <p:txBody>
          <a:bodyPr/>
          <a:lstStyle>
            <a:lvl1pPr algn="ctr">
              <a:defRPr sz="3200">
                <a:solidFill>
                  <a:schemeClr val="accent2">
                    <a:lumMod val="50000"/>
                  </a:schemeClr>
                </a:solidFill>
              </a:defRPr>
            </a:lvl1pPr>
            <a:lvl2pPr algn="ctr">
              <a:defRPr sz="2667">
                <a:solidFill>
                  <a:schemeClr val="accent2">
                    <a:lumMod val="50000"/>
                  </a:schemeClr>
                </a:solidFill>
              </a:defRPr>
            </a:lvl2pPr>
            <a:lvl3pPr algn="ctr">
              <a:defRPr sz="2400">
                <a:solidFill>
                  <a:schemeClr val="accent2">
                    <a:lumMod val="50000"/>
                  </a:schemeClr>
                </a:solidFill>
              </a:defRPr>
            </a:lvl3pPr>
            <a:lvl4pPr algn="ctr">
              <a:defRPr sz="2133">
                <a:solidFill>
                  <a:schemeClr val="accent2">
                    <a:lumMod val="50000"/>
                  </a:schemeClr>
                </a:solidFill>
              </a:defRPr>
            </a:lvl4pPr>
            <a:lvl5pPr algn="ctr">
              <a:defRPr sz="2133">
                <a:solidFill>
                  <a:schemeClr val="accent2">
                    <a:lumMod val="50000"/>
                  </a:schemeClr>
                </a:solidFill>
              </a:defRPr>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96001" y="2207360"/>
            <a:ext cx="5389033" cy="639763"/>
          </a:xfrm>
        </p:spPr>
        <p:txBody>
          <a:bodyPr anchor="b"/>
          <a:lstStyle>
            <a:lvl1pPr marL="0" indent="0" algn="ctr">
              <a:buNone/>
              <a:defRPr sz="3200" b="1">
                <a:solidFill>
                  <a:schemeClr val="accent2">
                    <a:lumMod val="5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6" name="Content Placeholder 5"/>
          <p:cNvSpPr>
            <a:spLocks noGrp="1"/>
          </p:cNvSpPr>
          <p:nvPr>
            <p:ph sz="quarter" idx="4"/>
          </p:nvPr>
        </p:nvSpPr>
        <p:spPr>
          <a:xfrm>
            <a:off x="6096001" y="2782721"/>
            <a:ext cx="5389033" cy="2850495"/>
          </a:xfrm>
        </p:spPr>
        <p:txBody>
          <a:bodyPr/>
          <a:lstStyle>
            <a:lvl1pPr algn="ctr">
              <a:defRPr sz="3200">
                <a:solidFill>
                  <a:schemeClr val="accent2">
                    <a:lumMod val="50000"/>
                  </a:schemeClr>
                </a:solidFill>
              </a:defRPr>
            </a:lvl1pPr>
            <a:lvl2pPr algn="ctr">
              <a:defRPr sz="2667">
                <a:solidFill>
                  <a:schemeClr val="accent2">
                    <a:lumMod val="50000"/>
                  </a:schemeClr>
                </a:solidFill>
              </a:defRPr>
            </a:lvl2pPr>
            <a:lvl3pPr algn="ctr">
              <a:defRPr sz="2400">
                <a:solidFill>
                  <a:schemeClr val="accent2">
                    <a:lumMod val="50000"/>
                  </a:schemeClr>
                </a:solidFill>
              </a:defRPr>
            </a:lvl3pPr>
            <a:lvl4pPr algn="ctr">
              <a:defRPr sz="2133">
                <a:solidFill>
                  <a:schemeClr val="accent2">
                    <a:lumMod val="50000"/>
                  </a:schemeClr>
                </a:solidFill>
              </a:defRPr>
            </a:lvl4pPr>
            <a:lvl5pPr algn="ctr">
              <a:defRPr sz="2133">
                <a:solidFill>
                  <a:schemeClr val="accent2">
                    <a:lumMod val="50000"/>
                  </a:schemeClr>
                </a:solidFill>
              </a:defRPr>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4001869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3366834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721923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F12FD-342A-089A-5FB7-3CB4A774698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FA0290C-AFBB-8059-D52D-635E745599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EC284A9-A59E-5D79-8A96-47C9A43E920A}"/>
              </a:ext>
            </a:extLst>
          </p:cNvPr>
          <p:cNvSpPr>
            <a:spLocks noGrp="1"/>
          </p:cNvSpPr>
          <p:nvPr>
            <p:ph type="dt" sz="half" idx="10"/>
          </p:nvPr>
        </p:nvSpPr>
        <p:spPr/>
        <p:txBody>
          <a:bodyPr/>
          <a:lstStyle/>
          <a:p>
            <a:fld id="{201ECAB7-91E9-41C6-AED6-0D44FB6C32A4}" type="datetimeFigureOut">
              <a:rPr lang="en-GB" smtClean="0"/>
              <a:t>03/09/2023</a:t>
            </a:fld>
            <a:endParaRPr lang="en-GB"/>
          </a:p>
        </p:txBody>
      </p:sp>
      <p:sp>
        <p:nvSpPr>
          <p:cNvPr id="5" name="Footer Placeholder 4">
            <a:extLst>
              <a:ext uri="{FF2B5EF4-FFF2-40B4-BE49-F238E27FC236}">
                <a16:creationId xmlns:a16="http://schemas.microsoft.com/office/drawing/2014/main" id="{53B6A437-0535-E9ED-1257-B863DDB41E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C33475-927E-5C65-3106-6FD51D888BBE}"/>
              </a:ext>
            </a:extLst>
          </p:cNvPr>
          <p:cNvSpPr>
            <a:spLocks noGrp="1"/>
          </p:cNvSpPr>
          <p:nvPr>
            <p:ph type="sldNum" sz="quarter" idx="12"/>
          </p:nvPr>
        </p:nvSpPr>
        <p:spPr/>
        <p:txBody>
          <a:bodyPr/>
          <a:lstStyle/>
          <a:p>
            <a:fld id="{4A4FE9DD-FB1F-4679-B0E8-61AF16D8CE49}" type="slidenum">
              <a:rPr lang="en-GB" smtClean="0"/>
              <a:t>‹#›</a:t>
            </a:fld>
            <a:endParaRPr lang="en-GB"/>
          </a:p>
        </p:txBody>
      </p:sp>
    </p:spTree>
    <p:extLst>
      <p:ext uri="{BB962C8B-B14F-4D97-AF65-F5344CB8AC3E}">
        <p14:creationId xmlns:p14="http://schemas.microsoft.com/office/powerpoint/2010/main" val="37094504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813000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9039134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25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75815777-1786-44DF-A2AE-6E36261B36B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224408"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144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237B-9400-381B-1A12-80252E0DFE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18DBB44-2F41-A2FA-51B8-A434EFAD7C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2F0A8B-148C-25A5-9C68-D6763801662C}"/>
              </a:ext>
            </a:extLst>
          </p:cNvPr>
          <p:cNvSpPr>
            <a:spLocks noGrp="1"/>
          </p:cNvSpPr>
          <p:nvPr>
            <p:ph type="dt" sz="half" idx="10"/>
          </p:nvPr>
        </p:nvSpPr>
        <p:spPr/>
        <p:txBody>
          <a:bodyPr/>
          <a:lstStyle/>
          <a:p>
            <a:fld id="{201ECAB7-91E9-41C6-AED6-0D44FB6C32A4}" type="datetimeFigureOut">
              <a:rPr lang="en-GB" smtClean="0"/>
              <a:t>03/09/2023</a:t>
            </a:fld>
            <a:endParaRPr lang="en-GB"/>
          </a:p>
        </p:txBody>
      </p:sp>
      <p:sp>
        <p:nvSpPr>
          <p:cNvPr id="5" name="Footer Placeholder 4">
            <a:extLst>
              <a:ext uri="{FF2B5EF4-FFF2-40B4-BE49-F238E27FC236}">
                <a16:creationId xmlns:a16="http://schemas.microsoft.com/office/drawing/2014/main" id="{BDA983DE-7DA8-834E-6A2E-8F7225F5E0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AAB4F1-6437-3C1F-9EC2-E6FEF57B1AA2}"/>
              </a:ext>
            </a:extLst>
          </p:cNvPr>
          <p:cNvSpPr>
            <a:spLocks noGrp="1"/>
          </p:cNvSpPr>
          <p:nvPr>
            <p:ph type="sldNum" sz="quarter" idx="12"/>
          </p:nvPr>
        </p:nvSpPr>
        <p:spPr/>
        <p:txBody>
          <a:bodyPr/>
          <a:lstStyle/>
          <a:p>
            <a:fld id="{4A4FE9DD-FB1F-4679-B0E8-61AF16D8CE49}" type="slidenum">
              <a:rPr lang="en-GB" smtClean="0"/>
              <a:t>‹#›</a:t>
            </a:fld>
            <a:endParaRPr lang="en-GB"/>
          </a:p>
        </p:txBody>
      </p:sp>
    </p:spTree>
    <p:extLst>
      <p:ext uri="{BB962C8B-B14F-4D97-AF65-F5344CB8AC3E}">
        <p14:creationId xmlns:p14="http://schemas.microsoft.com/office/powerpoint/2010/main" val="55115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73911-DC65-1041-3333-C6880461BC1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F47C32C-2D28-D24C-143F-B9AB8388A5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98CC3BD-B3D6-6C25-0EB0-670A0F9266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B29E8C7-793C-1980-40A9-16D794655175}"/>
              </a:ext>
            </a:extLst>
          </p:cNvPr>
          <p:cNvSpPr>
            <a:spLocks noGrp="1"/>
          </p:cNvSpPr>
          <p:nvPr>
            <p:ph type="dt" sz="half" idx="10"/>
          </p:nvPr>
        </p:nvSpPr>
        <p:spPr/>
        <p:txBody>
          <a:bodyPr/>
          <a:lstStyle/>
          <a:p>
            <a:fld id="{201ECAB7-91E9-41C6-AED6-0D44FB6C32A4}" type="datetimeFigureOut">
              <a:rPr lang="en-GB" smtClean="0"/>
              <a:t>03/09/2023</a:t>
            </a:fld>
            <a:endParaRPr lang="en-GB"/>
          </a:p>
        </p:txBody>
      </p:sp>
      <p:sp>
        <p:nvSpPr>
          <p:cNvPr id="6" name="Footer Placeholder 5">
            <a:extLst>
              <a:ext uri="{FF2B5EF4-FFF2-40B4-BE49-F238E27FC236}">
                <a16:creationId xmlns:a16="http://schemas.microsoft.com/office/drawing/2014/main" id="{F6375615-9F23-5241-D75E-F959EAF424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8F112A-6FC4-1437-E561-4AD1468E5966}"/>
              </a:ext>
            </a:extLst>
          </p:cNvPr>
          <p:cNvSpPr>
            <a:spLocks noGrp="1"/>
          </p:cNvSpPr>
          <p:nvPr>
            <p:ph type="sldNum" sz="quarter" idx="12"/>
          </p:nvPr>
        </p:nvSpPr>
        <p:spPr/>
        <p:txBody>
          <a:bodyPr/>
          <a:lstStyle/>
          <a:p>
            <a:fld id="{4A4FE9DD-FB1F-4679-B0E8-61AF16D8CE49}" type="slidenum">
              <a:rPr lang="en-GB" smtClean="0"/>
              <a:t>‹#›</a:t>
            </a:fld>
            <a:endParaRPr lang="en-GB"/>
          </a:p>
        </p:txBody>
      </p:sp>
    </p:spTree>
    <p:extLst>
      <p:ext uri="{BB962C8B-B14F-4D97-AF65-F5344CB8AC3E}">
        <p14:creationId xmlns:p14="http://schemas.microsoft.com/office/powerpoint/2010/main" val="3363792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EF758-5AF7-95FD-EEC6-BAEEAC9B572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A70BE13-91AE-8DB7-DC53-17D680CC9D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E226D4-E0FF-A459-ED4D-A3ADD23A25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2311E73-4125-F9F0-F43E-952F4150D5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EDA248-2BE0-CAA8-CDF6-355BC6F895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B0AA723-CF19-E249-20F5-62D58571A884}"/>
              </a:ext>
            </a:extLst>
          </p:cNvPr>
          <p:cNvSpPr>
            <a:spLocks noGrp="1"/>
          </p:cNvSpPr>
          <p:nvPr>
            <p:ph type="dt" sz="half" idx="10"/>
          </p:nvPr>
        </p:nvSpPr>
        <p:spPr/>
        <p:txBody>
          <a:bodyPr/>
          <a:lstStyle/>
          <a:p>
            <a:fld id="{201ECAB7-91E9-41C6-AED6-0D44FB6C32A4}" type="datetimeFigureOut">
              <a:rPr lang="en-GB" smtClean="0"/>
              <a:t>03/09/2023</a:t>
            </a:fld>
            <a:endParaRPr lang="en-GB"/>
          </a:p>
        </p:txBody>
      </p:sp>
      <p:sp>
        <p:nvSpPr>
          <p:cNvPr id="8" name="Footer Placeholder 7">
            <a:extLst>
              <a:ext uri="{FF2B5EF4-FFF2-40B4-BE49-F238E27FC236}">
                <a16:creationId xmlns:a16="http://schemas.microsoft.com/office/drawing/2014/main" id="{1CF0EB2B-0A89-207F-F5A8-CF882B66CFB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447440-78B0-567E-6404-8BF333CDF9AF}"/>
              </a:ext>
            </a:extLst>
          </p:cNvPr>
          <p:cNvSpPr>
            <a:spLocks noGrp="1"/>
          </p:cNvSpPr>
          <p:nvPr>
            <p:ph type="sldNum" sz="quarter" idx="12"/>
          </p:nvPr>
        </p:nvSpPr>
        <p:spPr/>
        <p:txBody>
          <a:bodyPr/>
          <a:lstStyle/>
          <a:p>
            <a:fld id="{4A4FE9DD-FB1F-4679-B0E8-61AF16D8CE49}" type="slidenum">
              <a:rPr lang="en-GB" smtClean="0"/>
              <a:t>‹#›</a:t>
            </a:fld>
            <a:endParaRPr lang="en-GB"/>
          </a:p>
        </p:txBody>
      </p:sp>
    </p:spTree>
    <p:extLst>
      <p:ext uri="{BB962C8B-B14F-4D97-AF65-F5344CB8AC3E}">
        <p14:creationId xmlns:p14="http://schemas.microsoft.com/office/powerpoint/2010/main" val="1394217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73BF9-67DD-3FF9-C459-8DB96F138EE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8CDEACA-D007-F427-B32D-97EB30496D56}"/>
              </a:ext>
            </a:extLst>
          </p:cNvPr>
          <p:cNvSpPr>
            <a:spLocks noGrp="1"/>
          </p:cNvSpPr>
          <p:nvPr>
            <p:ph type="dt" sz="half" idx="10"/>
          </p:nvPr>
        </p:nvSpPr>
        <p:spPr/>
        <p:txBody>
          <a:bodyPr/>
          <a:lstStyle/>
          <a:p>
            <a:fld id="{201ECAB7-91E9-41C6-AED6-0D44FB6C32A4}" type="datetimeFigureOut">
              <a:rPr lang="en-GB" smtClean="0"/>
              <a:t>03/09/2023</a:t>
            </a:fld>
            <a:endParaRPr lang="en-GB"/>
          </a:p>
        </p:txBody>
      </p:sp>
      <p:sp>
        <p:nvSpPr>
          <p:cNvPr id="4" name="Footer Placeholder 3">
            <a:extLst>
              <a:ext uri="{FF2B5EF4-FFF2-40B4-BE49-F238E27FC236}">
                <a16:creationId xmlns:a16="http://schemas.microsoft.com/office/drawing/2014/main" id="{1E8403E8-5BB9-BAC9-A8B8-306BE4CBFA3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4831641-F5FE-2D0D-ABDB-B77625964D21}"/>
              </a:ext>
            </a:extLst>
          </p:cNvPr>
          <p:cNvSpPr>
            <a:spLocks noGrp="1"/>
          </p:cNvSpPr>
          <p:nvPr>
            <p:ph type="sldNum" sz="quarter" idx="12"/>
          </p:nvPr>
        </p:nvSpPr>
        <p:spPr/>
        <p:txBody>
          <a:bodyPr/>
          <a:lstStyle/>
          <a:p>
            <a:fld id="{4A4FE9DD-FB1F-4679-B0E8-61AF16D8CE49}" type="slidenum">
              <a:rPr lang="en-GB" smtClean="0"/>
              <a:t>‹#›</a:t>
            </a:fld>
            <a:endParaRPr lang="en-GB"/>
          </a:p>
        </p:txBody>
      </p:sp>
    </p:spTree>
    <p:extLst>
      <p:ext uri="{BB962C8B-B14F-4D97-AF65-F5344CB8AC3E}">
        <p14:creationId xmlns:p14="http://schemas.microsoft.com/office/powerpoint/2010/main" val="3085726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208533-A87F-8A6D-22DC-A067217CE8E7}"/>
              </a:ext>
            </a:extLst>
          </p:cNvPr>
          <p:cNvSpPr>
            <a:spLocks noGrp="1"/>
          </p:cNvSpPr>
          <p:nvPr>
            <p:ph type="dt" sz="half" idx="10"/>
          </p:nvPr>
        </p:nvSpPr>
        <p:spPr/>
        <p:txBody>
          <a:bodyPr/>
          <a:lstStyle/>
          <a:p>
            <a:fld id="{201ECAB7-91E9-41C6-AED6-0D44FB6C32A4}" type="datetimeFigureOut">
              <a:rPr lang="en-GB" smtClean="0"/>
              <a:t>03/09/2023</a:t>
            </a:fld>
            <a:endParaRPr lang="en-GB"/>
          </a:p>
        </p:txBody>
      </p:sp>
      <p:sp>
        <p:nvSpPr>
          <p:cNvPr id="3" name="Footer Placeholder 2">
            <a:extLst>
              <a:ext uri="{FF2B5EF4-FFF2-40B4-BE49-F238E27FC236}">
                <a16:creationId xmlns:a16="http://schemas.microsoft.com/office/drawing/2014/main" id="{2A510F48-21D1-0996-9380-4843BDCA8CB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C987461-6B4E-57C6-71D6-1DB571F27F45}"/>
              </a:ext>
            </a:extLst>
          </p:cNvPr>
          <p:cNvSpPr>
            <a:spLocks noGrp="1"/>
          </p:cNvSpPr>
          <p:nvPr>
            <p:ph type="sldNum" sz="quarter" idx="12"/>
          </p:nvPr>
        </p:nvSpPr>
        <p:spPr/>
        <p:txBody>
          <a:bodyPr/>
          <a:lstStyle/>
          <a:p>
            <a:fld id="{4A4FE9DD-FB1F-4679-B0E8-61AF16D8CE49}" type="slidenum">
              <a:rPr lang="en-GB" smtClean="0"/>
              <a:t>‹#›</a:t>
            </a:fld>
            <a:endParaRPr lang="en-GB"/>
          </a:p>
        </p:txBody>
      </p:sp>
    </p:spTree>
    <p:extLst>
      <p:ext uri="{BB962C8B-B14F-4D97-AF65-F5344CB8AC3E}">
        <p14:creationId xmlns:p14="http://schemas.microsoft.com/office/powerpoint/2010/main" val="4067854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F1B6D-4B6D-2C5D-6431-436DB3D071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D404B3E-E099-9077-E1F1-CA1C0DF892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3A21B03-EE6E-FDE3-BFC8-22FB8BD372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9F6E7C-286F-BA0A-D76E-FA1769293B2A}"/>
              </a:ext>
            </a:extLst>
          </p:cNvPr>
          <p:cNvSpPr>
            <a:spLocks noGrp="1"/>
          </p:cNvSpPr>
          <p:nvPr>
            <p:ph type="dt" sz="half" idx="10"/>
          </p:nvPr>
        </p:nvSpPr>
        <p:spPr/>
        <p:txBody>
          <a:bodyPr/>
          <a:lstStyle/>
          <a:p>
            <a:fld id="{201ECAB7-91E9-41C6-AED6-0D44FB6C32A4}" type="datetimeFigureOut">
              <a:rPr lang="en-GB" smtClean="0"/>
              <a:t>03/09/2023</a:t>
            </a:fld>
            <a:endParaRPr lang="en-GB"/>
          </a:p>
        </p:txBody>
      </p:sp>
      <p:sp>
        <p:nvSpPr>
          <p:cNvPr id="6" name="Footer Placeholder 5">
            <a:extLst>
              <a:ext uri="{FF2B5EF4-FFF2-40B4-BE49-F238E27FC236}">
                <a16:creationId xmlns:a16="http://schemas.microsoft.com/office/drawing/2014/main" id="{6B77FCEB-3DDA-2466-48D7-A3BDA678EF2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6C6D60A-269F-9B0D-AA59-A61F8C33A53A}"/>
              </a:ext>
            </a:extLst>
          </p:cNvPr>
          <p:cNvSpPr>
            <a:spLocks noGrp="1"/>
          </p:cNvSpPr>
          <p:nvPr>
            <p:ph type="sldNum" sz="quarter" idx="12"/>
          </p:nvPr>
        </p:nvSpPr>
        <p:spPr/>
        <p:txBody>
          <a:bodyPr/>
          <a:lstStyle/>
          <a:p>
            <a:fld id="{4A4FE9DD-FB1F-4679-B0E8-61AF16D8CE49}" type="slidenum">
              <a:rPr lang="en-GB" smtClean="0"/>
              <a:t>‹#›</a:t>
            </a:fld>
            <a:endParaRPr lang="en-GB"/>
          </a:p>
        </p:txBody>
      </p:sp>
    </p:spTree>
    <p:extLst>
      <p:ext uri="{BB962C8B-B14F-4D97-AF65-F5344CB8AC3E}">
        <p14:creationId xmlns:p14="http://schemas.microsoft.com/office/powerpoint/2010/main" val="3485240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4C94E-CAFF-192C-2383-D63F7A0304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3DA3047-B9FE-B74E-E26D-9FD10E886A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B2A28A2-2D5E-5893-E6DC-1567687ECE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949286-6418-07C1-2EBA-C571C3DB4C89}"/>
              </a:ext>
            </a:extLst>
          </p:cNvPr>
          <p:cNvSpPr>
            <a:spLocks noGrp="1"/>
          </p:cNvSpPr>
          <p:nvPr>
            <p:ph type="dt" sz="half" idx="10"/>
          </p:nvPr>
        </p:nvSpPr>
        <p:spPr/>
        <p:txBody>
          <a:bodyPr/>
          <a:lstStyle/>
          <a:p>
            <a:fld id="{201ECAB7-91E9-41C6-AED6-0D44FB6C32A4}" type="datetimeFigureOut">
              <a:rPr lang="en-GB" smtClean="0"/>
              <a:t>03/09/2023</a:t>
            </a:fld>
            <a:endParaRPr lang="en-GB"/>
          </a:p>
        </p:txBody>
      </p:sp>
      <p:sp>
        <p:nvSpPr>
          <p:cNvPr id="6" name="Footer Placeholder 5">
            <a:extLst>
              <a:ext uri="{FF2B5EF4-FFF2-40B4-BE49-F238E27FC236}">
                <a16:creationId xmlns:a16="http://schemas.microsoft.com/office/drawing/2014/main" id="{BD97ADA4-012C-0783-9AD5-C92756D809F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CCC1401-F0CB-70DB-17F2-4E09D943BBB0}"/>
              </a:ext>
            </a:extLst>
          </p:cNvPr>
          <p:cNvSpPr>
            <a:spLocks noGrp="1"/>
          </p:cNvSpPr>
          <p:nvPr>
            <p:ph type="sldNum" sz="quarter" idx="12"/>
          </p:nvPr>
        </p:nvSpPr>
        <p:spPr/>
        <p:txBody>
          <a:bodyPr/>
          <a:lstStyle/>
          <a:p>
            <a:fld id="{4A4FE9DD-FB1F-4679-B0E8-61AF16D8CE49}" type="slidenum">
              <a:rPr lang="en-GB" smtClean="0"/>
              <a:t>‹#›</a:t>
            </a:fld>
            <a:endParaRPr lang="en-GB"/>
          </a:p>
        </p:txBody>
      </p:sp>
    </p:spTree>
    <p:extLst>
      <p:ext uri="{BB962C8B-B14F-4D97-AF65-F5344CB8AC3E}">
        <p14:creationId xmlns:p14="http://schemas.microsoft.com/office/powerpoint/2010/main" val="1129779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DA5D3E-3C95-E861-EF9C-7D1549D899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95C7D1F-B06B-E484-FAA8-84A442ED61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F9F564C-0D49-23D0-D03F-DC5AAF3ABC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1ECAB7-91E9-41C6-AED6-0D44FB6C32A4}" type="datetimeFigureOut">
              <a:rPr lang="en-GB" smtClean="0"/>
              <a:t>03/09/2023</a:t>
            </a:fld>
            <a:endParaRPr lang="en-GB"/>
          </a:p>
        </p:txBody>
      </p:sp>
      <p:sp>
        <p:nvSpPr>
          <p:cNvPr id="5" name="Footer Placeholder 4">
            <a:extLst>
              <a:ext uri="{FF2B5EF4-FFF2-40B4-BE49-F238E27FC236}">
                <a16:creationId xmlns:a16="http://schemas.microsoft.com/office/drawing/2014/main" id="{0769F551-5086-B8A2-8638-167DE296DA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AF9C0F5-2342-9D1A-C9C7-090B09BD2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4FE9DD-FB1F-4679-B0E8-61AF16D8CE49}" type="slidenum">
              <a:rPr lang="en-GB" smtClean="0"/>
              <a:t>‹#›</a:t>
            </a:fld>
            <a:endParaRPr lang="en-GB"/>
          </a:p>
        </p:txBody>
      </p:sp>
    </p:spTree>
    <p:extLst>
      <p:ext uri="{BB962C8B-B14F-4D97-AF65-F5344CB8AC3E}">
        <p14:creationId xmlns:p14="http://schemas.microsoft.com/office/powerpoint/2010/main" val="1639832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74F12-AA26-4AC8-9962-C36BB8F32554}" type="datetimeFigureOut">
              <a:rPr lang="en-US" smtClean="0"/>
              <a:pPr/>
              <a:t>9/3/2023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6C15C773-46FE-4D48-9756-517C04C80897}"/>
              </a:ext>
            </a:extLst>
          </p:cNvPr>
          <p:cNvSpPr txBox="1"/>
          <p:nvPr userDrawn="1"/>
        </p:nvSpPr>
        <p:spPr>
          <a:xfrm>
            <a:off x="-12200" y="6951663"/>
            <a:ext cx="11186167" cy="666977"/>
          </a:xfrm>
          <a:prstGeom prst="rect">
            <a:avLst/>
          </a:prstGeom>
          <a:noFill/>
        </p:spPr>
        <p:txBody>
          <a:bodyPr wrap="square" rtlCol="0">
            <a:spAutoFit/>
          </a:bodyPr>
          <a:lstStyle/>
          <a:p>
            <a:r>
              <a:rPr lang="en-US" sz="1867">
                <a:solidFill>
                  <a:schemeClr val="bg1">
                    <a:lumMod val="65000"/>
                  </a:schemeClr>
                </a:solidFill>
              </a:rPr>
              <a:t>This presentation uses a free template provided by FPPT.com</a:t>
            </a:r>
          </a:p>
          <a:p>
            <a:r>
              <a:rPr lang="en-US" sz="1867">
                <a:solidFill>
                  <a:schemeClr val="bg1">
                    <a:lumMod val="65000"/>
                  </a:schemeClr>
                </a:solidFill>
              </a:rPr>
              <a:t>www.free-power-point-templates.com</a:t>
            </a:r>
          </a:p>
        </p:txBody>
      </p:sp>
    </p:spTree>
    <p:extLst>
      <p:ext uri="{BB962C8B-B14F-4D97-AF65-F5344CB8AC3E}">
        <p14:creationId xmlns:p14="http://schemas.microsoft.com/office/powerpoint/2010/main" val="26790153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6755" y="2818180"/>
            <a:ext cx="11401972" cy="2036067"/>
          </a:xfrm>
        </p:spPr>
        <p:txBody>
          <a:bodyPr/>
          <a:lstStyle/>
          <a:p>
            <a:r>
              <a:rPr lang="en-GB" b="1" i="0" dirty="0">
                <a:effectLst/>
                <a:latin typeface="Times New Roman" panose="02020603050405020304" pitchFamily="18" charset="0"/>
                <a:cs typeface="Times New Roman" panose="02020603050405020304" pitchFamily="18" charset="0"/>
              </a:rPr>
              <a:t>Digital Music Store Database</a:t>
            </a:r>
            <a:br>
              <a:rPr lang="en-GB" b="1" i="0" dirty="0">
                <a:solidFill>
                  <a:srgbClr val="0B0B0B"/>
                </a:solidFill>
                <a:effectLst/>
                <a:latin typeface="Open Sans" panose="020B0606030504020204" pitchFamily="34" charset="0"/>
              </a:rPr>
            </a:br>
            <a:endParaRPr lang="en-US" dirty="0"/>
          </a:p>
        </p:txBody>
      </p:sp>
      <p:sp>
        <p:nvSpPr>
          <p:cNvPr id="3" name="Subtitle 2"/>
          <p:cNvSpPr>
            <a:spLocks noGrp="1"/>
          </p:cNvSpPr>
          <p:nvPr>
            <p:ph type="subTitle" idx="1"/>
          </p:nvPr>
        </p:nvSpPr>
        <p:spPr/>
        <p:txBody>
          <a:bodyPr/>
          <a:lstStyle/>
          <a:p>
            <a:r>
              <a:rPr lang="en-US" b="1" dirty="0">
                <a:solidFill>
                  <a:schemeClr val="bg1"/>
                </a:solidFill>
              </a:rPr>
              <a:t>By Ibrahim </a:t>
            </a:r>
            <a:r>
              <a:rPr lang="en-US" b="1" dirty="0" err="1">
                <a:solidFill>
                  <a:schemeClr val="bg1"/>
                </a:solidFill>
              </a:rPr>
              <a:t>Richifa</a:t>
            </a:r>
            <a:endParaRPr lang="en-US" b="1" dirty="0">
              <a:solidFill>
                <a:schemeClr val="bg1"/>
              </a:solidFill>
            </a:endParaRPr>
          </a:p>
        </p:txBody>
      </p:sp>
    </p:spTree>
    <p:extLst>
      <p:ext uri="{BB962C8B-B14F-4D97-AF65-F5344CB8AC3E}">
        <p14:creationId xmlns:p14="http://schemas.microsoft.com/office/powerpoint/2010/main" val="2723338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09D91-2C2E-2788-F402-0F8C754D2688}"/>
              </a:ext>
            </a:extLst>
          </p:cNvPr>
          <p:cNvSpPr>
            <a:spLocks noGrp="1"/>
          </p:cNvSpPr>
          <p:nvPr>
            <p:ph type="title"/>
          </p:nvPr>
        </p:nvSpPr>
        <p:spPr>
          <a:xfrm>
            <a:off x="3467100" y="293756"/>
            <a:ext cx="5257800" cy="774562"/>
          </a:xfrm>
        </p:spPr>
        <p:txBody>
          <a:bodyPr>
            <a:normAutofit fontScale="90000"/>
          </a:bodyPr>
          <a:lstStyle/>
          <a:p>
            <a:r>
              <a:rPr lang="en-US" sz="2800" b="1" dirty="0">
                <a:latin typeface="Times New Roman" panose="02020603050405020304" pitchFamily="18" charset="0"/>
                <a:cs typeface="Times New Roman" panose="02020603050405020304" pitchFamily="18" charset="0"/>
              </a:rPr>
              <a:t>Q4 INSIGHT FROM THE DATA</a:t>
            </a:r>
            <a:endParaRPr lang="en-GB"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9710F4-3842-6E2E-EAA4-B4524457D09D}"/>
              </a:ext>
            </a:extLst>
          </p:cNvPr>
          <p:cNvSpPr>
            <a:spLocks noGrp="1"/>
          </p:cNvSpPr>
          <p:nvPr>
            <p:ph idx="1"/>
          </p:nvPr>
        </p:nvSpPr>
        <p:spPr>
          <a:xfrm>
            <a:off x="556591" y="1325217"/>
            <a:ext cx="11317357" cy="4851746"/>
          </a:xfrm>
        </p:spPr>
        <p:txBody>
          <a:bodyPr>
            <a:normAutofit/>
          </a:bodyPr>
          <a:lstStyle/>
          <a:p>
            <a:pPr marL="342900" marR="0" lvl="0" indent="-342900" algn="just">
              <a:spcBef>
                <a:spcPts val="0"/>
              </a:spcBef>
              <a:spcAft>
                <a:spcPts val="0"/>
              </a:spcAft>
              <a:tabLst>
                <a:tab pos="457200" algn="l"/>
              </a:tabLst>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Czech Republic: Helena </a:t>
            </a:r>
            <a:r>
              <a:rPr lang="en-GB" dirty="0" err="1">
                <a:effectLst/>
                <a:latin typeface="Times New Roman" panose="02020603050405020304" pitchFamily="18" charset="0"/>
                <a:ea typeface="Times New Roman" panose="02020603050405020304" pitchFamily="18" charset="0"/>
                <a:cs typeface="Times New Roman" panose="02020603050405020304" pitchFamily="18" charset="0"/>
              </a:rPr>
              <a:t>Holï</a:t>
            </a: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 has spent the most with a total of 49.62, and USA Richard Cunningham is the top customer with a spending of 47.62.</a:t>
            </a:r>
          </a:p>
          <a:p>
            <a:pPr marL="0" marR="0" lvl="0" indent="0" algn="just">
              <a:spcBef>
                <a:spcPts val="0"/>
              </a:spcBef>
              <a:spcAft>
                <a:spcPts val="0"/>
              </a:spcAft>
              <a:buNone/>
              <a:tabLst>
                <a:tab pos="457200" algn="l"/>
              </a:tabLst>
            </a:pPr>
            <a:endParaRPr lang="en-GB"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spcBef>
                <a:spcPts val="0"/>
              </a:spcBef>
              <a:spcAft>
                <a:spcPts val="0"/>
              </a:spcAft>
              <a:tabLst>
                <a:tab pos="457200" algn="l"/>
              </a:tabLst>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While Chile: Luis Rojas leads with a total expenditure of 46.62, and Hungary: Ladislav </a:t>
            </a:r>
            <a:r>
              <a:rPr lang="en-GB" dirty="0" err="1">
                <a:effectLst/>
                <a:latin typeface="Times New Roman" panose="02020603050405020304" pitchFamily="18" charset="0"/>
                <a:ea typeface="Times New Roman" panose="02020603050405020304" pitchFamily="18" charset="0"/>
                <a:cs typeface="Times New Roman" panose="02020603050405020304" pitchFamily="18" charset="0"/>
              </a:rPr>
              <a:t>Kovïcs</a:t>
            </a: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 spend  45.62, with Ireland: Hugh O'Reilly </a:t>
            </a:r>
            <a:r>
              <a:rPr lang="en-GB" dirty="0">
                <a:latin typeface="Times New Roman" panose="02020603050405020304" pitchFamily="18" charset="0"/>
                <a:ea typeface="Times New Roman" panose="02020603050405020304" pitchFamily="18" charset="0"/>
                <a:cs typeface="Times New Roman" panose="02020603050405020304" pitchFamily="18" charset="0"/>
              </a:rPr>
              <a:t>as</a:t>
            </a: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dirty="0">
                <a:latin typeface="Times New Roman" panose="02020603050405020304" pitchFamily="18" charset="0"/>
                <a:ea typeface="Times New Roman" panose="02020603050405020304" pitchFamily="18" charset="0"/>
                <a:cs typeface="Times New Roman" panose="02020603050405020304" pitchFamily="18" charset="0"/>
              </a:rPr>
              <a:t>one of </a:t>
            </a: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the top customer with a total spend of 45.62.</a:t>
            </a:r>
          </a:p>
          <a:p>
            <a:pPr marL="0" marR="0" lvl="0" indent="0" algn="just">
              <a:spcBef>
                <a:spcPts val="0"/>
              </a:spcBef>
              <a:spcAft>
                <a:spcPts val="0"/>
              </a:spcAft>
              <a:buNone/>
              <a:tabLst>
                <a:tab pos="457200" algn="l"/>
              </a:tabLst>
            </a:pPr>
            <a:endParaRPr lang="en-GB"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Bef>
                <a:spcPts val="0"/>
              </a:spcBef>
              <a:tabLst>
                <a:tab pos="457200" algn="l"/>
              </a:tabLst>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The spending varies significantly across different countries, with Helena </a:t>
            </a:r>
            <a:r>
              <a:rPr lang="en-GB" dirty="0" err="1">
                <a:effectLst/>
                <a:latin typeface="Times New Roman" panose="02020603050405020304" pitchFamily="18" charset="0"/>
                <a:ea typeface="Times New Roman" panose="02020603050405020304" pitchFamily="18" charset="0"/>
                <a:cs typeface="Times New Roman" panose="02020603050405020304" pitchFamily="18" charset="0"/>
              </a:rPr>
              <a:t>Holï</a:t>
            </a: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 from the Czech Republic being the highest spender at 49.62, and several customers from different countries spending lower than that. It's essential for the music store to maintain good relationships with these top customers to ensure they continue their high spending habits</a:t>
            </a:r>
            <a:r>
              <a:rPr lang="en-GB"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spcBef>
                <a:spcPts val="0"/>
              </a:spcBef>
              <a:spcAft>
                <a:spcPts val="0"/>
              </a:spcAft>
              <a:buNone/>
              <a:tabLst>
                <a:tab pos="457200" algn="l"/>
              </a:tabLst>
            </a:pPr>
            <a:endParaRPr lang="en-GB"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5570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8">
            <a:extLst>
              <a:ext uri="{FF2B5EF4-FFF2-40B4-BE49-F238E27FC236}">
                <a16:creationId xmlns:a16="http://schemas.microsoft.com/office/drawing/2014/main" id="{1574D71B-7917-4BD7-887C-1D652DB0D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773D0-ECD9-9741-9854-DA7884F9C385}"/>
              </a:ext>
            </a:extLst>
          </p:cNvPr>
          <p:cNvSpPr>
            <a:spLocks noGrp="1"/>
          </p:cNvSpPr>
          <p:nvPr>
            <p:ph type="title"/>
          </p:nvPr>
        </p:nvSpPr>
        <p:spPr>
          <a:xfrm>
            <a:off x="7658841" y="679730"/>
            <a:ext cx="3951414" cy="3787041"/>
          </a:xfrm>
        </p:spPr>
        <p:txBody>
          <a:bodyPr vert="horz" lIns="91440" tIns="45720" rIns="91440" bIns="45720" rtlCol="0" anchor="b">
            <a:normAutofit/>
          </a:bodyPr>
          <a:lstStyle/>
          <a:p>
            <a:r>
              <a:rPr lang="en-US" sz="6000" kern="1200">
                <a:solidFill>
                  <a:schemeClr val="tx1"/>
                </a:solidFill>
                <a:latin typeface="+mj-lt"/>
                <a:ea typeface="+mj-ea"/>
                <a:cs typeface="+mj-cs"/>
              </a:rPr>
              <a:t>THANK YOU</a:t>
            </a:r>
          </a:p>
        </p:txBody>
      </p:sp>
      <p:sp>
        <p:nvSpPr>
          <p:cNvPr id="34"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605660" y="145634"/>
            <a:ext cx="1715478" cy="69267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269325"/>
            <a:ext cx="6116779" cy="617193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Graphic 5" descr="Handshake">
            <a:extLst>
              <a:ext uri="{FF2B5EF4-FFF2-40B4-BE49-F238E27FC236}">
                <a16:creationId xmlns:a16="http://schemas.microsoft.com/office/drawing/2014/main" id="{E653C94F-8AFC-0C7D-3120-9D8033C4E8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597" y="550878"/>
            <a:ext cx="5608830" cy="5608830"/>
          </a:xfrm>
          <a:prstGeom prst="rect">
            <a:avLst/>
          </a:prstGeom>
        </p:spPr>
      </p:pic>
      <p:sp>
        <p:nvSpPr>
          <p:cNvPr id="36" name="Rectangle 14">
            <a:extLst>
              <a:ext uri="{FF2B5EF4-FFF2-40B4-BE49-F238E27FC236}">
                <a16:creationId xmlns:a16="http://schemas.microsoft.com/office/drawing/2014/main" id="{6CF143E5-57C3-46A3-91A2-EDAA7A8E6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80788" y="2754068"/>
            <a:ext cx="149016" cy="17099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1270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9933" y="171300"/>
            <a:ext cx="3461312" cy="782112"/>
          </a:xfrm>
        </p:spPr>
        <p:txBody>
          <a:bodyPr>
            <a:noAutofit/>
          </a:bodyPr>
          <a:lstStyle/>
          <a:p>
            <a:r>
              <a:rPr lang="en-US" sz="2133" b="1" cap="all"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598620" y="2207361"/>
            <a:ext cx="10994760" cy="4479340"/>
          </a:xfrm>
        </p:spPr>
        <p:txBody>
          <a:bodyPr/>
          <a:lstStyle/>
          <a:p>
            <a:r>
              <a:rPr lang="en-GB" b="0" i="0" dirty="0">
                <a:solidFill>
                  <a:schemeClr val="tx1"/>
                </a:solidFill>
                <a:effectLst/>
                <a:latin typeface="Times New Roman" panose="02020603050405020304" pitchFamily="18" charset="0"/>
                <a:cs typeface="Times New Roman" panose="02020603050405020304" pitchFamily="18" charset="0"/>
              </a:rPr>
              <a:t> In this project we will query the Chinook Database. The Chinook Database holds information about a music store. </a:t>
            </a:r>
          </a:p>
          <a:p>
            <a:r>
              <a:rPr lang="en-GB" b="0" i="0" dirty="0">
                <a:solidFill>
                  <a:schemeClr val="tx1"/>
                </a:solidFill>
                <a:effectLst/>
                <a:latin typeface="Times New Roman" panose="02020603050405020304" pitchFamily="18" charset="0"/>
                <a:cs typeface="Times New Roman" panose="02020603050405020304" pitchFamily="18" charset="0"/>
              </a:rPr>
              <a:t>For this project, you will be assisting the Chinook team with understanding the media in their store, their customers and employees, and their invoice information. </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CEED20-A22C-4FC3-BC0E-F4FE53FD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BDE8AC-D143-2463-8EAF-A7896E1436A0}"/>
              </a:ext>
            </a:extLst>
          </p:cNvPr>
          <p:cNvSpPr>
            <a:spLocks noGrp="1"/>
          </p:cNvSpPr>
          <p:nvPr>
            <p:ph type="title"/>
          </p:nvPr>
        </p:nvSpPr>
        <p:spPr>
          <a:xfrm>
            <a:off x="1113810" y="2825248"/>
            <a:ext cx="4036334" cy="1706995"/>
          </a:xfrm>
        </p:spPr>
        <p:txBody>
          <a:bodyPr vert="horz" lIns="91440" tIns="45720" rIns="91440" bIns="45720" rtlCol="0" anchor="t">
            <a:normAutofit fontScale="90000"/>
          </a:bodyPr>
          <a:lstStyle/>
          <a:p>
            <a:r>
              <a:rPr lang="en-US" sz="3600" kern="1200" dirty="0">
                <a:latin typeface="Times New Roman" panose="02020603050405020304" pitchFamily="18" charset="0"/>
                <a:cs typeface="Times New Roman" panose="02020603050405020304" pitchFamily="18" charset="0"/>
              </a:rPr>
              <a:t>Q1 </a:t>
            </a:r>
            <a:r>
              <a:rPr lang="en-GB" sz="3600" kern="1200" dirty="0">
                <a:latin typeface="Times New Roman" panose="02020603050405020304" pitchFamily="18" charset="0"/>
                <a:cs typeface="Times New Roman" panose="02020603050405020304" pitchFamily="18" charset="0"/>
              </a:rPr>
              <a:t>A</a:t>
            </a:r>
            <a:r>
              <a:rPr lang="en-GB" sz="3600" b="0" i="0" dirty="0">
                <a:effectLst/>
                <a:latin typeface="Times New Roman" panose="02020603050405020304" pitchFamily="18" charset="0"/>
                <a:cs typeface="Times New Roman" panose="02020603050405020304" pitchFamily="18" charset="0"/>
              </a:rPr>
              <a:t>rtist has earned the most according to the </a:t>
            </a:r>
            <a:r>
              <a:rPr lang="en-GB" sz="3600" i="0" dirty="0" err="1">
                <a:effectLst/>
                <a:latin typeface="Times New Roman" panose="02020603050405020304" pitchFamily="18" charset="0"/>
                <a:cs typeface="Times New Roman" panose="02020603050405020304" pitchFamily="18" charset="0"/>
              </a:rPr>
              <a:t>InvoiceLines</a:t>
            </a:r>
            <a:r>
              <a:rPr lang="en-US" sz="2400" kern="1200" dirty="0">
                <a:effectLst/>
                <a:latin typeface="Times New Roman" panose="02020603050405020304" pitchFamily="18" charset="0"/>
                <a:cs typeface="Times New Roman" panose="02020603050405020304" pitchFamily="18" charset="0"/>
              </a:rPr>
              <a:t>?</a:t>
            </a:r>
            <a:br>
              <a:rPr lang="en-US" sz="3800" kern="1200" dirty="0">
                <a:solidFill>
                  <a:schemeClr val="tx1"/>
                </a:solidFill>
                <a:effectLst/>
                <a:latin typeface="+mj-lt"/>
                <a:ea typeface="+mj-ea"/>
                <a:cs typeface="+mj-cs"/>
              </a:rPr>
            </a:br>
            <a:endParaRPr lang="en-US" sz="3800" kern="1200" dirty="0">
              <a:solidFill>
                <a:schemeClr val="tx1"/>
              </a:solidFill>
              <a:latin typeface="+mj-lt"/>
              <a:ea typeface="+mj-ea"/>
              <a:cs typeface="+mj-cs"/>
            </a:endParaRP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49524"/>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1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Chart 2">
            <a:extLst>
              <a:ext uri="{FF2B5EF4-FFF2-40B4-BE49-F238E27FC236}">
                <a16:creationId xmlns:a16="http://schemas.microsoft.com/office/drawing/2014/main" id="{22F7B15B-7AA1-502A-73C3-23869950A8B2}"/>
              </a:ext>
            </a:extLst>
          </p:cNvPr>
          <p:cNvGraphicFramePr>
            <a:graphicFrameLocks/>
          </p:cNvGraphicFramePr>
          <p:nvPr>
            <p:extLst>
              <p:ext uri="{D42A27DB-BD31-4B8C-83A1-F6EECF244321}">
                <p14:modId xmlns:p14="http://schemas.microsoft.com/office/powerpoint/2010/main" val="1998413548"/>
              </p:ext>
            </p:extLst>
          </p:nvPr>
        </p:nvGraphicFramePr>
        <p:xfrm>
          <a:off x="5881665" y="901148"/>
          <a:ext cx="5660978" cy="49973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1489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09D91-2C2E-2788-F402-0F8C754D2688}"/>
              </a:ext>
            </a:extLst>
          </p:cNvPr>
          <p:cNvSpPr>
            <a:spLocks noGrp="1"/>
          </p:cNvSpPr>
          <p:nvPr>
            <p:ph type="title"/>
          </p:nvPr>
        </p:nvSpPr>
        <p:spPr>
          <a:xfrm>
            <a:off x="3467100" y="293756"/>
            <a:ext cx="5257800" cy="774562"/>
          </a:xfrm>
        </p:spPr>
        <p:txBody>
          <a:bodyPr>
            <a:normAutofit fontScale="90000"/>
          </a:bodyPr>
          <a:lstStyle/>
          <a:p>
            <a:r>
              <a:rPr lang="en-US" sz="2800" b="1" dirty="0">
                <a:latin typeface="Times New Roman" panose="02020603050405020304" pitchFamily="18" charset="0"/>
                <a:cs typeface="Times New Roman" panose="02020603050405020304" pitchFamily="18" charset="0"/>
              </a:rPr>
              <a:t>Q1 INSIGHT FROM THE DATA</a:t>
            </a:r>
            <a:endParaRPr lang="en-GB"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9710F4-3842-6E2E-EAA4-B4524457D09D}"/>
              </a:ext>
            </a:extLst>
          </p:cNvPr>
          <p:cNvSpPr>
            <a:spLocks noGrp="1"/>
          </p:cNvSpPr>
          <p:nvPr>
            <p:ph idx="1"/>
          </p:nvPr>
        </p:nvSpPr>
        <p:spPr>
          <a:xfrm>
            <a:off x="556591" y="1325217"/>
            <a:ext cx="11317357" cy="4851746"/>
          </a:xfrm>
        </p:spPr>
        <p:txBody>
          <a:bodyPr>
            <a:normAutofit/>
          </a:bodyPr>
          <a:lstStyle/>
          <a:p>
            <a:pPr marR="0" lvl="0">
              <a:spcBef>
                <a:spcPts val="0"/>
              </a:spcBef>
              <a:spcAft>
                <a:spcPts val="0"/>
              </a:spcAft>
              <a:buFont typeface="Wingdings" panose="05000000000000000000" pitchFamily="2" charset="2"/>
              <a:buChar char="q"/>
              <a:tabLst>
                <a:tab pos="457200" algn="l"/>
              </a:tabLst>
            </a:pPr>
            <a:r>
              <a:rPr lang="en-GB"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b="0" i="0" dirty="0">
                <a:effectLst/>
                <a:latin typeface="Times New Roman" panose="02020603050405020304" pitchFamily="18" charset="0"/>
                <a:cs typeface="Times New Roman" panose="02020603050405020304" pitchFamily="18" charset="0"/>
              </a:rPr>
              <a:t>Iron Maiden" is the top-earning artist with the highest total amount spent by customers, totalling 138.60</a:t>
            </a: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buNone/>
            </a:pPr>
            <a:endParaRPr lang="en-GB"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GB"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b="0" i="0" dirty="0">
                <a:effectLst/>
                <a:latin typeface="Times New Roman" panose="02020603050405020304" pitchFamily="18" charset="0"/>
                <a:cs typeface="Times New Roman" panose="02020603050405020304" pitchFamily="18" charset="0"/>
              </a:rPr>
              <a:t>"U2" comes in second place with a total of $105.93 in earnings.</a:t>
            </a:r>
          </a:p>
          <a:p>
            <a:pPr algn="l">
              <a:buFont typeface="Wingdings" panose="05000000000000000000" pitchFamily="2" charset="2"/>
              <a:buChar char="q"/>
            </a:pPr>
            <a:r>
              <a:rPr lang="en-GB" b="0" i="0" dirty="0">
                <a:effectLst/>
                <a:latin typeface="Times New Roman" panose="02020603050405020304" pitchFamily="18" charset="0"/>
                <a:cs typeface="Times New Roman" panose="02020603050405020304" pitchFamily="18" charset="0"/>
              </a:rPr>
              <a:t>"Metallica" follows closely behind in third place with $90.09 in total earnings.</a:t>
            </a:r>
          </a:p>
          <a:p>
            <a:pPr algn="l">
              <a:buFont typeface="Wingdings" panose="05000000000000000000" pitchFamily="2" charset="2"/>
              <a:buChar char="q"/>
            </a:pPr>
            <a:r>
              <a:rPr lang="en-GB" b="0" i="0" dirty="0">
                <a:effectLst/>
                <a:latin typeface="Times New Roman" panose="02020603050405020304" pitchFamily="18" charset="0"/>
                <a:cs typeface="Times New Roman" panose="02020603050405020304" pitchFamily="18" charset="0"/>
              </a:rPr>
              <a:t>"Led Zeppelin" is the fourth highest-earning artist with a total of $86.13.</a:t>
            </a:r>
          </a:p>
          <a:p>
            <a:pPr algn="l">
              <a:buFont typeface="Wingdings" panose="05000000000000000000" pitchFamily="2" charset="2"/>
              <a:buChar char="q"/>
            </a:pPr>
            <a:r>
              <a:rPr lang="en-GB" b="0" i="0" dirty="0">
                <a:effectLst/>
                <a:latin typeface="Times New Roman" panose="02020603050405020304" pitchFamily="18" charset="0"/>
                <a:cs typeface="Times New Roman" panose="02020603050405020304" pitchFamily="18" charset="0"/>
              </a:rPr>
              <a:t>"Lost" rounds out the top five earning artists with a total of $81.59.</a:t>
            </a:r>
          </a:p>
          <a:p>
            <a:pPr marL="0" indent="0">
              <a:buNone/>
            </a:pPr>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889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180DE06-7362-4888-AADA-7AADD57AC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CF2ACE-10E1-9F91-6F7C-0A6312DA949E}"/>
              </a:ext>
            </a:extLst>
          </p:cNvPr>
          <p:cNvSpPr>
            <a:spLocks noGrp="1"/>
          </p:cNvSpPr>
          <p:nvPr>
            <p:ph type="ctrTitle"/>
          </p:nvPr>
        </p:nvSpPr>
        <p:spPr>
          <a:xfrm>
            <a:off x="7331384" y="679730"/>
            <a:ext cx="4171994" cy="3932729"/>
          </a:xfrm>
        </p:spPr>
        <p:txBody>
          <a:bodyPr>
            <a:normAutofit/>
          </a:bodyPr>
          <a:lstStyle/>
          <a:p>
            <a:pPr algn="l"/>
            <a:r>
              <a:rPr lang="en-US" sz="4400" b="1" dirty="0">
                <a:latin typeface="Times New Roman" panose="02020603050405020304" pitchFamily="18" charset="0"/>
                <a:cs typeface="Times New Roman" panose="02020603050405020304" pitchFamily="18" charset="0"/>
              </a:rPr>
              <a:t>Q2 </a:t>
            </a:r>
            <a:r>
              <a:rPr lang="en-GB" sz="4400" b="1" i="0" dirty="0">
                <a:solidFill>
                  <a:srgbClr val="0B0B0B"/>
                </a:solidFill>
                <a:effectLst/>
                <a:latin typeface="Times New Roman" panose="02020603050405020304" pitchFamily="18" charset="0"/>
                <a:cs typeface="Times New Roman" panose="02020603050405020304" pitchFamily="18" charset="0"/>
              </a:rPr>
              <a:t>Who is writing the rock music?</a:t>
            </a:r>
            <a:br>
              <a:rPr lang="en-US" sz="4400" b="1" dirty="0">
                <a:latin typeface="Times New Roman" panose="02020603050405020304" pitchFamily="18" charset="0"/>
                <a:cs typeface="Times New Roman" panose="02020603050405020304" pitchFamily="18" charset="0"/>
              </a:rPr>
            </a:br>
            <a:endParaRPr lang="en-GB" sz="4400" b="1" dirty="0">
              <a:latin typeface="Times New Roman" panose="02020603050405020304" pitchFamily="18" charset="0"/>
              <a:cs typeface="Times New Roman" panose="02020603050405020304" pitchFamily="18" charset="0"/>
            </a:endParaRPr>
          </a:p>
        </p:txBody>
      </p:sp>
      <p:grpSp>
        <p:nvGrpSpPr>
          <p:cNvPr id="27" name="Group 23">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218698" y="2733627"/>
            <a:ext cx="1340409" cy="5777807"/>
            <a:chOff x="329184" y="2"/>
            <a:chExt cx="524256" cy="5777807"/>
          </a:xfrm>
        </p:grpSpPr>
        <p:cxnSp>
          <p:nvCxnSpPr>
            <p:cNvPr id="25" name="Straight Connector 24">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ctangle 2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372533"/>
            <a:ext cx="6116779" cy="606872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Chart 2">
            <a:extLst>
              <a:ext uri="{FF2B5EF4-FFF2-40B4-BE49-F238E27FC236}">
                <a16:creationId xmlns:a16="http://schemas.microsoft.com/office/drawing/2014/main" id="{4995BDA2-4B40-C724-101F-3E9724C9FF53}"/>
              </a:ext>
            </a:extLst>
          </p:cNvPr>
          <p:cNvGraphicFramePr>
            <a:graphicFrameLocks/>
          </p:cNvGraphicFramePr>
          <p:nvPr>
            <p:extLst>
              <p:ext uri="{D42A27DB-BD31-4B8C-83A1-F6EECF244321}">
                <p14:modId xmlns:p14="http://schemas.microsoft.com/office/powerpoint/2010/main" val="1806252162"/>
              </p:ext>
            </p:extLst>
          </p:nvPr>
        </p:nvGraphicFramePr>
        <p:xfrm>
          <a:off x="858433" y="811162"/>
          <a:ext cx="5784328" cy="50586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9402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09D91-2C2E-2788-F402-0F8C754D2688}"/>
              </a:ext>
            </a:extLst>
          </p:cNvPr>
          <p:cNvSpPr>
            <a:spLocks noGrp="1"/>
          </p:cNvSpPr>
          <p:nvPr>
            <p:ph type="title"/>
          </p:nvPr>
        </p:nvSpPr>
        <p:spPr>
          <a:xfrm>
            <a:off x="3467100" y="293756"/>
            <a:ext cx="5257800" cy="774562"/>
          </a:xfrm>
        </p:spPr>
        <p:txBody>
          <a:bodyPr>
            <a:normAutofit fontScale="90000"/>
          </a:bodyPr>
          <a:lstStyle/>
          <a:p>
            <a:r>
              <a:rPr lang="en-US" sz="2800" b="1" dirty="0">
                <a:latin typeface="Times New Roman" panose="02020603050405020304" pitchFamily="18" charset="0"/>
                <a:cs typeface="Times New Roman" panose="02020603050405020304" pitchFamily="18" charset="0"/>
              </a:rPr>
              <a:t>Q2 INSIGHT FROM THE DATA</a:t>
            </a:r>
            <a:endParaRPr lang="en-GB"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9710F4-3842-6E2E-EAA4-B4524457D09D}"/>
              </a:ext>
            </a:extLst>
          </p:cNvPr>
          <p:cNvSpPr>
            <a:spLocks noGrp="1"/>
          </p:cNvSpPr>
          <p:nvPr>
            <p:ph idx="1"/>
          </p:nvPr>
        </p:nvSpPr>
        <p:spPr>
          <a:xfrm>
            <a:off x="556591" y="1325217"/>
            <a:ext cx="11317357" cy="4851746"/>
          </a:xfrm>
        </p:spPr>
        <p:txBody>
          <a:bodyPr>
            <a:normAutofit/>
          </a:bodyPr>
          <a:lstStyle/>
          <a:p>
            <a:pPr marL="285750" indent="-285750">
              <a:buFont typeface="Wingdings" panose="05000000000000000000" pitchFamily="2" charset="2"/>
              <a:buChar char="q"/>
            </a:pPr>
            <a:r>
              <a:rPr lang="en-GB" sz="2300" i="0" dirty="0">
                <a:effectLst/>
                <a:latin typeface="Times New Roman" panose="02020603050405020304" pitchFamily="18" charset="0"/>
                <a:cs typeface="Times New Roman" panose="02020603050405020304" pitchFamily="18" charset="0"/>
              </a:rPr>
              <a:t>Led Zeppelin having the highest number of tracks among them with a total of 114.</a:t>
            </a:r>
            <a:endParaRPr lang="en-GB" sz="2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GB" sz="2300" i="0" dirty="0">
                <a:effectLst/>
                <a:latin typeface="Times New Roman" panose="02020603050405020304" pitchFamily="18" charset="0"/>
                <a:cs typeface="Times New Roman" panose="02020603050405020304" pitchFamily="18" charset="0"/>
              </a:rPr>
              <a:t>U2 follows closely with 112 tracks.</a:t>
            </a:r>
          </a:p>
          <a:p>
            <a:pPr>
              <a:buFont typeface="Wingdings" panose="05000000000000000000" pitchFamily="2" charset="2"/>
              <a:buChar char="q"/>
            </a:pPr>
            <a:r>
              <a:rPr lang="en-GB" sz="2300" i="0" dirty="0">
                <a:effectLst/>
                <a:latin typeface="Times New Roman" panose="02020603050405020304" pitchFamily="18" charset="0"/>
                <a:cs typeface="Times New Roman" panose="02020603050405020304" pitchFamily="18" charset="0"/>
              </a:rPr>
              <a:t>Deep Purple has 92 tracks.</a:t>
            </a:r>
          </a:p>
          <a:p>
            <a:pPr algn="l">
              <a:buFont typeface="Wingdings" panose="05000000000000000000" pitchFamily="2" charset="2"/>
              <a:buChar char="q"/>
            </a:pPr>
            <a:r>
              <a:rPr lang="en-GB" sz="2300" i="0" dirty="0">
                <a:effectLst/>
                <a:latin typeface="Times New Roman" panose="02020603050405020304" pitchFamily="18" charset="0"/>
                <a:cs typeface="Times New Roman" panose="02020603050405020304" pitchFamily="18" charset="0"/>
              </a:rPr>
              <a:t>Iron Maiden has 81 tracks.</a:t>
            </a:r>
          </a:p>
          <a:p>
            <a:pPr>
              <a:buFont typeface="Wingdings" panose="05000000000000000000" pitchFamily="2" charset="2"/>
              <a:buChar char="q"/>
            </a:pPr>
            <a:r>
              <a:rPr lang="en-GB" sz="2300" i="0" dirty="0">
                <a:effectLst/>
                <a:latin typeface="Times New Roman" panose="02020603050405020304" pitchFamily="18" charset="0"/>
                <a:cs typeface="Times New Roman" panose="02020603050405020304" pitchFamily="18" charset="0"/>
              </a:rPr>
              <a:t>Pearl Jam has 54 tracks.</a:t>
            </a:r>
          </a:p>
          <a:p>
            <a:pPr algn="l">
              <a:buFont typeface="Wingdings" panose="05000000000000000000" pitchFamily="2" charset="2"/>
              <a:buChar char="q"/>
            </a:pPr>
            <a:r>
              <a:rPr lang="en-GB" sz="2300" i="0" dirty="0">
                <a:effectLst/>
                <a:latin typeface="Times New Roman" panose="02020603050405020304" pitchFamily="18" charset="0"/>
                <a:cs typeface="Times New Roman" panose="02020603050405020304" pitchFamily="18" charset="0"/>
              </a:rPr>
              <a:t>Van Halen has 52 tracks.</a:t>
            </a:r>
          </a:p>
          <a:p>
            <a:pPr algn="l">
              <a:buFont typeface="Wingdings" panose="05000000000000000000" pitchFamily="2" charset="2"/>
              <a:buChar char="q"/>
            </a:pPr>
            <a:r>
              <a:rPr lang="en-GB" sz="2300" i="0" dirty="0">
                <a:effectLst/>
                <a:latin typeface="Times New Roman" panose="02020603050405020304" pitchFamily="18" charset="0"/>
                <a:cs typeface="Times New Roman" panose="02020603050405020304" pitchFamily="18" charset="0"/>
              </a:rPr>
              <a:t>Queen has 45 tracks.</a:t>
            </a:r>
          </a:p>
          <a:p>
            <a:pPr algn="l">
              <a:buFont typeface="Wingdings" panose="05000000000000000000" pitchFamily="2" charset="2"/>
              <a:buChar char="q"/>
            </a:pPr>
            <a:r>
              <a:rPr lang="en-GB" sz="2300" i="0" dirty="0">
                <a:effectLst/>
                <a:latin typeface="Times New Roman" panose="02020603050405020304" pitchFamily="18" charset="0"/>
                <a:cs typeface="Times New Roman" panose="02020603050405020304" pitchFamily="18" charset="0"/>
              </a:rPr>
              <a:t>The Rolling Stones have 41 tracks.</a:t>
            </a:r>
          </a:p>
          <a:p>
            <a:pPr algn="l">
              <a:buFont typeface="Wingdings" panose="05000000000000000000" pitchFamily="2" charset="2"/>
              <a:buChar char="q"/>
            </a:pPr>
            <a:r>
              <a:rPr lang="en-GB" sz="2300" i="0" dirty="0">
                <a:effectLst/>
                <a:latin typeface="Times New Roman" panose="02020603050405020304" pitchFamily="18" charset="0"/>
                <a:cs typeface="Times New Roman" panose="02020603050405020304" pitchFamily="18" charset="0"/>
              </a:rPr>
              <a:t>Creedence Clearwater Revival has 40 tracks.</a:t>
            </a:r>
          </a:p>
          <a:p>
            <a:pPr algn="l">
              <a:buFont typeface="Wingdings" panose="05000000000000000000" pitchFamily="2" charset="2"/>
              <a:buChar char="q"/>
            </a:pPr>
            <a:r>
              <a:rPr lang="en-GB" sz="2300" i="0" dirty="0">
                <a:effectLst/>
                <a:latin typeface="Times New Roman" panose="02020603050405020304" pitchFamily="18" charset="0"/>
                <a:cs typeface="Times New Roman" panose="02020603050405020304" pitchFamily="18" charset="0"/>
              </a:rPr>
              <a:t>Kiss has 35 tracks.</a:t>
            </a:r>
          </a:p>
          <a:p>
            <a:pPr marL="285750" indent="-285750">
              <a:buFont typeface="Wingdings" panose="05000000000000000000" pitchFamily="2" charset="2"/>
              <a:buChar char="q"/>
            </a:pPr>
            <a:endParaRPr lang="en-GB" sz="2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GB" sz="2300" dirty="0">
              <a:latin typeface="Times New Roman" panose="02020603050405020304" pitchFamily="18" charset="0"/>
              <a:cs typeface="Times New Roman" panose="02020603050405020304" pitchFamily="18" charset="0"/>
            </a:endParaRPr>
          </a:p>
          <a:p>
            <a:endParaRPr lang="en-GB"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4905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F0AED851-54B9-4765-92D2-F0BE443BE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F53DAA-E36B-2E4C-BB0F-5029C7E20E37}"/>
              </a:ext>
            </a:extLst>
          </p:cNvPr>
          <p:cNvSpPr>
            <a:spLocks noGrp="1"/>
          </p:cNvSpPr>
          <p:nvPr>
            <p:ph type="title"/>
          </p:nvPr>
        </p:nvSpPr>
        <p:spPr>
          <a:xfrm>
            <a:off x="7498080" y="2984992"/>
            <a:ext cx="3807904" cy="2387600"/>
          </a:xfrm>
        </p:spPr>
        <p:txBody>
          <a:bodyPr vert="horz" lIns="91440" tIns="45720" rIns="91440" bIns="45720" rtlCol="0" anchor="t">
            <a:normAutofit/>
          </a:bodyPr>
          <a:lstStyle/>
          <a:p>
            <a:r>
              <a:rPr lang="en-US" sz="3000" kern="1200" cap="all" dirty="0">
                <a:solidFill>
                  <a:schemeClr val="tx1"/>
                </a:solidFill>
                <a:latin typeface="+mj-lt"/>
                <a:ea typeface="+mj-ea"/>
                <a:cs typeface="+mj-cs"/>
              </a:rPr>
              <a:t>Q3 A</a:t>
            </a:r>
            <a:r>
              <a:rPr lang="en-US" sz="3000" kern="1200" cap="all" dirty="0">
                <a:solidFill>
                  <a:schemeClr val="tx1"/>
                </a:solidFill>
                <a:effectLst/>
                <a:latin typeface="+mj-lt"/>
                <a:ea typeface="+mj-ea"/>
                <a:cs typeface="+mj-cs"/>
              </a:rPr>
              <a:t>ll the track names that have a song length longer than the average song length. </a:t>
            </a:r>
            <a:endParaRPr lang="en-US" sz="3000" kern="1200" cap="all" dirty="0">
              <a:solidFill>
                <a:schemeClr val="tx1"/>
              </a:solidFill>
              <a:latin typeface="+mj-lt"/>
              <a:ea typeface="+mj-ea"/>
              <a:cs typeface="+mj-cs"/>
            </a:endParaRPr>
          </a:p>
        </p:txBody>
      </p:sp>
      <p:sp>
        <p:nvSpPr>
          <p:cNvPr id="11" name="Rectangle 10">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4">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16" name="Rectangle 15">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Chart 3">
            <a:extLst>
              <a:ext uri="{FF2B5EF4-FFF2-40B4-BE49-F238E27FC236}">
                <a16:creationId xmlns:a16="http://schemas.microsoft.com/office/drawing/2014/main" id="{7CAC3FF8-FD02-C1C9-7F56-B5342E2C955E}"/>
              </a:ext>
            </a:extLst>
          </p:cNvPr>
          <p:cNvGraphicFramePr>
            <a:graphicFrameLocks/>
          </p:cNvGraphicFramePr>
          <p:nvPr>
            <p:extLst>
              <p:ext uri="{D42A27DB-BD31-4B8C-83A1-F6EECF244321}">
                <p14:modId xmlns:p14="http://schemas.microsoft.com/office/powerpoint/2010/main" val="2577223602"/>
              </p:ext>
            </p:extLst>
          </p:nvPr>
        </p:nvGraphicFramePr>
        <p:xfrm>
          <a:off x="330385" y="667529"/>
          <a:ext cx="6342244" cy="54657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86347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09D91-2C2E-2788-F402-0F8C754D2688}"/>
              </a:ext>
            </a:extLst>
          </p:cNvPr>
          <p:cNvSpPr>
            <a:spLocks noGrp="1"/>
          </p:cNvSpPr>
          <p:nvPr>
            <p:ph type="title"/>
          </p:nvPr>
        </p:nvSpPr>
        <p:spPr>
          <a:xfrm>
            <a:off x="3467100" y="293756"/>
            <a:ext cx="5257800" cy="774562"/>
          </a:xfrm>
        </p:spPr>
        <p:txBody>
          <a:bodyPr>
            <a:normAutofit fontScale="90000"/>
          </a:bodyPr>
          <a:lstStyle/>
          <a:p>
            <a:r>
              <a:rPr lang="en-US" sz="2800" b="1" dirty="0">
                <a:latin typeface="Times New Roman" panose="02020603050405020304" pitchFamily="18" charset="0"/>
                <a:cs typeface="Times New Roman" panose="02020603050405020304" pitchFamily="18" charset="0"/>
              </a:rPr>
              <a:t>Q3 INSIGHT FROM THE DATA</a:t>
            </a:r>
            <a:endParaRPr lang="en-GB"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9710F4-3842-6E2E-EAA4-B4524457D09D}"/>
              </a:ext>
            </a:extLst>
          </p:cNvPr>
          <p:cNvSpPr>
            <a:spLocks noGrp="1"/>
          </p:cNvSpPr>
          <p:nvPr>
            <p:ph idx="1"/>
          </p:nvPr>
        </p:nvSpPr>
        <p:spPr>
          <a:xfrm>
            <a:off x="556591" y="1325217"/>
            <a:ext cx="11317357" cy="3514069"/>
          </a:xfrm>
        </p:spPr>
        <p:txBody>
          <a:bodyPr>
            <a:normAutofit/>
          </a:bodyPr>
          <a:lstStyle/>
          <a:p>
            <a:pPr marR="0" lvl="0">
              <a:spcBef>
                <a:spcPts val="0"/>
              </a:spcBef>
              <a:spcAft>
                <a:spcPts val="0"/>
              </a:spcAft>
              <a:buFont typeface="Wingdings" panose="05000000000000000000" pitchFamily="2" charset="2"/>
              <a:buChar char="q"/>
              <a:tabLst>
                <a:tab pos="457200" algn="l"/>
              </a:tabLst>
            </a:pPr>
            <a:r>
              <a:rPr lang="en-GB" sz="23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300" dirty="0">
                <a:effectLst/>
                <a:latin typeface="Times New Roman" panose="02020603050405020304" pitchFamily="18" charset="0"/>
                <a:ea typeface="Calibri" panose="020F0502020204030204" pitchFamily="34" charset="0"/>
                <a:cs typeface="Times New Roman" panose="02020603050405020304" pitchFamily="18" charset="0"/>
              </a:rPr>
              <a:t>There is a wide range of song lengths, with the longest song, "Occupation / Precipice," being 5,286,953 milliseconds (approximately 88 minutes)</a:t>
            </a:r>
            <a:r>
              <a:rPr lang="en-GB" sz="23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R="0" lvl="0">
              <a:spcBef>
                <a:spcPts val="0"/>
              </a:spcBef>
              <a:spcAft>
                <a:spcPts val="0"/>
              </a:spcAft>
              <a:buFont typeface="Wingdings" panose="05000000000000000000" pitchFamily="2" charset="2"/>
              <a:buChar char="q"/>
              <a:tabLst>
                <a:tab pos="457200" algn="l"/>
              </a:tabLst>
            </a:pPr>
            <a:r>
              <a:rPr lang="en-GB" sz="2300" dirty="0">
                <a:latin typeface="Times New Roman" panose="02020603050405020304" pitchFamily="18" charset="0"/>
                <a:ea typeface="Times New Roman" panose="02020603050405020304" pitchFamily="18" charset="0"/>
                <a:cs typeface="Times New Roman" panose="02020603050405020304" pitchFamily="18" charset="0"/>
              </a:rPr>
              <a:t> Through a Looking Glass is the second longest song with 5088838 </a:t>
            </a:r>
            <a:r>
              <a:rPr lang="en-GB" sz="2300" dirty="0">
                <a:effectLst/>
                <a:latin typeface="Times New Roman" panose="02020603050405020304" pitchFamily="18" charset="0"/>
                <a:ea typeface="Calibri" panose="020F0502020204030204" pitchFamily="34" charset="0"/>
                <a:cs typeface="Times New Roman" panose="02020603050405020304" pitchFamily="18" charset="0"/>
              </a:rPr>
              <a:t>milliseconds (approximately 84.81 minutes)</a:t>
            </a:r>
            <a:r>
              <a:rPr lang="en-GB" sz="23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spcBef>
                <a:spcPts val="0"/>
              </a:spcBef>
              <a:spcAft>
                <a:spcPts val="0"/>
              </a:spcAft>
              <a:buNone/>
              <a:tabLst>
                <a:tab pos="457200" algn="l"/>
              </a:tabLst>
            </a:pPr>
            <a:endParaRPr lang="en-GB" sz="2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spcBef>
                <a:spcPts val="0"/>
              </a:spcBef>
              <a:spcAft>
                <a:spcPts val="0"/>
              </a:spcAft>
              <a:buFont typeface="Wingdings" panose="05000000000000000000" pitchFamily="2" charset="2"/>
              <a:buChar char="q"/>
              <a:tabLst>
                <a:tab pos="457200" algn="l"/>
              </a:tabLst>
            </a:pPr>
            <a:r>
              <a:rPr lang="en-GB" sz="2300" dirty="0">
                <a:effectLst/>
                <a:latin typeface="Times New Roman" panose="02020603050405020304" pitchFamily="18" charset="0"/>
                <a:ea typeface="Times New Roman" panose="02020603050405020304" pitchFamily="18" charset="0"/>
                <a:cs typeface="Times New Roman" panose="02020603050405020304" pitchFamily="18" charset="0"/>
              </a:rPr>
              <a:t> From top 3 to top 10 longest the dur</a:t>
            </a:r>
            <a:r>
              <a:rPr lang="en-GB" sz="2300" dirty="0">
                <a:latin typeface="Times New Roman" panose="02020603050405020304" pitchFamily="18" charset="0"/>
                <a:ea typeface="Times New Roman" panose="02020603050405020304" pitchFamily="18" charset="0"/>
                <a:cs typeface="Times New Roman" panose="02020603050405020304" pitchFamily="18" charset="0"/>
              </a:rPr>
              <a:t>ation is not much different among the songs in terms duration </a:t>
            </a:r>
            <a:endParaRPr lang="en-GB" sz="2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GB" sz="2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spcBef>
                <a:spcPts val="0"/>
              </a:spcBef>
              <a:spcAft>
                <a:spcPts val="0"/>
              </a:spcAft>
              <a:buFont typeface="Wingdings" panose="05000000000000000000" pitchFamily="2" charset="2"/>
              <a:buChar char="q"/>
              <a:tabLst>
                <a:tab pos="457200" algn="l"/>
              </a:tabLst>
            </a:pPr>
            <a:r>
              <a:rPr lang="en-GB" sz="2300" dirty="0">
                <a:effectLst/>
                <a:latin typeface="Times New Roman" panose="02020603050405020304" pitchFamily="18" charset="0"/>
                <a:ea typeface="Times New Roman" panose="02020603050405020304" pitchFamily="18" charset="0"/>
                <a:cs typeface="Times New Roman" panose="02020603050405020304" pitchFamily="18" charset="0"/>
              </a:rPr>
              <a:t>The dataset includes songs of various lengths, suggesting a diverse collection of music. Some tracks are quite lengthy, while others are relatively shorter.</a:t>
            </a:r>
          </a:p>
          <a:p>
            <a:pPr marL="0" indent="0">
              <a:buNone/>
            </a:pP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178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27ADD4-6E6A-904E-7CE9-F9E9D1705D5E}"/>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100" kern="1200">
                <a:solidFill>
                  <a:schemeClr val="tx1"/>
                </a:solidFill>
                <a:latin typeface="+mj-lt"/>
                <a:ea typeface="+mj-ea"/>
                <a:cs typeface="+mj-cs"/>
              </a:rPr>
              <a:t>Q4 </a:t>
            </a:r>
            <a:r>
              <a:rPr lang="en-US" sz="3100" kern="1200">
                <a:solidFill>
                  <a:schemeClr val="tx1"/>
                </a:solidFill>
                <a:effectLst/>
                <a:latin typeface="+mj-lt"/>
                <a:ea typeface="+mj-ea"/>
                <a:cs typeface="+mj-cs"/>
              </a:rPr>
              <a:t>the customer that has spent the most on music for each country. </a:t>
            </a:r>
            <a:endParaRPr lang="en-US" sz="3100" kern="1200">
              <a:solidFill>
                <a:schemeClr val="tx1"/>
              </a:solidFill>
              <a:latin typeface="+mj-lt"/>
              <a:ea typeface="+mj-ea"/>
              <a:cs typeface="+mj-cs"/>
            </a:endParaRP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AD40341E-1AA2-A158-E9BD-0E7417913C5E}"/>
              </a:ext>
            </a:extLst>
          </p:cNvPr>
          <p:cNvGraphicFramePr>
            <a:graphicFrameLocks/>
          </p:cNvGraphicFramePr>
          <p:nvPr>
            <p:extLst>
              <p:ext uri="{D42A27DB-BD31-4B8C-83A1-F6EECF244321}">
                <p14:modId xmlns:p14="http://schemas.microsoft.com/office/powerpoint/2010/main" val="958130766"/>
              </p:ext>
            </p:extLst>
          </p:nvPr>
        </p:nvGraphicFramePr>
        <p:xfrm>
          <a:off x="545238" y="858525"/>
          <a:ext cx="7608304" cy="52119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60285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159</TotalTime>
  <Words>543</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Calibri Light</vt:lpstr>
      <vt:lpstr>Open Sans</vt:lpstr>
      <vt:lpstr>Times New Roman</vt:lpstr>
      <vt:lpstr>Wingdings</vt:lpstr>
      <vt:lpstr>Office Theme</vt:lpstr>
      <vt:lpstr>1_Office Theme</vt:lpstr>
      <vt:lpstr>Digital Music Store Database </vt:lpstr>
      <vt:lpstr>INTRODUCTION</vt:lpstr>
      <vt:lpstr>Q1 Artist has earned the most according to the InvoiceLines? </vt:lpstr>
      <vt:lpstr>Q1 INSIGHT FROM THE DATA</vt:lpstr>
      <vt:lpstr>Q2 Who is writing the rock music? </vt:lpstr>
      <vt:lpstr>Q2 INSIGHT FROM THE DATA</vt:lpstr>
      <vt:lpstr>Q3 All the track names that have a song length longer than the average song length. </vt:lpstr>
      <vt:lpstr>Q3 INSIGHT FROM THE DATA</vt:lpstr>
      <vt:lpstr>Q4 the customer that has spent the most on music for each country. </vt:lpstr>
      <vt:lpstr>Q4 INSIGHT FROM THE DATA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Music Store Database</dc:title>
  <dc:creator>Jamilu Ibrahim</dc:creator>
  <cp:lastModifiedBy>Jamilu Ibrahim</cp:lastModifiedBy>
  <cp:revision>9</cp:revision>
  <dcterms:created xsi:type="dcterms:W3CDTF">2023-09-02T21:42:53Z</dcterms:created>
  <dcterms:modified xsi:type="dcterms:W3CDTF">2023-09-03T08:22:49Z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2023-09-02T21:44:10Z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52b29389-b59e-41f9-ad52-58b65d0d7e14</vt:lpwstr>
  </property>
  <property fmtid="{D5CDD505-2E9C-101B-9397-08002B2CF9AE}" pid="7" name="MSIP_Label_defa4170-0d19-0005-0004-bc88714345d2_ActionId">
    <vt:lpwstr>3d90032c-bd33-405c-8e77-a867d8be394d</vt:lpwstr>
  </property>
  <property fmtid="{D5CDD505-2E9C-101B-9397-08002B2CF9AE}" pid="8" name="MSIP_Label_defa4170-0d19-0005-0004-bc88714345d2_ContentBits">
    <vt:lpwstr>0</vt:lpwstr>
  </property>
</Properties>
</file>