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1" r:id="rId1"/>
  </p:sldMasterIdLst>
  <p:sldIdLst>
    <p:sldId id="256" r:id="rId2"/>
    <p:sldId id="257" r:id="rId3"/>
    <p:sldId id="258" r:id="rId4"/>
    <p:sldId id="277"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17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4235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2810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7864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32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886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587490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6685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78504F-A551-4DE0-9316-4DCD1D8CC752}" type="datetimeFigureOut">
              <a:rPr lang="en-US" smtClean="0"/>
              <a:t>11/7/2024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5556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BE4249-C0D0-4B06-8692-E8BB871AF643}" type="datetimeFigureOut">
              <a:rPr lang="en-US" smtClean="0"/>
              <a:t>11/7/2024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343629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6471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60EA64-D806-43AC-9DF2-F8C432F32B4C}" type="datetimeFigureOut">
              <a:rPr lang="en-US" smtClean="0"/>
              <a:t>11/7/2024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7A6979-0714-4377-B894-6BE4C2D6E20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64768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pypi.org/project/pandas/" TargetMode="External"/><Relationship Id="rId2" Type="http://schemas.openxmlformats.org/officeDocument/2006/relationships/hyperlink" Target="https://www.kaggle.com/datasets/mahdiehhajian/life-expectancy-around-the-world?resource=download" TargetMode="External"/><Relationship Id="rId1" Type="http://schemas.openxmlformats.org/officeDocument/2006/relationships/slideLayout" Target="../slideLayouts/slideLayout7.xml"/><Relationship Id="rId4" Type="http://schemas.openxmlformats.org/officeDocument/2006/relationships/hyperlink" Target="https://matplotlib.org/stabl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ichithaGutha/Group5PythonProject/blob/main/MidTerm_Group5.ipynb" TargetMode="External"/><Relationship Id="rId2" Type="http://schemas.openxmlformats.org/officeDocument/2006/relationships/hyperlink" Target="https://github.com/RichithaGutha/Group5PythonProject" TargetMode="External"/><Relationship Id="rId1" Type="http://schemas.openxmlformats.org/officeDocument/2006/relationships/slideLayout" Target="../slideLayouts/slideLayout7.xml"/><Relationship Id="rId4" Type="http://schemas.openxmlformats.org/officeDocument/2006/relationships/hyperlink" Target="https://github.com/RichithaGutha/Group5PythonProject/blob/main/annual-death-rates-in-different-age-groups-by-sex.csv"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B1FC-EA8C-4400-A3AB-431FEB115FFF}"/>
              </a:ext>
            </a:extLst>
          </p:cNvPr>
          <p:cNvSpPr>
            <a:spLocks noGrp="1"/>
          </p:cNvSpPr>
          <p:nvPr>
            <p:ph type="ctrTitle"/>
          </p:nvPr>
        </p:nvSpPr>
        <p:spPr/>
        <p:txBody>
          <a:bodyPr>
            <a:normAutofit/>
          </a:bodyPr>
          <a:lstStyle/>
          <a:p>
            <a:r>
              <a:rPr lang="en-US" sz="6600" dirty="0">
                <a:latin typeface="Times New Roman" panose="02020603050405020304" pitchFamily="18" charset="0"/>
                <a:cs typeface="Times New Roman" panose="02020603050405020304" pitchFamily="18" charset="0"/>
              </a:rPr>
              <a:t>ANNUAL DEATH RATES ANALYSIS BY AGE GROUP AND SEX</a:t>
            </a:r>
            <a:endParaRPr lang="en-IN" sz="6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6E31446-836C-4D34-BCD8-8EF3CBE018AD}"/>
              </a:ext>
            </a:extLst>
          </p:cNvPr>
          <p:cNvSpPr txBox="1"/>
          <p:nvPr/>
        </p:nvSpPr>
        <p:spPr>
          <a:xfrm>
            <a:off x="1097280" y="4528525"/>
            <a:ext cx="3409024" cy="190821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a:t>
            </a:r>
          </a:p>
          <a:p>
            <a:r>
              <a:rPr lang="en-US" sz="2000" dirty="0" err="1">
                <a:latin typeface="Times New Roman" panose="02020603050405020304" pitchFamily="18" charset="0"/>
                <a:cs typeface="Times New Roman" panose="02020603050405020304" pitchFamily="18" charset="0"/>
              </a:rPr>
              <a:t>Trupthi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Rajanna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Srinidhi Garlapati</a:t>
            </a:r>
          </a:p>
          <a:p>
            <a:r>
              <a:rPr lang="en-US" sz="2000" dirty="0" err="1">
                <a:latin typeface="Times New Roman" panose="02020603050405020304" pitchFamily="18" charset="0"/>
                <a:cs typeface="Times New Roman" panose="02020603050405020304" pitchFamily="18" charset="0"/>
              </a:rPr>
              <a:t>Richitha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Gutha</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Sushmitha</a:t>
            </a:r>
            <a:r>
              <a:rPr lang="en-US" sz="2000" dirty="0">
                <a:latin typeface="Times New Roman" panose="02020603050405020304" pitchFamily="18" charset="0"/>
                <a:cs typeface="Times New Roman" panose="02020603050405020304" pitchFamily="18" charset="0"/>
              </a:rPr>
              <a:t> raj </a:t>
            </a:r>
            <a:r>
              <a:rPr lang="en-US" sz="2000" dirty="0" err="1">
                <a:latin typeface="Times New Roman" panose="02020603050405020304" pitchFamily="18" charset="0"/>
                <a:cs typeface="Times New Roman" panose="02020603050405020304" pitchFamily="18" charset="0"/>
              </a:rPr>
              <a:t>Banothu</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003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9D64D23-3B23-4926-9BA4-E0B0EC09D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823913"/>
            <a:ext cx="81724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33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01B0D4C-6A85-4E0E-997C-98D621FB2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823913"/>
            <a:ext cx="957262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53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84D6D28-BC80-4E3B-8999-BC85D163B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823913"/>
            <a:ext cx="94869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20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DFB6FE5-B0A1-4ED8-8F8E-6E401E6B9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78" y="692458"/>
            <a:ext cx="9703293" cy="48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821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E64FC20-B1E4-4A5D-A72A-549E02092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522" y="629020"/>
            <a:ext cx="10184975" cy="5036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27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FF6CAA8-C18F-477A-9DA3-FB30E8CD3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9" y="609600"/>
            <a:ext cx="9953486"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720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65B88253-8816-40C5-9ED7-4CAF1F54C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283" y="619125"/>
            <a:ext cx="8993080" cy="545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30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719EAC67-33FE-4437-A123-BA35F800B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9" y="619125"/>
            <a:ext cx="8876698"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09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034E84-DD1B-4F72-B4F5-4E53E59D1614}"/>
              </a:ext>
            </a:extLst>
          </p:cNvPr>
          <p:cNvSpPr/>
          <p:nvPr/>
        </p:nvSpPr>
        <p:spPr>
          <a:xfrm>
            <a:off x="1430784" y="1582340"/>
            <a:ext cx="9117367"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Our findings highlight that mortality rates tend to increase with age, especially in older populations, due to chronic health conditions such as heart disease and cancer. Additionally, the analysis reveals that males generally have higher mortality rates compared to females, which can be attributed to a combination of behavioral, environmental, and biological factors.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Visualizations such as bar charts, line graphs, histograms, pie-charts and scatter plots offered clear representations of these trends, making the data more accessible and interpretable. These insights are valuable for healthcare providers and policymakers in identifying at-risk demographic groups, allocating resources more effectively, and developing targeted public health interventions.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Overall, this project demonstrates the importance of data-driven analysis in understanding complex public health issues and provides a foundation for further research and policy planning aimed at reducing mortality disparities across different age groups and sexes.</a:t>
            </a:r>
          </a:p>
        </p:txBody>
      </p:sp>
      <p:sp>
        <p:nvSpPr>
          <p:cNvPr id="3" name="TextBox 2">
            <a:extLst>
              <a:ext uri="{FF2B5EF4-FFF2-40B4-BE49-F238E27FC236}">
                <a16:creationId xmlns:a16="http://schemas.microsoft.com/office/drawing/2014/main" id="{067780BD-4641-4073-BC14-71F1B82F45C6}"/>
              </a:ext>
            </a:extLst>
          </p:cNvPr>
          <p:cNvSpPr txBox="1"/>
          <p:nvPr/>
        </p:nvSpPr>
        <p:spPr>
          <a:xfrm>
            <a:off x="4323426" y="568171"/>
            <a:ext cx="227337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353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DDE32-AFB0-4698-90C1-0C5787B935F0}"/>
              </a:ext>
            </a:extLst>
          </p:cNvPr>
          <p:cNvSpPr txBox="1"/>
          <p:nvPr/>
        </p:nvSpPr>
        <p:spPr>
          <a:xfrm>
            <a:off x="4581936" y="684571"/>
            <a:ext cx="225574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4DC595D-FB76-4DC3-BFC5-EF1F585F445E}"/>
              </a:ext>
            </a:extLst>
          </p:cNvPr>
          <p:cNvSpPr/>
          <p:nvPr/>
        </p:nvSpPr>
        <p:spPr>
          <a:xfrm>
            <a:off x="1454868" y="1578692"/>
            <a:ext cx="9565065" cy="1569660"/>
          </a:xfrm>
          <a:prstGeom prst="rect">
            <a:avLst/>
          </a:prstGeom>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hlinkClick r:id="rId2"/>
              </a:rPr>
              <a:t>https://www.kaggle.com/datasets/mahdiehhajian/life-expectancy-around-the-world?resource=download</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hlinkClick r:id="rId3"/>
              </a:rPr>
              <a:t>https://pypi.org/project/pandas/</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hlinkClick r:id="rId4"/>
              </a:rPr>
              <a:t>https://matplotlib.org/stable/index.html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94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A00DA-A583-4BD7-8F32-C87A8EFE9AB2}"/>
              </a:ext>
            </a:extLst>
          </p:cNvPr>
          <p:cNvSpPr txBox="1"/>
          <p:nvPr/>
        </p:nvSpPr>
        <p:spPr>
          <a:xfrm>
            <a:off x="4568980" y="659143"/>
            <a:ext cx="185543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9E6C49-C32B-4DB6-BC24-FBB6BA7CDB17}"/>
              </a:ext>
            </a:extLst>
          </p:cNvPr>
          <p:cNvSpPr txBox="1"/>
          <p:nvPr/>
        </p:nvSpPr>
        <p:spPr>
          <a:xfrm>
            <a:off x="1420427" y="1775534"/>
            <a:ext cx="8753383" cy="372409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this project we are using a Kaggle dataset to analyze annual death rates across different age groups and by sex, focusing on uncovering demographic trends in mortality. By examining age-specific death rates for both males and females, the analysis seeks to highlight key differences in mortality across life stages and between sexes. Using Python's Pandas, Matplotlib and libraries, we conduct data cleaning, exploratory analysis, and create visualizations to present trends clearly. The findings offer valuable insights into age and sex-specific mortality patterns, which can inform healthcare resource allocation and targeted interventions for at-risk populations.</a:t>
            </a:r>
          </a:p>
          <a:p>
            <a:endParaRPr lang="en-US" sz="2000"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505446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975C7-26CC-040F-23B6-5A33E4721D81}"/>
              </a:ext>
            </a:extLst>
          </p:cNvPr>
          <p:cNvSpPr>
            <a:spLocks noGrp="1"/>
          </p:cNvSpPr>
          <p:nvPr>
            <p:ph type="title" idx="4294967295"/>
          </p:nvPr>
        </p:nvSpPr>
        <p:spPr>
          <a:xfrm>
            <a:off x="2133601" y="287338"/>
            <a:ext cx="6469224" cy="1449387"/>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Github</a:t>
            </a:r>
            <a:r>
              <a:rPr lang="en-US" sz="2400" b="1" dirty="0">
                <a:latin typeface="Times New Roman" panose="02020603050405020304" pitchFamily="18" charset="0"/>
                <a:cs typeface="Times New Roman" panose="02020603050405020304" pitchFamily="18" charset="0"/>
              </a:rPr>
              <a:t> Repository Code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C668A3-AA2A-8348-0D68-4D6C4EE8C09E}"/>
              </a:ext>
            </a:extLst>
          </p:cNvPr>
          <p:cNvSpPr>
            <a:spLocks noGrp="1"/>
          </p:cNvSpPr>
          <p:nvPr>
            <p:ph idx="4294967295"/>
          </p:nvPr>
        </p:nvSpPr>
        <p:spPr>
          <a:xfrm>
            <a:off x="1066800" y="1883585"/>
            <a:ext cx="10058400" cy="4022725"/>
          </a:xfrm>
        </p:spPr>
        <p:txBody>
          <a:bodyPr/>
          <a:lstStyle/>
          <a:p>
            <a:endParaRPr lang="en-US" dirty="0"/>
          </a:p>
          <a:p>
            <a:pPr>
              <a:buFont typeface="Arial" panose="020B0604020202020204" pitchFamily="34" charset="0"/>
              <a:buChar char="•"/>
            </a:pPr>
            <a:r>
              <a:rPr lang="en-IN" dirty="0"/>
              <a:t> </a:t>
            </a:r>
            <a:r>
              <a:rPr lang="en-IN" sz="1800" dirty="0" err="1">
                <a:latin typeface="Times New Roman" panose="02020603050405020304" pitchFamily="18" charset="0"/>
                <a:cs typeface="Times New Roman" panose="02020603050405020304" pitchFamily="18" charset="0"/>
              </a:rPr>
              <a:t>Github</a:t>
            </a:r>
            <a:r>
              <a:rPr lang="en-IN" sz="1800" dirty="0">
                <a:latin typeface="Times New Roman" panose="02020603050405020304" pitchFamily="18" charset="0"/>
                <a:cs typeface="Times New Roman" panose="02020603050405020304" pitchFamily="18" charset="0"/>
              </a:rPr>
              <a:t> Repository link</a:t>
            </a:r>
            <a:r>
              <a:rPr lang="en-IN" dirty="0"/>
              <a:t>: </a:t>
            </a:r>
            <a:r>
              <a:rPr lang="en-IN" dirty="0">
                <a:hlinkClick r:id="rId2"/>
              </a:rPr>
              <a:t>https://github.com/RichithaGutha/Group5PythonProject</a:t>
            </a:r>
            <a:endParaRPr lang="en-IN" dirty="0"/>
          </a:p>
          <a:p>
            <a:pPr marL="0" indent="0">
              <a:buNone/>
            </a:pPr>
            <a:endParaRPr lang="en-IN" dirty="0"/>
          </a:p>
          <a:p>
            <a:pPr>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Github</a:t>
            </a:r>
            <a:r>
              <a:rPr lang="en-IN" sz="1800" dirty="0">
                <a:latin typeface="Times New Roman" panose="02020603050405020304" pitchFamily="18" charset="0"/>
                <a:cs typeface="Times New Roman" panose="02020603050405020304" pitchFamily="18" charset="0"/>
              </a:rPr>
              <a:t> Code Link: </a:t>
            </a:r>
            <a:r>
              <a:rPr lang="en-IN" dirty="0">
                <a:hlinkClick r:id="rId3"/>
              </a:rPr>
              <a:t>https://github.com/RichithaGutha/Group5PythonProject/blob/main/MidTerm_Group5.ipynb</a:t>
            </a:r>
            <a:endParaRPr lang="en-IN" dirty="0"/>
          </a:p>
          <a:p>
            <a:pPr marL="0" indent="0">
              <a:buNone/>
            </a:pPr>
            <a:endParaRPr lang="en-IN" dirty="0"/>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Dataset Link: </a:t>
            </a:r>
            <a:r>
              <a:rPr lang="en-IN" dirty="0">
                <a:hlinkClick r:id="rId4"/>
              </a:rPr>
              <a:t>https://github.com/RichithaGutha/Group5PythonProject/blob/main/annual-death-rates-in-different-age-groups-by-sex.csv</a:t>
            </a:r>
            <a:endParaRPr lang="en-IN" dirty="0"/>
          </a:p>
          <a:p>
            <a:pPr marL="0" indent="0">
              <a:buNone/>
            </a:pPr>
            <a:endParaRPr lang="en-IN" dirty="0"/>
          </a:p>
        </p:txBody>
      </p:sp>
    </p:spTree>
    <p:extLst>
      <p:ext uri="{BB962C8B-B14F-4D97-AF65-F5344CB8AC3E}">
        <p14:creationId xmlns:p14="http://schemas.microsoft.com/office/powerpoint/2010/main" val="1616685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B7B195-4155-4F43-BEF6-121FBE1F789D}"/>
              </a:ext>
            </a:extLst>
          </p:cNvPr>
          <p:cNvSpPr txBox="1"/>
          <p:nvPr/>
        </p:nvSpPr>
        <p:spPr>
          <a:xfrm>
            <a:off x="2036190" y="2102177"/>
            <a:ext cx="7733977" cy="1569660"/>
          </a:xfrm>
          <a:prstGeom prst="rect">
            <a:avLst/>
          </a:prstGeom>
          <a:noFill/>
        </p:spPr>
        <p:txBody>
          <a:bodyPr wrap="none" rtlCol="0">
            <a:spAutoFit/>
          </a:bodyPr>
          <a:lstStyle/>
          <a:p>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23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84EF3-F11C-4BD2-8629-52A4F73C44E6}"/>
              </a:ext>
            </a:extLst>
          </p:cNvPr>
          <p:cNvSpPr txBox="1"/>
          <p:nvPr/>
        </p:nvSpPr>
        <p:spPr>
          <a:xfrm>
            <a:off x="4367579" y="699689"/>
            <a:ext cx="265008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54C833-7E2F-47B9-B06B-AE14F0FE589C}"/>
              </a:ext>
            </a:extLst>
          </p:cNvPr>
          <p:cNvSpPr txBox="1"/>
          <p:nvPr/>
        </p:nvSpPr>
        <p:spPr>
          <a:xfrm>
            <a:off x="1200173" y="1710760"/>
            <a:ext cx="10003446"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Analyzing mortality rates by age group and sex provides crucial insights into public health trends, helping to identify vulnerable demographics and informing healthcare planning. Age and biological sex are key factors influencing mortality rates, with older age groups typically showing higher rates due to chronic illnesses, and notable differences between males and females attributable to various biological, social, and behavioral factors.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utilizes a Kaggle dataset on annual death rates segmented by age group and sex. Leveraging Python libraries such as Pandas for data processing and Matplotlib for visualization, the analysis aims to reveal patterns  in mortality rates across demographic groups.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examining these patterns, we can better understand demographic health dynamics and provide data-driven insights that can guide public health interventions and resource allocation.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81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2C6C1-35E7-4B22-8975-8D8DC282C883}"/>
              </a:ext>
            </a:extLst>
          </p:cNvPr>
          <p:cNvSpPr txBox="1"/>
          <p:nvPr/>
        </p:nvSpPr>
        <p:spPr>
          <a:xfrm>
            <a:off x="4953740" y="470516"/>
            <a:ext cx="159453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DATASET</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23860B-FA99-4FD3-AB14-6775FDCCC72E}"/>
              </a:ext>
            </a:extLst>
          </p:cNvPr>
          <p:cNvPicPr>
            <a:picLocks noChangeAspect="1"/>
          </p:cNvPicPr>
          <p:nvPr/>
        </p:nvPicPr>
        <p:blipFill>
          <a:blip r:embed="rId2"/>
          <a:stretch>
            <a:fillRect/>
          </a:stretch>
        </p:blipFill>
        <p:spPr>
          <a:xfrm>
            <a:off x="963227" y="2512381"/>
            <a:ext cx="7981025" cy="3620952"/>
          </a:xfrm>
          <a:prstGeom prst="rect">
            <a:avLst/>
          </a:prstGeom>
        </p:spPr>
      </p:pic>
      <p:sp>
        <p:nvSpPr>
          <p:cNvPr id="5" name="TextBox 4">
            <a:extLst>
              <a:ext uri="{FF2B5EF4-FFF2-40B4-BE49-F238E27FC236}">
                <a16:creationId xmlns:a16="http://schemas.microsoft.com/office/drawing/2014/main" id="{9318F4CA-860C-4CC8-B041-427A0ACE6611}"/>
              </a:ext>
            </a:extLst>
          </p:cNvPr>
          <p:cNvSpPr txBox="1"/>
          <p:nvPr/>
        </p:nvSpPr>
        <p:spPr>
          <a:xfrm>
            <a:off x="907988" y="1358219"/>
            <a:ext cx="1608133"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ROWS:19923</a:t>
            </a:r>
          </a:p>
          <a:p>
            <a:r>
              <a:rPr lang="en-US" dirty="0">
                <a:latin typeface="Times New Roman" panose="02020603050405020304" pitchFamily="18" charset="0"/>
                <a:cs typeface="Times New Roman" panose="02020603050405020304" pitchFamily="18" charset="0"/>
              </a:rPr>
              <a:t>COLUMNS:17</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6EF165E-22B3-42A6-B2AE-BAE7140F4709}"/>
              </a:ext>
            </a:extLst>
          </p:cNvPr>
          <p:cNvSpPr txBox="1"/>
          <p:nvPr/>
        </p:nvSpPr>
        <p:spPr>
          <a:xfrm>
            <a:off x="907988" y="2143049"/>
            <a:ext cx="357463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FIRST FIVE ROWS OF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96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16358-B5FF-4FBF-BF7D-6A17064C0A27}"/>
              </a:ext>
            </a:extLst>
          </p:cNvPr>
          <p:cNvSpPr txBox="1"/>
          <p:nvPr/>
        </p:nvSpPr>
        <p:spPr>
          <a:xfrm>
            <a:off x="1004656" y="1129202"/>
            <a:ext cx="10182688" cy="501675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Handling Missing Values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Identifying Missing Data: If there were missing values in the "Death Rate" column, we filled them using the mean value of that column.</a:t>
            </a:r>
          </a:p>
          <a:p>
            <a:r>
              <a:rPr lang="en-US" sz="2000" b="1" dirty="0">
                <a:latin typeface="Times New Roman" panose="02020603050405020304" pitchFamily="18" charset="0"/>
                <a:cs typeface="Times New Roman" panose="02020603050405020304" pitchFamily="18" charset="0"/>
              </a:rPr>
              <a:t>Data Type Conversion:</a:t>
            </a:r>
          </a:p>
          <a:p>
            <a:r>
              <a:rPr lang="en-US" sz="2000" dirty="0">
                <a:latin typeface="Times New Roman" panose="02020603050405020304" pitchFamily="18" charset="0"/>
                <a:cs typeface="Times New Roman" panose="02020603050405020304" pitchFamily="18" charset="0"/>
              </a:rPr>
              <a:t>Year Conversion: The "Year" column was converted into a datetime format Encoding Categorical Variables</a:t>
            </a:r>
          </a:p>
          <a:p>
            <a:r>
              <a:rPr lang="en-US" sz="2000" b="1" dirty="0">
                <a:latin typeface="Times New Roman" panose="02020603050405020304" pitchFamily="18" charset="0"/>
                <a:cs typeface="Times New Roman" panose="02020603050405020304" pitchFamily="18" charset="0"/>
              </a:rPr>
              <a:t>Sex Encoding: </a:t>
            </a:r>
            <a:r>
              <a:rPr lang="en-US" sz="2000" dirty="0">
                <a:latin typeface="Times New Roman" panose="02020603050405020304" pitchFamily="18" charset="0"/>
                <a:cs typeface="Times New Roman" panose="02020603050405020304" pitchFamily="18" charset="0"/>
              </a:rPr>
              <a:t>The "Sex" column, which had string values ('Female' and 'Male'), was converted into numerical </a:t>
            </a:r>
            <a:r>
              <a:rPr lang="en-US" sz="2000" dirty="0" err="1">
                <a:latin typeface="Times New Roman" panose="02020603050405020304" pitchFamily="18" charset="0"/>
                <a:cs typeface="Times New Roman" panose="02020603050405020304" pitchFamily="18" charset="0"/>
              </a:rPr>
              <a:t>values.This</a:t>
            </a:r>
            <a:r>
              <a:rPr lang="en-US" sz="2000" dirty="0">
                <a:latin typeface="Times New Roman" panose="02020603050405020304" pitchFamily="18" charset="0"/>
                <a:cs typeface="Times New Roman" panose="02020603050405020304" pitchFamily="18" charset="0"/>
              </a:rPr>
              <a:t> encoding is useful for certain statistical analyses and machine learning models.</a:t>
            </a:r>
          </a:p>
          <a:p>
            <a:r>
              <a:rPr lang="en-US" sz="2000" b="1" dirty="0">
                <a:latin typeface="Times New Roman" panose="02020603050405020304" pitchFamily="18" charset="0"/>
                <a:cs typeface="Times New Roman" panose="02020603050405020304" pitchFamily="18" charset="0"/>
              </a:rPr>
              <a:t>Normalizing/Scaling Data:</a:t>
            </a:r>
          </a:p>
          <a:p>
            <a:r>
              <a:rPr lang="en-US" sz="2000" dirty="0">
                <a:latin typeface="Times New Roman" panose="02020603050405020304" pitchFamily="18" charset="0"/>
                <a:cs typeface="Times New Roman" panose="02020603050405020304" pitchFamily="18" charset="0"/>
              </a:rPr>
              <a:t>Normalization: We applied the </a:t>
            </a:r>
            <a:r>
              <a:rPr lang="en-US" sz="2000" dirty="0" err="1">
                <a:latin typeface="Times New Roman" panose="02020603050405020304" pitchFamily="18" charset="0"/>
                <a:cs typeface="Times New Roman" panose="02020603050405020304" pitchFamily="18" charset="0"/>
              </a:rPr>
              <a:t>MinMaxScaler</a:t>
            </a:r>
            <a:r>
              <a:rPr lang="en-US" sz="2000" dirty="0">
                <a:latin typeface="Times New Roman" panose="02020603050405020304" pitchFamily="18" charset="0"/>
                <a:cs typeface="Times New Roman" panose="02020603050405020304" pitchFamily="18" charset="0"/>
              </a:rPr>
              <a:t> to the "Death Rate" column using scaling the values to a range between 0 and 1, which is especially useful when comparing data across different scales.</a:t>
            </a:r>
          </a:p>
          <a:p>
            <a:r>
              <a:rPr lang="en-US" sz="2000" b="1" dirty="0">
                <a:latin typeface="Times New Roman" panose="02020603050405020304" pitchFamily="18" charset="0"/>
                <a:cs typeface="Times New Roman" panose="02020603050405020304" pitchFamily="18" charset="0"/>
              </a:rPr>
              <a:t>Saving the Cleaned Dataset:</a:t>
            </a:r>
          </a:p>
          <a:p>
            <a:r>
              <a:rPr lang="en-US" sz="2000" dirty="0">
                <a:latin typeface="Times New Roman" panose="02020603050405020304" pitchFamily="18" charset="0"/>
                <a:cs typeface="Times New Roman" panose="02020603050405020304" pitchFamily="18" charset="0"/>
              </a:rPr>
              <a:t>After preprocessing, we saved the cleaned dataset to ensure the processed data is stored for further analysis or modeling.</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D0F65A-5BEB-4A9C-AAA1-AB5E620DFFF7}"/>
              </a:ext>
            </a:extLst>
          </p:cNvPr>
          <p:cNvSpPr txBox="1"/>
          <p:nvPr/>
        </p:nvSpPr>
        <p:spPr>
          <a:xfrm>
            <a:off x="4225771" y="405626"/>
            <a:ext cx="280237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PREPROCESSING</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19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76D77-8D0F-49F0-86C1-3EAF35901E3E}"/>
              </a:ext>
            </a:extLst>
          </p:cNvPr>
          <p:cNvSpPr txBox="1"/>
          <p:nvPr/>
        </p:nvSpPr>
        <p:spPr>
          <a:xfrm>
            <a:off x="3897296" y="248575"/>
            <a:ext cx="421918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LITERATURE  REVIEW</a:t>
            </a:r>
            <a:endParaRPr lang="en-IN" sz="24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F8028CC-BA06-4C81-94FD-E92A2363473F}"/>
              </a:ext>
            </a:extLst>
          </p:cNvPr>
          <p:cNvGraphicFramePr>
            <a:graphicFrameLocks noGrp="1"/>
          </p:cNvGraphicFramePr>
          <p:nvPr>
            <p:extLst>
              <p:ext uri="{D42A27DB-BD31-4B8C-83A1-F6EECF244321}">
                <p14:modId xmlns:p14="http://schemas.microsoft.com/office/powerpoint/2010/main" val="1034664741"/>
              </p:ext>
            </p:extLst>
          </p:nvPr>
        </p:nvGraphicFramePr>
        <p:xfrm>
          <a:off x="532662" y="899308"/>
          <a:ext cx="10653202" cy="5059384"/>
        </p:xfrm>
        <a:graphic>
          <a:graphicData uri="http://schemas.openxmlformats.org/drawingml/2006/table">
            <a:tbl>
              <a:tblPr firstRow="1" bandRow="1">
                <a:tableStyleId>{5C22544A-7EE6-4342-B048-85BDC9FD1C3A}</a:tableStyleId>
              </a:tblPr>
              <a:tblGrid>
                <a:gridCol w="965940">
                  <a:extLst>
                    <a:ext uri="{9D8B030D-6E8A-4147-A177-3AD203B41FA5}">
                      <a16:colId xmlns:a16="http://schemas.microsoft.com/office/drawing/2014/main" val="2029609078"/>
                    </a:ext>
                  </a:extLst>
                </a:gridCol>
                <a:gridCol w="2441115">
                  <a:extLst>
                    <a:ext uri="{9D8B030D-6E8A-4147-A177-3AD203B41FA5}">
                      <a16:colId xmlns:a16="http://schemas.microsoft.com/office/drawing/2014/main" val="1147500469"/>
                    </a:ext>
                  </a:extLst>
                </a:gridCol>
                <a:gridCol w="3309492">
                  <a:extLst>
                    <a:ext uri="{9D8B030D-6E8A-4147-A177-3AD203B41FA5}">
                      <a16:colId xmlns:a16="http://schemas.microsoft.com/office/drawing/2014/main" val="2258459428"/>
                    </a:ext>
                  </a:extLst>
                </a:gridCol>
                <a:gridCol w="3936655">
                  <a:extLst>
                    <a:ext uri="{9D8B030D-6E8A-4147-A177-3AD203B41FA5}">
                      <a16:colId xmlns:a16="http://schemas.microsoft.com/office/drawing/2014/main" val="2357465808"/>
                    </a:ext>
                  </a:extLst>
                </a:gridCol>
              </a:tblGrid>
              <a:tr h="408746">
                <a:tc>
                  <a:txBody>
                    <a:bodyPr/>
                    <a:lstStyle/>
                    <a:p>
                      <a:r>
                        <a:rPr lang="en-US" sz="1800" dirty="0">
                          <a:latin typeface="Times New Roman" panose="02020603050405020304" pitchFamily="18" charset="0"/>
                          <a:cs typeface="Times New Roman" panose="02020603050405020304" pitchFamily="18" charset="0"/>
                        </a:rPr>
                        <a:t>S.NO</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Paper and Publication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Findings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6794870"/>
                  </a:ext>
                </a:extLst>
              </a:tr>
              <a:tr h="1380668">
                <a:tc>
                  <a:txBody>
                    <a:bodyPr/>
                    <a:lstStyle/>
                    <a:p>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WHO (2022)</a:t>
                      </a:r>
                    </a:p>
                  </a:txBody>
                  <a:tcPr/>
                </a:tc>
                <a:tc>
                  <a:txBody>
                    <a:bodyPr/>
                    <a:lstStyle/>
                    <a:p>
                      <a:r>
                        <a:rPr lang="en-US" sz="1800" dirty="0">
                          <a:latin typeface="Times New Roman" panose="02020603050405020304" pitchFamily="18" charset="0"/>
                          <a:cs typeface="Times New Roman" panose="02020603050405020304" pitchFamily="18" charset="0"/>
                        </a:rPr>
                        <a:t>World Health Organization Global Health Data.</a:t>
                      </a:r>
                      <a:r>
                        <a:rPr lang="en-IN" sz="1800" dirty="0">
                          <a:latin typeface="Times New Roman" panose="02020603050405020304" pitchFamily="18" charset="0"/>
                          <a:cs typeface="Times New Roman" panose="02020603050405020304" pitchFamily="18" charset="0"/>
                        </a:rPr>
                        <a:t> World Health Organization</a:t>
                      </a:r>
                    </a:p>
                  </a:txBody>
                  <a:tcPr/>
                </a:tc>
                <a:tc>
                  <a:txBody>
                    <a:bodyPr/>
                    <a:lstStyle/>
                    <a:p>
                      <a:r>
                        <a:rPr lang="en-US" sz="1800" dirty="0">
                          <a:latin typeface="Times New Roman" panose="02020603050405020304" pitchFamily="18" charset="0"/>
                          <a:cs typeface="Times New Roman" panose="02020603050405020304" pitchFamily="18" charset="0"/>
                        </a:rPr>
                        <a:t>Found that older populations have significantly higher mortality rates due to chronic diseases such as heart disease, cancer, and respiratory illnesses.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2093193"/>
                  </a:ext>
                </a:extLst>
              </a:tr>
              <a:tr h="1634985">
                <a:tc>
                  <a:txBody>
                    <a:bodyPr/>
                    <a:lstStyle/>
                    <a:p>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Lozano et al. (2013)</a:t>
                      </a:r>
                    </a:p>
                  </a:txBody>
                  <a:tcPr/>
                </a:tc>
                <a:tc>
                  <a:txBody>
                    <a:bodyPr/>
                    <a:lstStyle/>
                    <a:p>
                      <a:r>
                        <a:rPr lang="en-US" sz="1800" dirty="0">
                          <a:latin typeface="Times New Roman" panose="02020603050405020304" pitchFamily="18" charset="0"/>
                          <a:cs typeface="Times New Roman" panose="02020603050405020304" pitchFamily="18" charset="0"/>
                        </a:rPr>
                        <a:t>Global and Regional Mortality Patterns in the 21st Century.</a:t>
                      </a:r>
                      <a:r>
                        <a:rPr lang="en-IN" sz="1800" dirty="0">
                          <a:latin typeface="Times New Roman" panose="02020603050405020304" pitchFamily="18" charset="0"/>
                          <a:cs typeface="Times New Roman" panose="02020603050405020304" pitchFamily="18" charset="0"/>
                        </a:rPr>
                        <a:t> The Lancet</a:t>
                      </a:r>
                    </a:p>
                  </a:txBody>
                  <a:tcPr/>
                </a:tc>
                <a:tc>
                  <a:txBody>
                    <a:bodyPr/>
                    <a:lstStyle/>
                    <a:p>
                      <a:r>
                        <a:rPr lang="en-US" sz="1800" dirty="0">
                          <a:latin typeface="Times New Roman" panose="02020603050405020304" pitchFamily="18" charset="0"/>
                          <a:cs typeface="Times New Roman" panose="02020603050405020304" pitchFamily="18" charset="0"/>
                        </a:rPr>
                        <a:t>Identified that younger age groups in low- and middle-income countries face higher mortality from accidents and infectious diseases compared to high-income countries.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2869079"/>
                  </a:ext>
                </a:extLst>
              </a:tr>
              <a:tr h="1634985">
                <a:tc>
                  <a:txBody>
                    <a:bodyPr/>
                    <a:lstStyle/>
                    <a:p>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err="1">
                          <a:latin typeface="Times New Roman" panose="02020603050405020304" pitchFamily="18" charset="0"/>
                          <a:cs typeface="Times New Roman" panose="02020603050405020304" pitchFamily="18" charset="0"/>
                        </a:rPr>
                        <a:t>Haghani</a:t>
                      </a:r>
                      <a:r>
                        <a:rPr lang="en-IN" sz="1800" dirty="0">
                          <a:latin typeface="Times New Roman" panose="02020603050405020304" pitchFamily="18" charset="0"/>
                          <a:cs typeface="Times New Roman" panose="02020603050405020304" pitchFamily="18" charset="0"/>
                        </a:rPr>
                        <a:t> &amp; </a:t>
                      </a:r>
                      <a:r>
                        <a:rPr lang="en-IN" sz="1800" dirty="0" err="1">
                          <a:latin typeface="Times New Roman" panose="02020603050405020304" pitchFamily="18" charset="0"/>
                          <a:cs typeface="Times New Roman" panose="02020603050405020304" pitchFamily="18" charset="0"/>
                        </a:rPr>
                        <a:t>Borsboom</a:t>
                      </a:r>
                      <a:r>
                        <a:rPr lang="en-IN" sz="1800" dirty="0">
                          <a:latin typeface="Times New Roman" panose="02020603050405020304" pitchFamily="18" charset="0"/>
                          <a:cs typeface="Times New Roman" panose="02020603050405020304" pitchFamily="18" charset="0"/>
                        </a:rPr>
                        <a:t> (2021)</a:t>
                      </a:r>
                    </a:p>
                  </a:txBody>
                  <a:tcPr/>
                </a:tc>
                <a:tc>
                  <a:txBody>
                    <a:bodyPr/>
                    <a:lstStyle/>
                    <a:p>
                      <a:r>
                        <a:rPr lang="en-US" sz="1800" dirty="0">
                          <a:latin typeface="Times New Roman" panose="02020603050405020304" pitchFamily="18" charset="0"/>
                          <a:cs typeface="Times New Roman" panose="02020603050405020304" pitchFamily="18" charset="0"/>
                        </a:rPr>
                        <a:t>Using Python for Analyzing Demographic Mortality Data. Journal of Data Science and Analytics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Showed the effectiveness of Python-based analytics to study sex differences in mortality across different life stages. Emphasized the use of Python libraries like Pandas for data analysis.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8451615"/>
                  </a:ext>
                </a:extLst>
              </a:tr>
            </a:tbl>
          </a:graphicData>
        </a:graphic>
      </p:graphicFrame>
    </p:spTree>
    <p:extLst>
      <p:ext uri="{BB962C8B-B14F-4D97-AF65-F5344CB8AC3E}">
        <p14:creationId xmlns:p14="http://schemas.microsoft.com/office/powerpoint/2010/main" val="221465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A792E2C-9FA9-49A5-833E-91499D38F677}"/>
              </a:ext>
            </a:extLst>
          </p:cNvPr>
          <p:cNvGraphicFramePr>
            <a:graphicFrameLocks noGrp="1"/>
          </p:cNvGraphicFramePr>
          <p:nvPr>
            <p:extLst>
              <p:ext uri="{D42A27DB-BD31-4B8C-83A1-F6EECF244321}">
                <p14:modId xmlns:p14="http://schemas.microsoft.com/office/powerpoint/2010/main" val="1518421445"/>
              </p:ext>
            </p:extLst>
          </p:nvPr>
        </p:nvGraphicFramePr>
        <p:xfrm>
          <a:off x="877903" y="2051316"/>
          <a:ext cx="2646532" cy="1029235"/>
        </p:xfrm>
        <a:graphic>
          <a:graphicData uri="http://schemas.openxmlformats.org/drawingml/2006/table">
            <a:tbl>
              <a:tblPr firstRow="1" bandRow="1">
                <a:tableStyleId>{5C22544A-7EE6-4342-B048-85BDC9FD1C3A}</a:tableStyleId>
              </a:tblPr>
              <a:tblGrid>
                <a:gridCol w="2646532">
                  <a:extLst>
                    <a:ext uri="{9D8B030D-6E8A-4147-A177-3AD203B41FA5}">
                      <a16:colId xmlns:a16="http://schemas.microsoft.com/office/drawing/2014/main" val="3634190674"/>
                    </a:ext>
                  </a:extLst>
                </a:gridCol>
              </a:tblGrid>
              <a:tr h="1029235">
                <a:tc>
                  <a:txBody>
                    <a:bodyPr/>
                    <a:lstStyle/>
                    <a:p>
                      <a:r>
                        <a:rPr lang="en-US" dirty="0"/>
                        <a:t>       </a:t>
                      </a:r>
                    </a:p>
                    <a:p>
                      <a:r>
                        <a:rPr lang="en-US" dirty="0"/>
                        <a:t>DATA COLLECTION</a:t>
                      </a:r>
                      <a:endParaRPr lang="en-IN" dirty="0"/>
                    </a:p>
                  </a:txBody>
                  <a:tcPr/>
                </a:tc>
                <a:extLst>
                  <a:ext uri="{0D108BD9-81ED-4DB2-BD59-A6C34878D82A}">
                    <a16:rowId xmlns:a16="http://schemas.microsoft.com/office/drawing/2014/main" val="407596775"/>
                  </a:ext>
                </a:extLst>
              </a:tr>
            </a:tbl>
          </a:graphicData>
        </a:graphic>
      </p:graphicFrame>
      <p:graphicFrame>
        <p:nvGraphicFramePr>
          <p:cNvPr id="6" name="Table 2">
            <a:extLst>
              <a:ext uri="{FF2B5EF4-FFF2-40B4-BE49-F238E27FC236}">
                <a16:creationId xmlns:a16="http://schemas.microsoft.com/office/drawing/2014/main" id="{28F62251-DC13-4FC6-B18B-4F0BF41013FC}"/>
              </a:ext>
            </a:extLst>
          </p:cNvPr>
          <p:cNvGraphicFramePr>
            <a:graphicFrameLocks noGrp="1"/>
          </p:cNvGraphicFramePr>
          <p:nvPr>
            <p:extLst>
              <p:ext uri="{D42A27DB-BD31-4B8C-83A1-F6EECF244321}">
                <p14:modId xmlns:p14="http://schemas.microsoft.com/office/powerpoint/2010/main" val="3517737584"/>
              </p:ext>
            </p:extLst>
          </p:nvPr>
        </p:nvGraphicFramePr>
        <p:xfrm>
          <a:off x="877903" y="3561999"/>
          <a:ext cx="2646532" cy="1029235"/>
        </p:xfrm>
        <a:graphic>
          <a:graphicData uri="http://schemas.openxmlformats.org/drawingml/2006/table">
            <a:tbl>
              <a:tblPr firstRow="1" bandRow="1">
                <a:tableStyleId>{5C22544A-7EE6-4342-B048-85BDC9FD1C3A}</a:tableStyleId>
              </a:tblPr>
              <a:tblGrid>
                <a:gridCol w="2646532">
                  <a:extLst>
                    <a:ext uri="{9D8B030D-6E8A-4147-A177-3AD203B41FA5}">
                      <a16:colId xmlns:a16="http://schemas.microsoft.com/office/drawing/2014/main" val="3634190674"/>
                    </a:ext>
                  </a:extLst>
                </a:gridCol>
              </a:tblGrid>
              <a:tr h="1029235">
                <a:tc>
                  <a:txBody>
                    <a:bodyPr/>
                    <a:lstStyle/>
                    <a:p>
                      <a:r>
                        <a:rPr lang="en-US" dirty="0"/>
                        <a:t>       </a:t>
                      </a:r>
                    </a:p>
                    <a:p>
                      <a:r>
                        <a:rPr lang="en-US" dirty="0"/>
                        <a:t>           DATA VISUALIZATION</a:t>
                      </a:r>
                      <a:endParaRPr lang="en-IN" dirty="0"/>
                    </a:p>
                  </a:txBody>
                  <a:tcPr/>
                </a:tc>
                <a:extLst>
                  <a:ext uri="{0D108BD9-81ED-4DB2-BD59-A6C34878D82A}">
                    <a16:rowId xmlns:a16="http://schemas.microsoft.com/office/drawing/2014/main" val="407596775"/>
                  </a:ext>
                </a:extLst>
              </a:tr>
            </a:tbl>
          </a:graphicData>
        </a:graphic>
      </p:graphicFrame>
      <p:graphicFrame>
        <p:nvGraphicFramePr>
          <p:cNvPr id="7" name="Table 2">
            <a:extLst>
              <a:ext uri="{FF2B5EF4-FFF2-40B4-BE49-F238E27FC236}">
                <a16:creationId xmlns:a16="http://schemas.microsoft.com/office/drawing/2014/main" id="{179C70AE-B4B6-417D-9EE7-3C716AC94A4B}"/>
              </a:ext>
            </a:extLst>
          </p:cNvPr>
          <p:cNvGraphicFramePr>
            <a:graphicFrameLocks noGrp="1"/>
          </p:cNvGraphicFramePr>
          <p:nvPr>
            <p:extLst>
              <p:ext uri="{D42A27DB-BD31-4B8C-83A1-F6EECF244321}">
                <p14:modId xmlns:p14="http://schemas.microsoft.com/office/powerpoint/2010/main" val="2688087338"/>
              </p:ext>
            </p:extLst>
          </p:nvPr>
        </p:nvGraphicFramePr>
        <p:xfrm>
          <a:off x="4155243" y="2051316"/>
          <a:ext cx="2646532" cy="1029235"/>
        </p:xfrm>
        <a:graphic>
          <a:graphicData uri="http://schemas.openxmlformats.org/drawingml/2006/table">
            <a:tbl>
              <a:tblPr firstRow="1" bandRow="1">
                <a:tableStyleId>{5C22544A-7EE6-4342-B048-85BDC9FD1C3A}</a:tableStyleId>
              </a:tblPr>
              <a:tblGrid>
                <a:gridCol w="2646532">
                  <a:extLst>
                    <a:ext uri="{9D8B030D-6E8A-4147-A177-3AD203B41FA5}">
                      <a16:colId xmlns:a16="http://schemas.microsoft.com/office/drawing/2014/main" val="3634190674"/>
                    </a:ext>
                  </a:extLst>
                </a:gridCol>
              </a:tblGrid>
              <a:tr h="1029235">
                <a:tc>
                  <a:txBody>
                    <a:bodyPr/>
                    <a:lstStyle/>
                    <a:p>
                      <a:r>
                        <a:rPr lang="en-US" dirty="0"/>
                        <a:t>       </a:t>
                      </a:r>
                    </a:p>
                    <a:p>
                      <a:r>
                        <a:rPr lang="en-US" dirty="0"/>
                        <a:t>            DATA        </a:t>
                      </a:r>
                    </a:p>
                    <a:p>
                      <a:r>
                        <a:rPr lang="en-US" dirty="0"/>
                        <a:t>   PREPROCESSING</a:t>
                      </a:r>
                      <a:endParaRPr lang="en-IN" dirty="0"/>
                    </a:p>
                  </a:txBody>
                  <a:tcPr/>
                </a:tc>
                <a:extLst>
                  <a:ext uri="{0D108BD9-81ED-4DB2-BD59-A6C34878D82A}">
                    <a16:rowId xmlns:a16="http://schemas.microsoft.com/office/drawing/2014/main" val="407596775"/>
                  </a:ext>
                </a:extLst>
              </a:tr>
            </a:tbl>
          </a:graphicData>
        </a:graphic>
      </p:graphicFrame>
      <p:graphicFrame>
        <p:nvGraphicFramePr>
          <p:cNvPr id="8" name="Table 2">
            <a:extLst>
              <a:ext uri="{FF2B5EF4-FFF2-40B4-BE49-F238E27FC236}">
                <a16:creationId xmlns:a16="http://schemas.microsoft.com/office/drawing/2014/main" id="{15D02BE5-246E-4319-94C5-0D528EDCA2DF}"/>
              </a:ext>
            </a:extLst>
          </p:cNvPr>
          <p:cNvGraphicFramePr>
            <a:graphicFrameLocks noGrp="1"/>
          </p:cNvGraphicFramePr>
          <p:nvPr>
            <p:extLst>
              <p:ext uri="{D42A27DB-BD31-4B8C-83A1-F6EECF244321}">
                <p14:modId xmlns:p14="http://schemas.microsoft.com/office/powerpoint/2010/main" val="1447078514"/>
              </p:ext>
            </p:extLst>
          </p:nvPr>
        </p:nvGraphicFramePr>
        <p:xfrm>
          <a:off x="4281010" y="3561999"/>
          <a:ext cx="2646532" cy="1029235"/>
        </p:xfrm>
        <a:graphic>
          <a:graphicData uri="http://schemas.openxmlformats.org/drawingml/2006/table">
            <a:tbl>
              <a:tblPr firstRow="1" bandRow="1">
                <a:tableStyleId>{5C22544A-7EE6-4342-B048-85BDC9FD1C3A}</a:tableStyleId>
              </a:tblPr>
              <a:tblGrid>
                <a:gridCol w="2646532">
                  <a:extLst>
                    <a:ext uri="{9D8B030D-6E8A-4147-A177-3AD203B41FA5}">
                      <a16:colId xmlns:a16="http://schemas.microsoft.com/office/drawing/2014/main" val="3634190674"/>
                    </a:ext>
                  </a:extLst>
                </a:gridCol>
              </a:tblGrid>
              <a:tr h="1029235">
                <a:tc>
                  <a:txBody>
                    <a:bodyPr/>
                    <a:lstStyle/>
                    <a:p>
                      <a:r>
                        <a:rPr lang="en-US" dirty="0"/>
                        <a:t>       </a:t>
                      </a:r>
                    </a:p>
                    <a:p>
                      <a:r>
                        <a:rPr lang="en-US" dirty="0"/>
                        <a:t>         ANALYSIS</a:t>
                      </a:r>
                    </a:p>
                  </a:txBody>
                  <a:tcPr/>
                </a:tc>
                <a:extLst>
                  <a:ext uri="{0D108BD9-81ED-4DB2-BD59-A6C34878D82A}">
                    <a16:rowId xmlns:a16="http://schemas.microsoft.com/office/drawing/2014/main" val="407596775"/>
                  </a:ext>
                </a:extLst>
              </a:tr>
            </a:tbl>
          </a:graphicData>
        </a:graphic>
      </p:graphicFrame>
      <p:graphicFrame>
        <p:nvGraphicFramePr>
          <p:cNvPr id="9" name="Table 2">
            <a:extLst>
              <a:ext uri="{FF2B5EF4-FFF2-40B4-BE49-F238E27FC236}">
                <a16:creationId xmlns:a16="http://schemas.microsoft.com/office/drawing/2014/main" id="{9424A37C-72BC-49DF-B77D-AEDA9DD9325C}"/>
              </a:ext>
            </a:extLst>
          </p:cNvPr>
          <p:cNvGraphicFramePr>
            <a:graphicFrameLocks noGrp="1"/>
          </p:cNvGraphicFramePr>
          <p:nvPr>
            <p:extLst>
              <p:ext uri="{D42A27DB-BD31-4B8C-83A1-F6EECF244321}">
                <p14:modId xmlns:p14="http://schemas.microsoft.com/office/powerpoint/2010/main" val="4209226674"/>
              </p:ext>
            </p:extLst>
          </p:nvPr>
        </p:nvGraphicFramePr>
        <p:xfrm>
          <a:off x="7432583" y="2051316"/>
          <a:ext cx="2646532" cy="1029235"/>
        </p:xfrm>
        <a:graphic>
          <a:graphicData uri="http://schemas.openxmlformats.org/drawingml/2006/table">
            <a:tbl>
              <a:tblPr firstRow="1" bandRow="1">
                <a:tableStyleId>{5C22544A-7EE6-4342-B048-85BDC9FD1C3A}</a:tableStyleId>
              </a:tblPr>
              <a:tblGrid>
                <a:gridCol w="2646532">
                  <a:extLst>
                    <a:ext uri="{9D8B030D-6E8A-4147-A177-3AD203B41FA5}">
                      <a16:colId xmlns:a16="http://schemas.microsoft.com/office/drawing/2014/main" val="3634190674"/>
                    </a:ext>
                  </a:extLst>
                </a:gridCol>
              </a:tblGrid>
              <a:tr h="1029235">
                <a:tc>
                  <a:txBody>
                    <a:bodyPr/>
                    <a:lstStyle/>
                    <a:p>
                      <a:r>
                        <a:rPr lang="en-US" dirty="0"/>
                        <a:t>       </a:t>
                      </a:r>
                    </a:p>
                    <a:p>
                      <a:r>
                        <a:rPr lang="en-US" dirty="0"/>
                        <a:t>     EXPLORATORY       DATA  ANALYSIS</a:t>
                      </a:r>
                      <a:endParaRPr lang="en-IN" dirty="0"/>
                    </a:p>
                  </a:txBody>
                  <a:tcPr/>
                </a:tc>
                <a:extLst>
                  <a:ext uri="{0D108BD9-81ED-4DB2-BD59-A6C34878D82A}">
                    <a16:rowId xmlns:a16="http://schemas.microsoft.com/office/drawing/2014/main" val="407596775"/>
                  </a:ext>
                </a:extLst>
              </a:tr>
            </a:tbl>
          </a:graphicData>
        </a:graphic>
      </p:graphicFrame>
      <p:graphicFrame>
        <p:nvGraphicFramePr>
          <p:cNvPr id="12" name="Table 2">
            <a:extLst>
              <a:ext uri="{FF2B5EF4-FFF2-40B4-BE49-F238E27FC236}">
                <a16:creationId xmlns:a16="http://schemas.microsoft.com/office/drawing/2014/main" id="{4190E9DF-9C4A-4C14-ABE6-48E72A3FC567}"/>
              </a:ext>
            </a:extLst>
          </p:cNvPr>
          <p:cNvGraphicFramePr>
            <a:graphicFrameLocks noGrp="1"/>
          </p:cNvGraphicFramePr>
          <p:nvPr>
            <p:extLst>
              <p:ext uri="{D42A27DB-BD31-4B8C-83A1-F6EECF244321}">
                <p14:modId xmlns:p14="http://schemas.microsoft.com/office/powerpoint/2010/main" val="1451635716"/>
              </p:ext>
            </p:extLst>
          </p:nvPr>
        </p:nvGraphicFramePr>
        <p:xfrm>
          <a:off x="7553911" y="3561998"/>
          <a:ext cx="2646532" cy="1029235"/>
        </p:xfrm>
        <a:graphic>
          <a:graphicData uri="http://schemas.openxmlformats.org/drawingml/2006/table">
            <a:tbl>
              <a:tblPr firstRow="1" bandRow="1">
                <a:tableStyleId>{5C22544A-7EE6-4342-B048-85BDC9FD1C3A}</a:tableStyleId>
              </a:tblPr>
              <a:tblGrid>
                <a:gridCol w="2646532">
                  <a:extLst>
                    <a:ext uri="{9D8B030D-6E8A-4147-A177-3AD203B41FA5}">
                      <a16:colId xmlns:a16="http://schemas.microsoft.com/office/drawing/2014/main" val="3634190674"/>
                    </a:ext>
                  </a:extLst>
                </a:gridCol>
              </a:tblGrid>
              <a:tr h="1029235">
                <a:tc>
                  <a:txBody>
                    <a:bodyPr/>
                    <a:lstStyle/>
                    <a:p>
                      <a:r>
                        <a:rPr lang="en-US" dirty="0"/>
                        <a:t>       </a:t>
                      </a:r>
                    </a:p>
                    <a:p>
                      <a:r>
                        <a:rPr lang="en-US" dirty="0"/>
                        <a:t>         REPORTING</a:t>
                      </a:r>
                      <a:endParaRPr lang="en-IN" dirty="0"/>
                    </a:p>
                  </a:txBody>
                  <a:tcPr/>
                </a:tc>
                <a:extLst>
                  <a:ext uri="{0D108BD9-81ED-4DB2-BD59-A6C34878D82A}">
                    <a16:rowId xmlns:a16="http://schemas.microsoft.com/office/drawing/2014/main" val="407596775"/>
                  </a:ext>
                </a:extLst>
              </a:tr>
            </a:tbl>
          </a:graphicData>
        </a:graphic>
      </p:graphicFrame>
      <p:sp>
        <p:nvSpPr>
          <p:cNvPr id="13" name="TextBox 12">
            <a:extLst>
              <a:ext uri="{FF2B5EF4-FFF2-40B4-BE49-F238E27FC236}">
                <a16:creationId xmlns:a16="http://schemas.microsoft.com/office/drawing/2014/main" id="{F65DC605-6AFC-4369-9A2E-6A45C5F387CF}"/>
              </a:ext>
            </a:extLst>
          </p:cNvPr>
          <p:cNvSpPr txBox="1"/>
          <p:nvPr/>
        </p:nvSpPr>
        <p:spPr>
          <a:xfrm>
            <a:off x="3213717" y="754603"/>
            <a:ext cx="529996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METHODOLOGY/ARCHITECTURE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34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A51C13-4C37-45E7-8663-B5187702B3CC}"/>
              </a:ext>
            </a:extLst>
          </p:cNvPr>
          <p:cNvSpPr txBox="1"/>
          <p:nvPr/>
        </p:nvSpPr>
        <p:spPr>
          <a:xfrm>
            <a:off x="5122969" y="381100"/>
            <a:ext cx="156062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RESULTS</a:t>
            </a:r>
            <a:endParaRPr lang="en-IN" sz="24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8889A7E-F5F5-4CE4-8F1C-BD3DD7FA1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00" y="1144425"/>
            <a:ext cx="9196359"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27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B42C3DA-E2F1-44E5-9A57-EDAE5AFA0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789" y="820132"/>
            <a:ext cx="8616098" cy="484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001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219</TotalTime>
  <Words>869</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Retrospect</vt:lpstr>
      <vt:lpstr>ANNUAL DEATH RATES ANALYSIS BY AGE GROUP AND SEX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Github Repository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Death Rates analysis by age group and sex</dc:title>
  <dc:creator>srinidhi garlapati</dc:creator>
  <cp:lastModifiedBy>Richitha Gutha</cp:lastModifiedBy>
  <cp:revision>15</cp:revision>
  <dcterms:created xsi:type="dcterms:W3CDTF">2024-11-06T00:33:20Z</dcterms:created>
  <dcterms:modified xsi:type="dcterms:W3CDTF">2024-11-07T23:02:15Z</dcterms:modified>
</cp:coreProperties>
</file>