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6" r:id="rId2"/>
    <p:sldId id="256" r:id="rId3"/>
    <p:sldId id="257" r:id="rId4"/>
    <p:sldId id="258" r:id="rId5"/>
    <p:sldId id="267" r:id="rId6"/>
    <p:sldId id="260" r:id="rId7"/>
    <p:sldId id="261" r:id="rId8"/>
    <p:sldId id="262" r:id="rId9"/>
    <p:sldId id="268" r:id="rId10"/>
    <p:sldId id="269" r:id="rId11"/>
    <p:sldId id="270" r:id="rId12"/>
    <p:sldId id="271" r:id="rId13"/>
    <p:sldId id="272" r:id="rId14"/>
    <p:sldId id="273" r:id="rId15"/>
    <p:sldId id="274" r:id="rId16"/>
    <p:sldId id="263" r:id="rId17"/>
    <p:sldId id="264" r:id="rId18"/>
    <p:sldId id="275" r:id="rId19"/>
    <p:sldId id="277"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19E82E-9736-43F5-8545-0B6C85DD5E05}" v="25" dt="2024-12-13T01:37:10.333"/>
    <p1510:client id="{D193C485-B188-4C5A-AE7E-5BC392AE21F5}" v="6" dt="2024-12-13T01:56:30.2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itha Gutha" userId="0276eeef2df06051" providerId="LiveId" clId="{D193C485-B188-4C5A-AE7E-5BC392AE21F5}"/>
    <pc:docChg chg="custSel modSld">
      <pc:chgData name="Richitha Gutha" userId="0276eeef2df06051" providerId="LiveId" clId="{D193C485-B188-4C5A-AE7E-5BC392AE21F5}" dt="2024-12-13T01:56:30.219" v="29" actId="14100"/>
      <pc:docMkLst>
        <pc:docMk/>
      </pc:docMkLst>
      <pc:sldChg chg="modSp">
        <pc:chgData name="Richitha Gutha" userId="0276eeef2df06051" providerId="LiveId" clId="{D193C485-B188-4C5A-AE7E-5BC392AE21F5}" dt="2024-12-13T01:56:30.219" v="29" actId="14100"/>
        <pc:sldMkLst>
          <pc:docMk/>
          <pc:sldMk cId="2443250795" sldId="269"/>
        </pc:sldMkLst>
        <pc:picChg chg="mod">
          <ac:chgData name="Richitha Gutha" userId="0276eeef2df06051" providerId="LiveId" clId="{D193C485-B188-4C5A-AE7E-5BC392AE21F5}" dt="2024-12-13T01:56:30.219" v="29" actId="14100"/>
          <ac:picMkLst>
            <pc:docMk/>
            <pc:sldMk cId="2443250795" sldId="269"/>
            <ac:picMk id="7170" creationId="{EE7887C7-599C-7BB8-A57B-D8A9F113FEDA}"/>
          </ac:picMkLst>
        </pc:picChg>
      </pc:sldChg>
      <pc:sldChg chg="modSp mod">
        <pc:chgData name="Richitha Gutha" userId="0276eeef2df06051" providerId="LiveId" clId="{D193C485-B188-4C5A-AE7E-5BC392AE21F5}" dt="2024-12-13T01:55:08.373" v="28" actId="14100"/>
        <pc:sldMkLst>
          <pc:docMk/>
          <pc:sldMk cId="2061080339" sldId="275"/>
        </pc:sldMkLst>
        <pc:spChg chg="mod">
          <ac:chgData name="Richitha Gutha" userId="0276eeef2df06051" providerId="LiveId" clId="{D193C485-B188-4C5A-AE7E-5BC392AE21F5}" dt="2024-12-13T01:55:08.373" v="28" actId="14100"/>
          <ac:spMkLst>
            <pc:docMk/>
            <pc:sldMk cId="2061080339" sldId="275"/>
            <ac:spMk id="3" creationId="{5A4694EF-7D59-481C-3C5C-2676F6EAB765}"/>
          </ac:spMkLst>
        </pc:spChg>
      </pc:sldChg>
      <pc:sldChg chg="modSp mod">
        <pc:chgData name="Richitha Gutha" userId="0276eeef2df06051" providerId="LiveId" clId="{D193C485-B188-4C5A-AE7E-5BC392AE21F5}" dt="2024-12-13T01:43:48.255" v="9" actId="120"/>
        <pc:sldMkLst>
          <pc:docMk/>
          <pc:sldMk cId="311445386" sldId="276"/>
        </pc:sldMkLst>
        <pc:spChg chg="mod">
          <ac:chgData name="Richitha Gutha" userId="0276eeef2df06051" providerId="LiveId" clId="{D193C485-B188-4C5A-AE7E-5BC392AE21F5}" dt="2024-12-13T01:43:48.255" v="9" actId="120"/>
          <ac:spMkLst>
            <pc:docMk/>
            <pc:sldMk cId="311445386" sldId="276"/>
            <ac:spMk id="4" creationId="{2C6926E1-84B8-3B3F-2BE2-F847C29F2835}"/>
          </ac:spMkLst>
        </pc:spChg>
        <pc:spChg chg="mod">
          <ac:chgData name="Richitha Gutha" userId="0276eeef2df06051" providerId="LiveId" clId="{D193C485-B188-4C5A-AE7E-5BC392AE21F5}" dt="2024-12-13T01:42:30.133" v="7" actId="27636"/>
          <ac:spMkLst>
            <pc:docMk/>
            <pc:sldMk cId="311445386" sldId="276"/>
            <ac:spMk id="5" creationId="{C240395B-E016-9304-812A-2F0DC5792D1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12/12/2024</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4743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63436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450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5313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501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2506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64226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201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67197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7050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12/12/2024</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3269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12/12/2024</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2121560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matplotlib.org/stable/index.html" TargetMode="External"/><Relationship Id="rId2" Type="http://schemas.openxmlformats.org/officeDocument/2006/relationships/hyperlink" Target="https://pypi.org/project/pandas/" TargetMode="External"/><Relationship Id="rId1" Type="http://schemas.openxmlformats.org/officeDocument/2006/relationships/slideLayout" Target="../slideLayouts/slideLayout2.xml"/><Relationship Id="rId4" Type="http://schemas.openxmlformats.org/officeDocument/2006/relationships/hyperlink" Target="https://www.kaggle.com/datasets/uciml/breast-cancer-wisconsin-data"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RichithaGutha/Python-Final_Project/blob/main/Python_final_proejct%20_implementation.ipynb" TargetMode="External"/><Relationship Id="rId2" Type="http://schemas.openxmlformats.org/officeDocument/2006/relationships/hyperlink" Target="https://github.com/RichithaGutha/Python-Final_Project" TargetMode="External"/><Relationship Id="rId1" Type="http://schemas.openxmlformats.org/officeDocument/2006/relationships/slideLayout" Target="../slideLayouts/slideLayout2.xml"/><Relationship Id="rId4" Type="http://schemas.openxmlformats.org/officeDocument/2006/relationships/hyperlink" Target="https://github.com/RichithaGutha/Python-Final_Project/blob/main/breast%20cancer.csv"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6926E1-84B8-3B3F-2BE2-F847C29F2835}"/>
              </a:ext>
            </a:extLst>
          </p:cNvPr>
          <p:cNvSpPr>
            <a:spLocks noGrp="1"/>
          </p:cNvSpPr>
          <p:nvPr>
            <p:ph type="ctrTitle"/>
          </p:nvPr>
        </p:nvSpPr>
        <p:spPr>
          <a:xfrm>
            <a:off x="685800" y="953729"/>
            <a:ext cx="7772400" cy="2018071"/>
          </a:xfrm>
        </p:spPr>
        <p:txBody>
          <a:bodyPr>
            <a:noAutofit/>
          </a:bodyPr>
          <a:lstStyle/>
          <a:p>
            <a:r>
              <a:rPr lang="en-IN" sz="3600" b="1" kern="100" dirty="0">
                <a:solidFill>
                  <a:srgbClr val="000000"/>
                </a:solidFill>
                <a:effectLst/>
                <a:latin typeface="Bodoni MT" panose="02070603080606020203" pitchFamily="18" charset="0"/>
                <a:ea typeface="Calibri" panose="020F0502020204030204" pitchFamily="34" charset="0"/>
              </a:rPr>
              <a:t>Breast Cancer Classification Using Machine Learning  Techniques</a:t>
            </a:r>
            <a:br>
              <a:rPr lang="en-IN" sz="3600" b="1" kern="100" dirty="0">
                <a:solidFill>
                  <a:srgbClr val="000000"/>
                </a:solidFill>
                <a:effectLst/>
                <a:latin typeface="Bodoni MT" panose="02070603080606020203" pitchFamily="18" charset="0"/>
                <a:ea typeface="Calibri" panose="020F0502020204030204" pitchFamily="34" charset="0"/>
              </a:rPr>
            </a:br>
            <a:endParaRPr lang="en-IN" sz="3600" b="1" dirty="0">
              <a:latin typeface="Bodoni MT" panose="02070603080606020203" pitchFamily="18" charset="0"/>
            </a:endParaRPr>
          </a:p>
        </p:txBody>
      </p:sp>
      <p:sp>
        <p:nvSpPr>
          <p:cNvPr id="5" name="Subtitle 4">
            <a:extLst>
              <a:ext uri="{FF2B5EF4-FFF2-40B4-BE49-F238E27FC236}">
                <a16:creationId xmlns:a16="http://schemas.microsoft.com/office/drawing/2014/main" id="{C240395B-E016-9304-812A-2F0DC5792D15}"/>
              </a:ext>
            </a:extLst>
          </p:cNvPr>
          <p:cNvSpPr>
            <a:spLocks noGrp="1"/>
          </p:cNvSpPr>
          <p:nvPr>
            <p:ph type="subTitle" idx="1"/>
          </p:nvPr>
        </p:nvSpPr>
        <p:spPr>
          <a:xfrm>
            <a:off x="1371600" y="3667432"/>
            <a:ext cx="6400800" cy="1563329"/>
          </a:xfrm>
        </p:spPr>
        <p:txBody>
          <a:bodyPr>
            <a:normAutofit fontScale="55000" lnSpcReduction="20000"/>
          </a:bodyPr>
          <a:lstStyle/>
          <a:p>
            <a:r>
              <a:rPr lang="en-IN" sz="2000" b="1" dirty="0"/>
              <a:t>By:</a:t>
            </a:r>
          </a:p>
          <a:p>
            <a:r>
              <a:rPr lang="en-IN" sz="2000" b="1" dirty="0"/>
              <a:t>Richitha Gutha</a:t>
            </a:r>
          </a:p>
          <a:p>
            <a:r>
              <a:rPr lang="en-IN" sz="2000" b="1" dirty="0"/>
              <a:t>Srinidhi </a:t>
            </a:r>
            <a:r>
              <a:rPr lang="en-IN" sz="2000" b="1" dirty="0" err="1"/>
              <a:t>Garlapati</a:t>
            </a:r>
            <a:endParaRPr lang="en-IN" sz="2000" b="1" dirty="0"/>
          </a:p>
          <a:p>
            <a:r>
              <a:rPr lang="en-IN" sz="2000" b="1" dirty="0" err="1"/>
              <a:t>Trupthi</a:t>
            </a:r>
            <a:r>
              <a:rPr lang="en-IN" sz="2000" b="1" dirty="0"/>
              <a:t> </a:t>
            </a:r>
            <a:r>
              <a:rPr lang="en-IN" sz="2000" b="1" dirty="0" err="1"/>
              <a:t>Rajanna</a:t>
            </a:r>
            <a:endParaRPr lang="en-IN" sz="2000" b="1" dirty="0"/>
          </a:p>
          <a:p>
            <a:r>
              <a:rPr lang="en-IN" sz="2000" b="1" dirty="0" err="1"/>
              <a:t>Sushmitha</a:t>
            </a:r>
            <a:r>
              <a:rPr lang="en-IN" sz="2000" b="1" dirty="0"/>
              <a:t> Raj </a:t>
            </a:r>
            <a:r>
              <a:rPr lang="en-IN" sz="2000" b="1" dirty="0" err="1"/>
              <a:t>Banothu</a:t>
            </a:r>
            <a:endParaRPr lang="en-IN" sz="2000" b="1" dirty="0"/>
          </a:p>
          <a:p>
            <a:endParaRPr lang="en-IN" dirty="0"/>
          </a:p>
        </p:txBody>
      </p:sp>
    </p:spTree>
    <p:extLst>
      <p:ext uri="{BB962C8B-B14F-4D97-AF65-F5344CB8AC3E}">
        <p14:creationId xmlns:p14="http://schemas.microsoft.com/office/powerpoint/2010/main" val="311445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7CE46-BEAE-A999-6CBF-70B179809EA6}"/>
              </a:ext>
            </a:extLst>
          </p:cNvPr>
          <p:cNvSpPr>
            <a:spLocks noGrp="1"/>
          </p:cNvSpPr>
          <p:nvPr>
            <p:ph type="title"/>
          </p:nvPr>
        </p:nvSpPr>
        <p:spPr>
          <a:xfrm>
            <a:off x="457200" y="983848"/>
            <a:ext cx="8229600" cy="433789"/>
          </a:xfrm>
        </p:spPr>
        <p:txBody>
          <a:bodyPr>
            <a:normAutofit fontScale="90000"/>
          </a:bodyPr>
          <a:lstStyle/>
          <a:p>
            <a:r>
              <a:rPr lang="en-US" sz="2200" dirty="0"/>
              <a:t>Scatterplot of two features scatter plot with diagnosis as the hue to see how features vary between classes</a:t>
            </a:r>
            <a:br>
              <a:rPr lang="en-US" dirty="0"/>
            </a:br>
            <a:endParaRPr lang="en-IN" dirty="0"/>
          </a:p>
        </p:txBody>
      </p:sp>
      <p:pic>
        <p:nvPicPr>
          <p:cNvPr id="7170" name="Picture 2">
            <a:extLst>
              <a:ext uri="{FF2B5EF4-FFF2-40B4-BE49-F238E27FC236}">
                <a16:creationId xmlns:a16="http://schemas.microsoft.com/office/drawing/2014/main" id="{EE7887C7-599C-7BB8-A57B-D8A9F113FE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5934" y="1966452"/>
            <a:ext cx="7072132" cy="3976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250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EDBAF-6D9C-C566-8BA4-C998FF1DD51D}"/>
              </a:ext>
            </a:extLst>
          </p:cNvPr>
          <p:cNvSpPr>
            <a:spLocks noGrp="1"/>
          </p:cNvSpPr>
          <p:nvPr>
            <p:ph type="title"/>
          </p:nvPr>
        </p:nvSpPr>
        <p:spPr/>
        <p:txBody>
          <a:bodyPr>
            <a:normAutofit/>
          </a:bodyPr>
          <a:lstStyle/>
          <a:p>
            <a:r>
              <a:rPr lang="en-US" sz="2000" b="0" i="0" dirty="0">
                <a:solidFill>
                  <a:srgbClr val="1F1F1F"/>
                </a:solidFill>
                <a:effectLst/>
                <a:latin typeface="Roboto" panose="02000000000000000000" pitchFamily="2" charset="0"/>
              </a:rPr>
              <a:t>Heatmap of correlations to explore relationships between features. This helps identify highly correlated features</a:t>
            </a:r>
            <a:endParaRPr lang="en-IN" sz="2000" dirty="0"/>
          </a:p>
        </p:txBody>
      </p:sp>
      <p:pic>
        <p:nvPicPr>
          <p:cNvPr id="8194" name="Picture 2">
            <a:extLst>
              <a:ext uri="{FF2B5EF4-FFF2-40B4-BE49-F238E27FC236}">
                <a16:creationId xmlns:a16="http://schemas.microsoft.com/office/drawing/2014/main" id="{F2A1CE5E-D772-0DEA-34FC-3B91A90AE3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7468" y="1759352"/>
            <a:ext cx="6886937" cy="4178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476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C9038-A4ED-0150-298E-1000911DC0AC}"/>
              </a:ext>
            </a:extLst>
          </p:cNvPr>
          <p:cNvSpPr>
            <a:spLocks noGrp="1"/>
          </p:cNvSpPr>
          <p:nvPr>
            <p:ph type="title"/>
          </p:nvPr>
        </p:nvSpPr>
        <p:spPr>
          <a:xfrm>
            <a:off x="156258" y="274638"/>
            <a:ext cx="8229600" cy="1143000"/>
          </a:xfrm>
        </p:spPr>
        <p:txBody>
          <a:bodyPr>
            <a:normAutofit/>
          </a:bodyPr>
          <a:lstStyle/>
          <a:p>
            <a:r>
              <a:rPr lang="en-US" sz="2000" b="0" i="0" dirty="0">
                <a:solidFill>
                  <a:srgbClr val="1F1F1F"/>
                </a:solidFill>
                <a:effectLst/>
                <a:latin typeface="Roboto" panose="02000000000000000000" pitchFamily="2" charset="0"/>
              </a:rPr>
              <a:t>Pair Plot for selected features visualizing relationships between a few selected features</a:t>
            </a:r>
            <a:endParaRPr lang="en-IN" sz="2000" dirty="0"/>
          </a:p>
        </p:txBody>
      </p:sp>
      <p:pic>
        <p:nvPicPr>
          <p:cNvPr id="9218" name="Picture 2">
            <a:extLst>
              <a:ext uri="{FF2B5EF4-FFF2-40B4-BE49-F238E27FC236}">
                <a16:creationId xmlns:a16="http://schemas.microsoft.com/office/drawing/2014/main" id="{C2E7ECF7-AE05-7677-3DCD-698450C33B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8142" y="1134320"/>
            <a:ext cx="7344136" cy="4884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485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E894-2D4B-3D78-2953-03CE16F242B1}"/>
              </a:ext>
            </a:extLst>
          </p:cNvPr>
          <p:cNvSpPr>
            <a:spLocks noGrp="1"/>
          </p:cNvSpPr>
          <p:nvPr>
            <p:ph type="title"/>
          </p:nvPr>
        </p:nvSpPr>
        <p:spPr/>
        <p:txBody>
          <a:bodyPr/>
          <a:lstStyle/>
          <a:p>
            <a:r>
              <a:rPr lang="en-IN" dirty="0"/>
              <a:t>Results: </a:t>
            </a:r>
            <a:r>
              <a:rPr lang="en-IN" dirty="0" err="1"/>
              <a:t>Comparision</a:t>
            </a:r>
            <a:r>
              <a:rPr lang="en-IN" dirty="0"/>
              <a:t> of Models</a:t>
            </a:r>
          </a:p>
        </p:txBody>
      </p:sp>
      <p:sp>
        <p:nvSpPr>
          <p:cNvPr id="5" name="Content Placeholder 4">
            <a:extLst>
              <a:ext uri="{FF2B5EF4-FFF2-40B4-BE49-F238E27FC236}">
                <a16:creationId xmlns:a16="http://schemas.microsoft.com/office/drawing/2014/main" id="{E4CB1A69-AC27-2A8F-99E2-D11DFDE85E18}"/>
              </a:ext>
            </a:extLst>
          </p:cNvPr>
          <p:cNvSpPr>
            <a:spLocks noGrp="1"/>
          </p:cNvSpPr>
          <p:nvPr>
            <p:ph idx="1"/>
          </p:nvPr>
        </p:nvSpPr>
        <p:spPr/>
        <p:txBody>
          <a:bodyPr/>
          <a:lstStyle/>
          <a:p>
            <a:endParaRPr lang="en-IN"/>
          </a:p>
        </p:txBody>
      </p:sp>
      <p:pic>
        <p:nvPicPr>
          <p:cNvPr id="1026" name="Picture 2">
            <a:extLst>
              <a:ext uri="{FF2B5EF4-FFF2-40B4-BE49-F238E27FC236}">
                <a16:creationId xmlns:a16="http://schemas.microsoft.com/office/drawing/2014/main" id="{31662E60-EF67-9DBD-A661-64EA26C86C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166" y="1743457"/>
            <a:ext cx="7100433" cy="4035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026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87320C-CC13-8BBC-25C3-E5721FAD12D9}"/>
              </a:ext>
            </a:extLst>
          </p:cNvPr>
          <p:cNvSpPr>
            <a:spLocks noGrp="1"/>
          </p:cNvSpPr>
          <p:nvPr>
            <p:ph idx="1"/>
          </p:nvPr>
        </p:nvSpPr>
        <p:spPr/>
        <p:txBody>
          <a:bodyPr/>
          <a:lstStyle/>
          <a:p>
            <a:endParaRPr lang="en-IN"/>
          </a:p>
        </p:txBody>
      </p:sp>
      <p:pic>
        <p:nvPicPr>
          <p:cNvPr id="2050" name="Picture 2">
            <a:extLst>
              <a:ext uri="{FF2B5EF4-FFF2-40B4-BE49-F238E27FC236}">
                <a16:creationId xmlns:a16="http://schemas.microsoft.com/office/drawing/2014/main" id="{7CAAC55A-F842-171F-6BA4-DD04D8ED21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313" y="1219201"/>
            <a:ext cx="6661522" cy="4535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978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42ADBC-B9DD-093A-9497-3EA27B24E660}"/>
              </a:ext>
            </a:extLst>
          </p:cNvPr>
          <p:cNvSpPr>
            <a:spLocks noGrp="1"/>
          </p:cNvSpPr>
          <p:nvPr>
            <p:ph idx="1"/>
          </p:nvPr>
        </p:nvSpPr>
        <p:spPr/>
        <p:txBody>
          <a:bodyPr/>
          <a:lstStyle/>
          <a:p>
            <a:endParaRPr lang="en-IN"/>
          </a:p>
        </p:txBody>
      </p:sp>
      <p:pic>
        <p:nvPicPr>
          <p:cNvPr id="3074" name="Picture 2">
            <a:extLst>
              <a:ext uri="{FF2B5EF4-FFF2-40B4-BE49-F238E27FC236}">
                <a16:creationId xmlns:a16="http://schemas.microsoft.com/office/drawing/2014/main" id="{1968BA72-D927-C9E7-1DD7-37DA2833C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491" y="1024129"/>
            <a:ext cx="6571343" cy="4535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963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a:t>
            </a:r>
          </a:p>
        </p:txBody>
      </p:sp>
      <p:sp>
        <p:nvSpPr>
          <p:cNvPr id="3" name="Content Placeholder 2"/>
          <p:cNvSpPr>
            <a:spLocks noGrp="1"/>
          </p:cNvSpPr>
          <p:nvPr>
            <p:ph idx="1"/>
          </p:nvPr>
        </p:nvSpPr>
        <p:spPr>
          <a:xfrm>
            <a:off x="1443491" y="2015733"/>
            <a:ext cx="6571343" cy="3771609"/>
          </a:xfrm>
        </p:spPr>
        <p:txBody>
          <a:bodyPr>
            <a:noAutofit/>
          </a:bodyPr>
          <a:lstStyle/>
          <a:p>
            <a:pPr algn="just"/>
            <a:r>
              <a:rPr lang="en-US" sz="1800" dirty="0">
                <a:latin typeface="Calibri" panose="020F0502020204030204" pitchFamily="34" charset="0"/>
                <a:ea typeface="Calibri" panose="020F0502020204030204" pitchFamily="34" charset="0"/>
                <a:cs typeface="Calibri" panose="020F0502020204030204" pitchFamily="34" charset="0"/>
              </a:rPr>
              <a:t>Logistic Regression emerged as the most reliable model, achieving the highest accuracy (97.37%), precision (97.62%), and recall (95.35%).Random Forest and Naïve Bayes also performed well, with identical precision and recall scores. Decision Tree, though interpretable, had slightly lower accuracy and precision compared to Random Forest.</a:t>
            </a:r>
          </a:p>
          <a:p>
            <a:pPr algn="just"/>
            <a:r>
              <a:rPr lang="en-US" sz="1800" dirty="0">
                <a:latin typeface="Calibri" panose="020F0502020204030204" pitchFamily="34" charset="0"/>
                <a:ea typeface="Calibri" panose="020F0502020204030204" pitchFamily="34" charset="0"/>
                <a:cs typeface="Calibri" panose="020F0502020204030204" pitchFamily="34" charset="0"/>
              </a:rPr>
              <a:t>For clinical applications where minimizing missed malignant cases is critical, Logistic Regression is the best </a:t>
            </a:r>
            <a:r>
              <a:rPr lang="en-US" sz="1800" dirty="0" err="1">
                <a:latin typeface="Calibri" panose="020F0502020204030204" pitchFamily="34" charset="0"/>
                <a:ea typeface="Calibri" panose="020F0502020204030204" pitchFamily="34" charset="0"/>
                <a:cs typeface="Calibri" panose="020F0502020204030204" pitchFamily="34" charset="0"/>
              </a:rPr>
              <a:t>choice.Random</a:t>
            </a:r>
            <a:r>
              <a:rPr lang="en-US" sz="1800" dirty="0">
                <a:latin typeface="Calibri" panose="020F0502020204030204" pitchFamily="34" charset="0"/>
                <a:ea typeface="Calibri" panose="020F0502020204030204" pitchFamily="34" charset="0"/>
                <a:cs typeface="Calibri" panose="020F0502020204030204" pitchFamily="34" charset="0"/>
              </a:rPr>
              <a:t> Forest is a close second and is suitable for robust and scalable implementations.</a:t>
            </a:r>
            <a:endParaRPr sz="1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References</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2"/>
              </a:rPr>
              <a:t>https://pypi.org/project/pandas/</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3"/>
              </a:rPr>
              <a:t>https://matplotlib.org/stable/index.html</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u="none" strike="noStrike" kern="100" dirty="0">
                <a:solidFill>
                  <a:srgbClr val="0563C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4"/>
              </a:rPr>
              <a:t>https://www.kaggle.com/datasets/uciml/breast-cancer-wisconsin-data</a:t>
            </a:r>
            <a:endPar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124E9-2BE2-A5B9-0FF5-3F663F898464}"/>
              </a:ext>
            </a:extLst>
          </p:cNvPr>
          <p:cNvSpPr>
            <a:spLocks noGrp="1"/>
          </p:cNvSpPr>
          <p:nvPr>
            <p:ph type="title"/>
          </p:nvPr>
        </p:nvSpPr>
        <p:spPr/>
        <p:txBody>
          <a:bodyPr/>
          <a:lstStyle/>
          <a:p>
            <a:r>
              <a:rPr lang="en-IN" dirty="0" err="1"/>
              <a:t>Github</a:t>
            </a:r>
            <a:r>
              <a:rPr lang="en-IN" dirty="0"/>
              <a:t> Repository Code</a:t>
            </a:r>
          </a:p>
        </p:txBody>
      </p:sp>
      <p:sp>
        <p:nvSpPr>
          <p:cNvPr id="3" name="Content Placeholder 2">
            <a:extLst>
              <a:ext uri="{FF2B5EF4-FFF2-40B4-BE49-F238E27FC236}">
                <a16:creationId xmlns:a16="http://schemas.microsoft.com/office/drawing/2014/main" id="{5A4694EF-7D59-481C-3C5C-2676F6EAB765}"/>
              </a:ext>
            </a:extLst>
          </p:cNvPr>
          <p:cNvSpPr>
            <a:spLocks noGrp="1"/>
          </p:cNvSpPr>
          <p:nvPr>
            <p:ph idx="1"/>
          </p:nvPr>
        </p:nvSpPr>
        <p:spPr>
          <a:xfrm>
            <a:off x="1443491" y="2015733"/>
            <a:ext cx="6571343" cy="3254357"/>
          </a:xfrm>
        </p:spPr>
        <p:txBody>
          <a:bodyPr/>
          <a:lstStyle/>
          <a:p>
            <a:r>
              <a:rPr lang="en-IN" dirty="0" err="1"/>
              <a:t>Github</a:t>
            </a:r>
            <a:r>
              <a:rPr lang="en-IN" dirty="0"/>
              <a:t> Repository Link: </a:t>
            </a:r>
            <a:r>
              <a:rPr lang="en-IN" dirty="0">
                <a:hlinkClick r:id="rId2"/>
              </a:rPr>
              <a:t>https://github.com/RichithaGutha/Python-Final_Project</a:t>
            </a:r>
            <a:endParaRPr lang="en-IN" dirty="0"/>
          </a:p>
          <a:p>
            <a:r>
              <a:rPr lang="en-IN" dirty="0" err="1"/>
              <a:t>Github</a:t>
            </a:r>
            <a:r>
              <a:rPr lang="en-IN" dirty="0"/>
              <a:t> Code link:  </a:t>
            </a:r>
            <a:r>
              <a:rPr lang="en-IN" dirty="0">
                <a:hlinkClick r:id="rId3"/>
              </a:rPr>
              <a:t>https://github.com/RichithaGutha/Python-Final_Project/blob/main/Python_final_proejct%20_implementation.ipynb</a:t>
            </a:r>
            <a:endParaRPr lang="en-IN" dirty="0"/>
          </a:p>
          <a:p>
            <a:r>
              <a:rPr lang="en-IN" dirty="0"/>
              <a:t>Dataset Link: </a:t>
            </a:r>
            <a:r>
              <a:rPr lang="en-IN" dirty="0">
                <a:hlinkClick r:id="rId4"/>
              </a:rPr>
              <a:t>https://github.com/RichithaGutha/Python-Final_Project/blob/main/breast%20cancer.csv</a:t>
            </a:r>
            <a:endParaRPr lang="en-IN" dirty="0"/>
          </a:p>
        </p:txBody>
      </p:sp>
    </p:spTree>
    <p:extLst>
      <p:ext uri="{BB962C8B-B14F-4D97-AF65-F5344CB8AC3E}">
        <p14:creationId xmlns:p14="http://schemas.microsoft.com/office/powerpoint/2010/main" val="2061080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81BB-4266-20CB-CAEC-1725B292303C}"/>
              </a:ext>
            </a:extLst>
          </p:cNvPr>
          <p:cNvSpPr>
            <a:spLocks noGrp="1"/>
          </p:cNvSpPr>
          <p:nvPr>
            <p:ph type="title"/>
          </p:nvPr>
        </p:nvSpPr>
        <p:spPr>
          <a:xfrm>
            <a:off x="1443491" y="804520"/>
            <a:ext cx="6571343" cy="1049235"/>
          </a:xfrm>
        </p:spPr>
        <p:txBody>
          <a:bodyPr>
            <a:normAutofit/>
          </a:bodyPr>
          <a:lstStyle/>
          <a:p>
            <a:r>
              <a:rPr lang="en-IN" sz="4400" dirty="0"/>
              <a:t>THANK YOU</a:t>
            </a:r>
          </a:p>
        </p:txBody>
      </p:sp>
    </p:spTree>
    <p:extLst>
      <p:ext uri="{BB962C8B-B14F-4D97-AF65-F5344CB8AC3E}">
        <p14:creationId xmlns:p14="http://schemas.microsoft.com/office/powerpoint/2010/main" val="2740777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Abstract</a:t>
            </a:r>
          </a:p>
        </p:txBody>
      </p:sp>
      <p:sp>
        <p:nvSpPr>
          <p:cNvPr id="3" name="Content Placeholder 2"/>
          <p:cNvSpPr>
            <a:spLocks noGrp="1"/>
          </p:cNvSpPr>
          <p:nvPr>
            <p:ph idx="1"/>
          </p:nvPr>
        </p:nvSpPr>
        <p:spPr/>
        <p:txBody>
          <a:bodyPr>
            <a:normAutofit lnSpcReduction="10000"/>
          </a:bodyPr>
          <a:lstStyle/>
          <a:p>
            <a:pPr marL="0" indent="0" algn="just">
              <a:buNone/>
            </a:pPr>
            <a:r>
              <a:rPr lang="en-IN" sz="1800" kern="100" dirty="0">
                <a:solidFill>
                  <a:srgbClr val="000000"/>
                </a:solidFill>
                <a:effectLst/>
                <a:latin typeface="Calibri" panose="020F0502020204030204" pitchFamily="34" charset="0"/>
                <a:ea typeface="Calibri" panose="020F0502020204030204" pitchFamily="34" charset="0"/>
              </a:rPr>
              <a:t>This project uses machine learning to classify breast cancer cases as either </a:t>
            </a:r>
            <a:r>
              <a:rPr lang="en-IN" sz="1800" b="1" kern="100" dirty="0">
                <a:solidFill>
                  <a:srgbClr val="000000"/>
                </a:solidFill>
                <a:effectLst/>
                <a:latin typeface="Calibri" panose="020F0502020204030204" pitchFamily="34" charset="0"/>
                <a:ea typeface="Calibri" panose="020F0502020204030204" pitchFamily="34" charset="0"/>
              </a:rPr>
              <a:t>malignant</a:t>
            </a:r>
            <a:r>
              <a:rPr lang="en-IN" sz="1800" kern="100" dirty="0">
                <a:solidFill>
                  <a:srgbClr val="000000"/>
                </a:solidFill>
                <a:effectLst/>
                <a:latin typeface="Calibri" panose="020F0502020204030204" pitchFamily="34" charset="0"/>
                <a:ea typeface="Calibri" panose="020F0502020204030204" pitchFamily="34" charset="0"/>
              </a:rPr>
              <a:t> (cancerous) or </a:t>
            </a:r>
            <a:r>
              <a:rPr lang="en-IN" sz="1800" b="1" kern="100" dirty="0">
                <a:solidFill>
                  <a:srgbClr val="000000"/>
                </a:solidFill>
                <a:effectLst/>
                <a:latin typeface="Calibri" panose="020F0502020204030204" pitchFamily="34" charset="0"/>
                <a:ea typeface="Calibri" panose="020F0502020204030204" pitchFamily="34" charset="0"/>
              </a:rPr>
              <a:t>benign</a:t>
            </a:r>
            <a:r>
              <a:rPr lang="en-IN" sz="1800" kern="100" dirty="0">
                <a:solidFill>
                  <a:srgbClr val="000000"/>
                </a:solidFill>
                <a:effectLst/>
                <a:latin typeface="Calibri" panose="020F0502020204030204" pitchFamily="34" charset="0"/>
                <a:ea typeface="Calibri" panose="020F0502020204030204" pitchFamily="34" charset="0"/>
              </a:rPr>
              <a:t> (non-cancerous). Early and accurate diagnosis is important for starting treatment quickly, which can save lives. The study uses the </a:t>
            </a:r>
            <a:r>
              <a:rPr lang="en-IN" sz="1800" b="1" kern="100" dirty="0">
                <a:solidFill>
                  <a:srgbClr val="000000"/>
                </a:solidFill>
                <a:effectLst/>
                <a:latin typeface="Calibri" panose="020F0502020204030204" pitchFamily="34" charset="0"/>
                <a:ea typeface="Calibri" panose="020F0502020204030204" pitchFamily="34" charset="0"/>
              </a:rPr>
              <a:t>Breast Cancer Wisconsin dataset</a:t>
            </a:r>
            <a:r>
              <a:rPr lang="en-IN" sz="1800" kern="100" dirty="0">
                <a:solidFill>
                  <a:srgbClr val="000000"/>
                </a:solidFill>
                <a:effectLst/>
                <a:latin typeface="Calibri" panose="020F0502020204030204" pitchFamily="34" charset="0"/>
                <a:ea typeface="Calibri" panose="020F0502020204030204" pitchFamily="34" charset="0"/>
              </a:rPr>
              <a:t> with information on 569 patients and 33 features describing </a:t>
            </a:r>
            <a:r>
              <a:rPr lang="en-IN" sz="1800" kern="100" dirty="0" err="1">
                <a:solidFill>
                  <a:srgbClr val="000000"/>
                </a:solidFill>
                <a:effectLst/>
                <a:latin typeface="Calibri" panose="020F0502020204030204" pitchFamily="34" charset="0"/>
                <a:ea typeface="Calibri" panose="020F0502020204030204" pitchFamily="34" charset="0"/>
              </a:rPr>
              <a:t>tumor</a:t>
            </a:r>
            <a:r>
              <a:rPr lang="en-IN" sz="1800" kern="100" dirty="0">
                <a:solidFill>
                  <a:srgbClr val="000000"/>
                </a:solidFill>
                <a:effectLst/>
                <a:latin typeface="Calibri" panose="020F0502020204030204" pitchFamily="34" charset="0"/>
                <a:ea typeface="Calibri" panose="020F0502020204030204" pitchFamily="34" charset="0"/>
              </a:rPr>
              <a:t> characteristics like size and shape. </a:t>
            </a:r>
            <a:r>
              <a:rPr lang="en-IN" sz="1800" kern="100" dirty="0">
                <a:solidFill>
                  <a:srgbClr val="000000"/>
                </a:solidFill>
                <a:latin typeface="Calibri" panose="020F0502020204030204" pitchFamily="34" charset="0"/>
                <a:ea typeface="Calibri" panose="020F0502020204030204" pitchFamily="34" charset="0"/>
              </a:rPr>
              <a:t>M</a:t>
            </a:r>
            <a:r>
              <a:rPr lang="en-IN" sz="1800" kern="100" dirty="0">
                <a:solidFill>
                  <a:srgbClr val="000000"/>
                </a:solidFill>
                <a:effectLst/>
                <a:latin typeface="Calibri" panose="020F0502020204030204" pitchFamily="34" charset="0"/>
                <a:ea typeface="Calibri" panose="020F0502020204030204" pitchFamily="34" charset="0"/>
              </a:rPr>
              <a:t>achine learning models, </a:t>
            </a:r>
            <a:r>
              <a:rPr lang="en-IN" sz="1800" b="1" kern="100" dirty="0">
                <a:solidFill>
                  <a:srgbClr val="000000"/>
                </a:solidFill>
                <a:effectLst/>
                <a:latin typeface="Calibri" panose="020F0502020204030204" pitchFamily="34" charset="0"/>
                <a:ea typeface="Calibri" panose="020F0502020204030204" pitchFamily="34" charset="0"/>
              </a:rPr>
              <a:t>Decision Tree</a:t>
            </a:r>
            <a:r>
              <a:rPr lang="en-IN" sz="1800" b="1" kern="100" dirty="0">
                <a:solidFill>
                  <a:srgbClr val="000000"/>
                </a:solidFill>
                <a:latin typeface="Calibri" panose="020F0502020204030204" pitchFamily="34" charset="0"/>
                <a:ea typeface="Calibri" panose="020F0502020204030204" pitchFamily="34" charset="0"/>
              </a:rPr>
              <a:t>, </a:t>
            </a:r>
            <a:r>
              <a:rPr lang="en-IN" sz="1800" b="1" kern="100" dirty="0">
                <a:solidFill>
                  <a:srgbClr val="000000"/>
                </a:solidFill>
                <a:effectLst/>
                <a:latin typeface="Calibri" panose="020F0502020204030204" pitchFamily="34" charset="0"/>
                <a:ea typeface="Calibri" panose="020F0502020204030204" pitchFamily="34" charset="0"/>
              </a:rPr>
              <a:t>Naïve Bayes</a:t>
            </a:r>
            <a:r>
              <a:rPr lang="en-IN" sz="1800" b="1" kern="100" dirty="0">
                <a:solidFill>
                  <a:srgbClr val="000000"/>
                </a:solidFill>
                <a:latin typeface="Calibri" panose="020F0502020204030204" pitchFamily="34" charset="0"/>
                <a:ea typeface="Calibri" panose="020F0502020204030204" pitchFamily="34" charset="0"/>
              </a:rPr>
              <a:t>, Logistic Regression and Random Forest</a:t>
            </a:r>
            <a:r>
              <a:rPr lang="en-IN" sz="1800" kern="100" dirty="0">
                <a:solidFill>
                  <a:srgbClr val="000000"/>
                </a:solidFill>
                <a:effectLst/>
                <a:latin typeface="Calibri" panose="020F0502020204030204" pitchFamily="34" charset="0"/>
                <a:ea typeface="Calibri" panose="020F0502020204030204" pitchFamily="34" charset="0"/>
              </a:rPr>
              <a:t> were tested to see how well they can classify cases. Their performance was compared using three measures: </a:t>
            </a:r>
            <a:r>
              <a:rPr lang="en-IN" sz="1800" b="1" kern="100" dirty="0">
                <a:solidFill>
                  <a:srgbClr val="000000"/>
                </a:solidFill>
                <a:effectLst/>
                <a:latin typeface="Calibri" panose="020F0502020204030204" pitchFamily="34" charset="0"/>
                <a:ea typeface="Calibri" panose="020F0502020204030204" pitchFamily="34" charset="0"/>
              </a:rPr>
              <a:t>Accuracy</a:t>
            </a:r>
            <a:r>
              <a:rPr lang="en-IN" sz="1800" kern="100" dirty="0">
                <a:solidFill>
                  <a:srgbClr val="000000"/>
                </a:solidFill>
                <a:effectLst/>
                <a:latin typeface="Calibri" panose="020F0502020204030204" pitchFamily="34" charset="0"/>
                <a:ea typeface="Calibri" panose="020F0502020204030204" pitchFamily="34" charset="0"/>
              </a:rPr>
              <a:t>, </a:t>
            </a:r>
            <a:r>
              <a:rPr lang="en-IN" sz="1800" b="1" kern="100" dirty="0">
                <a:solidFill>
                  <a:srgbClr val="000000"/>
                </a:solidFill>
                <a:effectLst/>
                <a:latin typeface="Calibri" panose="020F0502020204030204" pitchFamily="34" charset="0"/>
                <a:ea typeface="Calibri" panose="020F0502020204030204" pitchFamily="34" charset="0"/>
              </a:rPr>
              <a:t>Precision</a:t>
            </a:r>
            <a:r>
              <a:rPr lang="en-IN" sz="1800" kern="100" dirty="0">
                <a:solidFill>
                  <a:srgbClr val="000000"/>
                </a:solidFill>
                <a:effectLst/>
                <a:latin typeface="Calibri" panose="020F0502020204030204" pitchFamily="34" charset="0"/>
                <a:ea typeface="Calibri" panose="020F0502020204030204" pitchFamily="34" charset="0"/>
              </a:rPr>
              <a:t>, and </a:t>
            </a:r>
            <a:r>
              <a:rPr lang="en-IN" sz="1800" b="1" kern="100" dirty="0">
                <a:solidFill>
                  <a:srgbClr val="000000"/>
                </a:solidFill>
                <a:effectLst/>
                <a:latin typeface="Calibri" panose="020F0502020204030204" pitchFamily="34" charset="0"/>
                <a:ea typeface="Calibri" panose="020F0502020204030204" pitchFamily="34" charset="0"/>
              </a:rPr>
              <a:t>Recall</a:t>
            </a:r>
            <a:r>
              <a:rPr lang="en-IN" sz="1800" kern="100" dirty="0">
                <a:solidFill>
                  <a:srgbClr val="000000"/>
                </a:solidFill>
                <a:effectLst/>
                <a:latin typeface="Calibri" panose="020F0502020204030204" pitchFamily="34" charset="0"/>
                <a:ea typeface="Calibri" panose="020F0502020204030204" pitchFamily="34" charset="0"/>
              </a:rPr>
              <a:t>. This shows how machine learning can help doctors make faster and more accurate diagnoses.</a:t>
            </a:r>
            <a:r>
              <a:rPr lang="en-IN" sz="1800" b="1" kern="100" dirty="0">
                <a:solidFill>
                  <a:srgbClr val="000000"/>
                </a:solidFill>
                <a:effectLst/>
                <a:latin typeface="Calibri" panose="020F0502020204030204" pitchFamily="34" charset="0"/>
                <a:ea typeface="Calibri" panose="020F0502020204030204" pitchFamily="34" charset="0"/>
              </a:rPr>
              <a:t> </a:t>
            </a:r>
            <a:r>
              <a:rPr lang="en-IN" sz="1800" kern="100" dirty="0">
                <a:solidFill>
                  <a:srgbClr val="000000"/>
                </a:solidFill>
                <a:effectLst/>
                <a:latin typeface="Calibri" panose="020F0502020204030204" pitchFamily="34" charset="0"/>
                <a:ea typeface="Calibri" panose="020F0502020204030204" pitchFamily="34" charset="0"/>
              </a:rPr>
              <a:t> </a:t>
            </a:r>
          </a:p>
          <a:p>
            <a:pPr marL="0" indent="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a:xfrm>
            <a:off x="1286328" y="2015733"/>
            <a:ext cx="6571343" cy="3598486"/>
          </a:xfrm>
        </p:spPr>
        <p:txBody>
          <a:bodyPr>
            <a:noAutofit/>
          </a:bodyPr>
          <a:lstStyle/>
          <a:p>
            <a:pPr marL="294640" marR="786765" indent="-285750" algn="just">
              <a:lnSpc>
                <a:spcPct val="110000"/>
              </a:lnSpc>
              <a:spcAft>
                <a:spcPts val="1260"/>
              </a:spcAft>
            </a:pPr>
            <a:r>
              <a:rPr lang="en-US" sz="1400" dirty="0">
                <a:latin typeface="Calibri" panose="020F0502020204030204" pitchFamily="34" charset="0"/>
                <a:ea typeface="Calibri" panose="020F0502020204030204" pitchFamily="34" charset="0"/>
                <a:cs typeface="Calibri" panose="020F0502020204030204" pitchFamily="34" charset="0"/>
              </a:rPr>
              <a:t>By enabling automated analysis of medical data for diagnostic and treatment suggestions, machine learning is transforming the healthcare sector. Millions of new cases of breast cancer are identified worldwide each year, making it one of the most prevalent and fatal malignancies. By enabling prompt intervention and treatment, accurate and early diagnosis can save lives.  </a:t>
            </a:r>
          </a:p>
          <a:p>
            <a:pPr marL="294640" marR="786765" indent="-285750" algn="just">
              <a:lnSpc>
                <a:spcPct val="110000"/>
              </a:lnSpc>
              <a:spcAft>
                <a:spcPts val="1260"/>
              </a:spcAft>
            </a:pPr>
            <a:r>
              <a:rPr lang="en-US" sz="1400" dirty="0">
                <a:latin typeface="Calibri" panose="020F0502020204030204" pitchFamily="34" charset="0"/>
                <a:ea typeface="Calibri" panose="020F0502020204030204" pitchFamily="34" charset="0"/>
                <a:cs typeface="Calibri" panose="020F0502020204030204" pitchFamily="34" charset="0"/>
              </a:rPr>
              <a:t>The goal of this study is to employ machine learning models to forecast, using patient data, whether a breast tumor is benign (non-cancerous) or malignant (cancerous). In particular, we assess how well the Decision Tree, Naïve Bayes, Logistic Regression and Random Forest models perform in the classification of instances of breast cancer. This research attempts to shed light on how machine learning might enhance conventional diagnostic methods and enhance results by utilizing medical datasets and sophisticated algorithms.</a:t>
            </a:r>
          </a:p>
          <a:p>
            <a:pPr marL="294640" marR="786765" indent="-285750" algn="just">
              <a:lnSpc>
                <a:spcPct val="110000"/>
              </a:lnSpc>
              <a:spcAft>
                <a:spcPts val="1260"/>
              </a:spcAft>
            </a:pPr>
            <a:endParaRPr sz="1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520"/>
            <a:ext cx="6571343" cy="624079"/>
          </a:xfrm>
        </p:spPr>
        <p:txBody>
          <a:bodyPr/>
          <a:lstStyle/>
          <a:p>
            <a:r>
              <a:t>Dataset</a:t>
            </a:r>
          </a:p>
        </p:txBody>
      </p:sp>
      <p:sp>
        <p:nvSpPr>
          <p:cNvPr id="3" name="Content Placeholder 2"/>
          <p:cNvSpPr>
            <a:spLocks noGrp="1"/>
          </p:cNvSpPr>
          <p:nvPr>
            <p:ph idx="1"/>
          </p:nvPr>
        </p:nvSpPr>
        <p:spPr/>
        <p:txBody>
          <a:bodyPr>
            <a:normAutofit/>
          </a:bodyPr>
          <a:lstStyle/>
          <a:p>
            <a:pPr marL="0" indent="0">
              <a:buNone/>
            </a:pPr>
            <a:r>
              <a:rPr lang="en-IN" sz="1400" dirty="0"/>
              <a:t>Rows: 569, Columns: 33</a:t>
            </a:r>
          </a:p>
          <a:p>
            <a:pPr marL="0" indent="0">
              <a:buNone/>
            </a:pPr>
            <a:r>
              <a:rPr lang="en-IN" sz="1600" dirty="0"/>
              <a:t>First few rows of dataset:</a:t>
            </a:r>
          </a:p>
          <a:p>
            <a:pPr marL="0" indent="0">
              <a:buNone/>
            </a:pPr>
            <a:endParaRPr sz="2000" dirty="0"/>
          </a:p>
        </p:txBody>
      </p:sp>
      <p:pic>
        <p:nvPicPr>
          <p:cNvPr id="5" name="Picture 4">
            <a:extLst>
              <a:ext uri="{FF2B5EF4-FFF2-40B4-BE49-F238E27FC236}">
                <a16:creationId xmlns:a16="http://schemas.microsoft.com/office/drawing/2014/main" id="{7EB9E8B4-3303-6368-F8BE-E81287D10B9B}"/>
              </a:ext>
            </a:extLst>
          </p:cNvPr>
          <p:cNvPicPr>
            <a:picLocks noChangeAspect="1"/>
          </p:cNvPicPr>
          <p:nvPr/>
        </p:nvPicPr>
        <p:blipFill>
          <a:blip r:embed="rId2"/>
          <a:stretch>
            <a:fillRect/>
          </a:stretch>
        </p:blipFill>
        <p:spPr>
          <a:xfrm>
            <a:off x="1527858" y="2812649"/>
            <a:ext cx="6172651" cy="324083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83F5-8C19-12CB-A5C5-C179D12A7E41}"/>
              </a:ext>
            </a:extLst>
          </p:cNvPr>
          <p:cNvSpPr>
            <a:spLocks noGrp="1"/>
          </p:cNvSpPr>
          <p:nvPr>
            <p:ph type="title"/>
          </p:nvPr>
        </p:nvSpPr>
        <p:spPr/>
        <p:txBody>
          <a:bodyPr/>
          <a:lstStyle/>
          <a:p>
            <a:r>
              <a:rPr lang="en-IN" dirty="0"/>
              <a:t>Preprocessing</a:t>
            </a:r>
          </a:p>
        </p:txBody>
      </p:sp>
      <p:sp>
        <p:nvSpPr>
          <p:cNvPr id="3" name="Content Placeholder 2">
            <a:extLst>
              <a:ext uri="{FF2B5EF4-FFF2-40B4-BE49-F238E27FC236}">
                <a16:creationId xmlns:a16="http://schemas.microsoft.com/office/drawing/2014/main" id="{825EECA5-1188-4146-EAC9-1288E339D2DF}"/>
              </a:ext>
            </a:extLst>
          </p:cNvPr>
          <p:cNvSpPr>
            <a:spLocks noGrp="1"/>
          </p:cNvSpPr>
          <p:nvPr>
            <p:ph idx="1"/>
          </p:nvPr>
        </p:nvSpPr>
        <p:spPr>
          <a:xfrm>
            <a:off x="1443490" y="2015733"/>
            <a:ext cx="6571343" cy="3450613"/>
          </a:xfrm>
        </p:spPr>
        <p:txBody>
          <a:bodyPr>
            <a:normAutofit fontScale="92500" lnSpcReduction="10000"/>
          </a:bodyPr>
          <a:lstStyle/>
          <a:p>
            <a:pPr marL="0" indent="0" algn="just">
              <a:buNone/>
            </a:pPr>
            <a:r>
              <a:rPr lang="en-IN" sz="1800" b="1" dirty="0"/>
              <a:t>Dataset Exploration: </a:t>
            </a:r>
            <a:r>
              <a:rPr lang="en-US" sz="1800" dirty="0"/>
              <a:t>Loaded the dataset to understand its structure and key attributes.</a:t>
            </a:r>
          </a:p>
          <a:p>
            <a:pPr marL="0" indent="0" algn="just">
              <a:buNone/>
            </a:pPr>
            <a:r>
              <a:rPr lang="en-US" sz="1800" b="1" dirty="0"/>
              <a:t>Data Cleaning: </a:t>
            </a:r>
            <a:r>
              <a:rPr lang="en-US" sz="1800" dirty="0"/>
              <a:t>Removed Irrelevant Attributes: Eliminated columns that do not contribute to the analysis or prediction.</a:t>
            </a:r>
          </a:p>
          <a:p>
            <a:pPr marL="0" indent="0" algn="just">
              <a:buNone/>
            </a:pPr>
            <a:r>
              <a:rPr lang="en-US" sz="1800" b="1" dirty="0"/>
              <a:t>Encoding:</a:t>
            </a:r>
            <a:r>
              <a:rPr lang="en-US" sz="1800" dirty="0"/>
              <a:t> Applied encoding to the diagnosis column to convert categorical data into numerical values.</a:t>
            </a:r>
          </a:p>
          <a:p>
            <a:pPr marL="0" indent="0" algn="just">
              <a:buNone/>
            </a:pPr>
            <a:r>
              <a:rPr lang="en-US" sz="1800" b="1" dirty="0"/>
              <a:t>Feature Engineering: </a:t>
            </a:r>
            <a:r>
              <a:rPr lang="en-US" sz="1800" dirty="0"/>
              <a:t>Normalized or scaled numerical features to ensure consistency and improve model performance.</a:t>
            </a:r>
          </a:p>
          <a:p>
            <a:pPr marL="0" indent="0" algn="just">
              <a:buNone/>
            </a:pPr>
            <a:r>
              <a:rPr lang="en-US" sz="1800" b="1" dirty="0"/>
              <a:t>Handling Missing Values: </a:t>
            </a:r>
            <a:r>
              <a:rPr lang="en-US" sz="1800" dirty="0"/>
              <a:t>Checked for missing values and applied strategies (e.g., imputation or removal).</a:t>
            </a:r>
            <a:endParaRPr lang="en-IN" sz="1800" dirty="0"/>
          </a:p>
        </p:txBody>
      </p:sp>
    </p:spTree>
    <p:extLst>
      <p:ext uri="{BB962C8B-B14F-4D97-AF65-F5344CB8AC3E}">
        <p14:creationId xmlns:p14="http://schemas.microsoft.com/office/powerpoint/2010/main" val="1880951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Literature Review</a:t>
            </a:r>
          </a:p>
        </p:txBody>
      </p:sp>
      <p:graphicFrame>
        <p:nvGraphicFramePr>
          <p:cNvPr id="4" name="Content Placeholder 3">
            <a:extLst>
              <a:ext uri="{FF2B5EF4-FFF2-40B4-BE49-F238E27FC236}">
                <a16:creationId xmlns:a16="http://schemas.microsoft.com/office/drawing/2014/main" id="{78DCC800-AFB9-A35B-9BE1-505970530FD5}"/>
              </a:ext>
            </a:extLst>
          </p:cNvPr>
          <p:cNvGraphicFramePr>
            <a:graphicFrameLocks noGrp="1"/>
          </p:cNvGraphicFramePr>
          <p:nvPr>
            <p:ph idx="1"/>
            <p:extLst>
              <p:ext uri="{D42A27DB-BD31-4B8C-83A1-F6EECF244321}">
                <p14:modId xmlns:p14="http://schemas.microsoft.com/office/powerpoint/2010/main" val="3894025254"/>
              </p:ext>
            </p:extLst>
          </p:nvPr>
        </p:nvGraphicFramePr>
        <p:xfrm>
          <a:off x="848749" y="1929901"/>
          <a:ext cx="7760825" cy="3683821"/>
        </p:xfrm>
        <a:graphic>
          <a:graphicData uri="http://schemas.openxmlformats.org/drawingml/2006/table">
            <a:tbl>
              <a:tblPr firstRow="1" bandRow="1">
                <a:tableStyleId>{5C22544A-7EE6-4342-B048-85BDC9FD1C3A}</a:tableStyleId>
              </a:tblPr>
              <a:tblGrid>
                <a:gridCol w="780449">
                  <a:extLst>
                    <a:ext uri="{9D8B030D-6E8A-4147-A177-3AD203B41FA5}">
                      <a16:colId xmlns:a16="http://schemas.microsoft.com/office/drawing/2014/main" val="3242966150"/>
                    </a:ext>
                  </a:extLst>
                </a:gridCol>
                <a:gridCol w="1582728">
                  <a:extLst>
                    <a:ext uri="{9D8B030D-6E8A-4147-A177-3AD203B41FA5}">
                      <a16:colId xmlns:a16="http://schemas.microsoft.com/office/drawing/2014/main" val="4003270364"/>
                    </a:ext>
                  </a:extLst>
                </a:gridCol>
                <a:gridCol w="2696095">
                  <a:extLst>
                    <a:ext uri="{9D8B030D-6E8A-4147-A177-3AD203B41FA5}">
                      <a16:colId xmlns:a16="http://schemas.microsoft.com/office/drawing/2014/main" val="3326279484"/>
                    </a:ext>
                  </a:extLst>
                </a:gridCol>
                <a:gridCol w="2701553">
                  <a:extLst>
                    <a:ext uri="{9D8B030D-6E8A-4147-A177-3AD203B41FA5}">
                      <a16:colId xmlns:a16="http://schemas.microsoft.com/office/drawing/2014/main" val="1597339179"/>
                    </a:ext>
                  </a:extLst>
                </a:gridCol>
              </a:tblGrid>
              <a:tr h="472253">
                <a:tc>
                  <a:txBody>
                    <a:bodyPr/>
                    <a:lstStyle/>
                    <a:p>
                      <a:r>
                        <a:rPr lang="en-IN" dirty="0" err="1"/>
                        <a:t>S.No</a:t>
                      </a:r>
                      <a:endParaRPr lang="en-IN" dirty="0"/>
                    </a:p>
                  </a:txBody>
                  <a:tcPr/>
                </a:tc>
                <a:tc>
                  <a:txBody>
                    <a:bodyPr/>
                    <a:lstStyle/>
                    <a:p>
                      <a:r>
                        <a:rPr lang="en-IN" dirty="0"/>
                        <a:t>Author</a:t>
                      </a:r>
                    </a:p>
                  </a:txBody>
                  <a:tcPr/>
                </a:tc>
                <a:tc>
                  <a:txBody>
                    <a:bodyPr/>
                    <a:lstStyle/>
                    <a:p>
                      <a:r>
                        <a:rPr lang="en-IN" dirty="0"/>
                        <a:t>Paper and Publication</a:t>
                      </a:r>
                    </a:p>
                  </a:txBody>
                  <a:tcPr/>
                </a:tc>
                <a:tc>
                  <a:txBody>
                    <a:bodyPr/>
                    <a:lstStyle/>
                    <a:p>
                      <a:r>
                        <a:rPr lang="en-IN" dirty="0"/>
                        <a:t>Findings</a:t>
                      </a:r>
                    </a:p>
                  </a:txBody>
                  <a:tcPr/>
                </a:tc>
                <a:extLst>
                  <a:ext uri="{0D108BD9-81ED-4DB2-BD59-A6C34878D82A}">
                    <a16:rowId xmlns:a16="http://schemas.microsoft.com/office/drawing/2014/main" val="4021073165"/>
                  </a:ext>
                </a:extLst>
              </a:tr>
              <a:tr h="858837">
                <a:tc>
                  <a:txBody>
                    <a:bodyPr/>
                    <a:lstStyle/>
                    <a:p>
                      <a:r>
                        <a:rPr lang="en-IN" dirty="0"/>
                        <a:t>1.</a:t>
                      </a:r>
                    </a:p>
                  </a:txBody>
                  <a:tcPr/>
                </a:tc>
                <a:tc>
                  <a:txBody>
                    <a:bodyPr/>
                    <a:lstStyle/>
                    <a:p>
                      <a:r>
                        <a:rPr lang="en-US" dirty="0"/>
                        <a:t>W. </a:t>
                      </a:r>
                      <a:r>
                        <a:rPr lang="en-US" dirty="0" err="1"/>
                        <a:t>Haijin</a:t>
                      </a:r>
                      <a:r>
                        <a:rPr lang="en-US" dirty="0"/>
                        <a:t>, M. Tang, and H. Wang (2016)</a:t>
                      </a:r>
                      <a:endParaRPr lang="en-IN" dirty="0"/>
                    </a:p>
                  </a:txBody>
                  <a:tcPr/>
                </a:tc>
                <a:tc>
                  <a:txBody>
                    <a:bodyPr/>
                    <a:lstStyle/>
                    <a:p>
                      <a:r>
                        <a:rPr lang="en-US" dirty="0"/>
                        <a:t>"A Comparative Study of Machine Learning Algorithms for Breast Cancer Diagnosis"</a:t>
                      </a:r>
                      <a:endParaRPr lang="en-IN" dirty="0"/>
                    </a:p>
                  </a:txBody>
                  <a:tcPr/>
                </a:tc>
                <a:tc>
                  <a:txBody>
                    <a:bodyPr/>
                    <a:lstStyle/>
                    <a:p>
                      <a:r>
                        <a:rPr lang="en-US" dirty="0"/>
                        <a:t>Compared various classifiers (e.g., SVM, logistic regression) for breast cancer detection.</a:t>
                      </a:r>
                      <a:endParaRPr lang="en-IN" dirty="0"/>
                    </a:p>
                  </a:txBody>
                  <a:tcPr/>
                </a:tc>
                <a:extLst>
                  <a:ext uri="{0D108BD9-81ED-4DB2-BD59-A6C34878D82A}">
                    <a16:rowId xmlns:a16="http://schemas.microsoft.com/office/drawing/2014/main" val="3157274097"/>
                  </a:ext>
                </a:extLst>
              </a:tr>
              <a:tr h="1006997">
                <a:tc>
                  <a:txBody>
                    <a:bodyPr/>
                    <a:lstStyle/>
                    <a:p>
                      <a:r>
                        <a:rPr lang="en-IN" dirty="0"/>
                        <a:t>2.</a:t>
                      </a:r>
                    </a:p>
                  </a:txBody>
                  <a:tcPr/>
                </a:tc>
                <a:tc>
                  <a:txBody>
                    <a:bodyPr/>
                    <a:lstStyle/>
                    <a:p>
                      <a:r>
                        <a:rPr lang="fi-FI" dirty="0"/>
                        <a:t> M. Y. Tavassoli and L. J. Devilee (2003)</a:t>
                      </a:r>
                      <a:endParaRPr lang="en-IN" dirty="0"/>
                    </a:p>
                  </a:txBody>
                  <a:tcPr/>
                </a:tc>
                <a:tc>
                  <a:txBody>
                    <a:bodyPr/>
                    <a:lstStyle/>
                    <a:p>
                      <a:r>
                        <a:rPr lang="en-US" dirty="0"/>
                        <a:t>"Pathology and Genetics of </a:t>
                      </a:r>
                      <a:r>
                        <a:rPr lang="en-US" dirty="0" err="1"/>
                        <a:t>Tumours</a:t>
                      </a:r>
                      <a:r>
                        <a:rPr lang="en-US" dirty="0"/>
                        <a:t> of the Breast and Female Genital Organs"</a:t>
                      </a:r>
                      <a:endParaRPr lang="en-IN" dirty="0"/>
                    </a:p>
                  </a:txBody>
                  <a:tcPr/>
                </a:tc>
                <a:tc>
                  <a:txBody>
                    <a:bodyPr/>
                    <a:lstStyle/>
                    <a:p>
                      <a:r>
                        <a:rPr lang="en-US" dirty="0"/>
                        <a:t>Discussed the importance of using clinical data such as tumor size, grade, and lymph node status for classification models.</a:t>
                      </a:r>
                    </a:p>
                    <a:p>
                      <a:endParaRPr lang="en-IN" dirty="0"/>
                    </a:p>
                  </a:txBody>
                  <a:tcPr/>
                </a:tc>
                <a:extLst>
                  <a:ext uri="{0D108BD9-81ED-4DB2-BD59-A6C34878D82A}">
                    <a16:rowId xmlns:a16="http://schemas.microsoft.com/office/drawing/2014/main" val="603574579"/>
                  </a:ext>
                </a:extLst>
              </a:tr>
              <a:tr h="1232591">
                <a:tc>
                  <a:txBody>
                    <a:bodyPr/>
                    <a:lstStyle/>
                    <a:p>
                      <a:r>
                        <a:rPr lang="en-IN" dirty="0"/>
                        <a:t>3.</a:t>
                      </a:r>
                    </a:p>
                  </a:txBody>
                  <a:tcPr/>
                </a:tc>
                <a:tc>
                  <a:txBody>
                    <a:bodyPr/>
                    <a:lstStyle/>
                    <a:p>
                      <a:r>
                        <a:rPr lang="en-IN" dirty="0"/>
                        <a:t>A. F. </a:t>
                      </a:r>
                      <a:r>
                        <a:rPr lang="en-IN" dirty="0" err="1"/>
                        <a:t>Ozenne</a:t>
                      </a:r>
                      <a:r>
                        <a:rPr lang="en-IN" dirty="0"/>
                        <a:t> et al. (2019)</a:t>
                      </a:r>
                    </a:p>
                  </a:txBody>
                  <a:tcPr/>
                </a:tc>
                <a:tc>
                  <a:txBody>
                    <a:bodyPr/>
                    <a:lstStyle/>
                    <a:p>
                      <a:r>
                        <a:rPr lang="en-US" dirty="0"/>
                        <a:t>"The impact of machine learning in breast cancer diagnosis"</a:t>
                      </a:r>
                      <a:endParaRPr lang="en-IN" dirty="0"/>
                    </a:p>
                  </a:txBody>
                  <a:tcPr/>
                </a:tc>
                <a:tc>
                  <a:txBody>
                    <a:bodyPr/>
                    <a:lstStyle/>
                    <a:p>
                      <a:r>
                        <a:rPr lang="en-US" dirty="0"/>
                        <a:t>Explored the use of machine learning algorithms like decision trees, neural networks, and ensemble methods for breast cancer diagnosis.</a:t>
                      </a:r>
                      <a:endParaRPr lang="en-IN" dirty="0"/>
                    </a:p>
                  </a:txBody>
                  <a:tcPr/>
                </a:tc>
                <a:extLst>
                  <a:ext uri="{0D108BD9-81ED-4DB2-BD59-A6C34878D82A}">
                    <a16:rowId xmlns:a16="http://schemas.microsoft.com/office/drawing/2014/main" val="38635991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Architecture/Methodology</a:t>
            </a:r>
          </a:p>
        </p:txBody>
      </p:sp>
      <p:graphicFrame>
        <p:nvGraphicFramePr>
          <p:cNvPr id="4" name="Content Placeholder 3">
            <a:extLst>
              <a:ext uri="{FF2B5EF4-FFF2-40B4-BE49-F238E27FC236}">
                <a16:creationId xmlns:a16="http://schemas.microsoft.com/office/drawing/2014/main" id="{2411861A-280B-6661-6600-60F011493351}"/>
              </a:ext>
            </a:extLst>
          </p:cNvPr>
          <p:cNvGraphicFramePr>
            <a:graphicFrameLocks noGrp="1"/>
          </p:cNvGraphicFramePr>
          <p:nvPr>
            <p:ph idx="1"/>
            <p:extLst>
              <p:ext uri="{D42A27DB-BD31-4B8C-83A1-F6EECF244321}">
                <p14:modId xmlns:p14="http://schemas.microsoft.com/office/powerpoint/2010/main" val="2959206380"/>
              </p:ext>
            </p:extLst>
          </p:nvPr>
        </p:nvGraphicFramePr>
        <p:xfrm>
          <a:off x="1967696" y="1984920"/>
          <a:ext cx="2002419" cy="701040"/>
        </p:xfrm>
        <a:graphic>
          <a:graphicData uri="http://schemas.openxmlformats.org/drawingml/2006/table">
            <a:tbl>
              <a:tblPr firstRow="1" bandRow="1">
                <a:tableStyleId>{5C22544A-7EE6-4342-B048-85BDC9FD1C3A}</a:tableStyleId>
              </a:tblPr>
              <a:tblGrid>
                <a:gridCol w="2002419">
                  <a:extLst>
                    <a:ext uri="{9D8B030D-6E8A-4147-A177-3AD203B41FA5}">
                      <a16:colId xmlns:a16="http://schemas.microsoft.com/office/drawing/2014/main" val="2679966709"/>
                    </a:ext>
                  </a:extLst>
                </a:gridCol>
              </a:tblGrid>
              <a:tr h="701039">
                <a:tc>
                  <a:txBody>
                    <a:bodyPr/>
                    <a:lstStyle/>
                    <a:p>
                      <a:r>
                        <a:rPr lang="en-IN" sz="2000" dirty="0"/>
                        <a:t>   Data Collection</a:t>
                      </a:r>
                    </a:p>
                  </a:txBody>
                  <a:tcPr/>
                </a:tc>
                <a:extLst>
                  <a:ext uri="{0D108BD9-81ED-4DB2-BD59-A6C34878D82A}">
                    <a16:rowId xmlns:a16="http://schemas.microsoft.com/office/drawing/2014/main" val="1237185487"/>
                  </a:ext>
                </a:extLst>
              </a:tr>
            </a:tbl>
          </a:graphicData>
        </a:graphic>
      </p:graphicFrame>
      <p:graphicFrame>
        <p:nvGraphicFramePr>
          <p:cNvPr id="7" name="Table 6">
            <a:extLst>
              <a:ext uri="{FF2B5EF4-FFF2-40B4-BE49-F238E27FC236}">
                <a16:creationId xmlns:a16="http://schemas.microsoft.com/office/drawing/2014/main" id="{CAC9D74B-A5B8-64E3-F4A1-D91D2F19F6C4}"/>
              </a:ext>
            </a:extLst>
          </p:cNvPr>
          <p:cNvGraphicFramePr>
            <a:graphicFrameLocks noGrp="1"/>
          </p:cNvGraphicFramePr>
          <p:nvPr>
            <p:extLst>
              <p:ext uri="{D42A27DB-BD31-4B8C-83A1-F6EECF244321}">
                <p14:modId xmlns:p14="http://schemas.microsoft.com/office/powerpoint/2010/main" val="595321040"/>
              </p:ext>
            </p:extLst>
          </p:nvPr>
        </p:nvGraphicFramePr>
        <p:xfrm>
          <a:off x="5023412" y="1984921"/>
          <a:ext cx="2152891" cy="701040"/>
        </p:xfrm>
        <a:graphic>
          <a:graphicData uri="http://schemas.openxmlformats.org/drawingml/2006/table">
            <a:tbl>
              <a:tblPr firstRow="1" bandRow="1">
                <a:tableStyleId>{5C22544A-7EE6-4342-B048-85BDC9FD1C3A}</a:tableStyleId>
              </a:tblPr>
              <a:tblGrid>
                <a:gridCol w="2152891">
                  <a:extLst>
                    <a:ext uri="{9D8B030D-6E8A-4147-A177-3AD203B41FA5}">
                      <a16:colId xmlns:a16="http://schemas.microsoft.com/office/drawing/2014/main" val="2331124806"/>
                    </a:ext>
                  </a:extLst>
                </a:gridCol>
              </a:tblGrid>
              <a:tr h="567158">
                <a:tc>
                  <a:txBody>
                    <a:bodyPr/>
                    <a:lstStyle/>
                    <a:p>
                      <a:r>
                        <a:rPr lang="en-IN" dirty="0"/>
                        <a:t>   </a:t>
                      </a:r>
                      <a:r>
                        <a:rPr lang="en-IN" sz="2000" dirty="0"/>
                        <a:t>Data Exploration</a:t>
                      </a:r>
                    </a:p>
                  </a:txBody>
                  <a:tcPr/>
                </a:tc>
                <a:extLst>
                  <a:ext uri="{0D108BD9-81ED-4DB2-BD59-A6C34878D82A}">
                    <a16:rowId xmlns:a16="http://schemas.microsoft.com/office/drawing/2014/main" val="354665286"/>
                  </a:ext>
                </a:extLst>
              </a:tr>
            </a:tbl>
          </a:graphicData>
        </a:graphic>
      </p:graphicFrame>
      <p:graphicFrame>
        <p:nvGraphicFramePr>
          <p:cNvPr id="9" name="Table 8">
            <a:extLst>
              <a:ext uri="{FF2B5EF4-FFF2-40B4-BE49-F238E27FC236}">
                <a16:creationId xmlns:a16="http://schemas.microsoft.com/office/drawing/2014/main" id="{F3DED721-D53F-BD25-DCF1-D3022A49B7B1}"/>
              </a:ext>
            </a:extLst>
          </p:cNvPr>
          <p:cNvGraphicFramePr>
            <a:graphicFrameLocks noGrp="1"/>
          </p:cNvGraphicFramePr>
          <p:nvPr>
            <p:extLst>
              <p:ext uri="{D42A27DB-BD31-4B8C-83A1-F6EECF244321}">
                <p14:modId xmlns:p14="http://schemas.microsoft.com/office/powerpoint/2010/main" val="409513411"/>
              </p:ext>
            </p:extLst>
          </p:nvPr>
        </p:nvGraphicFramePr>
        <p:xfrm>
          <a:off x="1967696" y="3917259"/>
          <a:ext cx="1909823" cy="701040"/>
        </p:xfrm>
        <a:graphic>
          <a:graphicData uri="http://schemas.openxmlformats.org/drawingml/2006/table">
            <a:tbl>
              <a:tblPr firstRow="1" bandRow="1">
                <a:tableStyleId>{5C22544A-7EE6-4342-B048-85BDC9FD1C3A}</a:tableStyleId>
              </a:tblPr>
              <a:tblGrid>
                <a:gridCol w="1909823">
                  <a:extLst>
                    <a:ext uri="{9D8B030D-6E8A-4147-A177-3AD203B41FA5}">
                      <a16:colId xmlns:a16="http://schemas.microsoft.com/office/drawing/2014/main" val="1175225005"/>
                    </a:ext>
                  </a:extLst>
                </a:gridCol>
              </a:tblGrid>
              <a:tr h="653832">
                <a:tc>
                  <a:txBody>
                    <a:bodyPr/>
                    <a:lstStyle/>
                    <a:p>
                      <a:r>
                        <a:rPr lang="en-IN" sz="2000" dirty="0"/>
                        <a:t>Model</a:t>
                      </a:r>
                    </a:p>
                    <a:p>
                      <a:r>
                        <a:rPr lang="en-IN" sz="2000" dirty="0"/>
                        <a:t>Selection</a:t>
                      </a:r>
                    </a:p>
                  </a:txBody>
                  <a:tcPr/>
                </a:tc>
                <a:extLst>
                  <a:ext uri="{0D108BD9-81ED-4DB2-BD59-A6C34878D82A}">
                    <a16:rowId xmlns:a16="http://schemas.microsoft.com/office/drawing/2014/main" val="1424184464"/>
                  </a:ext>
                </a:extLst>
              </a:tr>
            </a:tbl>
          </a:graphicData>
        </a:graphic>
      </p:graphicFrame>
      <p:graphicFrame>
        <p:nvGraphicFramePr>
          <p:cNvPr id="10" name="Table 9">
            <a:extLst>
              <a:ext uri="{FF2B5EF4-FFF2-40B4-BE49-F238E27FC236}">
                <a16:creationId xmlns:a16="http://schemas.microsoft.com/office/drawing/2014/main" id="{A777D65F-0AA6-80CA-A145-9D9D0D48F768}"/>
              </a:ext>
            </a:extLst>
          </p:cNvPr>
          <p:cNvGraphicFramePr>
            <a:graphicFrameLocks noGrp="1"/>
          </p:cNvGraphicFramePr>
          <p:nvPr>
            <p:extLst>
              <p:ext uri="{D42A27DB-BD31-4B8C-83A1-F6EECF244321}">
                <p14:modId xmlns:p14="http://schemas.microsoft.com/office/powerpoint/2010/main" val="3256843028"/>
              </p:ext>
            </p:extLst>
          </p:nvPr>
        </p:nvGraphicFramePr>
        <p:xfrm>
          <a:off x="5023412" y="5058137"/>
          <a:ext cx="2152893" cy="567157"/>
        </p:xfrm>
        <a:graphic>
          <a:graphicData uri="http://schemas.openxmlformats.org/drawingml/2006/table">
            <a:tbl>
              <a:tblPr firstRow="1" bandRow="1">
                <a:tableStyleId>{5C22544A-7EE6-4342-B048-85BDC9FD1C3A}</a:tableStyleId>
              </a:tblPr>
              <a:tblGrid>
                <a:gridCol w="2152893">
                  <a:extLst>
                    <a:ext uri="{9D8B030D-6E8A-4147-A177-3AD203B41FA5}">
                      <a16:colId xmlns:a16="http://schemas.microsoft.com/office/drawing/2014/main" val="361164176"/>
                    </a:ext>
                  </a:extLst>
                </a:gridCol>
              </a:tblGrid>
              <a:tr h="567157">
                <a:tc>
                  <a:txBody>
                    <a:bodyPr/>
                    <a:lstStyle/>
                    <a:p>
                      <a:r>
                        <a:rPr lang="en-IN" sz="2000" dirty="0"/>
                        <a:t>         Analysis</a:t>
                      </a:r>
                    </a:p>
                  </a:txBody>
                  <a:tcPr/>
                </a:tc>
                <a:extLst>
                  <a:ext uri="{0D108BD9-81ED-4DB2-BD59-A6C34878D82A}">
                    <a16:rowId xmlns:a16="http://schemas.microsoft.com/office/drawing/2014/main" val="3047851302"/>
                  </a:ext>
                </a:extLst>
              </a:tr>
            </a:tbl>
          </a:graphicData>
        </a:graphic>
      </p:graphicFrame>
      <p:graphicFrame>
        <p:nvGraphicFramePr>
          <p:cNvPr id="11" name="Table 10">
            <a:extLst>
              <a:ext uri="{FF2B5EF4-FFF2-40B4-BE49-F238E27FC236}">
                <a16:creationId xmlns:a16="http://schemas.microsoft.com/office/drawing/2014/main" id="{F4B02132-DCE3-08A2-5370-92EB52A73CE8}"/>
              </a:ext>
            </a:extLst>
          </p:cNvPr>
          <p:cNvGraphicFramePr>
            <a:graphicFrameLocks noGrp="1"/>
          </p:cNvGraphicFramePr>
          <p:nvPr>
            <p:extLst>
              <p:ext uri="{D42A27DB-BD31-4B8C-83A1-F6EECF244321}">
                <p14:modId xmlns:p14="http://schemas.microsoft.com/office/powerpoint/2010/main" val="2454655264"/>
              </p:ext>
            </p:extLst>
          </p:nvPr>
        </p:nvGraphicFramePr>
        <p:xfrm>
          <a:off x="5023414" y="2974694"/>
          <a:ext cx="2152890" cy="701040"/>
        </p:xfrm>
        <a:graphic>
          <a:graphicData uri="http://schemas.openxmlformats.org/drawingml/2006/table">
            <a:tbl>
              <a:tblPr firstRow="1" bandRow="1">
                <a:tableStyleId>{5C22544A-7EE6-4342-B048-85BDC9FD1C3A}</a:tableStyleId>
              </a:tblPr>
              <a:tblGrid>
                <a:gridCol w="2152890">
                  <a:extLst>
                    <a:ext uri="{9D8B030D-6E8A-4147-A177-3AD203B41FA5}">
                      <a16:colId xmlns:a16="http://schemas.microsoft.com/office/drawing/2014/main" val="162167338"/>
                    </a:ext>
                  </a:extLst>
                </a:gridCol>
              </a:tblGrid>
              <a:tr h="567157">
                <a:tc>
                  <a:txBody>
                    <a:bodyPr/>
                    <a:lstStyle/>
                    <a:p>
                      <a:r>
                        <a:rPr lang="en-IN" dirty="0"/>
                        <a:t> </a:t>
                      </a:r>
                      <a:r>
                        <a:rPr lang="en-IN" sz="2000" dirty="0"/>
                        <a:t>Data Visualization</a:t>
                      </a:r>
                    </a:p>
                  </a:txBody>
                  <a:tcPr/>
                </a:tc>
                <a:extLst>
                  <a:ext uri="{0D108BD9-81ED-4DB2-BD59-A6C34878D82A}">
                    <a16:rowId xmlns:a16="http://schemas.microsoft.com/office/drawing/2014/main" val="88339532"/>
                  </a:ext>
                </a:extLst>
              </a:tr>
            </a:tbl>
          </a:graphicData>
        </a:graphic>
      </p:graphicFrame>
      <p:graphicFrame>
        <p:nvGraphicFramePr>
          <p:cNvPr id="12" name="Table 11">
            <a:extLst>
              <a:ext uri="{FF2B5EF4-FFF2-40B4-BE49-F238E27FC236}">
                <a16:creationId xmlns:a16="http://schemas.microsoft.com/office/drawing/2014/main" id="{57839300-6D09-D4B3-64BA-4EA062A743B8}"/>
              </a:ext>
            </a:extLst>
          </p:cNvPr>
          <p:cNvGraphicFramePr>
            <a:graphicFrameLocks noGrp="1"/>
          </p:cNvGraphicFramePr>
          <p:nvPr>
            <p:extLst>
              <p:ext uri="{D42A27DB-BD31-4B8C-83A1-F6EECF244321}">
                <p14:modId xmlns:p14="http://schemas.microsoft.com/office/powerpoint/2010/main" val="930226858"/>
              </p:ext>
            </p:extLst>
          </p:nvPr>
        </p:nvGraphicFramePr>
        <p:xfrm>
          <a:off x="5023414" y="3964467"/>
          <a:ext cx="2152889" cy="567157"/>
        </p:xfrm>
        <a:graphic>
          <a:graphicData uri="http://schemas.openxmlformats.org/drawingml/2006/table">
            <a:tbl>
              <a:tblPr firstRow="1" bandRow="1">
                <a:tableStyleId>{5C22544A-7EE6-4342-B048-85BDC9FD1C3A}</a:tableStyleId>
              </a:tblPr>
              <a:tblGrid>
                <a:gridCol w="2152889">
                  <a:extLst>
                    <a:ext uri="{9D8B030D-6E8A-4147-A177-3AD203B41FA5}">
                      <a16:colId xmlns:a16="http://schemas.microsoft.com/office/drawing/2014/main" val="2326630277"/>
                    </a:ext>
                  </a:extLst>
                </a:gridCol>
              </a:tblGrid>
              <a:tr h="567157">
                <a:tc>
                  <a:txBody>
                    <a:bodyPr/>
                    <a:lstStyle/>
                    <a:p>
                      <a:r>
                        <a:rPr lang="en-IN" dirty="0"/>
                        <a:t>         </a:t>
                      </a:r>
                      <a:r>
                        <a:rPr lang="en-IN" sz="2000" dirty="0"/>
                        <a:t>Training</a:t>
                      </a:r>
                    </a:p>
                  </a:txBody>
                  <a:tcPr/>
                </a:tc>
                <a:extLst>
                  <a:ext uri="{0D108BD9-81ED-4DB2-BD59-A6C34878D82A}">
                    <a16:rowId xmlns:a16="http://schemas.microsoft.com/office/drawing/2014/main" val="2734168629"/>
                  </a:ext>
                </a:extLst>
              </a:tr>
            </a:tbl>
          </a:graphicData>
        </a:graphic>
      </p:graphicFrame>
      <p:graphicFrame>
        <p:nvGraphicFramePr>
          <p:cNvPr id="13" name="Table 12">
            <a:extLst>
              <a:ext uri="{FF2B5EF4-FFF2-40B4-BE49-F238E27FC236}">
                <a16:creationId xmlns:a16="http://schemas.microsoft.com/office/drawing/2014/main" id="{8215AC7E-9CE1-EB71-33A0-981C424D9859}"/>
              </a:ext>
            </a:extLst>
          </p:cNvPr>
          <p:cNvGraphicFramePr>
            <a:graphicFrameLocks noGrp="1"/>
          </p:cNvGraphicFramePr>
          <p:nvPr>
            <p:extLst>
              <p:ext uri="{D42A27DB-BD31-4B8C-83A1-F6EECF244321}">
                <p14:modId xmlns:p14="http://schemas.microsoft.com/office/powerpoint/2010/main" val="2095589448"/>
              </p:ext>
            </p:extLst>
          </p:nvPr>
        </p:nvGraphicFramePr>
        <p:xfrm>
          <a:off x="1967696" y="5058137"/>
          <a:ext cx="1909823" cy="567158"/>
        </p:xfrm>
        <a:graphic>
          <a:graphicData uri="http://schemas.openxmlformats.org/drawingml/2006/table">
            <a:tbl>
              <a:tblPr firstRow="1" bandRow="1">
                <a:tableStyleId>{5C22544A-7EE6-4342-B048-85BDC9FD1C3A}</a:tableStyleId>
              </a:tblPr>
              <a:tblGrid>
                <a:gridCol w="1909823">
                  <a:extLst>
                    <a:ext uri="{9D8B030D-6E8A-4147-A177-3AD203B41FA5}">
                      <a16:colId xmlns:a16="http://schemas.microsoft.com/office/drawing/2014/main" val="3773095376"/>
                    </a:ext>
                  </a:extLst>
                </a:gridCol>
              </a:tblGrid>
              <a:tr h="567158">
                <a:tc>
                  <a:txBody>
                    <a:bodyPr/>
                    <a:lstStyle/>
                    <a:p>
                      <a:r>
                        <a:rPr lang="en-IN" dirty="0"/>
                        <a:t>      </a:t>
                      </a:r>
                      <a:r>
                        <a:rPr lang="en-IN" sz="2000" dirty="0"/>
                        <a:t>Reporting</a:t>
                      </a:r>
                    </a:p>
                  </a:txBody>
                  <a:tcPr/>
                </a:tc>
                <a:extLst>
                  <a:ext uri="{0D108BD9-81ED-4DB2-BD59-A6C34878D82A}">
                    <a16:rowId xmlns:a16="http://schemas.microsoft.com/office/drawing/2014/main" val="3482091793"/>
                  </a:ext>
                </a:extLst>
              </a:tr>
            </a:tbl>
          </a:graphicData>
        </a:graphic>
      </p:graphicFrame>
      <p:graphicFrame>
        <p:nvGraphicFramePr>
          <p:cNvPr id="16" name="Table 15">
            <a:extLst>
              <a:ext uri="{FF2B5EF4-FFF2-40B4-BE49-F238E27FC236}">
                <a16:creationId xmlns:a16="http://schemas.microsoft.com/office/drawing/2014/main" id="{9979826D-22F8-E6A3-417C-BDC392F4292F}"/>
              </a:ext>
            </a:extLst>
          </p:cNvPr>
          <p:cNvGraphicFramePr>
            <a:graphicFrameLocks noGrp="1"/>
          </p:cNvGraphicFramePr>
          <p:nvPr>
            <p:extLst>
              <p:ext uri="{D42A27DB-BD31-4B8C-83A1-F6EECF244321}">
                <p14:modId xmlns:p14="http://schemas.microsoft.com/office/powerpoint/2010/main" val="1936850772"/>
              </p:ext>
            </p:extLst>
          </p:nvPr>
        </p:nvGraphicFramePr>
        <p:xfrm>
          <a:off x="1967696" y="2875440"/>
          <a:ext cx="2002418" cy="601980"/>
        </p:xfrm>
        <a:graphic>
          <a:graphicData uri="http://schemas.openxmlformats.org/drawingml/2006/table">
            <a:tbl>
              <a:tblPr firstRow="1" bandRow="1">
                <a:tableStyleId>{5C22544A-7EE6-4342-B048-85BDC9FD1C3A}</a:tableStyleId>
              </a:tblPr>
              <a:tblGrid>
                <a:gridCol w="2002418">
                  <a:extLst>
                    <a:ext uri="{9D8B030D-6E8A-4147-A177-3AD203B41FA5}">
                      <a16:colId xmlns:a16="http://schemas.microsoft.com/office/drawing/2014/main" val="2374313419"/>
                    </a:ext>
                  </a:extLst>
                </a:gridCol>
              </a:tblGrid>
              <a:tr h="567158">
                <a:tc>
                  <a:txBody>
                    <a:bodyPr/>
                    <a:lstStyle/>
                    <a:p>
                      <a:r>
                        <a:rPr lang="en-IN" dirty="0"/>
                        <a:t>    </a:t>
                      </a:r>
                      <a:r>
                        <a:rPr lang="en-IN" sz="2000" dirty="0"/>
                        <a:t>Preprocessing</a:t>
                      </a:r>
                    </a:p>
                  </a:txBody>
                  <a:tcPr/>
                </a:tc>
                <a:extLst>
                  <a:ext uri="{0D108BD9-81ED-4DB2-BD59-A6C34878D82A}">
                    <a16:rowId xmlns:a16="http://schemas.microsoft.com/office/drawing/2014/main" val="154155993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Results</a:t>
            </a:r>
            <a:r>
              <a:rPr lang="en-IN" dirty="0"/>
              <a:t>: Data visualization</a:t>
            </a:r>
            <a:endParaRPr dirty="0"/>
          </a:p>
        </p:txBody>
      </p:sp>
      <p:sp>
        <p:nvSpPr>
          <p:cNvPr id="3" name="Content Placeholder 2"/>
          <p:cNvSpPr>
            <a:spLocks noGrp="1"/>
          </p:cNvSpPr>
          <p:nvPr>
            <p:ph idx="1"/>
          </p:nvPr>
        </p:nvSpPr>
        <p:spPr>
          <a:xfrm>
            <a:off x="457200" y="1284790"/>
            <a:ext cx="8229600" cy="4485227"/>
          </a:xfrm>
        </p:spPr>
        <p:txBody>
          <a:bodyPr>
            <a:normAutofit/>
          </a:bodyPr>
          <a:lstStyle/>
          <a:p>
            <a:pPr marL="0" indent="0">
              <a:buNone/>
            </a:pPr>
            <a:r>
              <a:rPr lang="en-US" sz="1800" dirty="0"/>
              <a:t>Bar chart to show the proportion f Malignant M and benign B cases in dataset.</a:t>
            </a:r>
          </a:p>
          <a:p>
            <a:pPr marL="0" indent="0">
              <a:buNone/>
            </a:pPr>
            <a:endParaRPr sz="1800" dirty="0"/>
          </a:p>
        </p:txBody>
      </p:sp>
      <p:pic>
        <p:nvPicPr>
          <p:cNvPr id="5122" name="Picture 2">
            <a:extLst>
              <a:ext uri="{FF2B5EF4-FFF2-40B4-BE49-F238E27FC236}">
                <a16:creationId xmlns:a16="http://schemas.microsoft.com/office/drawing/2014/main" id="{C3A50E1A-61C4-3E40-882D-AAEF9ED4AA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871" y="1768995"/>
            <a:ext cx="6949963" cy="40857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302A-D977-C035-1D79-073A775F637D}"/>
              </a:ext>
            </a:extLst>
          </p:cNvPr>
          <p:cNvSpPr>
            <a:spLocks noGrp="1"/>
          </p:cNvSpPr>
          <p:nvPr>
            <p:ph type="title"/>
          </p:nvPr>
        </p:nvSpPr>
        <p:spPr/>
        <p:txBody>
          <a:bodyPr>
            <a:normAutofit/>
          </a:bodyPr>
          <a:lstStyle/>
          <a:p>
            <a:r>
              <a:rPr lang="en-US" sz="2000" dirty="0"/>
              <a:t>Histogram of key </a:t>
            </a:r>
            <a:r>
              <a:rPr lang="en-US" sz="2000" dirty="0" err="1"/>
              <a:t>features.Visualizing</a:t>
            </a:r>
            <a:r>
              <a:rPr lang="en-US" sz="2000" dirty="0"/>
              <a:t> the distribution of tumor radius</a:t>
            </a:r>
            <a:endParaRPr lang="en-IN" sz="2000" dirty="0"/>
          </a:p>
        </p:txBody>
      </p:sp>
      <p:pic>
        <p:nvPicPr>
          <p:cNvPr id="6146" name="Picture 2">
            <a:extLst>
              <a:ext uri="{FF2B5EF4-FFF2-40B4-BE49-F238E27FC236}">
                <a16:creationId xmlns:a16="http://schemas.microsoft.com/office/drawing/2014/main" id="{AEC07323-52F6-12D6-85F6-FBF936BE40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0698" y="1417638"/>
            <a:ext cx="7054136" cy="4525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17541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261</TotalTime>
  <Words>849</Words>
  <Application>Microsoft Office PowerPoint</Application>
  <PresentationFormat>On-screen Show (4:3)</PresentationFormat>
  <Paragraphs>66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Bodoni MT</vt:lpstr>
      <vt:lpstr>Calibri</vt:lpstr>
      <vt:lpstr>Gill Sans MT</vt:lpstr>
      <vt:lpstr>Roboto</vt:lpstr>
      <vt:lpstr>Times New Roman</vt:lpstr>
      <vt:lpstr>Gallery</vt:lpstr>
      <vt:lpstr>Breast Cancer Classification Using Machine Learning  Techniques </vt:lpstr>
      <vt:lpstr>Abstract</vt:lpstr>
      <vt:lpstr>Introduction</vt:lpstr>
      <vt:lpstr>Dataset</vt:lpstr>
      <vt:lpstr>Preprocessing</vt:lpstr>
      <vt:lpstr>Literature Review</vt:lpstr>
      <vt:lpstr>Architecture/Methodology</vt:lpstr>
      <vt:lpstr>Results: Data visualization</vt:lpstr>
      <vt:lpstr>Histogram of key features.Visualizing the distribution of tumor radius</vt:lpstr>
      <vt:lpstr>Scatterplot of two features scatter plot with diagnosis as the hue to see how features vary between classes </vt:lpstr>
      <vt:lpstr>Heatmap of correlations to explore relationships between features. This helps identify highly correlated features</vt:lpstr>
      <vt:lpstr>Pair Plot for selected features visualizing relationships between a few selected features</vt:lpstr>
      <vt:lpstr>Results: Comparision of Models</vt:lpstr>
      <vt:lpstr>PowerPoint Presentation</vt:lpstr>
      <vt:lpstr>PowerPoint Presentation</vt:lpstr>
      <vt:lpstr>Conclusion</vt:lpstr>
      <vt:lpstr>References</vt:lpstr>
      <vt:lpstr>Github Repository Code</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Richitha Gutha</dc:creator>
  <cp:keywords/>
  <dc:description>generated using python-pptx</dc:description>
  <cp:lastModifiedBy>Richitha Gutha</cp:lastModifiedBy>
  <cp:revision>3</cp:revision>
  <dcterms:created xsi:type="dcterms:W3CDTF">2013-01-27T09:14:16Z</dcterms:created>
  <dcterms:modified xsi:type="dcterms:W3CDTF">2024-12-13T01:56:34Z</dcterms:modified>
  <cp:category/>
</cp:coreProperties>
</file>