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3" r:id="rId7"/>
    <p:sldId id="260" r:id="rId8"/>
    <p:sldId id="261" r:id="rId9"/>
    <p:sldId id="266" r:id="rId10"/>
    <p:sldId id="267" r:id="rId11"/>
    <p:sldId id="268" r:id="rId12"/>
    <p:sldId id="269" r:id="rId13"/>
    <p:sldId id="270" r:id="rId14"/>
    <p:sldId id="271" r:id="rId15"/>
    <p:sldId id="272" r:id="rId16"/>
    <p:sldId id="273" r:id="rId17"/>
    <p:sldId id="274" r:id="rId18"/>
    <p:sldId id="262"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68" autoAdjust="0"/>
  </p:normalViewPr>
  <p:slideViewPr>
    <p:cSldViewPr snapToGrid="0">
      <p:cViewPr>
        <p:scale>
          <a:sx n="85" d="100"/>
          <a:sy n="85"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8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8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8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9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2T19:35:22.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1,'0'649,"0"-626</inkml:trace>
  <inkml:trace contextRef="#ctx0" brushRef="#br0" timeOffset="1">0 546,'45'60,"35"33,-78-92,1-1,-1 0,1 0,-1 0,0 0,1 0,-1-1,1 1,-1-1,0 1,1-1,-1 0,0 0,0 0,1 0,-1-1,0 1,0 0,0-1,-1 0,1 1,0-1,0 0,-1 0,1 0,-1 0,0 0,0 0,0 0,1-1,16-15,63-63,-70 63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079D-BD78-467C-B396-8E61783E0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422D91-866D-4874-89D3-579E446FC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96676-72C9-4DA2-AF1D-72FBFA3C7B73}"/>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777B1ED7-F1D1-414D-A349-3BE9CF65D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BAC10-F496-4E14-A565-B2FF813A0E5D}"/>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22775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DE7F-094C-472B-86AD-F6B66F456C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18A4B-2134-43E1-9277-D076AEAC11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47084-A94F-4AC5-85EE-1989A421DF38}"/>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D9E0D862-4B47-4E5A-BCA9-9250DBC49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51EDD-F337-4E3B-B765-C71638B775E6}"/>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195039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3C772-8F72-4337-A045-CC0AE7191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BDCBAF-E229-42B7-A396-38240352FA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69BA2-7298-4935-96DC-0C740D89F2E0}"/>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8E3E10A3-56EC-4637-84FB-4E9FDB762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79C5-9E94-4523-8AFC-29183CAB67D8}"/>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413038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55CC-5471-41F5-B182-1EDF53B2D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2ABE4-EB88-4862-A2BD-406EF8ECAF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59B8-CC89-4C9F-8802-62499292CB05}"/>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0B4658AE-F1AF-4CC9-95E3-414F0D481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D3AC8-F323-4B91-9BB3-F5C93A63F1C9}"/>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246957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0D3D-55D8-40D2-B6D3-7D4A429872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691985-2A13-49C9-BC92-4D63522603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6B158D-8E85-4FC0-B188-1DA03232817C}"/>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3711E8B5-4FEE-48E3-B8A5-DABC275EB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0DAC-E7DE-4054-A614-F50FA447D8FF}"/>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168908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7B8C-9438-4B85-9D5C-4836263E5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B63D5-65DE-4981-B2A2-89A96672DB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6662C-CD8A-4AEE-AE38-0A824C6475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E9701-8684-48DE-8C8C-7503AC2015AC}"/>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6" name="Footer Placeholder 5">
            <a:extLst>
              <a:ext uri="{FF2B5EF4-FFF2-40B4-BE49-F238E27FC236}">
                <a16:creationId xmlns:a16="http://schemas.microsoft.com/office/drawing/2014/main" id="{57B6C606-C649-4660-B8B8-4BEEEE950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2661E-A534-464F-B536-F971E447F3F4}"/>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391918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2B9-2D6C-4AE7-A225-DF5892FF2D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54A350-1C45-48DE-8C15-CFC8321B6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E95F30-A934-48A3-872C-E5320928C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A803B8-E089-4597-A3CE-E3C50ABC0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1230BD-6E54-45AE-9A16-D09EB613F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40CE3-2A57-4D4F-8B97-74816EF58944}"/>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8" name="Footer Placeholder 7">
            <a:extLst>
              <a:ext uri="{FF2B5EF4-FFF2-40B4-BE49-F238E27FC236}">
                <a16:creationId xmlns:a16="http://schemas.microsoft.com/office/drawing/2014/main" id="{D171E826-ED22-4964-B171-72F95CCC3D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85E39D-538E-4C8A-BB42-CE2A5615FD96}"/>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272986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279F-813C-4EC2-A68C-A53C1C38D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E2C899-772A-4DDB-83DE-B0BEC343365A}"/>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4" name="Footer Placeholder 3">
            <a:extLst>
              <a:ext uri="{FF2B5EF4-FFF2-40B4-BE49-F238E27FC236}">
                <a16:creationId xmlns:a16="http://schemas.microsoft.com/office/drawing/2014/main" id="{DD8A62E2-97AE-4313-A443-071F379D3E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D8925-DD33-441A-94B1-9FF32A6188A2}"/>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124285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A22C2-8E36-4C79-8651-31B61A4C1141}"/>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3" name="Footer Placeholder 2">
            <a:extLst>
              <a:ext uri="{FF2B5EF4-FFF2-40B4-BE49-F238E27FC236}">
                <a16:creationId xmlns:a16="http://schemas.microsoft.com/office/drawing/2014/main" id="{F938D4B8-F8A7-47E9-A890-88157B546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B68791-638A-4DCC-95B4-6416C118C071}"/>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249018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98E3-7AB0-4529-AF58-D07C9D3DF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415D23-E70D-4490-A6C1-CF3A9C5AD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EB9E5-54A2-4689-AA91-1A7B7E228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3641CE-0AAE-4D1E-9A1F-6B6DD64B04C5}"/>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6" name="Footer Placeholder 5">
            <a:extLst>
              <a:ext uri="{FF2B5EF4-FFF2-40B4-BE49-F238E27FC236}">
                <a16:creationId xmlns:a16="http://schemas.microsoft.com/office/drawing/2014/main" id="{9C149AE9-570A-4EB6-9CAD-45BC4A970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7468C-7A66-40D4-B690-FD63CFAADB72}"/>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226576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506-2A9F-4713-87DF-F9CDE395F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608D9-EC02-4EF0-8329-F5B54785D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4A733D-38AE-4B29-914D-DF567A7E3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EDB849-FDEC-496F-9312-D92D14899C6E}"/>
              </a:ext>
            </a:extLst>
          </p:cNvPr>
          <p:cNvSpPr>
            <a:spLocks noGrp="1"/>
          </p:cNvSpPr>
          <p:nvPr>
            <p:ph type="dt" sz="half" idx="10"/>
          </p:nvPr>
        </p:nvSpPr>
        <p:spPr/>
        <p:txBody>
          <a:bodyPr/>
          <a:lstStyle/>
          <a:p>
            <a:fld id="{26F21841-E0E3-4C42-BDC5-3203EBF27E3B}" type="datetimeFigureOut">
              <a:rPr lang="en-US" smtClean="0"/>
              <a:t>5/2/2019</a:t>
            </a:fld>
            <a:endParaRPr lang="en-US"/>
          </a:p>
        </p:txBody>
      </p:sp>
      <p:sp>
        <p:nvSpPr>
          <p:cNvPr id="6" name="Footer Placeholder 5">
            <a:extLst>
              <a:ext uri="{FF2B5EF4-FFF2-40B4-BE49-F238E27FC236}">
                <a16:creationId xmlns:a16="http://schemas.microsoft.com/office/drawing/2014/main" id="{DAC0DCC9-7E4A-41FC-BD5A-69A72CF0A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218CE-D6D3-48EA-8AFC-9D38F5542D39}"/>
              </a:ext>
            </a:extLst>
          </p:cNvPr>
          <p:cNvSpPr>
            <a:spLocks noGrp="1"/>
          </p:cNvSpPr>
          <p:nvPr>
            <p:ph type="sldNum" sz="quarter" idx="12"/>
          </p:nvPr>
        </p:nvSpPr>
        <p:spPr/>
        <p:txBody>
          <a:bodyPr/>
          <a:lstStyle/>
          <a:p>
            <a:fld id="{3483481A-88BF-47DC-9068-079730F8E7EB}" type="slidenum">
              <a:rPr lang="en-US" smtClean="0"/>
              <a:t>‹#›</a:t>
            </a:fld>
            <a:endParaRPr lang="en-US"/>
          </a:p>
        </p:txBody>
      </p:sp>
    </p:spTree>
    <p:extLst>
      <p:ext uri="{BB962C8B-B14F-4D97-AF65-F5344CB8AC3E}">
        <p14:creationId xmlns:p14="http://schemas.microsoft.com/office/powerpoint/2010/main" val="330913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B07D6-5E74-4024-9CF4-70F6E76D6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AD663-935B-4AA7-A445-6E3FDDF0D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22602-0B9F-4D15-A23E-28314A48D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21841-E0E3-4C42-BDC5-3203EBF27E3B}" type="datetimeFigureOut">
              <a:rPr lang="en-US" smtClean="0"/>
              <a:t>5/2/2019</a:t>
            </a:fld>
            <a:endParaRPr lang="en-US"/>
          </a:p>
        </p:txBody>
      </p:sp>
      <p:sp>
        <p:nvSpPr>
          <p:cNvPr id="5" name="Footer Placeholder 4">
            <a:extLst>
              <a:ext uri="{FF2B5EF4-FFF2-40B4-BE49-F238E27FC236}">
                <a16:creationId xmlns:a16="http://schemas.microsoft.com/office/drawing/2014/main" id="{C01FF0EA-40AF-4DA6-8F0B-9792A9450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A564CD-0A07-4357-A402-2ADFF04B6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3481A-88BF-47DC-9068-079730F8E7EB}" type="slidenum">
              <a:rPr lang="en-US" smtClean="0"/>
              <a:t>‹#›</a:t>
            </a:fld>
            <a:endParaRPr lang="en-US"/>
          </a:p>
        </p:txBody>
      </p:sp>
    </p:spTree>
    <p:extLst>
      <p:ext uri="{BB962C8B-B14F-4D97-AF65-F5344CB8AC3E}">
        <p14:creationId xmlns:p14="http://schemas.microsoft.com/office/powerpoint/2010/main" val="421403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FD99-6FBF-4572-8AAE-1BB93F9D022A}"/>
              </a:ext>
            </a:extLst>
          </p:cNvPr>
          <p:cNvSpPr>
            <a:spLocks noGrp="1"/>
          </p:cNvSpPr>
          <p:nvPr>
            <p:ph type="ctrTitle"/>
          </p:nvPr>
        </p:nvSpPr>
        <p:spPr/>
        <p:txBody>
          <a:bodyPr>
            <a:normAutofit fontScale="90000"/>
          </a:bodyPr>
          <a:lstStyle/>
          <a:p>
            <a:r>
              <a:rPr lang="en-US" b="1" dirty="0"/>
              <a:t>Side Channel Attacks Analysis for Secure ISA and Architecture</a:t>
            </a:r>
            <a:br>
              <a:rPr lang="en-US" dirty="0"/>
            </a:br>
            <a:endParaRPr lang="en-US" dirty="0"/>
          </a:p>
        </p:txBody>
      </p:sp>
      <p:sp>
        <p:nvSpPr>
          <p:cNvPr id="3" name="Subtitle 2">
            <a:extLst>
              <a:ext uri="{FF2B5EF4-FFF2-40B4-BE49-F238E27FC236}">
                <a16:creationId xmlns:a16="http://schemas.microsoft.com/office/drawing/2014/main" id="{E79DEC97-13B0-45CE-A149-56F8D9A6E6D5}"/>
              </a:ext>
            </a:extLst>
          </p:cNvPr>
          <p:cNvSpPr>
            <a:spLocks noGrp="1"/>
          </p:cNvSpPr>
          <p:nvPr>
            <p:ph type="subTitle" idx="1"/>
          </p:nvPr>
        </p:nvSpPr>
        <p:spPr>
          <a:xfrm>
            <a:off x="1524000" y="3602037"/>
            <a:ext cx="9144000" cy="2133599"/>
          </a:xfrm>
        </p:spPr>
        <p:txBody>
          <a:bodyPr>
            <a:normAutofit lnSpcReduction="10000"/>
          </a:bodyPr>
          <a:lstStyle/>
          <a:p>
            <a:r>
              <a:rPr lang="en-US" sz="4000" b="1" dirty="0"/>
              <a:t>Presentation</a:t>
            </a:r>
          </a:p>
          <a:p>
            <a:endParaRPr lang="en-US" dirty="0"/>
          </a:p>
          <a:p>
            <a:r>
              <a:rPr lang="en-US" sz="1600" dirty="0" err="1">
                <a:solidFill>
                  <a:schemeClr val="bg1">
                    <a:lumMod val="50000"/>
                  </a:schemeClr>
                </a:solidFill>
              </a:rPr>
              <a:t>Abishek</a:t>
            </a:r>
            <a:r>
              <a:rPr lang="en-US" sz="1600" dirty="0">
                <a:solidFill>
                  <a:schemeClr val="bg1">
                    <a:lumMod val="50000"/>
                  </a:schemeClr>
                </a:solidFill>
              </a:rPr>
              <a:t> Barve</a:t>
            </a:r>
          </a:p>
          <a:p>
            <a:r>
              <a:rPr lang="en-US" sz="1600" dirty="0">
                <a:solidFill>
                  <a:schemeClr val="bg1">
                    <a:lumMod val="50000"/>
                  </a:schemeClr>
                </a:solidFill>
              </a:rPr>
              <a:t>Richmond Johnson David Bhaskaran</a:t>
            </a:r>
          </a:p>
          <a:p>
            <a:r>
              <a:rPr lang="en-US" sz="1600" dirty="0">
                <a:solidFill>
                  <a:schemeClr val="bg1">
                    <a:lumMod val="50000"/>
                  </a:schemeClr>
                </a:solidFill>
              </a:rPr>
              <a:t>Tanushree </a:t>
            </a:r>
            <a:r>
              <a:rPr lang="en-US" sz="1600" dirty="0" err="1">
                <a:solidFill>
                  <a:schemeClr val="bg1">
                    <a:lumMod val="50000"/>
                  </a:schemeClr>
                </a:solidFill>
              </a:rPr>
              <a:t>Tanushree</a:t>
            </a:r>
            <a:endParaRPr lang="en-US" sz="1600" dirty="0">
              <a:solidFill>
                <a:schemeClr val="bg1">
                  <a:lumMod val="50000"/>
                </a:schemeClr>
              </a:solidFill>
            </a:endParaRPr>
          </a:p>
        </p:txBody>
      </p:sp>
    </p:spTree>
    <p:extLst>
      <p:ext uri="{BB962C8B-B14F-4D97-AF65-F5344CB8AC3E}">
        <p14:creationId xmlns:p14="http://schemas.microsoft.com/office/powerpoint/2010/main" val="287029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838200" y="365125"/>
            <a:ext cx="10515600" cy="791871"/>
          </a:xfrm>
        </p:spPr>
        <p:txBody>
          <a:bodyPr/>
          <a:lstStyle/>
          <a:p>
            <a:r>
              <a:rPr lang="en-US" dirty="0"/>
              <a:t>Why is this vulnerable?</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838200" y="1156996"/>
            <a:ext cx="10515600" cy="5019967"/>
          </a:xfrm>
        </p:spPr>
        <p:txBody>
          <a:bodyPr>
            <a:normAutofit/>
          </a:bodyPr>
          <a:lstStyle/>
          <a:p>
            <a:r>
              <a:rPr lang="en-US" sz="2400" dirty="0"/>
              <a:t>Just like in a game of battleships, if an attacker finds one relevant address of the victim program, he can deduce the other addresses because it is definitely going to be the nearby ones</a:t>
            </a:r>
          </a:p>
        </p:txBody>
      </p:sp>
      <p:pic>
        <p:nvPicPr>
          <p:cNvPr id="4" name="Picture 3">
            <a:extLst>
              <a:ext uri="{FF2B5EF4-FFF2-40B4-BE49-F238E27FC236}">
                <a16:creationId xmlns:a16="http://schemas.microsoft.com/office/drawing/2014/main" id="{7012FC08-4BDE-4C5A-9147-F7B2DB25C653}"/>
              </a:ext>
            </a:extLst>
          </p:cNvPr>
          <p:cNvPicPr>
            <a:picLocks noChangeAspect="1"/>
          </p:cNvPicPr>
          <p:nvPr/>
        </p:nvPicPr>
        <p:blipFill rotWithShape="1">
          <a:blip r:embed="rId2"/>
          <a:srcRect l="44761" t="25248" r="31122" b="47755"/>
          <a:stretch/>
        </p:blipFill>
        <p:spPr>
          <a:xfrm>
            <a:off x="8769583" y="3429000"/>
            <a:ext cx="2940335" cy="1851433"/>
          </a:xfrm>
          <a:prstGeom prst="rect">
            <a:avLst/>
          </a:prstGeom>
        </p:spPr>
      </p:pic>
      <p:cxnSp>
        <p:nvCxnSpPr>
          <p:cNvPr id="6" name="Straight Arrow Connector 5">
            <a:extLst>
              <a:ext uri="{FF2B5EF4-FFF2-40B4-BE49-F238E27FC236}">
                <a16:creationId xmlns:a16="http://schemas.microsoft.com/office/drawing/2014/main" id="{DC4A7EB3-574E-49F7-90D6-CF9683D15BCC}"/>
              </a:ext>
            </a:extLst>
          </p:cNvPr>
          <p:cNvCxnSpPr/>
          <p:nvPr/>
        </p:nvCxnSpPr>
        <p:spPr>
          <a:xfrm flipV="1">
            <a:off x="2435290" y="3088433"/>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p:nvPr/>
        </p:nvCxnSpPr>
        <p:spPr>
          <a:xfrm>
            <a:off x="2015412" y="5085184"/>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AC3264E8-8DAB-4FF7-8512-1550C842C35F}"/>
              </a:ext>
            </a:extLst>
          </p:cNvPr>
          <p:cNvSpPr/>
          <p:nvPr/>
        </p:nvSpPr>
        <p:spPr>
          <a:xfrm flipV="1">
            <a:off x="3718248" y="2966265"/>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84EEAB-07CE-40AB-BF33-AF917337EC92}"/>
              </a:ext>
            </a:extLst>
          </p:cNvPr>
          <p:cNvSpPr txBox="1"/>
          <p:nvPr/>
        </p:nvSpPr>
        <p:spPr>
          <a:xfrm>
            <a:off x="3808622" y="5399574"/>
            <a:ext cx="1116203" cy="369332"/>
          </a:xfrm>
          <a:prstGeom prst="rect">
            <a:avLst/>
          </a:prstGeom>
          <a:noFill/>
        </p:spPr>
        <p:txBody>
          <a:bodyPr wrap="non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1058245" y="3717477"/>
            <a:ext cx="990977" cy="646331"/>
          </a:xfrm>
          <a:prstGeom prst="rect">
            <a:avLst/>
          </a:prstGeom>
          <a:noFill/>
        </p:spPr>
        <p:txBody>
          <a:bodyPr wrap="none" rtlCol="0">
            <a:spAutoFit/>
          </a:bodyPr>
          <a:lstStyle/>
          <a:p>
            <a:r>
              <a:rPr lang="en-US" dirty="0"/>
              <a:t># of</a:t>
            </a:r>
          </a:p>
          <a:p>
            <a:r>
              <a:rPr lang="en-US" dirty="0"/>
              <a:t>accesses</a:t>
            </a:r>
          </a:p>
        </p:txBody>
      </p:sp>
      <p:pic>
        <p:nvPicPr>
          <p:cNvPr id="14" name="Picture 13">
            <a:extLst>
              <a:ext uri="{FF2B5EF4-FFF2-40B4-BE49-F238E27FC236}">
                <a16:creationId xmlns:a16="http://schemas.microsoft.com/office/drawing/2014/main" id="{BEE2D9DD-C0F9-4C0D-8048-FA26D50EF8F1}"/>
              </a:ext>
            </a:extLst>
          </p:cNvPr>
          <p:cNvPicPr>
            <a:picLocks noChangeAspect="1"/>
          </p:cNvPicPr>
          <p:nvPr/>
        </p:nvPicPr>
        <p:blipFill rotWithShape="1">
          <a:blip r:embed="rId2"/>
          <a:srcRect l="44761" t="25248" r="31122" b="47755"/>
          <a:stretch/>
        </p:blipFill>
        <p:spPr>
          <a:xfrm>
            <a:off x="8769583" y="4843189"/>
            <a:ext cx="2940335" cy="1851433"/>
          </a:xfrm>
          <a:prstGeom prst="rect">
            <a:avLst/>
          </a:prstGeom>
        </p:spPr>
      </p:pic>
      <p:sp>
        <p:nvSpPr>
          <p:cNvPr id="15" name="TextBox 14">
            <a:extLst>
              <a:ext uri="{FF2B5EF4-FFF2-40B4-BE49-F238E27FC236}">
                <a16:creationId xmlns:a16="http://schemas.microsoft.com/office/drawing/2014/main" id="{449A4B5E-3515-411D-9BD8-F97BD87F2906}"/>
              </a:ext>
            </a:extLst>
          </p:cNvPr>
          <p:cNvSpPr txBox="1"/>
          <p:nvPr/>
        </p:nvSpPr>
        <p:spPr>
          <a:xfrm>
            <a:off x="11204686" y="5863181"/>
            <a:ext cx="654346" cy="369332"/>
          </a:xfrm>
          <a:prstGeom prst="rect">
            <a:avLst/>
          </a:prstGeom>
          <a:noFill/>
        </p:spPr>
        <p:txBody>
          <a:bodyPr wrap="none" rtlCol="0">
            <a:spAutoFit/>
          </a:bodyPr>
          <a:lstStyle/>
          <a:p>
            <a:r>
              <a:rPr lang="en-US" dirty="0"/>
              <a:t>main</a:t>
            </a:r>
          </a:p>
        </p:txBody>
      </p:sp>
      <p:sp>
        <p:nvSpPr>
          <p:cNvPr id="16" name="Rectangle 15">
            <a:extLst>
              <a:ext uri="{FF2B5EF4-FFF2-40B4-BE49-F238E27FC236}">
                <a16:creationId xmlns:a16="http://schemas.microsoft.com/office/drawing/2014/main" id="{30546C83-09C9-4E4B-80A0-7895D5D620DB}"/>
              </a:ext>
            </a:extLst>
          </p:cNvPr>
          <p:cNvSpPr/>
          <p:nvPr/>
        </p:nvSpPr>
        <p:spPr>
          <a:xfrm>
            <a:off x="11280710" y="5768906"/>
            <a:ext cx="429208" cy="202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25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838200" y="365125"/>
            <a:ext cx="10515600" cy="791871"/>
          </a:xfrm>
        </p:spPr>
        <p:txBody>
          <a:bodyPr/>
          <a:lstStyle/>
          <a:p>
            <a:r>
              <a:rPr lang="en-US" dirty="0"/>
              <a:t>Naïve solution</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838200" y="1156996"/>
            <a:ext cx="10515600" cy="5019967"/>
          </a:xfrm>
        </p:spPr>
        <p:txBody>
          <a:bodyPr>
            <a:normAutofit/>
          </a:bodyPr>
          <a:lstStyle/>
          <a:p>
            <a:r>
              <a:rPr lang="en-US" sz="2400" dirty="0"/>
              <a:t>So, to tackle this, can we distribute the variables in random inside the address space ?</a:t>
            </a:r>
          </a:p>
          <a:p>
            <a:r>
              <a:rPr lang="en-US" sz="2400" dirty="0"/>
              <a:t>Then that would come at a terrible performance</a:t>
            </a:r>
          </a:p>
          <a:p>
            <a:r>
              <a:rPr lang="en-US" sz="2400" dirty="0"/>
              <a:t>In fact, it would beat the purpose of high speed caches and would violate a ton of Operating system concepts and program mapping into memory</a:t>
            </a:r>
          </a:p>
        </p:txBody>
      </p:sp>
      <p:cxnSp>
        <p:nvCxnSpPr>
          <p:cNvPr id="6" name="Straight Arrow Connector 5">
            <a:extLst>
              <a:ext uri="{FF2B5EF4-FFF2-40B4-BE49-F238E27FC236}">
                <a16:creationId xmlns:a16="http://schemas.microsoft.com/office/drawing/2014/main" id="{DC4A7EB3-574E-49F7-90D6-CF9683D15BCC}"/>
              </a:ext>
            </a:extLst>
          </p:cNvPr>
          <p:cNvCxnSpPr>
            <a:cxnSpLocks/>
          </p:cNvCxnSpPr>
          <p:nvPr/>
        </p:nvCxnSpPr>
        <p:spPr>
          <a:xfrm flipV="1">
            <a:off x="7007290" y="3761084"/>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a:cxnSpLocks/>
          </p:cNvCxnSpPr>
          <p:nvPr/>
        </p:nvCxnSpPr>
        <p:spPr>
          <a:xfrm>
            <a:off x="6587412" y="5757835"/>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AC3264E8-8DAB-4FF7-8512-1550C842C35F}"/>
              </a:ext>
            </a:extLst>
          </p:cNvPr>
          <p:cNvSpPr/>
          <p:nvPr/>
        </p:nvSpPr>
        <p:spPr>
          <a:xfrm flipV="1">
            <a:off x="7550298" y="3585360"/>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84EEAB-07CE-40AB-BF33-AF917337EC92}"/>
              </a:ext>
            </a:extLst>
          </p:cNvPr>
          <p:cNvSpPr txBox="1"/>
          <p:nvPr/>
        </p:nvSpPr>
        <p:spPr>
          <a:xfrm>
            <a:off x="8380622" y="6072225"/>
            <a:ext cx="1116203" cy="369332"/>
          </a:xfrm>
          <a:prstGeom prst="rect">
            <a:avLst/>
          </a:prstGeom>
          <a:noFill/>
        </p:spPr>
        <p:txBody>
          <a:bodyPr wrap="squar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5630245" y="4390128"/>
            <a:ext cx="990977" cy="646331"/>
          </a:xfrm>
          <a:prstGeom prst="rect">
            <a:avLst/>
          </a:prstGeom>
          <a:noFill/>
        </p:spPr>
        <p:txBody>
          <a:bodyPr wrap="square" rtlCol="0">
            <a:spAutoFit/>
          </a:bodyPr>
          <a:lstStyle/>
          <a:p>
            <a:r>
              <a:rPr lang="en-US" dirty="0"/>
              <a:t># of</a:t>
            </a:r>
          </a:p>
          <a:p>
            <a:r>
              <a:rPr lang="en-US" dirty="0"/>
              <a:t>accesses</a:t>
            </a:r>
          </a:p>
        </p:txBody>
      </p:sp>
      <p:sp>
        <p:nvSpPr>
          <p:cNvPr id="17" name="Freeform: Shape 16">
            <a:extLst>
              <a:ext uri="{FF2B5EF4-FFF2-40B4-BE49-F238E27FC236}">
                <a16:creationId xmlns:a16="http://schemas.microsoft.com/office/drawing/2014/main" id="{B3FF01D2-714C-4198-9928-7A9A9A607814}"/>
              </a:ext>
            </a:extLst>
          </p:cNvPr>
          <p:cNvSpPr/>
          <p:nvPr/>
        </p:nvSpPr>
        <p:spPr>
          <a:xfrm flipV="1">
            <a:off x="9302469" y="3638917"/>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09FE1B1-0F9B-4FBE-9287-B206DF9D346F}"/>
              </a:ext>
            </a:extLst>
          </p:cNvPr>
          <p:cNvSpPr/>
          <p:nvPr/>
        </p:nvSpPr>
        <p:spPr>
          <a:xfrm flipV="1">
            <a:off x="10871681" y="3451360"/>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7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838200" y="365125"/>
            <a:ext cx="10515600" cy="791871"/>
          </a:xfrm>
        </p:spPr>
        <p:txBody>
          <a:bodyPr/>
          <a:lstStyle/>
          <a:p>
            <a:r>
              <a:rPr lang="en-US" dirty="0"/>
              <a:t>Improvised solution</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838200" y="1156996"/>
            <a:ext cx="10515600" cy="5019967"/>
          </a:xfrm>
        </p:spPr>
        <p:txBody>
          <a:bodyPr>
            <a:normAutofit/>
          </a:bodyPr>
          <a:lstStyle/>
          <a:p>
            <a:r>
              <a:rPr lang="en-US" sz="2400" dirty="0"/>
              <a:t>What if we give an impression that the victim program is working on a ton of variables, when in fact it is working on a few</a:t>
            </a:r>
          </a:p>
          <a:p>
            <a:r>
              <a:rPr lang="en-US" sz="2400" dirty="0"/>
              <a:t>Then the attacker has to browse through many variables and he will never be able to settle in on the exact variables </a:t>
            </a:r>
          </a:p>
        </p:txBody>
      </p:sp>
      <p:cxnSp>
        <p:nvCxnSpPr>
          <p:cNvPr id="6" name="Straight Arrow Connector 5">
            <a:extLst>
              <a:ext uri="{FF2B5EF4-FFF2-40B4-BE49-F238E27FC236}">
                <a16:creationId xmlns:a16="http://schemas.microsoft.com/office/drawing/2014/main" id="{DC4A7EB3-574E-49F7-90D6-CF9683D15BCC}"/>
              </a:ext>
            </a:extLst>
          </p:cNvPr>
          <p:cNvCxnSpPr>
            <a:cxnSpLocks/>
          </p:cNvCxnSpPr>
          <p:nvPr/>
        </p:nvCxnSpPr>
        <p:spPr>
          <a:xfrm flipV="1">
            <a:off x="3676261" y="3812402"/>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a:cxnSpLocks/>
          </p:cNvCxnSpPr>
          <p:nvPr/>
        </p:nvCxnSpPr>
        <p:spPr>
          <a:xfrm>
            <a:off x="3256383" y="5809153"/>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84EEAB-07CE-40AB-BF33-AF917337EC92}"/>
              </a:ext>
            </a:extLst>
          </p:cNvPr>
          <p:cNvSpPr txBox="1"/>
          <p:nvPr/>
        </p:nvSpPr>
        <p:spPr>
          <a:xfrm>
            <a:off x="5049593" y="6123543"/>
            <a:ext cx="1116203" cy="369332"/>
          </a:xfrm>
          <a:prstGeom prst="rect">
            <a:avLst/>
          </a:prstGeom>
          <a:noFill/>
        </p:spPr>
        <p:txBody>
          <a:bodyPr wrap="squar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2299216" y="4441446"/>
            <a:ext cx="990977" cy="646331"/>
          </a:xfrm>
          <a:prstGeom prst="rect">
            <a:avLst/>
          </a:prstGeom>
          <a:noFill/>
        </p:spPr>
        <p:txBody>
          <a:bodyPr wrap="square" rtlCol="0">
            <a:spAutoFit/>
          </a:bodyPr>
          <a:lstStyle/>
          <a:p>
            <a:r>
              <a:rPr lang="en-US" dirty="0"/>
              <a:t># of</a:t>
            </a:r>
          </a:p>
          <a:p>
            <a:r>
              <a:rPr lang="en-US" dirty="0"/>
              <a:t>accesses</a:t>
            </a:r>
          </a:p>
        </p:txBody>
      </p:sp>
      <p:sp>
        <p:nvSpPr>
          <p:cNvPr id="4" name="Arc 3">
            <a:extLst>
              <a:ext uri="{FF2B5EF4-FFF2-40B4-BE49-F238E27FC236}">
                <a16:creationId xmlns:a16="http://schemas.microsoft.com/office/drawing/2014/main" id="{51AEEE05-BD35-4423-994B-C48829939744}"/>
              </a:ext>
            </a:extLst>
          </p:cNvPr>
          <p:cNvSpPr/>
          <p:nvPr/>
        </p:nvSpPr>
        <p:spPr>
          <a:xfrm>
            <a:off x="2441352" y="4439230"/>
            <a:ext cx="6107989" cy="1436833"/>
          </a:xfrm>
          <a:prstGeom prst="arc">
            <a:avLst>
              <a:gd name="adj1" fmla="val 16200000"/>
              <a:gd name="adj2" fmla="val 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AC05112D-85A1-4FAD-83F6-7ED63FBA945E}"/>
              </a:ext>
            </a:extLst>
          </p:cNvPr>
          <p:cNvSpPr/>
          <p:nvPr/>
        </p:nvSpPr>
        <p:spPr>
          <a:xfrm rot="10800000" flipV="1">
            <a:off x="4062328" y="4375325"/>
            <a:ext cx="5157461" cy="1184207"/>
          </a:xfrm>
          <a:prstGeom prst="arc">
            <a:avLst>
              <a:gd name="adj1" fmla="val 20111235"/>
              <a:gd name="adj2" fmla="val 215880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557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838200" y="365125"/>
            <a:ext cx="10515600" cy="791871"/>
          </a:xfrm>
        </p:spPr>
        <p:txBody>
          <a:bodyPr/>
          <a:lstStyle/>
          <a:p>
            <a:r>
              <a:rPr lang="en-US" dirty="0"/>
              <a:t>Improvised solution</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838200" y="1156996"/>
            <a:ext cx="10515600" cy="5019967"/>
          </a:xfrm>
        </p:spPr>
        <p:txBody>
          <a:bodyPr>
            <a:normAutofit/>
          </a:bodyPr>
          <a:lstStyle/>
          <a:p>
            <a:r>
              <a:rPr lang="en-US" sz="2400" dirty="0"/>
              <a:t>Lets assume that we present an illusion that we are working with 100 variables, when in actuality we are working with only 10</a:t>
            </a:r>
          </a:p>
          <a:p>
            <a:r>
              <a:rPr lang="en-US" sz="2400" dirty="0"/>
              <a:t>In the original (vulnerable) scenario, the attacker will definitely know that 10 variables are being used by the victim and he will always find those 10 variables – Probability of successful attack = 100%</a:t>
            </a:r>
          </a:p>
          <a:p>
            <a:r>
              <a:rPr lang="en-US" sz="2400" dirty="0"/>
              <a:t>In the improvised scenario, now the attacker has to guess among 100 variables !</a:t>
            </a:r>
          </a:p>
          <a:p>
            <a:r>
              <a:rPr lang="en-US" sz="2400" dirty="0"/>
              <a:t>Even if he knew that the victim uses only 10 critical variables,</a:t>
            </a:r>
            <a:br>
              <a:rPr lang="en-US" sz="2400" dirty="0"/>
            </a:br>
            <a:r>
              <a:rPr lang="en-US" sz="2400" dirty="0"/>
              <a:t>now he has to guess 10/100 locations</a:t>
            </a:r>
            <a:br>
              <a:rPr lang="en-US" sz="2400" dirty="0"/>
            </a:br>
            <a:br>
              <a:rPr lang="en-US" sz="2400" dirty="0"/>
            </a:br>
            <a:r>
              <a:rPr lang="en-US" sz="2400" dirty="0"/>
              <a:t>Probability of successful attack</a:t>
            </a:r>
            <a:br>
              <a:rPr lang="en-US" sz="2400" dirty="0"/>
            </a:br>
            <a:r>
              <a:rPr lang="en-US" sz="2400" dirty="0"/>
              <a:t>~ 0 to 100%</a:t>
            </a:r>
          </a:p>
        </p:txBody>
      </p:sp>
      <p:cxnSp>
        <p:nvCxnSpPr>
          <p:cNvPr id="6" name="Straight Arrow Connector 5">
            <a:extLst>
              <a:ext uri="{FF2B5EF4-FFF2-40B4-BE49-F238E27FC236}">
                <a16:creationId xmlns:a16="http://schemas.microsoft.com/office/drawing/2014/main" id="{DC4A7EB3-574E-49F7-90D6-CF9683D15BCC}"/>
              </a:ext>
            </a:extLst>
          </p:cNvPr>
          <p:cNvCxnSpPr>
            <a:cxnSpLocks/>
          </p:cNvCxnSpPr>
          <p:nvPr/>
        </p:nvCxnSpPr>
        <p:spPr>
          <a:xfrm flipV="1">
            <a:off x="7190425" y="4054449"/>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a:cxnSpLocks/>
          </p:cNvCxnSpPr>
          <p:nvPr/>
        </p:nvCxnSpPr>
        <p:spPr>
          <a:xfrm>
            <a:off x="6770547" y="6051200"/>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84EEAB-07CE-40AB-BF33-AF917337EC92}"/>
              </a:ext>
            </a:extLst>
          </p:cNvPr>
          <p:cNvSpPr txBox="1"/>
          <p:nvPr/>
        </p:nvSpPr>
        <p:spPr>
          <a:xfrm>
            <a:off x="8563757" y="6365590"/>
            <a:ext cx="1116203" cy="369332"/>
          </a:xfrm>
          <a:prstGeom prst="rect">
            <a:avLst/>
          </a:prstGeom>
          <a:noFill/>
        </p:spPr>
        <p:txBody>
          <a:bodyPr wrap="squar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5813380" y="4683493"/>
            <a:ext cx="990977" cy="646331"/>
          </a:xfrm>
          <a:prstGeom prst="rect">
            <a:avLst/>
          </a:prstGeom>
          <a:noFill/>
        </p:spPr>
        <p:txBody>
          <a:bodyPr wrap="square" rtlCol="0">
            <a:spAutoFit/>
          </a:bodyPr>
          <a:lstStyle/>
          <a:p>
            <a:r>
              <a:rPr lang="en-US" dirty="0"/>
              <a:t># of</a:t>
            </a:r>
          </a:p>
          <a:p>
            <a:r>
              <a:rPr lang="en-US" dirty="0"/>
              <a:t>accesses</a:t>
            </a:r>
          </a:p>
        </p:txBody>
      </p:sp>
      <p:sp>
        <p:nvSpPr>
          <p:cNvPr id="4" name="Arc 3">
            <a:extLst>
              <a:ext uri="{FF2B5EF4-FFF2-40B4-BE49-F238E27FC236}">
                <a16:creationId xmlns:a16="http://schemas.microsoft.com/office/drawing/2014/main" id="{51AEEE05-BD35-4423-994B-C48829939744}"/>
              </a:ext>
            </a:extLst>
          </p:cNvPr>
          <p:cNvSpPr/>
          <p:nvPr/>
        </p:nvSpPr>
        <p:spPr>
          <a:xfrm>
            <a:off x="5955516" y="4681277"/>
            <a:ext cx="6107989" cy="1436833"/>
          </a:xfrm>
          <a:prstGeom prst="arc">
            <a:avLst>
              <a:gd name="adj1" fmla="val 16200000"/>
              <a:gd name="adj2" fmla="val 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AC05112D-85A1-4FAD-83F6-7ED63FBA945E}"/>
              </a:ext>
            </a:extLst>
          </p:cNvPr>
          <p:cNvSpPr/>
          <p:nvPr/>
        </p:nvSpPr>
        <p:spPr>
          <a:xfrm rot="10800000" flipV="1">
            <a:off x="7576492" y="4617372"/>
            <a:ext cx="5157461" cy="1184207"/>
          </a:xfrm>
          <a:prstGeom prst="arc">
            <a:avLst>
              <a:gd name="adj1" fmla="val 20111235"/>
              <a:gd name="adj2" fmla="val 215880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128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251777" y="159542"/>
            <a:ext cx="11031070" cy="539580"/>
          </a:xfrm>
        </p:spPr>
        <p:txBody>
          <a:bodyPr>
            <a:normAutofit fontScale="90000"/>
          </a:bodyPr>
          <a:lstStyle/>
          <a:p>
            <a:r>
              <a:rPr lang="en-US" dirty="0"/>
              <a:t>Inspiration for the solution</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297179" y="663394"/>
            <a:ext cx="11643043" cy="5096464"/>
          </a:xfrm>
        </p:spPr>
        <p:txBody>
          <a:bodyPr>
            <a:normAutofit/>
          </a:bodyPr>
          <a:lstStyle/>
          <a:p>
            <a:r>
              <a:rPr lang="en-US" sz="2000" dirty="0"/>
              <a:t>This technique is already used in Digital Communication Systems as Frequency Hopped Spread Spectrum Modulation – from World War 2</a:t>
            </a:r>
          </a:p>
          <a:p>
            <a:r>
              <a:rPr lang="en-US" sz="2000" dirty="0"/>
              <a:t>Instead of settling at one critical frequency (fc) which is easily deducible by an attacker, what if the sender and receiver are tuned to send/receive from a range of frequencies fc1 to fc2</a:t>
            </a:r>
          </a:p>
          <a:p>
            <a:r>
              <a:rPr lang="en-US" sz="2000" dirty="0"/>
              <a:t>Then the attacker will never be able to settle in on the frequency at which they communicate as it is bound to change after a time slice</a:t>
            </a:r>
          </a:p>
          <a:p>
            <a:r>
              <a:rPr lang="en-US" sz="2000" dirty="0"/>
              <a:t>Likewise, by not allowing the attacker to settle in on one memory address, we are ensuring safety to some degree</a:t>
            </a:r>
          </a:p>
          <a:p>
            <a:r>
              <a:rPr lang="en-US" sz="2000" dirty="0"/>
              <a:t>Simple Basis : If you cannot convince them, then confuse them</a:t>
            </a:r>
            <a:endParaRPr lang="en-US" sz="2400" dirty="0"/>
          </a:p>
        </p:txBody>
      </p:sp>
      <p:cxnSp>
        <p:nvCxnSpPr>
          <p:cNvPr id="6" name="Straight Arrow Connector 5">
            <a:extLst>
              <a:ext uri="{FF2B5EF4-FFF2-40B4-BE49-F238E27FC236}">
                <a16:creationId xmlns:a16="http://schemas.microsoft.com/office/drawing/2014/main" id="{DC4A7EB3-574E-49F7-90D6-CF9683D15BCC}"/>
              </a:ext>
            </a:extLst>
          </p:cNvPr>
          <p:cNvCxnSpPr>
            <a:cxnSpLocks/>
          </p:cNvCxnSpPr>
          <p:nvPr/>
        </p:nvCxnSpPr>
        <p:spPr>
          <a:xfrm flipV="1">
            <a:off x="7190425" y="4054449"/>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a:cxnSpLocks/>
          </p:cNvCxnSpPr>
          <p:nvPr/>
        </p:nvCxnSpPr>
        <p:spPr>
          <a:xfrm>
            <a:off x="6804357" y="5981330"/>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84EEAB-07CE-40AB-BF33-AF917337EC92}"/>
              </a:ext>
            </a:extLst>
          </p:cNvPr>
          <p:cNvSpPr txBox="1"/>
          <p:nvPr/>
        </p:nvSpPr>
        <p:spPr>
          <a:xfrm>
            <a:off x="8665478" y="6009940"/>
            <a:ext cx="1116203" cy="369332"/>
          </a:xfrm>
          <a:prstGeom prst="rect">
            <a:avLst/>
          </a:prstGeom>
          <a:noFill/>
        </p:spPr>
        <p:txBody>
          <a:bodyPr wrap="squar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5813380" y="4683493"/>
            <a:ext cx="990977" cy="646331"/>
          </a:xfrm>
          <a:prstGeom prst="rect">
            <a:avLst/>
          </a:prstGeom>
          <a:noFill/>
        </p:spPr>
        <p:txBody>
          <a:bodyPr wrap="square" rtlCol="0">
            <a:spAutoFit/>
          </a:bodyPr>
          <a:lstStyle/>
          <a:p>
            <a:r>
              <a:rPr lang="en-US" dirty="0"/>
              <a:t># of</a:t>
            </a:r>
          </a:p>
          <a:p>
            <a:r>
              <a:rPr lang="en-US" dirty="0"/>
              <a:t>accesses</a:t>
            </a:r>
          </a:p>
        </p:txBody>
      </p:sp>
      <p:sp>
        <p:nvSpPr>
          <p:cNvPr id="4" name="Arc 3">
            <a:extLst>
              <a:ext uri="{FF2B5EF4-FFF2-40B4-BE49-F238E27FC236}">
                <a16:creationId xmlns:a16="http://schemas.microsoft.com/office/drawing/2014/main" id="{51AEEE05-BD35-4423-994B-C48829939744}"/>
              </a:ext>
            </a:extLst>
          </p:cNvPr>
          <p:cNvSpPr/>
          <p:nvPr/>
        </p:nvSpPr>
        <p:spPr>
          <a:xfrm>
            <a:off x="5955516" y="4681277"/>
            <a:ext cx="6107989" cy="1436833"/>
          </a:xfrm>
          <a:prstGeom prst="arc">
            <a:avLst>
              <a:gd name="adj1" fmla="val 16200000"/>
              <a:gd name="adj2" fmla="val 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AC05112D-85A1-4FAD-83F6-7ED63FBA945E}"/>
              </a:ext>
            </a:extLst>
          </p:cNvPr>
          <p:cNvSpPr/>
          <p:nvPr/>
        </p:nvSpPr>
        <p:spPr>
          <a:xfrm rot="10800000" flipV="1">
            <a:off x="7576492" y="4617372"/>
            <a:ext cx="5157461" cy="1184207"/>
          </a:xfrm>
          <a:prstGeom prst="arc">
            <a:avLst>
              <a:gd name="adj1" fmla="val 20111235"/>
              <a:gd name="adj2" fmla="val 215880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F87D5B0-2A1D-44B4-BF9A-747356526A2B}"/>
              </a:ext>
            </a:extLst>
          </p:cNvPr>
          <p:cNvCxnSpPr>
            <a:cxnSpLocks/>
          </p:cNvCxnSpPr>
          <p:nvPr/>
        </p:nvCxnSpPr>
        <p:spPr>
          <a:xfrm flipV="1">
            <a:off x="1628822" y="3984579"/>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4DF03A-64FD-46F3-86F6-9B24B55E58F2}"/>
              </a:ext>
            </a:extLst>
          </p:cNvPr>
          <p:cNvCxnSpPr>
            <a:cxnSpLocks/>
          </p:cNvCxnSpPr>
          <p:nvPr/>
        </p:nvCxnSpPr>
        <p:spPr>
          <a:xfrm>
            <a:off x="1208944" y="5981330"/>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39DDF5F-2788-447C-A9CA-0307952DEC6C}"/>
              </a:ext>
            </a:extLst>
          </p:cNvPr>
          <p:cNvSpPr txBox="1"/>
          <p:nvPr/>
        </p:nvSpPr>
        <p:spPr>
          <a:xfrm>
            <a:off x="3245554" y="6039238"/>
            <a:ext cx="1275279" cy="369332"/>
          </a:xfrm>
          <a:prstGeom prst="rect">
            <a:avLst/>
          </a:prstGeom>
          <a:noFill/>
        </p:spPr>
        <p:txBody>
          <a:bodyPr wrap="square" rtlCol="0">
            <a:spAutoFit/>
          </a:bodyPr>
          <a:lstStyle/>
          <a:p>
            <a:r>
              <a:rPr lang="en-US" dirty="0"/>
              <a:t>Frequency</a:t>
            </a:r>
          </a:p>
        </p:txBody>
      </p:sp>
      <p:sp>
        <p:nvSpPr>
          <p:cNvPr id="17" name="TextBox 16">
            <a:extLst>
              <a:ext uri="{FF2B5EF4-FFF2-40B4-BE49-F238E27FC236}">
                <a16:creationId xmlns:a16="http://schemas.microsoft.com/office/drawing/2014/main" id="{E2EF7E6B-AE84-4BC0-91A4-DD24BE3ED78A}"/>
              </a:ext>
            </a:extLst>
          </p:cNvPr>
          <p:cNvSpPr txBox="1"/>
          <p:nvPr/>
        </p:nvSpPr>
        <p:spPr>
          <a:xfrm>
            <a:off x="251777" y="4613623"/>
            <a:ext cx="990977" cy="369332"/>
          </a:xfrm>
          <a:prstGeom prst="rect">
            <a:avLst/>
          </a:prstGeom>
          <a:noFill/>
        </p:spPr>
        <p:txBody>
          <a:bodyPr wrap="square" rtlCol="0">
            <a:spAutoFit/>
          </a:bodyPr>
          <a:lstStyle/>
          <a:p>
            <a:r>
              <a:rPr lang="en-US" dirty="0"/>
              <a:t>Gain</a:t>
            </a:r>
          </a:p>
        </p:txBody>
      </p:sp>
      <p:sp>
        <p:nvSpPr>
          <p:cNvPr id="7" name="Freeform: Shape 6">
            <a:extLst>
              <a:ext uri="{FF2B5EF4-FFF2-40B4-BE49-F238E27FC236}">
                <a16:creationId xmlns:a16="http://schemas.microsoft.com/office/drawing/2014/main" id="{4BDD91F8-4EC1-4CD8-A6A6-0CFCD7490451}"/>
              </a:ext>
            </a:extLst>
          </p:cNvPr>
          <p:cNvSpPr/>
          <p:nvPr/>
        </p:nvSpPr>
        <p:spPr>
          <a:xfrm>
            <a:off x="1810871" y="4052047"/>
            <a:ext cx="4231341" cy="1598781"/>
          </a:xfrm>
          <a:custGeom>
            <a:avLst/>
            <a:gdLst>
              <a:gd name="connsiteX0" fmla="*/ 0 w 4231341"/>
              <a:gd name="connsiteY0" fmla="*/ 1595718 h 1598781"/>
              <a:gd name="connsiteX1" fmla="*/ 439270 w 4231341"/>
              <a:gd name="connsiteY1" fmla="*/ 1577788 h 1598781"/>
              <a:gd name="connsiteX2" fmla="*/ 466164 w 4231341"/>
              <a:gd name="connsiteY2" fmla="*/ 1568824 h 1598781"/>
              <a:gd name="connsiteX3" fmla="*/ 519953 w 4231341"/>
              <a:gd name="connsiteY3" fmla="*/ 1532965 h 1598781"/>
              <a:gd name="connsiteX4" fmla="*/ 654423 w 4231341"/>
              <a:gd name="connsiteY4" fmla="*/ 1506071 h 1598781"/>
              <a:gd name="connsiteX5" fmla="*/ 914400 w 4231341"/>
              <a:gd name="connsiteY5" fmla="*/ 1515035 h 1598781"/>
              <a:gd name="connsiteX6" fmla="*/ 1048870 w 4231341"/>
              <a:gd name="connsiteY6" fmla="*/ 1541929 h 1598781"/>
              <a:gd name="connsiteX7" fmla="*/ 1093694 w 4231341"/>
              <a:gd name="connsiteY7" fmla="*/ 1550894 h 1598781"/>
              <a:gd name="connsiteX8" fmla="*/ 1281953 w 4231341"/>
              <a:gd name="connsiteY8" fmla="*/ 1515035 h 1598781"/>
              <a:gd name="connsiteX9" fmla="*/ 1299882 w 4231341"/>
              <a:gd name="connsiteY9" fmla="*/ 1443318 h 1598781"/>
              <a:gd name="connsiteX10" fmla="*/ 1317811 w 4231341"/>
              <a:gd name="connsiteY10" fmla="*/ 1389529 h 1598781"/>
              <a:gd name="connsiteX11" fmla="*/ 1326776 w 4231341"/>
              <a:gd name="connsiteY11" fmla="*/ 1335741 h 1598781"/>
              <a:gd name="connsiteX12" fmla="*/ 1335741 w 4231341"/>
              <a:gd name="connsiteY12" fmla="*/ 1084729 h 1598781"/>
              <a:gd name="connsiteX13" fmla="*/ 1353670 w 4231341"/>
              <a:gd name="connsiteY13" fmla="*/ 1021977 h 1598781"/>
              <a:gd name="connsiteX14" fmla="*/ 1362635 w 4231341"/>
              <a:gd name="connsiteY14" fmla="*/ 403412 h 1598781"/>
              <a:gd name="connsiteX15" fmla="*/ 1380564 w 4231341"/>
              <a:gd name="connsiteY15" fmla="*/ 358588 h 1598781"/>
              <a:gd name="connsiteX16" fmla="*/ 1398494 w 4231341"/>
              <a:gd name="connsiteY16" fmla="*/ 304800 h 1598781"/>
              <a:gd name="connsiteX17" fmla="*/ 1425388 w 4231341"/>
              <a:gd name="connsiteY17" fmla="*/ 170329 h 1598781"/>
              <a:gd name="connsiteX18" fmla="*/ 1443317 w 4231341"/>
              <a:gd name="connsiteY18" fmla="*/ 134471 h 1598781"/>
              <a:gd name="connsiteX19" fmla="*/ 1461247 w 4231341"/>
              <a:gd name="connsiteY19" fmla="*/ 62753 h 1598781"/>
              <a:gd name="connsiteX20" fmla="*/ 1479176 w 4231341"/>
              <a:gd name="connsiteY20" fmla="*/ 0 h 1598781"/>
              <a:gd name="connsiteX21" fmla="*/ 1515035 w 4231341"/>
              <a:gd name="connsiteY21" fmla="*/ 62753 h 1598781"/>
              <a:gd name="connsiteX22" fmla="*/ 1524000 w 4231341"/>
              <a:gd name="connsiteY22" fmla="*/ 89647 h 1598781"/>
              <a:gd name="connsiteX23" fmla="*/ 1586753 w 4231341"/>
              <a:gd name="connsiteY23" fmla="*/ 188259 h 1598781"/>
              <a:gd name="connsiteX24" fmla="*/ 1595717 w 4231341"/>
              <a:gd name="connsiteY24" fmla="*/ 224118 h 1598781"/>
              <a:gd name="connsiteX25" fmla="*/ 1613647 w 4231341"/>
              <a:gd name="connsiteY25" fmla="*/ 286871 h 1598781"/>
              <a:gd name="connsiteX26" fmla="*/ 1622611 w 4231341"/>
              <a:gd name="connsiteY26" fmla="*/ 259977 h 1598781"/>
              <a:gd name="connsiteX27" fmla="*/ 1748117 w 4231341"/>
              <a:gd name="connsiteY27" fmla="*/ 251012 h 1598781"/>
              <a:gd name="connsiteX28" fmla="*/ 1775011 w 4231341"/>
              <a:gd name="connsiteY28" fmla="*/ 268941 h 1598781"/>
              <a:gd name="connsiteX29" fmla="*/ 1792941 w 4231341"/>
              <a:gd name="connsiteY29" fmla="*/ 286871 h 1598781"/>
              <a:gd name="connsiteX30" fmla="*/ 1882588 w 4231341"/>
              <a:gd name="connsiteY30" fmla="*/ 295835 h 1598781"/>
              <a:gd name="connsiteX31" fmla="*/ 1927411 w 4231341"/>
              <a:gd name="connsiteY31" fmla="*/ 304800 h 1598781"/>
              <a:gd name="connsiteX32" fmla="*/ 1954305 w 4231341"/>
              <a:gd name="connsiteY32" fmla="*/ 313765 h 1598781"/>
              <a:gd name="connsiteX33" fmla="*/ 2008094 w 4231341"/>
              <a:gd name="connsiteY33" fmla="*/ 304800 h 1598781"/>
              <a:gd name="connsiteX34" fmla="*/ 2026023 w 4231341"/>
              <a:gd name="connsiteY34" fmla="*/ 277906 h 1598781"/>
              <a:gd name="connsiteX35" fmla="*/ 2133600 w 4231341"/>
              <a:gd name="connsiteY35" fmla="*/ 304800 h 1598781"/>
              <a:gd name="connsiteX36" fmla="*/ 2286000 w 4231341"/>
              <a:gd name="connsiteY36" fmla="*/ 313765 h 1598781"/>
              <a:gd name="connsiteX37" fmla="*/ 2357717 w 4231341"/>
              <a:gd name="connsiteY37" fmla="*/ 349624 h 1598781"/>
              <a:gd name="connsiteX38" fmla="*/ 2375647 w 4231341"/>
              <a:gd name="connsiteY38" fmla="*/ 376518 h 1598781"/>
              <a:gd name="connsiteX39" fmla="*/ 2411505 w 4231341"/>
              <a:gd name="connsiteY39" fmla="*/ 394447 h 1598781"/>
              <a:gd name="connsiteX40" fmla="*/ 2429435 w 4231341"/>
              <a:gd name="connsiteY40" fmla="*/ 412377 h 1598781"/>
              <a:gd name="connsiteX41" fmla="*/ 2456329 w 4231341"/>
              <a:gd name="connsiteY41" fmla="*/ 394447 h 1598781"/>
              <a:gd name="connsiteX42" fmla="*/ 2474258 w 4231341"/>
              <a:gd name="connsiteY42" fmla="*/ 304800 h 1598781"/>
              <a:gd name="connsiteX43" fmla="*/ 2501153 w 4231341"/>
              <a:gd name="connsiteY43" fmla="*/ 251012 h 1598781"/>
              <a:gd name="connsiteX44" fmla="*/ 2528047 w 4231341"/>
              <a:gd name="connsiteY44" fmla="*/ 161365 h 1598781"/>
              <a:gd name="connsiteX45" fmla="*/ 2537011 w 4231341"/>
              <a:gd name="connsiteY45" fmla="*/ 188259 h 1598781"/>
              <a:gd name="connsiteX46" fmla="*/ 2554941 w 4231341"/>
              <a:gd name="connsiteY46" fmla="*/ 233082 h 1598781"/>
              <a:gd name="connsiteX47" fmla="*/ 2572870 w 4231341"/>
              <a:gd name="connsiteY47" fmla="*/ 259977 h 1598781"/>
              <a:gd name="connsiteX48" fmla="*/ 2590800 w 4231341"/>
              <a:gd name="connsiteY48" fmla="*/ 295835 h 1598781"/>
              <a:gd name="connsiteX49" fmla="*/ 2599764 w 4231341"/>
              <a:gd name="connsiteY49" fmla="*/ 349624 h 1598781"/>
              <a:gd name="connsiteX50" fmla="*/ 2617694 w 4231341"/>
              <a:gd name="connsiteY50" fmla="*/ 331694 h 1598781"/>
              <a:gd name="connsiteX51" fmla="*/ 2635623 w 4231341"/>
              <a:gd name="connsiteY51" fmla="*/ 295835 h 1598781"/>
              <a:gd name="connsiteX52" fmla="*/ 2680447 w 4231341"/>
              <a:gd name="connsiteY52" fmla="*/ 242047 h 1598781"/>
              <a:gd name="connsiteX53" fmla="*/ 2725270 w 4231341"/>
              <a:gd name="connsiteY53" fmla="*/ 197224 h 1598781"/>
              <a:gd name="connsiteX54" fmla="*/ 2796988 w 4231341"/>
              <a:gd name="connsiteY54" fmla="*/ 215153 h 1598781"/>
              <a:gd name="connsiteX55" fmla="*/ 2814917 w 4231341"/>
              <a:gd name="connsiteY55" fmla="*/ 242047 h 1598781"/>
              <a:gd name="connsiteX56" fmla="*/ 2859741 w 4231341"/>
              <a:gd name="connsiteY56" fmla="*/ 277906 h 1598781"/>
              <a:gd name="connsiteX57" fmla="*/ 2877670 w 4231341"/>
              <a:gd name="connsiteY57" fmla="*/ 304800 h 1598781"/>
              <a:gd name="connsiteX58" fmla="*/ 2886635 w 4231341"/>
              <a:gd name="connsiteY58" fmla="*/ 331694 h 1598781"/>
              <a:gd name="connsiteX59" fmla="*/ 2904564 w 4231341"/>
              <a:gd name="connsiteY59" fmla="*/ 582706 h 1598781"/>
              <a:gd name="connsiteX60" fmla="*/ 2913529 w 4231341"/>
              <a:gd name="connsiteY60" fmla="*/ 815788 h 1598781"/>
              <a:gd name="connsiteX61" fmla="*/ 2931458 w 4231341"/>
              <a:gd name="connsiteY61" fmla="*/ 905435 h 1598781"/>
              <a:gd name="connsiteX62" fmla="*/ 2940423 w 4231341"/>
              <a:gd name="connsiteY62" fmla="*/ 950259 h 1598781"/>
              <a:gd name="connsiteX63" fmla="*/ 2958353 w 4231341"/>
              <a:gd name="connsiteY63" fmla="*/ 1147482 h 1598781"/>
              <a:gd name="connsiteX64" fmla="*/ 2976282 w 4231341"/>
              <a:gd name="connsiteY64" fmla="*/ 1201271 h 1598781"/>
              <a:gd name="connsiteX65" fmla="*/ 2994211 w 4231341"/>
              <a:gd name="connsiteY65" fmla="*/ 1228165 h 1598781"/>
              <a:gd name="connsiteX66" fmla="*/ 3012141 w 4231341"/>
              <a:gd name="connsiteY66" fmla="*/ 1281953 h 1598781"/>
              <a:gd name="connsiteX67" fmla="*/ 3021105 w 4231341"/>
              <a:gd name="connsiteY67" fmla="*/ 1317812 h 1598781"/>
              <a:gd name="connsiteX68" fmla="*/ 3039035 w 4231341"/>
              <a:gd name="connsiteY68" fmla="*/ 1335741 h 1598781"/>
              <a:gd name="connsiteX69" fmla="*/ 3048000 w 4231341"/>
              <a:gd name="connsiteY69" fmla="*/ 1398494 h 1598781"/>
              <a:gd name="connsiteX70" fmla="*/ 3056964 w 4231341"/>
              <a:gd name="connsiteY70" fmla="*/ 1470212 h 1598781"/>
              <a:gd name="connsiteX71" fmla="*/ 3065929 w 4231341"/>
              <a:gd name="connsiteY71" fmla="*/ 1497106 h 1598781"/>
              <a:gd name="connsiteX72" fmla="*/ 3074894 w 4231341"/>
              <a:gd name="connsiteY72" fmla="*/ 1541929 h 1598781"/>
              <a:gd name="connsiteX73" fmla="*/ 3083858 w 4231341"/>
              <a:gd name="connsiteY73" fmla="*/ 1568824 h 1598781"/>
              <a:gd name="connsiteX74" fmla="*/ 3137647 w 4231341"/>
              <a:gd name="connsiteY74" fmla="*/ 1586753 h 1598781"/>
              <a:gd name="connsiteX75" fmla="*/ 3164541 w 4231341"/>
              <a:gd name="connsiteY75" fmla="*/ 1595718 h 1598781"/>
              <a:gd name="connsiteX76" fmla="*/ 4231341 w 4231341"/>
              <a:gd name="connsiteY76" fmla="*/ 1595718 h 15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231341" h="1598781">
                <a:moveTo>
                  <a:pt x="0" y="1595718"/>
                </a:moveTo>
                <a:cubicBezTo>
                  <a:pt x="79753" y="1593905"/>
                  <a:pt x="303709" y="1611678"/>
                  <a:pt x="439270" y="1577788"/>
                </a:cubicBezTo>
                <a:cubicBezTo>
                  <a:pt x="448437" y="1575496"/>
                  <a:pt x="457199" y="1571812"/>
                  <a:pt x="466164" y="1568824"/>
                </a:cubicBezTo>
                <a:cubicBezTo>
                  <a:pt x="484094" y="1556871"/>
                  <a:pt x="499510" y="1539780"/>
                  <a:pt x="519953" y="1532965"/>
                </a:cubicBezTo>
                <a:cubicBezTo>
                  <a:pt x="599412" y="1506478"/>
                  <a:pt x="554957" y="1517122"/>
                  <a:pt x="654423" y="1506071"/>
                </a:cubicBezTo>
                <a:cubicBezTo>
                  <a:pt x="741082" y="1509059"/>
                  <a:pt x="827823" y="1510225"/>
                  <a:pt x="914400" y="1515035"/>
                </a:cubicBezTo>
                <a:cubicBezTo>
                  <a:pt x="966800" y="1517946"/>
                  <a:pt x="997174" y="1529999"/>
                  <a:pt x="1048870" y="1541929"/>
                </a:cubicBezTo>
                <a:cubicBezTo>
                  <a:pt x="1063717" y="1545355"/>
                  <a:pt x="1078753" y="1547906"/>
                  <a:pt x="1093694" y="1550894"/>
                </a:cubicBezTo>
                <a:cubicBezTo>
                  <a:pt x="1156447" y="1538941"/>
                  <a:pt x="1225317" y="1544584"/>
                  <a:pt x="1281953" y="1515035"/>
                </a:cubicBezTo>
                <a:cubicBezTo>
                  <a:pt x="1303800" y="1503637"/>
                  <a:pt x="1292090" y="1466695"/>
                  <a:pt x="1299882" y="1443318"/>
                </a:cubicBezTo>
                <a:cubicBezTo>
                  <a:pt x="1305858" y="1425388"/>
                  <a:pt x="1313227" y="1407864"/>
                  <a:pt x="1317811" y="1389529"/>
                </a:cubicBezTo>
                <a:cubicBezTo>
                  <a:pt x="1322219" y="1371895"/>
                  <a:pt x="1323788" y="1353670"/>
                  <a:pt x="1326776" y="1335741"/>
                </a:cubicBezTo>
                <a:cubicBezTo>
                  <a:pt x="1329764" y="1252070"/>
                  <a:pt x="1328591" y="1168147"/>
                  <a:pt x="1335741" y="1084729"/>
                </a:cubicBezTo>
                <a:cubicBezTo>
                  <a:pt x="1337599" y="1063054"/>
                  <a:pt x="1352812" y="1043714"/>
                  <a:pt x="1353670" y="1021977"/>
                </a:cubicBezTo>
                <a:cubicBezTo>
                  <a:pt x="1361804" y="815927"/>
                  <a:pt x="1354282" y="609453"/>
                  <a:pt x="1362635" y="403412"/>
                </a:cubicBezTo>
                <a:cubicBezTo>
                  <a:pt x="1363287" y="387333"/>
                  <a:pt x="1375065" y="373711"/>
                  <a:pt x="1380564" y="358588"/>
                </a:cubicBezTo>
                <a:cubicBezTo>
                  <a:pt x="1387023" y="340827"/>
                  <a:pt x="1393063" y="322902"/>
                  <a:pt x="1398494" y="304800"/>
                </a:cubicBezTo>
                <a:cubicBezTo>
                  <a:pt x="1419424" y="235032"/>
                  <a:pt x="1394776" y="285121"/>
                  <a:pt x="1425388" y="170329"/>
                </a:cubicBezTo>
                <a:cubicBezTo>
                  <a:pt x="1428831" y="157417"/>
                  <a:pt x="1439091" y="147149"/>
                  <a:pt x="1443317" y="134471"/>
                </a:cubicBezTo>
                <a:cubicBezTo>
                  <a:pt x="1451109" y="111094"/>
                  <a:pt x="1455271" y="86659"/>
                  <a:pt x="1461247" y="62753"/>
                </a:cubicBezTo>
                <a:cubicBezTo>
                  <a:pt x="1472506" y="17716"/>
                  <a:pt x="1466312" y="38590"/>
                  <a:pt x="1479176" y="0"/>
                </a:cubicBezTo>
                <a:cubicBezTo>
                  <a:pt x="1499731" y="61663"/>
                  <a:pt x="1471616" y="-13229"/>
                  <a:pt x="1515035" y="62753"/>
                </a:cubicBezTo>
                <a:cubicBezTo>
                  <a:pt x="1519723" y="70958"/>
                  <a:pt x="1520090" y="81044"/>
                  <a:pt x="1524000" y="89647"/>
                </a:cubicBezTo>
                <a:cubicBezTo>
                  <a:pt x="1558608" y="165785"/>
                  <a:pt x="1544241" y="145748"/>
                  <a:pt x="1586753" y="188259"/>
                </a:cubicBezTo>
                <a:cubicBezTo>
                  <a:pt x="1589741" y="200212"/>
                  <a:pt x="1592332" y="212271"/>
                  <a:pt x="1595717" y="224118"/>
                </a:cubicBezTo>
                <a:cubicBezTo>
                  <a:pt x="1621450" y="314185"/>
                  <a:pt x="1585608" y="174717"/>
                  <a:pt x="1613647" y="286871"/>
                </a:cubicBezTo>
                <a:cubicBezTo>
                  <a:pt x="1616635" y="277906"/>
                  <a:pt x="1617749" y="268080"/>
                  <a:pt x="1622611" y="259977"/>
                </a:cubicBezTo>
                <a:cubicBezTo>
                  <a:pt x="1649461" y="215226"/>
                  <a:pt x="1702462" y="247207"/>
                  <a:pt x="1748117" y="251012"/>
                </a:cubicBezTo>
                <a:cubicBezTo>
                  <a:pt x="1757082" y="256988"/>
                  <a:pt x="1766598" y="262210"/>
                  <a:pt x="1775011" y="268941"/>
                </a:cubicBezTo>
                <a:cubicBezTo>
                  <a:pt x="1781611" y="274221"/>
                  <a:pt x="1784741" y="284821"/>
                  <a:pt x="1792941" y="286871"/>
                </a:cubicBezTo>
                <a:cubicBezTo>
                  <a:pt x="1822076" y="294155"/>
                  <a:pt x="1852706" y="292847"/>
                  <a:pt x="1882588" y="295835"/>
                </a:cubicBezTo>
                <a:cubicBezTo>
                  <a:pt x="1897529" y="298823"/>
                  <a:pt x="1912629" y="301104"/>
                  <a:pt x="1927411" y="304800"/>
                </a:cubicBezTo>
                <a:cubicBezTo>
                  <a:pt x="1936578" y="307092"/>
                  <a:pt x="1944855" y="313765"/>
                  <a:pt x="1954305" y="313765"/>
                </a:cubicBezTo>
                <a:cubicBezTo>
                  <a:pt x="1972482" y="313765"/>
                  <a:pt x="1990164" y="307788"/>
                  <a:pt x="2008094" y="304800"/>
                </a:cubicBezTo>
                <a:cubicBezTo>
                  <a:pt x="2014070" y="295835"/>
                  <a:pt x="2015423" y="279833"/>
                  <a:pt x="2026023" y="277906"/>
                </a:cubicBezTo>
                <a:cubicBezTo>
                  <a:pt x="2229943" y="240830"/>
                  <a:pt x="2039384" y="290668"/>
                  <a:pt x="2133600" y="304800"/>
                </a:cubicBezTo>
                <a:cubicBezTo>
                  <a:pt x="2183925" y="312349"/>
                  <a:pt x="2235200" y="310777"/>
                  <a:pt x="2286000" y="313765"/>
                </a:cubicBezTo>
                <a:cubicBezTo>
                  <a:pt x="2328727" y="328007"/>
                  <a:pt x="2334957" y="321174"/>
                  <a:pt x="2357717" y="349624"/>
                </a:cubicBezTo>
                <a:cubicBezTo>
                  <a:pt x="2364448" y="358037"/>
                  <a:pt x="2367370" y="369620"/>
                  <a:pt x="2375647" y="376518"/>
                </a:cubicBezTo>
                <a:cubicBezTo>
                  <a:pt x="2385913" y="385073"/>
                  <a:pt x="2400386" y="387034"/>
                  <a:pt x="2411505" y="394447"/>
                </a:cubicBezTo>
                <a:cubicBezTo>
                  <a:pt x="2418538" y="399136"/>
                  <a:pt x="2423458" y="406400"/>
                  <a:pt x="2429435" y="412377"/>
                </a:cubicBezTo>
                <a:cubicBezTo>
                  <a:pt x="2438400" y="406400"/>
                  <a:pt x="2452185" y="404393"/>
                  <a:pt x="2456329" y="394447"/>
                </a:cubicBezTo>
                <a:cubicBezTo>
                  <a:pt x="2468050" y="366317"/>
                  <a:pt x="2467406" y="334494"/>
                  <a:pt x="2474258" y="304800"/>
                </a:cubicBezTo>
                <a:cubicBezTo>
                  <a:pt x="2480808" y="276418"/>
                  <a:pt x="2484620" y="275811"/>
                  <a:pt x="2501153" y="251012"/>
                </a:cubicBezTo>
                <a:cubicBezTo>
                  <a:pt x="2505216" y="234759"/>
                  <a:pt x="2520769" y="168643"/>
                  <a:pt x="2528047" y="161365"/>
                </a:cubicBezTo>
                <a:cubicBezTo>
                  <a:pt x="2534729" y="154683"/>
                  <a:pt x="2533693" y="179411"/>
                  <a:pt x="2537011" y="188259"/>
                </a:cubicBezTo>
                <a:cubicBezTo>
                  <a:pt x="2542661" y="203326"/>
                  <a:pt x="2547744" y="218689"/>
                  <a:pt x="2554941" y="233082"/>
                </a:cubicBezTo>
                <a:cubicBezTo>
                  <a:pt x="2559759" y="242719"/>
                  <a:pt x="2567524" y="250622"/>
                  <a:pt x="2572870" y="259977"/>
                </a:cubicBezTo>
                <a:cubicBezTo>
                  <a:pt x="2579500" y="271580"/>
                  <a:pt x="2584823" y="283882"/>
                  <a:pt x="2590800" y="295835"/>
                </a:cubicBezTo>
                <a:cubicBezTo>
                  <a:pt x="2593788" y="313765"/>
                  <a:pt x="2588858" y="335082"/>
                  <a:pt x="2599764" y="349624"/>
                </a:cubicBezTo>
                <a:cubicBezTo>
                  <a:pt x="2604835" y="356386"/>
                  <a:pt x="2613006" y="338727"/>
                  <a:pt x="2617694" y="331694"/>
                </a:cubicBezTo>
                <a:cubicBezTo>
                  <a:pt x="2625107" y="320575"/>
                  <a:pt x="2630359" y="308118"/>
                  <a:pt x="2635623" y="295835"/>
                </a:cubicBezTo>
                <a:cubicBezTo>
                  <a:pt x="2655076" y="250444"/>
                  <a:pt x="2627916" y="281445"/>
                  <a:pt x="2680447" y="242047"/>
                </a:cubicBezTo>
                <a:cubicBezTo>
                  <a:pt x="2688416" y="230094"/>
                  <a:pt x="2705348" y="197224"/>
                  <a:pt x="2725270" y="197224"/>
                </a:cubicBezTo>
                <a:cubicBezTo>
                  <a:pt x="2749912" y="197224"/>
                  <a:pt x="2796988" y="215153"/>
                  <a:pt x="2796988" y="215153"/>
                </a:cubicBezTo>
                <a:cubicBezTo>
                  <a:pt x="2802964" y="224118"/>
                  <a:pt x="2808186" y="233634"/>
                  <a:pt x="2814917" y="242047"/>
                </a:cubicBezTo>
                <a:cubicBezTo>
                  <a:pt x="2829516" y="260296"/>
                  <a:pt x="2839771" y="264593"/>
                  <a:pt x="2859741" y="277906"/>
                </a:cubicBezTo>
                <a:cubicBezTo>
                  <a:pt x="2865717" y="286871"/>
                  <a:pt x="2872852" y="295163"/>
                  <a:pt x="2877670" y="304800"/>
                </a:cubicBezTo>
                <a:cubicBezTo>
                  <a:pt x="2881896" y="313252"/>
                  <a:pt x="2885725" y="322288"/>
                  <a:pt x="2886635" y="331694"/>
                </a:cubicBezTo>
                <a:cubicBezTo>
                  <a:pt x="2894715" y="415188"/>
                  <a:pt x="2899911" y="498951"/>
                  <a:pt x="2904564" y="582706"/>
                </a:cubicBezTo>
                <a:cubicBezTo>
                  <a:pt x="2908877" y="660338"/>
                  <a:pt x="2907072" y="738305"/>
                  <a:pt x="2913529" y="815788"/>
                </a:cubicBezTo>
                <a:cubicBezTo>
                  <a:pt x="2916060" y="846157"/>
                  <a:pt x="2925482" y="875553"/>
                  <a:pt x="2931458" y="905435"/>
                </a:cubicBezTo>
                <a:lnTo>
                  <a:pt x="2940423" y="950259"/>
                </a:lnTo>
                <a:cubicBezTo>
                  <a:pt x="2943125" y="993491"/>
                  <a:pt x="2944319" y="1091345"/>
                  <a:pt x="2958353" y="1147482"/>
                </a:cubicBezTo>
                <a:cubicBezTo>
                  <a:pt x="2962937" y="1165817"/>
                  <a:pt x="2965799" y="1185546"/>
                  <a:pt x="2976282" y="1201271"/>
                </a:cubicBezTo>
                <a:cubicBezTo>
                  <a:pt x="2982258" y="1210236"/>
                  <a:pt x="2989835" y="1218319"/>
                  <a:pt x="2994211" y="1228165"/>
                </a:cubicBezTo>
                <a:cubicBezTo>
                  <a:pt x="3001887" y="1245435"/>
                  <a:pt x="3007558" y="1263618"/>
                  <a:pt x="3012141" y="1281953"/>
                </a:cubicBezTo>
                <a:cubicBezTo>
                  <a:pt x="3015129" y="1293906"/>
                  <a:pt x="3015595" y="1306792"/>
                  <a:pt x="3021105" y="1317812"/>
                </a:cubicBezTo>
                <a:cubicBezTo>
                  <a:pt x="3024885" y="1325372"/>
                  <a:pt x="3033058" y="1329765"/>
                  <a:pt x="3039035" y="1335741"/>
                </a:cubicBezTo>
                <a:cubicBezTo>
                  <a:pt x="3042023" y="1356659"/>
                  <a:pt x="3045207" y="1377549"/>
                  <a:pt x="3048000" y="1398494"/>
                </a:cubicBezTo>
                <a:cubicBezTo>
                  <a:pt x="3051184" y="1422375"/>
                  <a:pt x="3052654" y="1446509"/>
                  <a:pt x="3056964" y="1470212"/>
                </a:cubicBezTo>
                <a:cubicBezTo>
                  <a:pt x="3058654" y="1479509"/>
                  <a:pt x="3063637" y="1487939"/>
                  <a:pt x="3065929" y="1497106"/>
                </a:cubicBezTo>
                <a:cubicBezTo>
                  <a:pt x="3069625" y="1511888"/>
                  <a:pt x="3071199" y="1527147"/>
                  <a:pt x="3074894" y="1541929"/>
                </a:cubicBezTo>
                <a:cubicBezTo>
                  <a:pt x="3077186" y="1551097"/>
                  <a:pt x="3076168" y="1563331"/>
                  <a:pt x="3083858" y="1568824"/>
                </a:cubicBezTo>
                <a:cubicBezTo>
                  <a:pt x="3099237" y="1579809"/>
                  <a:pt x="3119717" y="1580777"/>
                  <a:pt x="3137647" y="1586753"/>
                </a:cubicBezTo>
                <a:cubicBezTo>
                  <a:pt x="3146612" y="1589741"/>
                  <a:pt x="3155091" y="1595718"/>
                  <a:pt x="3164541" y="1595718"/>
                </a:cubicBezTo>
                <a:lnTo>
                  <a:pt x="4231341" y="159571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7B7F9E8-EE0F-4C24-92A1-D550BD73B2CA}"/>
              </a:ext>
            </a:extLst>
          </p:cNvPr>
          <p:cNvSpPr/>
          <p:nvPr/>
        </p:nvSpPr>
        <p:spPr>
          <a:xfrm flipV="1">
            <a:off x="3467931" y="3826701"/>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F1ADAD6-A37B-4F09-9691-E2ABDA853DED}"/>
              </a:ext>
            </a:extLst>
          </p:cNvPr>
          <p:cNvSpPr/>
          <p:nvPr/>
        </p:nvSpPr>
        <p:spPr>
          <a:xfrm flipV="1">
            <a:off x="9227949" y="3966441"/>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6CD95B4-EEC0-48D3-8FAB-53B1D6ED8F91}"/>
              </a:ext>
            </a:extLst>
          </p:cNvPr>
          <p:cNvSpPr txBox="1"/>
          <p:nvPr/>
        </p:nvSpPr>
        <p:spPr>
          <a:xfrm>
            <a:off x="1938029" y="6369741"/>
            <a:ext cx="4765920" cy="369332"/>
          </a:xfrm>
          <a:prstGeom prst="rect">
            <a:avLst/>
          </a:prstGeom>
          <a:noFill/>
        </p:spPr>
        <p:txBody>
          <a:bodyPr wrap="none" rtlCol="0">
            <a:spAutoFit/>
          </a:bodyPr>
          <a:lstStyle/>
          <a:p>
            <a:r>
              <a:rPr lang="en-US" dirty="0"/>
              <a:t>Frequency Hopped Spread Spectrum modulation</a:t>
            </a:r>
          </a:p>
        </p:txBody>
      </p:sp>
      <p:sp>
        <p:nvSpPr>
          <p:cNvPr id="9" name="TextBox 8">
            <a:extLst>
              <a:ext uri="{FF2B5EF4-FFF2-40B4-BE49-F238E27FC236}">
                <a16:creationId xmlns:a16="http://schemas.microsoft.com/office/drawing/2014/main" id="{6A7164AF-8DAC-4E26-BD8B-0B048F003A7A}"/>
              </a:ext>
            </a:extLst>
          </p:cNvPr>
          <p:cNvSpPr txBox="1"/>
          <p:nvPr/>
        </p:nvSpPr>
        <p:spPr>
          <a:xfrm>
            <a:off x="2716190" y="5215027"/>
            <a:ext cx="399468" cy="369332"/>
          </a:xfrm>
          <a:prstGeom prst="rect">
            <a:avLst/>
          </a:prstGeom>
          <a:noFill/>
        </p:spPr>
        <p:txBody>
          <a:bodyPr wrap="none" rtlCol="0">
            <a:spAutoFit/>
          </a:bodyPr>
          <a:lstStyle/>
          <a:p>
            <a:r>
              <a:rPr lang="en-US" dirty="0"/>
              <a:t>f</a:t>
            </a:r>
            <a:r>
              <a:rPr lang="en-US" sz="1200" dirty="0"/>
              <a:t>c1</a:t>
            </a:r>
            <a:endParaRPr lang="en-US" dirty="0"/>
          </a:p>
        </p:txBody>
      </p:sp>
      <p:sp>
        <p:nvSpPr>
          <p:cNvPr id="22" name="TextBox 21">
            <a:extLst>
              <a:ext uri="{FF2B5EF4-FFF2-40B4-BE49-F238E27FC236}">
                <a16:creationId xmlns:a16="http://schemas.microsoft.com/office/drawing/2014/main" id="{384CCB64-8A18-4B88-AA2F-EF65436B157F}"/>
              </a:ext>
            </a:extLst>
          </p:cNvPr>
          <p:cNvSpPr txBox="1"/>
          <p:nvPr/>
        </p:nvSpPr>
        <p:spPr>
          <a:xfrm>
            <a:off x="4851501" y="5271345"/>
            <a:ext cx="399468" cy="369332"/>
          </a:xfrm>
          <a:prstGeom prst="rect">
            <a:avLst/>
          </a:prstGeom>
          <a:noFill/>
        </p:spPr>
        <p:txBody>
          <a:bodyPr wrap="none" rtlCol="0">
            <a:spAutoFit/>
          </a:bodyPr>
          <a:lstStyle/>
          <a:p>
            <a:r>
              <a:rPr lang="en-US" dirty="0"/>
              <a:t>f</a:t>
            </a:r>
            <a:r>
              <a:rPr lang="en-US" sz="1200" dirty="0"/>
              <a:t>c2</a:t>
            </a:r>
            <a:endParaRPr lang="en-US" dirty="0"/>
          </a:p>
        </p:txBody>
      </p:sp>
      <p:sp>
        <p:nvSpPr>
          <p:cNvPr id="23" name="TextBox 22">
            <a:extLst>
              <a:ext uri="{FF2B5EF4-FFF2-40B4-BE49-F238E27FC236}">
                <a16:creationId xmlns:a16="http://schemas.microsoft.com/office/drawing/2014/main" id="{AE07A6CE-64D3-4267-B1D5-F77601483F90}"/>
              </a:ext>
            </a:extLst>
          </p:cNvPr>
          <p:cNvSpPr txBox="1"/>
          <p:nvPr/>
        </p:nvSpPr>
        <p:spPr>
          <a:xfrm>
            <a:off x="7788143" y="6339582"/>
            <a:ext cx="4076437" cy="369332"/>
          </a:xfrm>
          <a:prstGeom prst="rect">
            <a:avLst/>
          </a:prstGeom>
          <a:noFill/>
        </p:spPr>
        <p:txBody>
          <a:bodyPr wrap="none" rtlCol="0">
            <a:spAutoFit/>
          </a:bodyPr>
          <a:lstStyle/>
          <a:p>
            <a:r>
              <a:rPr lang="en-US" dirty="0"/>
              <a:t>Security through address space widening</a:t>
            </a:r>
          </a:p>
        </p:txBody>
      </p:sp>
    </p:spTree>
    <p:extLst>
      <p:ext uri="{BB962C8B-B14F-4D97-AF65-F5344CB8AC3E}">
        <p14:creationId xmlns:p14="http://schemas.microsoft.com/office/powerpoint/2010/main" val="259952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389964" y="285101"/>
            <a:ext cx="10515600" cy="791871"/>
          </a:xfrm>
        </p:spPr>
        <p:txBody>
          <a:bodyPr/>
          <a:lstStyle/>
          <a:p>
            <a:r>
              <a:rPr lang="en-US" dirty="0"/>
              <a:t>How to achieve this ?</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242047" y="1156996"/>
            <a:ext cx="11111753" cy="5019967"/>
          </a:xfrm>
        </p:spPr>
        <p:txBody>
          <a:bodyPr>
            <a:normAutofit/>
          </a:bodyPr>
          <a:lstStyle/>
          <a:p>
            <a:r>
              <a:rPr lang="en-US" sz="2400" dirty="0"/>
              <a:t>Compiler Based Solutions</a:t>
            </a:r>
          </a:p>
          <a:p>
            <a:pPr lvl="1"/>
            <a:r>
              <a:rPr lang="en-US" sz="2000" dirty="0"/>
              <a:t>Include Dummy Variables</a:t>
            </a:r>
          </a:p>
          <a:p>
            <a:pPr lvl="2"/>
            <a:r>
              <a:rPr lang="en-US" sz="1600" dirty="0"/>
              <a:t>What if we can provide this as a background solution without asking the user to include 100’s of fake variables ?</a:t>
            </a:r>
          </a:p>
          <a:p>
            <a:pPr lvl="1"/>
            <a:r>
              <a:rPr lang="en-US" sz="2000" dirty="0"/>
              <a:t>Break a long iterator or array into interleaved sections </a:t>
            </a:r>
          </a:p>
          <a:p>
            <a:pPr lvl="2"/>
            <a:r>
              <a:rPr lang="en-US" sz="1600" dirty="0"/>
              <a:t>Without considerable reduction in performance</a:t>
            </a:r>
          </a:p>
          <a:p>
            <a:pPr lvl="1"/>
            <a:r>
              <a:rPr lang="en-US" sz="2000" dirty="0"/>
              <a:t>A combination of solutions to produce a unified framework ?</a:t>
            </a:r>
          </a:p>
          <a:p>
            <a:pPr lvl="1"/>
            <a:r>
              <a:rPr lang="en-US" sz="2000" dirty="0"/>
              <a:t>Etc..</a:t>
            </a:r>
          </a:p>
          <a:p>
            <a:pPr marL="0" indent="0">
              <a:buNone/>
            </a:pPr>
            <a:endParaRPr lang="en-US" sz="2400" dirty="0"/>
          </a:p>
          <a:p>
            <a:r>
              <a:rPr lang="en-US" sz="2400" dirty="0"/>
              <a:t>Hardware Based Solutions</a:t>
            </a:r>
          </a:p>
          <a:p>
            <a:pPr lvl="1"/>
            <a:r>
              <a:rPr lang="en-US" sz="2000" dirty="0"/>
              <a:t>What if one thread is dedicated to loading dummy addresses </a:t>
            </a:r>
          </a:p>
          <a:p>
            <a:pPr lvl="2"/>
            <a:r>
              <a:rPr lang="en-US" sz="1600" dirty="0"/>
              <a:t>without loss in performance</a:t>
            </a:r>
          </a:p>
          <a:p>
            <a:pPr lvl="2"/>
            <a:r>
              <a:rPr lang="en-US" sz="1600" dirty="0"/>
              <a:t>Use of a mathematical function</a:t>
            </a:r>
          </a:p>
          <a:p>
            <a:pPr lvl="1"/>
            <a:r>
              <a:rPr lang="en-US" sz="2000" dirty="0"/>
              <a:t>Opens up an entire arena of Hardware based randomization</a:t>
            </a:r>
          </a:p>
        </p:txBody>
      </p:sp>
    </p:spTree>
    <p:extLst>
      <p:ext uri="{BB962C8B-B14F-4D97-AF65-F5344CB8AC3E}">
        <p14:creationId xmlns:p14="http://schemas.microsoft.com/office/powerpoint/2010/main" val="71394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389964" y="285101"/>
            <a:ext cx="10515600" cy="791871"/>
          </a:xfrm>
        </p:spPr>
        <p:txBody>
          <a:bodyPr/>
          <a:lstStyle/>
          <a:p>
            <a:r>
              <a:rPr lang="en-US" dirty="0"/>
              <a:t>Our Approach</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242047" y="1156996"/>
            <a:ext cx="11111753" cy="5019967"/>
          </a:xfrm>
        </p:spPr>
        <p:txBody>
          <a:bodyPr>
            <a:normAutofit/>
          </a:bodyPr>
          <a:lstStyle/>
          <a:p>
            <a:r>
              <a:rPr lang="en-US" sz="2000" dirty="0"/>
              <a:t>We decided to go for the dummy variable approach as proof of concept</a:t>
            </a:r>
          </a:p>
          <a:p>
            <a:r>
              <a:rPr lang="en-US" sz="2000" dirty="0"/>
              <a:t>Concerns</a:t>
            </a:r>
          </a:p>
          <a:p>
            <a:pPr lvl="1"/>
            <a:r>
              <a:rPr lang="en-US" sz="1600" dirty="0"/>
              <a:t>Dummy Variables must not blow up the stack</a:t>
            </a:r>
          </a:p>
          <a:p>
            <a:pPr lvl="1"/>
            <a:r>
              <a:rPr lang="en-US" sz="1600" dirty="0"/>
              <a:t>Dummy Variables must not interfere with regular working of program</a:t>
            </a:r>
          </a:p>
          <a:p>
            <a:pPr lvl="1"/>
            <a:r>
              <a:rPr lang="en-US" sz="1600" dirty="0"/>
              <a:t>Dummy Variables must be included in background</a:t>
            </a:r>
          </a:p>
          <a:p>
            <a:pPr lvl="1"/>
            <a:r>
              <a:rPr lang="en-US" sz="1600" dirty="0"/>
              <a:t>Dummy variables must not cause measurable loss in performance</a:t>
            </a:r>
          </a:p>
          <a:p>
            <a:pPr lvl="1"/>
            <a:r>
              <a:rPr lang="en-US" sz="1600" dirty="0"/>
              <a:t>Must be a solution to be applicable to all languages and architectures</a:t>
            </a:r>
          </a:p>
          <a:p>
            <a:pPr lvl="1"/>
            <a:r>
              <a:rPr lang="en-US" sz="1600" dirty="0"/>
              <a:t>The security framework must be a plugin and should provide seamless integration to any existing compilation framework</a:t>
            </a:r>
          </a:p>
          <a:p>
            <a:r>
              <a:rPr lang="en-US" sz="2000" dirty="0"/>
              <a:t>These are the necessary components to our </a:t>
            </a:r>
            <a:r>
              <a:rPr lang="en-US" sz="2000" dirty="0" err="1"/>
              <a:t>PoC</a:t>
            </a:r>
            <a:endParaRPr lang="en-US" sz="2000" dirty="0"/>
          </a:p>
          <a:p>
            <a:pPr lvl="1"/>
            <a:r>
              <a:rPr lang="en-US" sz="1600" dirty="0"/>
              <a:t>An LLVM toolchain and clang based environment that would convert any front-end program into an IR representation</a:t>
            </a:r>
          </a:p>
          <a:p>
            <a:pPr lvl="1"/>
            <a:r>
              <a:rPr lang="en-US" sz="1600" dirty="0"/>
              <a:t>A script that converts the IR to assembly format</a:t>
            </a:r>
          </a:p>
          <a:p>
            <a:pPr lvl="1"/>
            <a:r>
              <a:rPr lang="en-US" sz="1600" dirty="0"/>
              <a:t>A script that analyzes the assembly file to identify suitable spots and include dummy variables</a:t>
            </a:r>
          </a:p>
          <a:p>
            <a:pPr lvl="1"/>
            <a:r>
              <a:rPr lang="en-US" sz="1600" dirty="0"/>
              <a:t>A script that gets the </a:t>
            </a:r>
            <a:r>
              <a:rPr lang="en-US" sz="1600" dirty="0" err="1"/>
              <a:t>objdump</a:t>
            </a:r>
            <a:r>
              <a:rPr lang="en-US" sz="1600" dirty="0"/>
              <a:t> and populates the necessary inputs for a cache emulator that runs attacker and victim programs</a:t>
            </a:r>
          </a:p>
          <a:p>
            <a:pPr lvl="1"/>
            <a:r>
              <a:rPr lang="en-US" sz="1600" dirty="0"/>
              <a:t>A script that provides the output graph solution for visual representation</a:t>
            </a:r>
          </a:p>
          <a:p>
            <a:pPr lvl="1"/>
            <a:r>
              <a:rPr lang="en-US" sz="1600" dirty="0"/>
              <a:t>To note: the security feature (including dummy vars) is a configurable feature that can be turned ON/OFF</a:t>
            </a:r>
          </a:p>
          <a:p>
            <a:pPr lvl="1"/>
            <a:endParaRPr lang="en-US" sz="1600" dirty="0"/>
          </a:p>
        </p:txBody>
      </p:sp>
    </p:spTree>
    <p:extLst>
      <p:ext uri="{BB962C8B-B14F-4D97-AF65-F5344CB8AC3E}">
        <p14:creationId xmlns:p14="http://schemas.microsoft.com/office/powerpoint/2010/main" val="12849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389964" y="285101"/>
            <a:ext cx="10515600" cy="791871"/>
          </a:xfrm>
        </p:spPr>
        <p:txBody>
          <a:bodyPr/>
          <a:lstStyle/>
          <a:p>
            <a:r>
              <a:rPr lang="en-US" dirty="0"/>
              <a:t>Our Approach</a:t>
            </a:r>
          </a:p>
        </p:txBody>
      </p:sp>
      <p:sp>
        <p:nvSpPr>
          <p:cNvPr id="4" name="Rectangle 3">
            <a:extLst>
              <a:ext uri="{FF2B5EF4-FFF2-40B4-BE49-F238E27FC236}">
                <a16:creationId xmlns:a16="http://schemas.microsoft.com/office/drawing/2014/main" id="{A56FAC23-DA49-40E8-8918-D63BB9C31B0B}"/>
              </a:ext>
            </a:extLst>
          </p:cNvPr>
          <p:cNvSpPr/>
          <p:nvPr/>
        </p:nvSpPr>
        <p:spPr>
          <a:xfrm>
            <a:off x="510988" y="1380565"/>
            <a:ext cx="851647"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 file</a:t>
            </a:r>
          </a:p>
        </p:txBody>
      </p:sp>
      <p:sp>
        <p:nvSpPr>
          <p:cNvPr id="5" name="Rectangle 4">
            <a:extLst>
              <a:ext uri="{FF2B5EF4-FFF2-40B4-BE49-F238E27FC236}">
                <a16:creationId xmlns:a16="http://schemas.microsoft.com/office/drawing/2014/main" id="{D19670D5-4593-4C38-8C3B-A7F8664F9918}"/>
              </a:ext>
            </a:extLst>
          </p:cNvPr>
          <p:cNvSpPr/>
          <p:nvPr/>
        </p:nvSpPr>
        <p:spPr>
          <a:xfrm>
            <a:off x="1846729" y="1380564"/>
            <a:ext cx="851647"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t>
            </a:r>
            <a:r>
              <a:rPr lang="en-US" dirty="0" err="1"/>
              <a:t>ll</a:t>
            </a:r>
            <a:r>
              <a:rPr lang="en-US" dirty="0"/>
              <a:t> file</a:t>
            </a:r>
          </a:p>
        </p:txBody>
      </p:sp>
      <p:sp>
        <p:nvSpPr>
          <p:cNvPr id="6" name="Rectangle 5">
            <a:extLst>
              <a:ext uri="{FF2B5EF4-FFF2-40B4-BE49-F238E27FC236}">
                <a16:creationId xmlns:a16="http://schemas.microsoft.com/office/drawing/2014/main" id="{444D9098-3FFC-423A-BB94-9F8AEB56FF4F}"/>
              </a:ext>
            </a:extLst>
          </p:cNvPr>
          <p:cNvSpPr/>
          <p:nvPr/>
        </p:nvSpPr>
        <p:spPr>
          <a:xfrm>
            <a:off x="3254188" y="1380564"/>
            <a:ext cx="851647"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 file</a:t>
            </a:r>
          </a:p>
        </p:txBody>
      </p:sp>
      <p:sp>
        <p:nvSpPr>
          <p:cNvPr id="7" name="Rectangle 6">
            <a:extLst>
              <a:ext uri="{FF2B5EF4-FFF2-40B4-BE49-F238E27FC236}">
                <a16:creationId xmlns:a16="http://schemas.microsoft.com/office/drawing/2014/main" id="{2C0F63B3-4E11-42F9-A1AB-80E1F0AC8D9C}"/>
              </a:ext>
            </a:extLst>
          </p:cNvPr>
          <p:cNvSpPr/>
          <p:nvPr/>
        </p:nvSpPr>
        <p:spPr>
          <a:xfrm>
            <a:off x="4482353" y="1380564"/>
            <a:ext cx="851647"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exe file</a:t>
            </a:r>
          </a:p>
        </p:txBody>
      </p:sp>
      <p:sp>
        <p:nvSpPr>
          <p:cNvPr id="8" name="Rectangle 7">
            <a:extLst>
              <a:ext uri="{FF2B5EF4-FFF2-40B4-BE49-F238E27FC236}">
                <a16:creationId xmlns:a16="http://schemas.microsoft.com/office/drawing/2014/main" id="{308226FB-A8BC-4F91-A4C8-05C08D0F2135}"/>
              </a:ext>
            </a:extLst>
          </p:cNvPr>
          <p:cNvSpPr/>
          <p:nvPr/>
        </p:nvSpPr>
        <p:spPr>
          <a:xfrm>
            <a:off x="5710518" y="1380563"/>
            <a:ext cx="1272988"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objdump</a:t>
            </a:r>
            <a:endParaRPr lang="en-US" dirty="0"/>
          </a:p>
        </p:txBody>
      </p:sp>
      <p:sp>
        <p:nvSpPr>
          <p:cNvPr id="9" name="Rectangle 8">
            <a:extLst>
              <a:ext uri="{FF2B5EF4-FFF2-40B4-BE49-F238E27FC236}">
                <a16:creationId xmlns:a16="http://schemas.microsoft.com/office/drawing/2014/main" id="{A1AA0D6A-8949-490D-B96B-E186A1F1C2CF}"/>
              </a:ext>
            </a:extLst>
          </p:cNvPr>
          <p:cNvSpPr/>
          <p:nvPr/>
        </p:nvSpPr>
        <p:spPr>
          <a:xfrm>
            <a:off x="7503459" y="2142563"/>
            <a:ext cx="1649506"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Victim trace file</a:t>
            </a:r>
          </a:p>
        </p:txBody>
      </p:sp>
      <p:sp>
        <p:nvSpPr>
          <p:cNvPr id="10" name="Rectangle 9">
            <a:extLst>
              <a:ext uri="{FF2B5EF4-FFF2-40B4-BE49-F238E27FC236}">
                <a16:creationId xmlns:a16="http://schemas.microsoft.com/office/drawing/2014/main" id="{DA94EDE7-26F3-4BBA-AC57-E99CF905B5E4}"/>
              </a:ext>
            </a:extLst>
          </p:cNvPr>
          <p:cNvSpPr/>
          <p:nvPr/>
        </p:nvSpPr>
        <p:spPr>
          <a:xfrm>
            <a:off x="8579224" y="3110751"/>
            <a:ext cx="1649506"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Cache Emulator</a:t>
            </a:r>
          </a:p>
        </p:txBody>
      </p:sp>
      <p:sp>
        <p:nvSpPr>
          <p:cNvPr id="11" name="Rectangle 10">
            <a:extLst>
              <a:ext uri="{FF2B5EF4-FFF2-40B4-BE49-F238E27FC236}">
                <a16:creationId xmlns:a16="http://schemas.microsoft.com/office/drawing/2014/main" id="{84212C60-B0DD-4361-87AB-9560A96AA3C7}"/>
              </a:ext>
            </a:extLst>
          </p:cNvPr>
          <p:cNvSpPr/>
          <p:nvPr/>
        </p:nvSpPr>
        <p:spPr>
          <a:xfrm>
            <a:off x="9681883" y="1380563"/>
            <a:ext cx="1649506" cy="1264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Pre – compiled</a:t>
            </a:r>
            <a:br>
              <a:rPr lang="en-US" dirty="0"/>
            </a:br>
            <a:r>
              <a:rPr lang="en-US" dirty="0"/>
              <a:t>Attacker and</a:t>
            </a:r>
            <a:br>
              <a:rPr lang="en-US" dirty="0"/>
            </a:br>
            <a:r>
              <a:rPr lang="en-US" dirty="0"/>
              <a:t>its trace files</a:t>
            </a:r>
          </a:p>
        </p:txBody>
      </p:sp>
      <p:cxnSp>
        <p:nvCxnSpPr>
          <p:cNvPr id="13" name="Straight Connector 12">
            <a:extLst>
              <a:ext uri="{FF2B5EF4-FFF2-40B4-BE49-F238E27FC236}">
                <a16:creationId xmlns:a16="http://schemas.microsoft.com/office/drawing/2014/main" id="{9A45EF11-5FFE-4F68-A00A-17466AA50601}"/>
              </a:ext>
            </a:extLst>
          </p:cNvPr>
          <p:cNvCxnSpPr/>
          <p:nvPr/>
        </p:nvCxnSpPr>
        <p:spPr>
          <a:xfrm>
            <a:off x="2895600" y="1076972"/>
            <a:ext cx="0" cy="462458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16A771A7-5155-419F-9922-A22678E3E3D6}"/>
              </a:ext>
            </a:extLst>
          </p:cNvPr>
          <p:cNvSpPr txBox="1"/>
          <p:nvPr/>
        </p:nvSpPr>
        <p:spPr>
          <a:xfrm>
            <a:off x="873790" y="4464424"/>
            <a:ext cx="1537985" cy="646331"/>
          </a:xfrm>
          <a:prstGeom prst="rect">
            <a:avLst/>
          </a:prstGeom>
          <a:noFill/>
        </p:spPr>
        <p:txBody>
          <a:bodyPr wrap="none" rtlCol="0">
            <a:spAutoFit/>
          </a:bodyPr>
          <a:lstStyle/>
          <a:p>
            <a:r>
              <a:rPr lang="en-US" dirty="0"/>
              <a:t>Emulation of </a:t>
            </a:r>
            <a:br>
              <a:rPr lang="en-US" dirty="0"/>
            </a:br>
            <a:r>
              <a:rPr lang="en-US" dirty="0"/>
              <a:t>CONTECH Tool</a:t>
            </a:r>
          </a:p>
        </p:txBody>
      </p:sp>
      <p:sp>
        <p:nvSpPr>
          <p:cNvPr id="15" name="Rectangle 14">
            <a:extLst>
              <a:ext uri="{FF2B5EF4-FFF2-40B4-BE49-F238E27FC236}">
                <a16:creationId xmlns:a16="http://schemas.microsoft.com/office/drawing/2014/main" id="{DF150708-2D00-42CD-BEDA-547874F0C0C8}"/>
              </a:ext>
            </a:extLst>
          </p:cNvPr>
          <p:cNvSpPr/>
          <p:nvPr/>
        </p:nvSpPr>
        <p:spPr>
          <a:xfrm>
            <a:off x="8534401" y="4123766"/>
            <a:ext cx="1739151"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Output .csv files</a:t>
            </a:r>
          </a:p>
        </p:txBody>
      </p:sp>
      <p:sp>
        <p:nvSpPr>
          <p:cNvPr id="16" name="Rectangle 15">
            <a:extLst>
              <a:ext uri="{FF2B5EF4-FFF2-40B4-BE49-F238E27FC236}">
                <a16:creationId xmlns:a16="http://schemas.microsoft.com/office/drawing/2014/main" id="{BC787B9E-7C34-4403-8804-AF495CC73D3D}"/>
              </a:ext>
            </a:extLst>
          </p:cNvPr>
          <p:cNvSpPr/>
          <p:nvPr/>
        </p:nvSpPr>
        <p:spPr>
          <a:xfrm>
            <a:off x="10273552" y="4975414"/>
            <a:ext cx="1739151"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Graph Template</a:t>
            </a:r>
          </a:p>
        </p:txBody>
      </p:sp>
      <p:sp>
        <p:nvSpPr>
          <p:cNvPr id="17" name="Rectangle 16">
            <a:extLst>
              <a:ext uri="{FF2B5EF4-FFF2-40B4-BE49-F238E27FC236}">
                <a16:creationId xmlns:a16="http://schemas.microsoft.com/office/drawing/2014/main" id="{7F8E6AA3-DF37-4106-8329-B1C61C2512B3}"/>
              </a:ext>
            </a:extLst>
          </p:cNvPr>
          <p:cNvSpPr/>
          <p:nvPr/>
        </p:nvSpPr>
        <p:spPr>
          <a:xfrm>
            <a:off x="8686801" y="6070876"/>
            <a:ext cx="1739151" cy="5020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Output Graphs</a:t>
            </a:r>
          </a:p>
        </p:txBody>
      </p:sp>
      <p:sp>
        <p:nvSpPr>
          <p:cNvPr id="18" name="Rectangle 17">
            <a:extLst>
              <a:ext uri="{FF2B5EF4-FFF2-40B4-BE49-F238E27FC236}">
                <a16:creationId xmlns:a16="http://schemas.microsoft.com/office/drawing/2014/main" id="{42B97C49-C2B8-4662-A019-618F6E48D2A7}"/>
              </a:ext>
            </a:extLst>
          </p:cNvPr>
          <p:cNvSpPr/>
          <p:nvPr/>
        </p:nvSpPr>
        <p:spPr>
          <a:xfrm>
            <a:off x="2976282" y="3803277"/>
            <a:ext cx="2129116" cy="640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Identify all variables</a:t>
            </a:r>
            <a:br>
              <a:rPr lang="en-US" dirty="0"/>
            </a:br>
            <a:r>
              <a:rPr lang="en-US" dirty="0"/>
              <a:t>in the address space</a:t>
            </a:r>
          </a:p>
        </p:txBody>
      </p:sp>
      <p:sp>
        <p:nvSpPr>
          <p:cNvPr id="19" name="Rectangle 18">
            <a:extLst>
              <a:ext uri="{FF2B5EF4-FFF2-40B4-BE49-F238E27FC236}">
                <a16:creationId xmlns:a16="http://schemas.microsoft.com/office/drawing/2014/main" id="{E0E6BC46-695C-470C-AD59-BA9D43D2754F}"/>
              </a:ext>
            </a:extLst>
          </p:cNvPr>
          <p:cNvSpPr/>
          <p:nvPr/>
        </p:nvSpPr>
        <p:spPr>
          <a:xfrm>
            <a:off x="5710518" y="3803277"/>
            <a:ext cx="2129116" cy="640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Include Dummy Variables</a:t>
            </a:r>
          </a:p>
        </p:txBody>
      </p:sp>
      <p:cxnSp>
        <p:nvCxnSpPr>
          <p:cNvPr id="21" name="Straight Arrow Connector 20">
            <a:extLst>
              <a:ext uri="{FF2B5EF4-FFF2-40B4-BE49-F238E27FC236}">
                <a16:creationId xmlns:a16="http://schemas.microsoft.com/office/drawing/2014/main" id="{197CCED2-E774-4ADD-BBD9-850195802687}"/>
              </a:ext>
            </a:extLst>
          </p:cNvPr>
          <p:cNvCxnSpPr>
            <a:stCxn id="4" idx="3"/>
            <a:endCxn id="5" idx="1"/>
          </p:cNvCxnSpPr>
          <p:nvPr/>
        </p:nvCxnSpPr>
        <p:spPr>
          <a:xfrm flipV="1">
            <a:off x="1362635" y="1631576"/>
            <a:ext cx="484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187797-17A3-48ED-AF98-354F457DE6CA}"/>
              </a:ext>
            </a:extLst>
          </p:cNvPr>
          <p:cNvCxnSpPr>
            <a:stCxn id="5" idx="3"/>
            <a:endCxn id="6" idx="1"/>
          </p:cNvCxnSpPr>
          <p:nvPr/>
        </p:nvCxnSpPr>
        <p:spPr>
          <a:xfrm>
            <a:off x="2698376" y="1631576"/>
            <a:ext cx="555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963327-D061-4614-9FC7-04F77102D4B6}"/>
              </a:ext>
            </a:extLst>
          </p:cNvPr>
          <p:cNvCxnSpPr>
            <a:stCxn id="6" idx="3"/>
            <a:endCxn id="7" idx="1"/>
          </p:cNvCxnSpPr>
          <p:nvPr/>
        </p:nvCxnSpPr>
        <p:spPr>
          <a:xfrm>
            <a:off x="4105835" y="1631576"/>
            <a:ext cx="376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8EDD695-17D8-41BF-9558-9EDBD2066C22}"/>
              </a:ext>
            </a:extLst>
          </p:cNvPr>
          <p:cNvCxnSpPr>
            <a:stCxn id="7" idx="3"/>
            <a:endCxn id="8" idx="1"/>
          </p:cNvCxnSpPr>
          <p:nvPr/>
        </p:nvCxnSpPr>
        <p:spPr>
          <a:xfrm flipV="1">
            <a:off x="5334000" y="1631575"/>
            <a:ext cx="3765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54DA7ED-438F-4F34-A5CC-CD2FDDDFA33F}"/>
              </a:ext>
            </a:extLst>
          </p:cNvPr>
          <p:cNvCxnSpPr>
            <a:stCxn id="8" idx="3"/>
            <a:endCxn id="9" idx="0"/>
          </p:cNvCxnSpPr>
          <p:nvPr/>
        </p:nvCxnSpPr>
        <p:spPr>
          <a:xfrm>
            <a:off x="6983506" y="1631575"/>
            <a:ext cx="1344706" cy="51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E6A73C4-C92E-491D-BDEF-015849D73705}"/>
              </a:ext>
            </a:extLst>
          </p:cNvPr>
          <p:cNvCxnSpPr>
            <a:stCxn id="9" idx="2"/>
            <a:endCxn id="10" idx="0"/>
          </p:cNvCxnSpPr>
          <p:nvPr/>
        </p:nvCxnSpPr>
        <p:spPr>
          <a:xfrm>
            <a:off x="8328212" y="2644586"/>
            <a:ext cx="1075765" cy="46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2886FF-7EC1-4B9D-BBCD-D474959483EC}"/>
              </a:ext>
            </a:extLst>
          </p:cNvPr>
          <p:cNvCxnSpPr>
            <a:stCxn id="11" idx="2"/>
            <a:endCxn id="10" idx="0"/>
          </p:cNvCxnSpPr>
          <p:nvPr/>
        </p:nvCxnSpPr>
        <p:spPr>
          <a:xfrm flipH="1">
            <a:off x="9403977" y="2644586"/>
            <a:ext cx="1102659" cy="46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A8FD95-57A4-479F-ADE6-EB381AE58EEE}"/>
              </a:ext>
            </a:extLst>
          </p:cNvPr>
          <p:cNvCxnSpPr>
            <a:stCxn id="10" idx="2"/>
            <a:endCxn id="15" idx="0"/>
          </p:cNvCxnSpPr>
          <p:nvPr/>
        </p:nvCxnSpPr>
        <p:spPr>
          <a:xfrm>
            <a:off x="9403977" y="3612774"/>
            <a:ext cx="0" cy="51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257E2D-5655-4215-8895-E6B7E2DF85EF}"/>
              </a:ext>
            </a:extLst>
          </p:cNvPr>
          <p:cNvCxnSpPr>
            <a:stCxn id="15" idx="2"/>
          </p:cNvCxnSpPr>
          <p:nvPr/>
        </p:nvCxnSpPr>
        <p:spPr>
          <a:xfrm flipH="1">
            <a:off x="9403976" y="4625789"/>
            <a:ext cx="1" cy="144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AFA6EE8-48E4-4859-A052-98192CF860ED}"/>
              </a:ext>
            </a:extLst>
          </p:cNvPr>
          <p:cNvCxnSpPr>
            <a:stCxn id="16" idx="2"/>
            <a:endCxn id="17" idx="3"/>
          </p:cNvCxnSpPr>
          <p:nvPr/>
        </p:nvCxnSpPr>
        <p:spPr>
          <a:xfrm flipH="1">
            <a:off x="10425952" y="5477437"/>
            <a:ext cx="717176" cy="84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7D72218-BA5E-4E9E-A4B2-C18A5CEF97BE}"/>
              </a:ext>
            </a:extLst>
          </p:cNvPr>
          <p:cNvCxnSpPr>
            <a:stCxn id="18" idx="3"/>
            <a:endCxn id="19" idx="1"/>
          </p:cNvCxnSpPr>
          <p:nvPr/>
        </p:nvCxnSpPr>
        <p:spPr>
          <a:xfrm>
            <a:off x="5105398" y="4123766"/>
            <a:ext cx="605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30145B8-4A8C-4A0F-9099-7FDEAE584BE0}"/>
              </a:ext>
            </a:extLst>
          </p:cNvPr>
          <p:cNvSpPr/>
          <p:nvPr/>
        </p:nvSpPr>
        <p:spPr>
          <a:xfrm>
            <a:off x="5986182" y="2934733"/>
            <a:ext cx="1577787" cy="640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Modified .s file</a:t>
            </a:r>
          </a:p>
        </p:txBody>
      </p:sp>
      <p:cxnSp>
        <p:nvCxnSpPr>
          <p:cNvPr id="46" name="Straight Arrow Connector 45">
            <a:extLst>
              <a:ext uri="{FF2B5EF4-FFF2-40B4-BE49-F238E27FC236}">
                <a16:creationId xmlns:a16="http://schemas.microsoft.com/office/drawing/2014/main" id="{8AB4138C-F4F1-4A31-AE52-ECB238E3FAC5}"/>
              </a:ext>
            </a:extLst>
          </p:cNvPr>
          <p:cNvCxnSpPr>
            <a:cxnSpLocks/>
            <a:stCxn id="19" idx="0"/>
            <a:endCxn id="44" idx="2"/>
          </p:cNvCxnSpPr>
          <p:nvPr/>
        </p:nvCxnSpPr>
        <p:spPr>
          <a:xfrm flipV="1">
            <a:off x="6775076" y="3575710"/>
            <a:ext cx="0" cy="22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DBEF2E-1D53-4581-A191-33DE9DED12D8}"/>
              </a:ext>
            </a:extLst>
          </p:cNvPr>
          <p:cNvCxnSpPr>
            <a:stCxn id="6" idx="2"/>
          </p:cNvCxnSpPr>
          <p:nvPr/>
        </p:nvCxnSpPr>
        <p:spPr>
          <a:xfrm flipH="1">
            <a:off x="3680011" y="1882587"/>
            <a:ext cx="1" cy="192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261D6CE-6538-42BC-9BA3-1DB8A8B41DB5}"/>
              </a:ext>
            </a:extLst>
          </p:cNvPr>
          <p:cNvCxnSpPr>
            <a:cxnSpLocks/>
            <a:stCxn id="44" idx="0"/>
            <a:endCxn id="7" idx="2"/>
          </p:cNvCxnSpPr>
          <p:nvPr/>
        </p:nvCxnSpPr>
        <p:spPr>
          <a:xfrm flipH="1" flipV="1">
            <a:off x="4908177" y="1882587"/>
            <a:ext cx="1866899" cy="1052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49055A2-98BE-45B7-BE91-B45CA407B712}"/>
              </a:ext>
            </a:extLst>
          </p:cNvPr>
          <p:cNvSpPr txBox="1"/>
          <p:nvPr/>
        </p:nvSpPr>
        <p:spPr>
          <a:xfrm>
            <a:off x="3722149" y="2277173"/>
            <a:ext cx="1372492" cy="923330"/>
          </a:xfrm>
          <a:prstGeom prst="rect">
            <a:avLst/>
          </a:prstGeom>
          <a:noFill/>
        </p:spPr>
        <p:txBody>
          <a:bodyPr wrap="none" rtlCol="0">
            <a:spAutoFit/>
          </a:bodyPr>
          <a:lstStyle/>
          <a:p>
            <a:r>
              <a:rPr lang="en-US" dirty="0"/>
              <a:t>If secure</a:t>
            </a:r>
            <a:br>
              <a:rPr lang="en-US" dirty="0"/>
            </a:br>
            <a:r>
              <a:rPr lang="en-US" dirty="0"/>
              <a:t>execution</a:t>
            </a:r>
            <a:br>
              <a:rPr lang="en-US" dirty="0"/>
            </a:br>
            <a:r>
              <a:rPr lang="en-US" dirty="0"/>
              <a:t>is turned ON</a:t>
            </a:r>
          </a:p>
        </p:txBody>
      </p:sp>
    </p:spTree>
    <p:extLst>
      <p:ext uri="{BB962C8B-B14F-4D97-AF65-F5344CB8AC3E}">
        <p14:creationId xmlns:p14="http://schemas.microsoft.com/office/powerpoint/2010/main" val="104672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72EF-E168-434C-9000-6D2A9F6FA5EC}"/>
              </a:ext>
            </a:extLst>
          </p:cNvPr>
          <p:cNvSpPr>
            <a:spLocks noGrp="1"/>
          </p:cNvSpPr>
          <p:nvPr>
            <p:ph type="title"/>
          </p:nvPr>
        </p:nvSpPr>
        <p:spPr/>
        <p:txBody>
          <a:bodyPr/>
          <a:lstStyle/>
          <a:p>
            <a:r>
              <a:rPr lang="en-US" dirty="0"/>
              <a:t>Result From Cache Algorithm</a:t>
            </a:r>
          </a:p>
        </p:txBody>
      </p:sp>
      <p:pic>
        <p:nvPicPr>
          <p:cNvPr id="5" name="Picture 4">
            <a:extLst>
              <a:ext uri="{FF2B5EF4-FFF2-40B4-BE49-F238E27FC236}">
                <a16:creationId xmlns:a16="http://schemas.microsoft.com/office/drawing/2014/main" id="{A7863B4C-EFCA-4417-9D33-3FDB742BDFCC}"/>
              </a:ext>
            </a:extLst>
          </p:cNvPr>
          <p:cNvPicPr>
            <a:picLocks noChangeAspect="1"/>
          </p:cNvPicPr>
          <p:nvPr/>
        </p:nvPicPr>
        <p:blipFill>
          <a:blip r:embed="rId2"/>
          <a:stretch>
            <a:fillRect/>
          </a:stretch>
        </p:blipFill>
        <p:spPr>
          <a:xfrm>
            <a:off x="6770335" y="1864956"/>
            <a:ext cx="4400550" cy="2590800"/>
          </a:xfrm>
          <a:prstGeom prst="rect">
            <a:avLst/>
          </a:prstGeom>
        </p:spPr>
      </p:pic>
      <p:pic>
        <p:nvPicPr>
          <p:cNvPr id="6" name="Picture 5">
            <a:extLst>
              <a:ext uri="{FF2B5EF4-FFF2-40B4-BE49-F238E27FC236}">
                <a16:creationId xmlns:a16="http://schemas.microsoft.com/office/drawing/2014/main" id="{2F881408-B24F-427A-BC88-57A35EC36C62}"/>
              </a:ext>
            </a:extLst>
          </p:cNvPr>
          <p:cNvPicPr>
            <a:picLocks noChangeAspect="1"/>
          </p:cNvPicPr>
          <p:nvPr/>
        </p:nvPicPr>
        <p:blipFill>
          <a:blip r:embed="rId3"/>
          <a:stretch>
            <a:fillRect/>
          </a:stretch>
        </p:blipFill>
        <p:spPr>
          <a:xfrm>
            <a:off x="638369" y="1864956"/>
            <a:ext cx="4495800" cy="2619375"/>
          </a:xfrm>
          <a:prstGeom prst="rect">
            <a:avLst/>
          </a:prstGeom>
        </p:spPr>
      </p:pic>
      <p:sp>
        <p:nvSpPr>
          <p:cNvPr id="7" name="TextBox 6">
            <a:extLst>
              <a:ext uri="{FF2B5EF4-FFF2-40B4-BE49-F238E27FC236}">
                <a16:creationId xmlns:a16="http://schemas.microsoft.com/office/drawing/2014/main" id="{B89E634A-CB0F-41B9-8953-F42EA778C205}"/>
              </a:ext>
            </a:extLst>
          </p:cNvPr>
          <p:cNvSpPr txBox="1"/>
          <p:nvPr/>
        </p:nvSpPr>
        <p:spPr>
          <a:xfrm>
            <a:off x="638369" y="4777273"/>
            <a:ext cx="4372170" cy="369332"/>
          </a:xfrm>
          <a:prstGeom prst="rect">
            <a:avLst/>
          </a:prstGeom>
          <a:noFill/>
        </p:spPr>
        <p:txBody>
          <a:bodyPr wrap="square" rtlCol="0">
            <a:spAutoFit/>
          </a:bodyPr>
          <a:lstStyle/>
          <a:p>
            <a:r>
              <a:rPr lang="en-US" dirty="0"/>
              <a:t>Results when secure algorithm off</a:t>
            </a:r>
          </a:p>
        </p:txBody>
      </p:sp>
      <p:sp>
        <p:nvSpPr>
          <p:cNvPr id="8" name="TextBox 7">
            <a:extLst>
              <a:ext uri="{FF2B5EF4-FFF2-40B4-BE49-F238E27FC236}">
                <a16:creationId xmlns:a16="http://schemas.microsoft.com/office/drawing/2014/main" id="{A5CDA89F-AB34-4E2E-8FFF-23413422691F}"/>
              </a:ext>
            </a:extLst>
          </p:cNvPr>
          <p:cNvSpPr txBox="1"/>
          <p:nvPr/>
        </p:nvSpPr>
        <p:spPr>
          <a:xfrm>
            <a:off x="6911650" y="4777273"/>
            <a:ext cx="4372170" cy="369332"/>
          </a:xfrm>
          <a:prstGeom prst="rect">
            <a:avLst/>
          </a:prstGeom>
          <a:noFill/>
        </p:spPr>
        <p:txBody>
          <a:bodyPr wrap="square" rtlCol="0">
            <a:spAutoFit/>
          </a:bodyPr>
          <a:lstStyle/>
          <a:p>
            <a:r>
              <a:rPr lang="en-US" dirty="0"/>
              <a:t>Results when secure algorithm on</a:t>
            </a:r>
          </a:p>
        </p:txBody>
      </p:sp>
      <p:cxnSp>
        <p:nvCxnSpPr>
          <p:cNvPr id="14" name="Straight Arrow Connector 13">
            <a:extLst>
              <a:ext uri="{FF2B5EF4-FFF2-40B4-BE49-F238E27FC236}">
                <a16:creationId xmlns:a16="http://schemas.microsoft.com/office/drawing/2014/main" id="{21EF1A9E-F3FE-442F-AFE5-F67984371DDD}"/>
              </a:ext>
            </a:extLst>
          </p:cNvPr>
          <p:cNvCxnSpPr/>
          <p:nvPr/>
        </p:nvCxnSpPr>
        <p:spPr>
          <a:xfrm flipH="1">
            <a:off x="3256384" y="2920482"/>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78024A-CE55-49F4-B06D-7AE81450A804}"/>
              </a:ext>
            </a:extLst>
          </p:cNvPr>
          <p:cNvCxnSpPr/>
          <p:nvPr/>
        </p:nvCxnSpPr>
        <p:spPr>
          <a:xfrm flipH="1">
            <a:off x="3256383" y="3082213"/>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6A840D-0640-40BD-A126-339EA1ACA46C}"/>
              </a:ext>
            </a:extLst>
          </p:cNvPr>
          <p:cNvCxnSpPr/>
          <p:nvPr/>
        </p:nvCxnSpPr>
        <p:spPr>
          <a:xfrm flipH="1">
            <a:off x="3262602" y="3227519"/>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B38F97-598A-4335-A7FF-5C8BFCE1BFA6}"/>
              </a:ext>
            </a:extLst>
          </p:cNvPr>
          <p:cNvCxnSpPr/>
          <p:nvPr/>
        </p:nvCxnSpPr>
        <p:spPr>
          <a:xfrm flipH="1">
            <a:off x="3275045" y="3368351"/>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78A7D4-28AA-48C0-A456-42B85BB79129}"/>
              </a:ext>
            </a:extLst>
          </p:cNvPr>
          <p:cNvCxnSpPr/>
          <p:nvPr/>
        </p:nvCxnSpPr>
        <p:spPr>
          <a:xfrm flipH="1">
            <a:off x="3278155" y="3632722"/>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15D40E-ADDA-4D91-871A-05A95AB20D31}"/>
              </a:ext>
            </a:extLst>
          </p:cNvPr>
          <p:cNvCxnSpPr/>
          <p:nvPr/>
        </p:nvCxnSpPr>
        <p:spPr>
          <a:xfrm flipH="1">
            <a:off x="3271937" y="3906420"/>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E18212-2242-4367-A806-272AE97D5987}"/>
              </a:ext>
            </a:extLst>
          </p:cNvPr>
          <p:cNvCxnSpPr/>
          <p:nvPr/>
        </p:nvCxnSpPr>
        <p:spPr>
          <a:xfrm flipH="1">
            <a:off x="9461241" y="2920482"/>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CFBAF2-6C88-45F7-A704-D6498FE5307E}"/>
              </a:ext>
            </a:extLst>
          </p:cNvPr>
          <p:cNvCxnSpPr/>
          <p:nvPr/>
        </p:nvCxnSpPr>
        <p:spPr>
          <a:xfrm flipH="1">
            <a:off x="9461241" y="3239960"/>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F9CE18-FC40-4B17-8CEB-AF3230405A8D}"/>
              </a:ext>
            </a:extLst>
          </p:cNvPr>
          <p:cNvCxnSpPr/>
          <p:nvPr/>
        </p:nvCxnSpPr>
        <p:spPr>
          <a:xfrm flipH="1">
            <a:off x="9476792" y="4229878"/>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FE480C-04DC-4D24-9F8B-2AC1D14FB296}"/>
              </a:ext>
            </a:extLst>
          </p:cNvPr>
          <p:cNvCxnSpPr/>
          <p:nvPr/>
        </p:nvCxnSpPr>
        <p:spPr>
          <a:xfrm flipH="1">
            <a:off x="9476792" y="3906420"/>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A0CC528-1369-46B1-9B14-C40A0CA2EE8A}"/>
              </a:ext>
            </a:extLst>
          </p:cNvPr>
          <p:cNvCxnSpPr/>
          <p:nvPr/>
        </p:nvCxnSpPr>
        <p:spPr>
          <a:xfrm flipH="1">
            <a:off x="9479902" y="3530082"/>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5FA85D-9FCB-49AA-897A-11467B28F94E}"/>
              </a:ext>
            </a:extLst>
          </p:cNvPr>
          <p:cNvCxnSpPr/>
          <p:nvPr/>
        </p:nvCxnSpPr>
        <p:spPr>
          <a:xfrm flipH="1">
            <a:off x="9461241" y="3380793"/>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5CB65E1-521A-4F88-BA08-7DE13BADF98C}"/>
              </a:ext>
            </a:extLst>
          </p:cNvPr>
          <p:cNvSpPr txBox="1"/>
          <p:nvPr/>
        </p:nvSpPr>
        <p:spPr>
          <a:xfrm>
            <a:off x="709127" y="5430416"/>
            <a:ext cx="4425042" cy="923330"/>
          </a:xfrm>
          <a:prstGeom prst="rect">
            <a:avLst/>
          </a:prstGeom>
          <a:noFill/>
        </p:spPr>
        <p:txBody>
          <a:bodyPr wrap="square" rtlCol="0">
            <a:spAutoFit/>
          </a:bodyPr>
          <a:lstStyle/>
          <a:p>
            <a:r>
              <a:rPr lang="en-US" dirty="0"/>
              <a:t>With Security, attacker is able to find 100% of the actual victim used addresses for a program</a:t>
            </a:r>
          </a:p>
        </p:txBody>
      </p:sp>
      <p:sp>
        <p:nvSpPr>
          <p:cNvPr id="30" name="TextBox 29">
            <a:extLst>
              <a:ext uri="{FF2B5EF4-FFF2-40B4-BE49-F238E27FC236}">
                <a16:creationId xmlns:a16="http://schemas.microsoft.com/office/drawing/2014/main" id="{EDBA860F-3A56-4E5B-B086-32A8779DFB0D}"/>
              </a:ext>
            </a:extLst>
          </p:cNvPr>
          <p:cNvSpPr txBox="1"/>
          <p:nvPr/>
        </p:nvSpPr>
        <p:spPr>
          <a:xfrm>
            <a:off x="6710853" y="5468122"/>
            <a:ext cx="4425042" cy="923330"/>
          </a:xfrm>
          <a:prstGeom prst="rect">
            <a:avLst/>
          </a:prstGeom>
          <a:noFill/>
        </p:spPr>
        <p:txBody>
          <a:bodyPr wrap="square" rtlCol="0">
            <a:spAutoFit/>
          </a:bodyPr>
          <a:lstStyle/>
          <a:p>
            <a:r>
              <a:rPr lang="en-US" dirty="0"/>
              <a:t>With Security, attacker is able to find 66.66% of the actual victim used addresses for a program</a:t>
            </a:r>
          </a:p>
        </p:txBody>
      </p:sp>
    </p:spTree>
    <p:extLst>
      <p:ext uri="{BB962C8B-B14F-4D97-AF65-F5344CB8AC3E}">
        <p14:creationId xmlns:p14="http://schemas.microsoft.com/office/powerpoint/2010/main" val="201941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389964" y="285101"/>
            <a:ext cx="10515600" cy="791871"/>
          </a:xfrm>
        </p:spPr>
        <p:txBody>
          <a:bodyPr/>
          <a:lstStyle/>
          <a:p>
            <a:r>
              <a:rPr lang="en-US" dirty="0"/>
              <a:t>Future Scope</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242047" y="1156996"/>
            <a:ext cx="11111753" cy="5019967"/>
          </a:xfrm>
        </p:spPr>
        <p:txBody>
          <a:bodyPr>
            <a:normAutofit/>
          </a:bodyPr>
          <a:lstStyle/>
          <a:p>
            <a:r>
              <a:rPr lang="en-US" sz="2000" dirty="0"/>
              <a:t>As new approaches are discovered, all the solutions – both compiler based and hardware based can be compiled into a framework </a:t>
            </a:r>
          </a:p>
          <a:p>
            <a:r>
              <a:rPr lang="en-US" sz="2000" dirty="0"/>
              <a:t>This opens a new arena in Hardware Security</a:t>
            </a:r>
          </a:p>
          <a:p>
            <a:pPr lvl="1"/>
            <a:r>
              <a:rPr lang="en-US" sz="1600" dirty="0"/>
              <a:t>Hardware Based Hardware Security</a:t>
            </a:r>
          </a:p>
          <a:p>
            <a:pPr lvl="1"/>
            <a:r>
              <a:rPr lang="en-US" sz="1600" dirty="0"/>
              <a:t>Software Based Hardware Security</a:t>
            </a:r>
          </a:p>
          <a:p>
            <a:r>
              <a:rPr lang="en-US" sz="2000" dirty="0"/>
              <a:t>Collaboration from a number of Engineers in the </a:t>
            </a:r>
          </a:p>
          <a:p>
            <a:pPr lvl="1"/>
            <a:r>
              <a:rPr lang="en-US" sz="1600" dirty="0"/>
              <a:t>Computer Architecture Division</a:t>
            </a:r>
          </a:p>
          <a:p>
            <a:pPr lvl="1"/>
            <a:r>
              <a:rPr lang="en-US" sz="1600" dirty="0"/>
              <a:t>Compilers Division</a:t>
            </a:r>
          </a:p>
          <a:p>
            <a:pPr lvl="1"/>
            <a:r>
              <a:rPr lang="en-US" sz="1600" dirty="0"/>
              <a:t>Operating Systems Division</a:t>
            </a:r>
          </a:p>
          <a:p>
            <a:pPr lvl="1"/>
            <a:r>
              <a:rPr lang="en-US" sz="1600" dirty="0"/>
              <a:t>Hardware Division</a:t>
            </a:r>
          </a:p>
          <a:p>
            <a:pPr lvl="1"/>
            <a:r>
              <a:rPr lang="en-US" sz="1600" dirty="0"/>
              <a:t>System Software Division</a:t>
            </a:r>
          </a:p>
          <a:p>
            <a:pPr lvl="1"/>
            <a:r>
              <a:rPr lang="en-US" sz="1600" dirty="0"/>
              <a:t>Firmware Division</a:t>
            </a:r>
          </a:p>
          <a:p>
            <a:pPr lvl="1"/>
            <a:endParaRPr lang="en-US" sz="1600" dirty="0"/>
          </a:p>
          <a:p>
            <a:pPr marL="457200" lvl="1" indent="0">
              <a:buNone/>
            </a:pPr>
            <a:r>
              <a:rPr lang="en-US" sz="1600" dirty="0"/>
              <a:t>To Provide a unified solution that can tackle Hardware Security as Side Channel Attacks – SCA are emerging threats !</a:t>
            </a:r>
          </a:p>
        </p:txBody>
      </p:sp>
    </p:spTree>
    <p:extLst>
      <p:ext uri="{BB962C8B-B14F-4D97-AF65-F5344CB8AC3E}">
        <p14:creationId xmlns:p14="http://schemas.microsoft.com/office/powerpoint/2010/main" val="362196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A65D-7BF1-411E-9A9F-9D237BC2BBAE}"/>
              </a:ext>
            </a:extLst>
          </p:cNvPr>
          <p:cNvSpPr>
            <a:spLocks noGrp="1"/>
          </p:cNvSpPr>
          <p:nvPr>
            <p:ph type="title"/>
          </p:nvPr>
        </p:nvSpPr>
        <p:spPr/>
        <p:txBody>
          <a:bodyPr>
            <a:normAutofit fontScale="90000"/>
          </a:bodyPr>
          <a:lstStyle/>
          <a:p>
            <a:r>
              <a:rPr lang="en-US" sz="4000" dirty="0"/>
              <a:t>Aim and Motivation – shortfalls in current mapping techniques in many-core mapping algorithms</a:t>
            </a:r>
            <a:endParaRPr lang="en-US" dirty="0"/>
          </a:p>
        </p:txBody>
      </p:sp>
      <p:sp>
        <p:nvSpPr>
          <p:cNvPr id="3" name="Content Placeholder 2">
            <a:extLst>
              <a:ext uri="{FF2B5EF4-FFF2-40B4-BE49-F238E27FC236}">
                <a16:creationId xmlns:a16="http://schemas.microsoft.com/office/drawing/2014/main" id="{04AC1892-04C7-4C25-89BF-3B47E0B2F265}"/>
              </a:ext>
            </a:extLst>
          </p:cNvPr>
          <p:cNvSpPr>
            <a:spLocks noGrp="1"/>
          </p:cNvSpPr>
          <p:nvPr>
            <p:ph idx="1"/>
          </p:nvPr>
        </p:nvSpPr>
        <p:spPr>
          <a:xfrm>
            <a:off x="597159" y="1825625"/>
            <a:ext cx="11047445" cy="4351338"/>
          </a:xfrm>
        </p:spPr>
        <p:txBody>
          <a:bodyPr>
            <a:normAutofit/>
          </a:bodyPr>
          <a:lstStyle/>
          <a:p>
            <a:pPr algn="just"/>
            <a:r>
              <a:rPr lang="en-US" sz="2000" dirty="0"/>
              <a:t>Novel algorithms for application mapping in many core architectures tend to focus on improving performance and efficiency by assigning specific functionalities to localized nodal clusters</a:t>
            </a:r>
          </a:p>
          <a:p>
            <a:pPr algn="just"/>
            <a:r>
              <a:rPr lang="en-US" sz="2000" dirty="0"/>
              <a:t>Although it may achieve its designated goals in terms of speed, one cannot deny that it leverages predictable patterns of the system behavior, and this when exploited by an external/internal attacker can lead to a blueprint of the internal mapping architecture being exposed</a:t>
            </a:r>
          </a:p>
          <a:p>
            <a:pPr algn="just"/>
            <a:r>
              <a:rPr lang="en-US" sz="2000" dirty="0"/>
              <a:t>The attacker (depending on his type – either a memory or cache or even a processor blocking attacker) may then choose to attack a particular cluster set</a:t>
            </a:r>
          </a:p>
          <a:p>
            <a:pPr algn="just"/>
            <a:r>
              <a:rPr lang="en-US" sz="2000" dirty="0"/>
              <a:t>For example, there may be a particular cluster dedicated to performing only memory (either L2, L3 or Main Memory) transactions and therefore accessing the cache contents of this cluster may expose the data exchanges being performed by the system as a whole</a:t>
            </a:r>
          </a:p>
          <a:p>
            <a:pPr algn="just"/>
            <a:r>
              <a:rPr lang="en-US" sz="2000" dirty="0"/>
              <a:t>In another case, even if the memory access is evenly distributed across the clusters, an attacker manages to read the cache contents is able to know what data is being processed/exchanged by each individual clusters</a:t>
            </a:r>
          </a:p>
        </p:txBody>
      </p:sp>
    </p:spTree>
    <p:extLst>
      <p:ext uri="{BB962C8B-B14F-4D97-AF65-F5344CB8AC3E}">
        <p14:creationId xmlns:p14="http://schemas.microsoft.com/office/powerpoint/2010/main" val="222246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0B60-6F78-4861-8D69-B712093A087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26913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A65D-7BF1-411E-9A9F-9D237BC2BBAE}"/>
              </a:ext>
            </a:extLst>
          </p:cNvPr>
          <p:cNvSpPr>
            <a:spLocks noGrp="1"/>
          </p:cNvSpPr>
          <p:nvPr>
            <p:ph type="title"/>
          </p:nvPr>
        </p:nvSpPr>
        <p:spPr/>
        <p:txBody>
          <a:bodyPr>
            <a:normAutofit/>
          </a:bodyPr>
          <a:lstStyle/>
          <a:p>
            <a:r>
              <a:rPr lang="en-US" sz="4000" dirty="0"/>
              <a:t>Aim and Motivation – shortfalls in cache vulnerabilities in multi-nodal clusters</a:t>
            </a:r>
            <a:endParaRPr lang="en-US" dirty="0"/>
          </a:p>
        </p:txBody>
      </p:sp>
      <p:sp>
        <p:nvSpPr>
          <p:cNvPr id="3" name="Content Placeholder 2">
            <a:extLst>
              <a:ext uri="{FF2B5EF4-FFF2-40B4-BE49-F238E27FC236}">
                <a16:creationId xmlns:a16="http://schemas.microsoft.com/office/drawing/2014/main" id="{04AC1892-04C7-4C25-89BF-3B47E0B2F265}"/>
              </a:ext>
            </a:extLst>
          </p:cNvPr>
          <p:cNvSpPr>
            <a:spLocks noGrp="1"/>
          </p:cNvSpPr>
          <p:nvPr>
            <p:ph idx="1"/>
          </p:nvPr>
        </p:nvSpPr>
        <p:spPr>
          <a:xfrm>
            <a:off x="597159" y="1825625"/>
            <a:ext cx="11047445" cy="4351338"/>
          </a:xfrm>
        </p:spPr>
        <p:txBody>
          <a:bodyPr>
            <a:normAutofit/>
          </a:bodyPr>
          <a:lstStyle/>
          <a:p>
            <a:pPr algn="just"/>
            <a:r>
              <a:rPr lang="en-US" sz="2000" dirty="0"/>
              <a:t>Therefore from the above points, it can be definitively concluded that an insight into the cache is equivalent to exposing the system behavior as a whole up to the level of instruction level data exchanges</a:t>
            </a:r>
          </a:p>
          <a:p>
            <a:pPr algn="just"/>
            <a:r>
              <a:rPr lang="en-US" sz="2000" dirty="0"/>
              <a:t>Even if the mapping algorithms are perfect such that functionalities are distributed evenly across clusters, an attack on the cache still exposes the system</a:t>
            </a:r>
          </a:p>
          <a:p>
            <a:pPr algn="just"/>
            <a:r>
              <a:rPr lang="en-US" sz="2000" dirty="0"/>
              <a:t>It becomes necessary to protect the cache contents as it is the entry point for a number of attacks</a:t>
            </a:r>
          </a:p>
          <a:p>
            <a:pPr algn="just"/>
            <a:r>
              <a:rPr lang="en-US" sz="2000" dirty="0"/>
              <a:t>In this project, we explore the cache related attacks in multi-nodal multi core systems and make best efforts to provide safety against such attacks</a:t>
            </a:r>
          </a:p>
        </p:txBody>
      </p:sp>
    </p:spTree>
    <p:extLst>
      <p:ext uri="{BB962C8B-B14F-4D97-AF65-F5344CB8AC3E}">
        <p14:creationId xmlns:p14="http://schemas.microsoft.com/office/powerpoint/2010/main" val="291351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6784-26C7-40B9-A0E5-2434965B2BA5}"/>
              </a:ext>
            </a:extLst>
          </p:cNvPr>
          <p:cNvSpPr>
            <a:spLocks noGrp="1"/>
          </p:cNvSpPr>
          <p:nvPr>
            <p:ph type="title"/>
          </p:nvPr>
        </p:nvSpPr>
        <p:spPr>
          <a:xfrm>
            <a:off x="838200" y="365125"/>
            <a:ext cx="10515600" cy="749613"/>
          </a:xfrm>
        </p:spPr>
        <p:txBody>
          <a:bodyPr/>
          <a:lstStyle/>
          <a:p>
            <a:r>
              <a:rPr lang="en-US" dirty="0"/>
              <a:t>Algorithm – Attacker Emulation</a:t>
            </a:r>
          </a:p>
        </p:txBody>
      </p:sp>
      <p:sp>
        <p:nvSpPr>
          <p:cNvPr id="4" name="Rectangle: Rounded Corners 3">
            <a:extLst>
              <a:ext uri="{FF2B5EF4-FFF2-40B4-BE49-F238E27FC236}">
                <a16:creationId xmlns:a16="http://schemas.microsoft.com/office/drawing/2014/main" id="{89F49DF1-3663-4EEC-BB40-D926A2625127}"/>
              </a:ext>
            </a:extLst>
          </p:cNvPr>
          <p:cNvSpPr/>
          <p:nvPr/>
        </p:nvSpPr>
        <p:spPr>
          <a:xfrm>
            <a:off x="5085183" y="1228433"/>
            <a:ext cx="3655693" cy="724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1. Fill entire L2 and L1 cache with cache blocks using attacker program and note access time of each individual cache line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E915C41-E33D-4471-AFC5-64C24E62ED65}"/>
                  </a:ext>
                </a:extLst>
              </p14:cNvPr>
              <p14:cNvContentPartPr/>
              <p14:nvPr/>
            </p14:nvContentPartPr>
            <p14:xfrm>
              <a:off x="6805749" y="1968055"/>
              <a:ext cx="107280" cy="252000"/>
            </p14:xfrm>
          </p:contentPart>
        </mc:Choice>
        <mc:Fallback xmlns="">
          <p:pic>
            <p:nvPicPr>
              <p:cNvPr id="5" name="Ink 4">
                <a:extLst>
                  <a:ext uri="{FF2B5EF4-FFF2-40B4-BE49-F238E27FC236}">
                    <a16:creationId xmlns:a16="http://schemas.microsoft.com/office/drawing/2014/main" id="{4E915C41-E33D-4471-AFC5-64C24E62ED65}"/>
                  </a:ext>
                </a:extLst>
              </p:cNvPr>
              <p:cNvPicPr/>
              <p:nvPr/>
            </p:nvPicPr>
            <p:blipFill>
              <a:blip r:embed="rId3"/>
              <a:stretch>
                <a:fillRect/>
              </a:stretch>
            </p:blipFill>
            <p:spPr>
              <a:xfrm>
                <a:off x="6796749" y="1959055"/>
                <a:ext cx="124920" cy="269640"/>
              </a:xfrm>
              <a:prstGeom prst="rect">
                <a:avLst/>
              </a:prstGeom>
            </p:spPr>
          </p:pic>
        </mc:Fallback>
      </mc:AlternateContent>
      <p:sp>
        <p:nvSpPr>
          <p:cNvPr id="6" name="Rectangle: Rounded Corners 5">
            <a:extLst>
              <a:ext uri="{FF2B5EF4-FFF2-40B4-BE49-F238E27FC236}">
                <a16:creationId xmlns:a16="http://schemas.microsoft.com/office/drawing/2014/main" id="{B9228821-B47E-46F9-BC7D-65F4C50E8B55}"/>
              </a:ext>
            </a:extLst>
          </p:cNvPr>
          <p:cNvSpPr/>
          <p:nvPr/>
        </p:nvSpPr>
        <p:spPr>
          <a:xfrm>
            <a:off x="5219122" y="2232036"/>
            <a:ext cx="3384102" cy="3848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2. Flush the entire L2 and L1 cache using </a:t>
            </a:r>
            <a:r>
              <a:rPr lang="en-US" sz="1050" dirty="0" err="1">
                <a:solidFill>
                  <a:schemeClr val="tx1"/>
                </a:solidFill>
              </a:rPr>
              <a:t>clflush</a:t>
            </a:r>
            <a:r>
              <a:rPr lang="en-US" sz="1050" dirty="0">
                <a:solidFill>
                  <a:schemeClr val="tx1"/>
                </a:solidFill>
              </a:rPr>
              <a:t> instruction</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45BC41B-A825-481B-A55C-C5EA5980427A}"/>
                  </a:ext>
                </a:extLst>
              </p14:cNvPr>
              <p14:cNvContentPartPr/>
              <p14:nvPr/>
            </p14:nvContentPartPr>
            <p14:xfrm>
              <a:off x="6825909" y="2622733"/>
              <a:ext cx="107280" cy="252000"/>
            </p14:xfrm>
          </p:contentPart>
        </mc:Choice>
        <mc:Fallback xmlns="">
          <p:pic>
            <p:nvPicPr>
              <p:cNvPr id="7" name="Ink 6">
                <a:extLst>
                  <a:ext uri="{FF2B5EF4-FFF2-40B4-BE49-F238E27FC236}">
                    <a16:creationId xmlns:a16="http://schemas.microsoft.com/office/drawing/2014/main" id="{345BC41B-A825-481B-A55C-C5EA5980427A}"/>
                  </a:ext>
                </a:extLst>
              </p:cNvPr>
              <p:cNvPicPr/>
              <p:nvPr/>
            </p:nvPicPr>
            <p:blipFill>
              <a:blip r:embed="rId3"/>
              <a:stretch>
                <a:fillRect/>
              </a:stretch>
            </p:blipFill>
            <p:spPr>
              <a:xfrm>
                <a:off x="6816909" y="2613733"/>
                <a:ext cx="124920" cy="269640"/>
              </a:xfrm>
              <a:prstGeom prst="rect">
                <a:avLst/>
              </a:prstGeom>
            </p:spPr>
          </p:pic>
        </mc:Fallback>
      </mc:AlternateContent>
      <p:sp>
        <p:nvSpPr>
          <p:cNvPr id="8" name="Rectangle: Rounded Corners 7">
            <a:extLst>
              <a:ext uri="{FF2B5EF4-FFF2-40B4-BE49-F238E27FC236}">
                <a16:creationId xmlns:a16="http://schemas.microsoft.com/office/drawing/2014/main" id="{2074D14A-06FF-4A7D-AF0D-0F252F411A83}"/>
              </a:ext>
            </a:extLst>
          </p:cNvPr>
          <p:cNvSpPr/>
          <p:nvPr/>
        </p:nvSpPr>
        <p:spPr>
          <a:xfrm>
            <a:off x="5162586" y="2881538"/>
            <a:ext cx="3497174" cy="384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3. Run Victim program and fill cache blocks used by victim in L2 cache</a:t>
            </a:r>
          </a:p>
        </p:txBody>
      </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4418E0E-5771-43E6-8B31-F59C03BFDE50}"/>
                  </a:ext>
                </a:extLst>
              </p14:cNvPr>
              <p14:cNvContentPartPr/>
              <p14:nvPr/>
            </p14:nvContentPartPr>
            <p14:xfrm>
              <a:off x="6859389" y="3278126"/>
              <a:ext cx="107280" cy="252000"/>
            </p14:xfrm>
          </p:contentPart>
        </mc:Choice>
        <mc:Fallback xmlns="">
          <p:pic>
            <p:nvPicPr>
              <p:cNvPr id="9" name="Ink 8">
                <a:extLst>
                  <a:ext uri="{FF2B5EF4-FFF2-40B4-BE49-F238E27FC236}">
                    <a16:creationId xmlns:a16="http://schemas.microsoft.com/office/drawing/2014/main" id="{A4418E0E-5771-43E6-8B31-F59C03BFDE50}"/>
                  </a:ext>
                </a:extLst>
              </p:cNvPr>
              <p:cNvPicPr/>
              <p:nvPr/>
            </p:nvPicPr>
            <p:blipFill>
              <a:blip r:embed="rId3"/>
              <a:stretch>
                <a:fillRect/>
              </a:stretch>
            </p:blipFill>
            <p:spPr>
              <a:xfrm>
                <a:off x="6850389" y="3269126"/>
                <a:ext cx="124920" cy="269640"/>
              </a:xfrm>
              <a:prstGeom prst="rect">
                <a:avLst/>
              </a:prstGeom>
            </p:spPr>
          </p:pic>
        </mc:Fallback>
      </mc:AlternateContent>
      <p:sp>
        <p:nvSpPr>
          <p:cNvPr id="10" name="Rectangle: Rounded Corners 9">
            <a:extLst>
              <a:ext uri="{FF2B5EF4-FFF2-40B4-BE49-F238E27FC236}">
                <a16:creationId xmlns:a16="http://schemas.microsoft.com/office/drawing/2014/main" id="{DEE36268-E004-4405-8352-6B5883750200}"/>
              </a:ext>
            </a:extLst>
          </p:cNvPr>
          <p:cNvSpPr/>
          <p:nvPr/>
        </p:nvSpPr>
        <p:spPr>
          <a:xfrm>
            <a:off x="5162586" y="3542384"/>
            <a:ext cx="3497174" cy="658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4. Again run Attacker program to load cache blocks in L2 cache and note down access time of each individual cache line</a:t>
            </a:r>
          </a:p>
        </p:txBody>
      </p:sp>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3023117D-0CE3-4E9E-8C39-82E0F2FA39CB}"/>
                  </a:ext>
                </a:extLst>
              </p14:cNvPr>
              <p14:cNvContentPartPr/>
              <p14:nvPr/>
            </p14:nvContentPartPr>
            <p14:xfrm>
              <a:off x="6864304" y="4207277"/>
              <a:ext cx="107280" cy="252000"/>
            </p14:xfrm>
          </p:contentPart>
        </mc:Choice>
        <mc:Fallback xmlns="">
          <p:pic>
            <p:nvPicPr>
              <p:cNvPr id="11" name="Ink 10">
                <a:extLst>
                  <a:ext uri="{FF2B5EF4-FFF2-40B4-BE49-F238E27FC236}">
                    <a16:creationId xmlns:a16="http://schemas.microsoft.com/office/drawing/2014/main" id="{3023117D-0CE3-4E9E-8C39-82E0F2FA39CB}"/>
                  </a:ext>
                </a:extLst>
              </p:cNvPr>
              <p:cNvPicPr/>
              <p:nvPr/>
            </p:nvPicPr>
            <p:blipFill>
              <a:blip r:embed="rId3"/>
              <a:stretch>
                <a:fillRect/>
              </a:stretch>
            </p:blipFill>
            <p:spPr>
              <a:xfrm>
                <a:off x="6855304" y="4198277"/>
                <a:ext cx="124920" cy="269640"/>
              </a:xfrm>
              <a:prstGeom prst="rect">
                <a:avLst/>
              </a:prstGeom>
            </p:spPr>
          </p:pic>
        </mc:Fallback>
      </mc:AlternateContent>
      <p:sp>
        <p:nvSpPr>
          <p:cNvPr id="12" name="Rectangle: Rounded Corners 11">
            <a:extLst>
              <a:ext uri="{FF2B5EF4-FFF2-40B4-BE49-F238E27FC236}">
                <a16:creationId xmlns:a16="http://schemas.microsoft.com/office/drawing/2014/main" id="{DF814C4E-7B86-4DE0-ABF4-A2CD26AF5B39}"/>
              </a:ext>
            </a:extLst>
          </p:cNvPr>
          <p:cNvSpPr/>
          <p:nvPr/>
        </p:nvSpPr>
        <p:spPr>
          <a:xfrm>
            <a:off x="5167501" y="4471535"/>
            <a:ext cx="3492259" cy="25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5. Is access time of all blocks same?</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5C534B1-C83A-4620-88CA-8D03F05C14E6}"/>
                  </a:ext>
                </a:extLst>
              </p14:cNvPr>
              <p14:cNvContentPartPr/>
              <p14:nvPr/>
            </p14:nvContentPartPr>
            <p14:xfrm>
              <a:off x="5187901" y="4733304"/>
              <a:ext cx="107280" cy="252000"/>
            </p14:xfrm>
          </p:contentPart>
        </mc:Choice>
        <mc:Fallback xmlns="">
          <p:pic>
            <p:nvPicPr>
              <p:cNvPr id="13" name="Ink 12">
                <a:extLst>
                  <a:ext uri="{FF2B5EF4-FFF2-40B4-BE49-F238E27FC236}">
                    <a16:creationId xmlns:a16="http://schemas.microsoft.com/office/drawing/2014/main" id="{B5C534B1-C83A-4620-88CA-8D03F05C14E6}"/>
                  </a:ext>
                </a:extLst>
              </p:cNvPr>
              <p:cNvPicPr/>
              <p:nvPr/>
            </p:nvPicPr>
            <p:blipFill>
              <a:blip r:embed="rId3"/>
              <a:stretch>
                <a:fillRect/>
              </a:stretch>
            </p:blipFill>
            <p:spPr>
              <a:xfrm>
                <a:off x="5178901" y="4724304"/>
                <a:ext cx="1249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4A77D88D-A753-4F45-A702-363C4BE51D8B}"/>
                  </a:ext>
                </a:extLst>
              </p14:cNvPr>
              <p14:cNvContentPartPr/>
              <p14:nvPr/>
            </p14:nvContentPartPr>
            <p14:xfrm>
              <a:off x="8550541" y="4733307"/>
              <a:ext cx="107280" cy="252000"/>
            </p14:xfrm>
          </p:contentPart>
        </mc:Choice>
        <mc:Fallback xmlns="">
          <p:pic>
            <p:nvPicPr>
              <p:cNvPr id="14" name="Ink 13">
                <a:extLst>
                  <a:ext uri="{FF2B5EF4-FFF2-40B4-BE49-F238E27FC236}">
                    <a16:creationId xmlns:a16="http://schemas.microsoft.com/office/drawing/2014/main" id="{4A77D88D-A753-4F45-A702-363C4BE51D8B}"/>
                  </a:ext>
                </a:extLst>
              </p:cNvPr>
              <p:cNvPicPr/>
              <p:nvPr/>
            </p:nvPicPr>
            <p:blipFill>
              <a:blip r:embed="rId3"/>
              <a:stretch>
                <a:fillRect/>
              </a:stretch>
            </p:blipFill>
            <p:spPr>
              <a:xfrm>
                <a:off x="8541541" y="4724307"/>
                <a:ext cx="124920" cy="269640"/>
              </a:xfrm>
              <a:prstGeom prst="rect">
                <a:avLst/>
              </a:prstGeom>
            </p:spPr>
          </p:pic>
        </mc:Fallback>
      </mc:AlternateContent>
      <p:sp>
        <p:nvSpPr>
          <p:cNvPr id="15" name="Rectangle: Rounded Corners 14">
            <a:extLst>
              <a:ext uri="{FF2B5EF4-FFF2-40B4-BE49-F238E27FC236}">
                <a16:creationId xmlns:a16="http://schemas.microsoft.com/office/drawing/2014/main" id="{2004790E-0F5D-47E2-9840-1353D825AC01}"/>
              </a:ext>
            </a:extLst>
          </p:cNvPr>
          <p:cNvSpPr/>
          <p:nvPr/>
        </p:nvSpPr>
        <p:spPr>
          <a:xfrm>
            <a:off x="7701372" y="4994030"/>
            <a:ext cx="2079008" cy="872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6. Blocks with less access time as compared to other are used by victim program</a:t>
            </a:r>
          </a:p>
        </p:txBody>
      </p:sp>
      <p:sp>
        <p:nvSpPr>
          <p:cNvPr id="16" name="Rectangle: Rounded Corners 15">
            <a:extLst>
              <a:ext uri="{FF2B5EF4-FFF2-40B4-BE49-F238E27FC236}">
                <a16:creationId xmlns:a16="http://schemas.microsoft.com/office/drawing/2014/main" id="{E4039F14-1EDB-4F20-8B9D-CC8DB6209C4B}"/>
              </a:ext>
            </a:extLst>
          </p:cNvPr>
          <p:cNvSpPr/>
          <p:nvPr/>
        </p:nvSpPr>
        <p:spPr>
          <a:xfrm>
            <a:off x="3986752" y="4983437"/>
            <a:ext cx="2196861" cy="872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Step 6. No cache blocks were accessed by victim program</a:t>
            </a:r>
          </a:p>
        </p:txBody>
      </p:sp>
      <p:sp>
        <p:nvSpPr>
          <p:cNvPr id="17" name="TextBox 16">
            <a:extLst>
              <a:ext uri="{FF2B5EF4-FFF2-40B4-BE49-F238E27FC236}">
                <a16:creationId xmlns:a16="http://schemas.microsoft.com/office/drawing/2014/main" id="{C02380FC-A0C4-41EF-8F2C-CF4B0DE2145A}"/>
              </a:ext>
            </a:extLst>
          </p:cNvPr>
          <p:cNvSpPr txBox="1"/>
          <p:nvPr/>
        </p:nvSpPr>
        <p:spPr>
          <a:xfrm>
            <a:off x="4896605" y="4692245"/>
            <a:ext cx="523015" cy="276999"/>
          </a:xfrm>
          <a:prstGeom prst="rect">
            <a:avLst/>
          </a:prstGeom>
          <a:noFill/>
        </p:spPr>
        <p:txBody>
          <a:bodyPr wrap="square" rtlCol="0">
            <a:spAutoFit/>
          </a:bodyPr>
          <a:lstStyle/>
          <a:p>
            <a:r>
              <a:rPr lang="en-US" sz="1200" dirty="0"/>
              <a:t>Yes</a:t>
            </a:r>
          </a:p>
        </p:txBody>
      </p:sp>
      <p:sp>
        <p:nvSpPr>
          <p:cNvPr id="18" name="TextBox 17">
            <a:extLst>
              <a:ext uri="{FF2B5EF4-FFF2-40B4-BE49-F238E27FC236}">
                <a16:creationId xmlns:a16="http://schemas.microsoft.com/office/drawing/2014/main" id="{DE762702-B02D-4228-961A-8B469AFEF2CC}"/>
              </a:ext>
            </a:extLst>
          </p:cNvPr>
          <p:cNvSpPr txBox="1"/>
          <p:nvPr/>
        </p:nvSpPr>
        <p:spPr>
          <a:xfrm>
            <a:off x="8568963" y="4736490"/>
            <a:ext cx="523015" cy="276999"/>
          </a:xfrm>
          <a:prstGeom prst="rect">
            <a:avLst/>
          </a:prstGeom>
          <a:noFill/>
        </p:spPr>
        <p:txBody>
          <a:bodyPr wrap="square" rtlCol="0">
            <a:spAutoFit/>
          </a:bodyPr>
          <a:lstStyle/>
          <a:p>
            <a:r>
              <a:rPr lang="en-US" sz="1200" dirty="0"/>
              <a:t>No</a:t>
            </a:r>
          </a:p>
        </p:txBody>
      </p:sp>
    </p:spTree>
    <p:extLst>
      <p:ext uri="{BB962C8B-B14F-4D97-AF65-F5344CB8AC3E}">
        <p14:creationId xmlns:p14="http://schemas.microsoft.com/office/powerpoint/2010/main" val="415808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8964-3FCB-421C-B316-D41649674BBA}"/>
              </a:ext>
            </a:extLst>
          </p:cNvPr>
          <p:cNvSpPr>
            <a:spLocks noGrp="1"/>
          </p:cNvSpPr>
          <p:nvPr>
            <p:ph type="title"/>
          </p:nvPr>
        </p:nvSpPr>
        <p:spPr/>
        <p:txBody>
          <a:bodyPr/>
          <a:lstStyle/>
          <a:p>
            <a:r>
              <a:rPr lang="en-US" dirty="0"/>
              <a:t>Cache Model Algorithm Explanation</a:t>
            </a:r>
          </a:p>
        </p:txBody>
      </p:sp>
      <p:graphicFrame>
        <p:nvGraphicFramePr>
          <p:cNvPr id="4" name="Table 3">
            <a:extLst>
              <a:ext uri="{FF2B5EF4-FFF2-40B4-BE49-F238E27FC236}">
                <a16:creationId xmlns:a16="http://schemas.microsoft.com/office/drawing/2014/main" id="{5BC62592-0E9E-449B-A1F5-FFDA458D72F0}"/>
              </a:ext>
            </a:extLst>
          </p:cNvPr>
          <p:cNvGraphicFramePr>
            <a:graphicFrameLocks noGrp="1"/>
          </p:cNvGraphicFramePr>
          <p:nvPr>
            <p:extLst>
              <p:ext uri="{D42A27DB-BD31-4B8C-83A1-F6EECF244321}">
                <p14:modId xmlns:p14="http://schemas.microsoft.com/office/powerpoint/2010/main" val="2521559366"/>
              </p:ext>
            </p:extLst>
          </p:nvPr>
        </p:nvGraphicFramePr>
        <p:xfrm>
          <a:off x="5077925" y="4148349"/>
          <a:ext cx="2451880" cy="2468880"/>
        </p:xfrm>
        <a:graphic>
          <a:graphicData uri="http://schemas.openxmlformats.org/drawingml/2006/table">
            <a:tbl>
              <a:tblPr firstRow="1" bandRow="1">
                <a:tableStyleId>{5C22544A-7EE6-4342-B048-85BDC9FD1C3A}</a:tableStyleId>
              </a:tblPr>
              <a:tblGrid>
                <a:gridCol w="612970">
                  <a:extLst>
                    <a:ext uri="{9D8B030D-6E8A-4147-A177-3AD203B41FA5}">
                      <a16:colId xmlns:a16="http://schemas.microsoft.com/office/drawing/2014/main" val="3932616797"/>
                    </a:ext>
                  </a:extLst>
                </a:gridCol>
                <a:gridCol w="612970">
                  <a:extLst>
                    <a:ext uri="{9D8B030D-6E8A-4147-A177-3AD203B41FA5}">
                      <a16:colId xmlns:a16="http://schemas.microsoft.com/office/drawing/2014/main" val="895057244"/>
                    </a:ext>
                  </a:extLst>
                </a:gridCol>
                <a:gridCol w="612970">
                  <a:extLst>
                    <a:ext uri="{9D8B030D-6E8A-4147-A177-3AD203B41FA5}">
                      <a16:colId xmlns:a16="http://schemas.microsoft.com/office/drawing/2014/main" val="3492445207"/>
                    </a:ext>
                  </a:extLst>
                </a:gridCol>
                <a:gridCol w="612970">
                  <a:extLst>
                    <a:ext uri="{9D8B030D-6E8A-4147-A177-3AD203B41FA5}">
                      <a16:colId xmlns:a16="http://schemas.microsoft.com/office/drawing/2014/main" val="2696971551"/>
                    </a:ext>
                  </a:extLst>
                </a:gridCol>
              </a:tblGrid>
              <a:tr h="281272">
                <a:tc>
                  <a:txBody>
                    <a:bodyPr/>
                    <a:lstStyle/>
                    <a:p>
                      <a:r>
                        <a:rPr lang="en-US" dirty="0"/>
                        <a:t>x</a:t>
                      </a:r>
                    </a:p>
                  </a:txBody>
                  <a:tcPr/>
                </a:tc>
                <a:tc>
                  <a:txBody>
                    <a:bodyPr/>
                    <a:lstStyle/>
                    <a:p>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p>
                      <a:endParaRPr lang="en-US" dirty="0"/>
                    </a:p>
                  </a:txBody>
                  <a:tcPr/>
                </a:tc>
                <a:extLst>
                  <a:ext uri="{0D108BD9-81ED-4DB2-BD59-A6C34878D82A}">
                    <a16:rowId xmlns:a16="http://schemas.microsoft.com/office/drawing/2014/main" val="360227086"/>
                  </a:ext>
                </a:extLst>
              </a:tr>
              <a:tr h="281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extLst>
                  <a:ext uri="{0D108BD9-81ED-4DB2-BD59-A6C34878D82A}">
                    <a16:rowId xmlns:a16="http://schemas.microsoft.com/office/drawing/2014/main" val="1310699276"/>
                  </a:ext>
                </a:extLst>
              </a:tr>
              <a:tr h="281272">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extLst>
                  <a:ext uri="{0D108BD9-81ED-4DB2-BD59-A6C34878D82A}">
                    <a16:rowId xmlns:a16="http://schemas.microsoft.com/office/drawing/2014/main" val="3474139009"/>
                  </a:ext>
                </a:extLst>
              </a:tr>
              <a:tr h="281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extLst>
                  <a:ext uri="{0D108BD9-81ED-4DB2-BD59-A6C34878D82A}">
                    <a16:rowId xmlns:a16="http://schemas.microsoft.com/office/drawing/2014/main" val="553620004"/>
                  </a:ext>
                </a:extLst>
              </a:tr>
              <a:tr h="281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extLst>
                  <a:ext uri="{0D108BD9-81ED-4DB2-BD59-A6C34878D82A}">
                    <a16:rowId xmlns:a16="http://schemas.microsoft.com/office/drawing/2014/main" val="21613825"/>
                  </a:ext>
                </a:extLst>
              </a:tr>
              <a:tr h="281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x+y</a:t>
                      </a:r>
                      <a:endParaRPr lang="en-US" dirty="0"/>
                    </a:p>
                  </a:txBody>
                  <a:tcPr/>
                </a:tc>
                <a:extLst>
                  <a:ext uri="{0D108BD9-81ED-4DB2-BD59-A6C34878D82A}">
                    <a16:rowId xmlns:a16="http://schemas.microsoft.com/office/drawing/2014/main" val="1673885107"/>
                  </a:ext>
                </a:extLst>
              </a:tr>
            </a:tbl>
          </a:graphicData>
        </a:graphic>
      </p:graphicFrame>
      <p:graphicFrame>
        <p:nvGraphicFramePr>
          <p:cNvPr id="5" name="Table 4">
            <a:extLst>
              <a:ext uri="{FF2B5EF4-FFF2-40B4-BE49-F238E27FC236}">
                <a16:creationId xmlns:a16="http://schemas.microsoft.com/office/drawing/2014/main" id="{F58E8C5C-DA78-4EE5-8FE7-1408FBDF5972}"/>
              </a:ext>
            </a:extLst>
          </p:cNvPr>
          <p:cNvGraphicFramePr>
            <a:graphicFrameLocks noGrp="1"/>
          </p:cNvGraphicFramePr>
          <p:nvPr>
            <p:extLst>
              <p:ext uri="{D42A27DB-BD31-4B8C-83A1-F6EECF244321}">
                <p14:modId xmlns:p14="http://schemas.microsoft.com/office/powerpoint/2010/main" val="2127484852"/>
              </p:ext>
            </p:extLst>
          </p:nvPr>
        </p:nvGraphicFramePr>
        <p:xfrm>
          <a:off x="1602792" y="1690687"/>
          <a:ext cx="851160" cy="1099803"/>
        </p:xfrm>
        <a:graphic>
          <a:graphicData uri="http://schemas.openxmlformats.org/drawingml/2006/table">
            <a:tbl>
              <a:tblPr firstRow="1" bandRow="1">
                <a:tableStyleId>{5C22544A-7EE6-4342-B048-85BDC9FD1C3A}</a:tableStyleId>
              </a:tblPr>
              <a:tblGrid>
                <a:gridCol w="425580">
                  <a:extLst>
                    <a:ext uri="{9D8B030D-6E8A-4147-A177-3AD203B41FA5}">
                      <a16:colId xmlns:a16="http://schemas.microsoft.com/office/drawing/2014/main" val="4187856707"/>
                    </a:ext>
                  </a:extLst>
                </a:gridCol>
                <a:gridCol w="425580">
                  <a:extLst>
                    <a:ext uri="{9D8B030D-6E8A-4147-A177-3AD203B41FA5}">
                      <a16:colId xmlns:a16="http://schemas.microsoft.com/office/drawing/2014/main" val="1873675416"/>
                    </a:ext>
                  </a:extLst>
                </a:gridCol>
              </a:tblGrid>
              <a:tr h="366601">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3546220009"/>
                  </a:ext>
                </a:extLst>
              </a:tr>
              <a:tr h="366601">
                <a:tc>
                  <a:txBody>
                    <a:bodyPr/>
                    <a:lstStyle/>
                    <a:p>
                      <a:endParaRPr lang="en-US" dirty="0"/>
                    </a:p>
                  </a:txBody>
                  <a:tcPr/>
                </a:tc>
                <a:tc>
                  <a:txBody>
                    <a:bodyPr/>
                    <a:lstStyle/>
                    <a:p>
                      <a:r>
                        <a:rPr lang="en-US" dirty="0"/>
                        <a:t>x</a:t>
                      </a:r>
                    </a:p>
                  </a:txBody>
                  <a:tcPr/>
                </a:tc>
                <a:extLst>
                  <a:ext uri="{0D108BD9-81ED-4DB2-BD59-A6C34878D82A}">
                    <a16:rowId xmlns:a16="http://schemas.microsoft.com/office/drawing/2014/main" val="585449736"/>
                  </a:ext>
                </a:extLst>
              </a:tr>
              <a:tr h="366601">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455406599"/>
                  </a:ext>
                </a:extLst>
              </a:tr>
            </a:tbl>
          </a:graphicData>
        </a:graphic>
      </p:graphicFrame>
      <p:graphicFrame>
        <p:nvGraphicFramePr>
          <p:cNvPr id="6" name="Table 5">
            <a:extLst>
              <a:ext uri="{FF2B5EF4-FFF2-40B4-BE49-F238E27FC236}">
                <a16:creationId xmlns:a16="http://schemas.microsoft.com/office/drawing/2014/main" id="{1886A7BB-7A0B-438F-A2F8-E5DEE13540B5}"/>
              </a:ext>
            </a:extLst>
          </p:cNvPr>
          <p:cNvGraphicFramePr>
            <a:graphicFrameLocks noGrp="1"/>
          </p:cNvGraphicFramePr>
          <p:nvPr>
            <p:extLst>
              <p:ext uri="{D42A27DB-BD31-4B8C-83A1-F6EECF244321}">
                <p14:modId xmlns:p14="http://schemas.microsoft.com/office/powerpoint/2010/main" val="206070997"/>
              </p:ext>
            </p:extLst>
          </p:nvPr>
        </p:nvGraphicFramePr>
        <p:xfrm>
          <a:off x="10502640" y="1690688"/>
          <a:ext cx="851160" cy="1099803"/>
        </p:xfrm>
        <a:graphic>
          <a:graphicData uri="http://schemas.openxmlformats.org/drawingml/2006/table">
            <a:tbl>
              <a:tblPr firstRow="1" bandRow="1">
                <a:tableStyleId>{5C22544A-7EE6-4342-B048-85BDC9FD1C3A}</a:tableStyleId>
              </a:tblPr>
              <a:tblGrid>
                <a:gridCol w="425580">
                  <a:extLst>
                    <a:ext uri="{9D8B030D-6E8A-4147-A177-3AD203B41FA5}">
                      <a16:colId xmlns:a16="http://schemas.microsoft.com/office/drawing/2014/main" val="4187856707"/>
                    </a:ext>
                  </a:extLst>
                </a:gridCol>
                <a:gridCol w="425580">
                  <a:extLst>
                    <a:ext uri="{9D8B030D-6E8A-4147-A177-3AD203B41FA5}">
                      <a16:colId xmlns:a16="http://schemas.microsoft.com/office/drawing/2014/main" val="1873675416"/>
                    </a:ext>
                  </a:extLst>
                </a:gridCol>
              </a:tblGrid>
              <a:tr h="366601">
                <a:tc>
                  <a:txBody>
                    <a:bodyPr/>
                    <a:lstStyle/>
                    <a:p>
                      <a:endParaRPr lang="en-US" dirty="0"/>
                    </a:p>
                  </a:txBody>
                  <a:tcPr/>
                </a:tc>
                <a:tc>
                  <a:txBody>
                    <a:bodyPr/>
                    <a:lstStyle/>
                    <a:p>
                      <a:endParaRPr lang="en-US"/>
                    </a:p>
                  </a:txBody>
                  <a:tcPr/>
                </a:tc>
                <a:extLst>
                  <a:ext uri="{0D108BD9-81ED-4DB2-BD59-A6C34878D82A}">
                    <a16:rowId xmlns:a16="http://schemas.microsoft.com/office/drawing/2014/main" val="3546220009"/>
                  </a:ext>
                </a:extLst>
              </a:tr>
              <a:tr h="366601">
                <a:tc>
                  <a:txBody>
                    <a:bodyPr/>
                    <a:lstStyle/>
                    <a:p>
                      <a:endParaRPr lang="en-US"/>
                    </a:p>
                  </a:txBody>
                  <a:tcPr/>
                </a:tc>
                <a:tc>
                  <a:txBody>
                    <a:bodyPr/>
                    <a:lstStyle/>
                    <a:p>
                      <a:endParaRPr lang="en-US"/>
                    </a:p>
                  </a:txBody>
                  <a:tcPr/>
                </a:tc>
                <a:extLst>
                  <a:ext uri="{0D108BD9-81ED-4DB2-BD59-A6C34878D82A}">
                    <a16:rowId xmlns:a16="http://schemas.microsoft.com/office/drawing/2014/main" val="585449736"/>
                  </a:ext>
                </a:extLst>
              </a:tr>
              <a:tr h="366601">
                <a:tc>
                  <a:txBody>
                    <a:bodyPr/>
                    <a:lstStyle/>
                    <a:p>
                      <a:endParaRPr lang="en-US"/>
                    </a:p>
                  </a:txBody>
                  <a:tcPr/>
                </a:tc>
                <a:tc>
                  <a:txBody>
                    <a:bodyPr/>
                    <a:lstStyle/>
                    <a:p>
                      <a:endParaRPr lang="en-US" dirty="0"/>
                    </a:p>
                  </a:txBody>
                  <a:tcPr/>
                </a:tc>
                <a:extLst>
                  <a:ext uri="{0D108BD9-81ED-4DB2-BD59-A6C34878D82A}">
                    <a16:rowId xmlns:a16="http://schemas.microsoft.com/office/drawing/2014/main" val="2455406599"/>
                  </a:ext>
                </a:extLst>
              </a:tr>
            </a:tbl>
          </a:graphicData>
        </a:graphic>
      </p:graphicFrame>
      <p:sp>
        <p:nvSpPr>
          <p:cNvPr id="7" name="TextBox 6">
            <a:extLst>
              <a:ext uri="{FF2B5EF4-FFF2-40B4-BE49-F238E27FC236}">
                <a16:creationId xmlns:a16="http://schemas.microsoft.com/office/drawing/2014/main" id="{F4B29AA9-532B-455C-A594-5FD6D360698F}"/>
              </a:ext>
            </a:extLst>
          </p:cNvPr>
          <p:cNvSpPr txBox="1"/>
          <p:nvPr/>
        </p:nvSpPr>
        <p:spPr>
          <a:xfrm>
            <a:off x="838200" y="3023118"/>
            <a:ext cx="2548812" cy="646331"/>
          </a:xfrm>
          <a:prstGeom prst="rect">
            <a:avLst/>
          </a:prstGeom>
          <a:noFill/>
        </p:spPr>
        <p:txBody>
          <a:bodyPr wrap="square" rtlCol="0">
            <a:spAutoFit/>
          </a:bodyPr>
          <a:lstStyle/>
          <a:p>
            <a:r>
              <a:rPr lang="en-US" dirty="0"/>
              <a:t>Victim Program L1(From LLVM)</a:t>
            </a:r>
          </a:p>
        </p:txBody>
      </p:sp>
      <p:sp>
        <p:nvSpPr>
          <p:cNvPr id="8" name="TextBox 7">
            <a:extLst>
              <a:ext uri="{FF2B5EF4-FFF2-40B4-BE49-F238E27FC236}">
                <a16:creationId xmlns:a16="http://schemas.microsoft.com/office/drawing/2014/main" id="{0C2237BB-568D-473E-8E34-21203CD6779C}"/>
              </a:ext>
            </a:extLst>
          </p:cNvPr>
          <p:cNvSpPr txBox="1"/>
          <p:nvPr/>
        </p:nvSpPr>
        <p:spPr>
          <a:xfrm>
            <a:off x="9807251" y="3106169"/>
            <a:ext cx="2548812" cy="369332"/>
          </a:xfrm>
          <a:prstGeom prst="rect">
            <a:avLst/>
          </a:prstGeom>
          <a:noFill/>
        </p:spPr>
        <p:txBody>
          <a:bodyPr wrap="square" rtlCol="0">
            <a:spAutoFit/>
          </a:bodyPr>
          <a:lstStyle/>
          <a:p>
            <a:r>
              <a:rPr lang="en-US" dirty="0"/>
              <a:t>Attacker Program L1</a:t>
            </a:r>
          </a:p>
        </p:txBody>
      </p:sp>
      <p:sp>
        <p:nvSpPr>
          <p:cNvPr id="9" name="TextBox 8">
            <a:extLst>
              <a:ext uri="{FF2B5EF4-FFF2-40B4-BE49-F238E27FC236}">
                <a16:creationId xmlns:a16="http://schemas.microsoft.com/office/drawing/2014/main" id="{7EF2EE11-69EB-413C-A080-F9C3F83EE640}"/>
              </a:ext>
            </a:extLst>
          </p:cNvPr>
          <p:cNvSpPr txBox="1"/>
          <p:nvPr/>
        </p:nvSpPr>
        <p:spPr>
          <a:xfrm>
            <a:off x="3297852" y="6244281"/>
            <a:ext cx="2548812" cy="369332"/>
          </a:xfrm>
          <a:prstGeom prst="rect">
            <a:avLst/>
          </a:prstGeom>
          <a:noFill/>
        </p:spPr>
        <p:txBody>
          <a:bodyPr wrap="square" rtlCol="0">
            <a:spAutoFit/>
          </a:bodyPr>
          <a:lstStyle/>
          <a:p>
            <a:r>
              <a:rPr lang="en-US" dirty="0"/>
              <a:t>Shared L2 Cache</a:t>
            </a:r>
          </a:p>
        </p:txBody>
      </p:sp>
      <p:cxnSp>
        <p:nvCxnSpPr>
          <p:cNvPr id="11" name="Straight Arrow Connector 10">
            <a:extLst>
              <a:ext uri="{FF2B5EF4-FFF2-40B4-BE49-F238E27FC236}">
                <a16:creationId xmlns:a16="http://schemas.microsoft.com/office/drawing/2014/main" id="{599884FA-B9AA-42D5-8F79-D04F172D0AE3}"/>
              </a:ext>
            </a:extLst>
          </p:cNvPr>
          <p:cNvCxnSpPr/>
          <p:nvPr/>
        </p:nvCxnSpPr>
        <p:spPr>
          <a:xfrm>
            <a:off x="2453952" y="2369617"/>
            <a:ext cx="2623973" cy="17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155A97-25DD-47F7-8FBB-BFDF79933BD3}"/>
              </a:ext>
            </a:extLst>
          </p:cNvPr>
          <p:cNvCxnSpPr/>
          <p:nvPr/>
        </p:nvCxnSpPr>
        <p:spPr>
          <a:xfrm flipH="1">
            <a:off x="7436498" y="2240588"/>
            <a:ext cx="3066142" cy="190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D85755-754C-40FF-B06D-FE54561D5ADD}"/>
              </a:ext>
            </a:extLst>
          </p:cNvPr>
          <p:cNvCxnSpPr/>
          <p:nvPr/>
        </p:nvCxnSpPr>
        <p:spPr>
          <a:xfrm flipV="1">
            <a:off x="7529805" y="2790490"/>
            <a:ext cx="2972835" cy="175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E948D4-739E-4305-A9EC-0584031284B2}"/>
              </a:ext>
            </a:extLst>
          </p:cNvPr>
          <p:cNvSpPr txBox="1"/>
          <p:nvPr/>
        </p:nvSpPr>
        <p:spPr>
          <a:xfrm>
            <a:off x="445796" y="4380977"/>
            <a:ext cx="3482392" cy="1477328"/>
          </a:xfrm>
          <a:prstGeom prst="rect">
            <a:avLst/>
          </a:prstGeom>
          <a:noFill/>
        </p:spPr>
        <p:txBody>
          <a:bodyPr wrap="square" rtlCol="0">
            <a:spAutoFit/>
          </a:bodyPr>
          <a:lstStyle/>
          <a:p>
            <a:r>
              <a:rPr lang="en-US" dirty="0"/>
              <a:t>x -&gt; access time for a block which is present in L2 cache</a:t>
            </a:r>
          </a:p>
          <a:p>
            <a:r>
              <a:rPr lang="en-US" dirty="0"/>
              <a:t>Y -&gt; access time of block not present in L2 cache and needs to be accessed from main memory</a:t>
            </a:r>
          </a:p>
        </p:txBody>
      </p:sp>
      <p:sp>
        <p:nvSpPr>
          <p:cNvPr id="18" name="Rectangle 17">
            <a:extLst>
              <a:ext uri="{FF2B5EF4-FFF2-40B4-BE49-F238E27FC236}">
                <a16:creationId xmlns:a16="http://schemas.microsoft.com/office/drawing/2014/main" id="{6FB0AC37-0F04-4150-BE40-718E0BF6FDE1}"/>
              </a:ext>
            </a:extLst>
          </p:cNvPr>
          <p:cNvSpPr/>
          <p:nvPr/>
        </p:nvSpPr>
        <p:spPr>
          <a:xfrm>
            <a:off x="10077061" y="3909527"/>
            <a:ext cx="2009192" cy="2583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Memory</a:t>
            </a:r>
          </a:p>
        </p:txBody>
      </p:sp>
      <p:cxnSp>
        <p:nvCxnSpPr>
          <p:cNvPr id="20" name="Straight Arrow Connector 19">
            <a:extLst>
              <a:ext uri="{FF2B5EF4-FFF2-40B4-BE49-F238E27FC236}">
                <a16:creationId xmlns:a16="http://schemas.microsoft.com/office/drawing/2014/main" id="{4E46999E-570F-4905-B043-CF1919CBD8A7}"/>
              </a:ext>
            </a:extLst>
          </p:cNvPr>
          <p:cNvCxnSpPr>
            <a:cxnSpLocks/>
          </p:cNvCxnSpPr>
          <p:nvPr/>
        </p:nvCxnSpPr>
        <p:spPr>
          <a:xfrm>
            <a:off x="7529805" y="5310013"/>
            <a:ext cx="2547256" cy="18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F539DC-D728-4D48-B2D1-F35447914192}"/>
              </a:ext>
            </a:extLst>
          </p:cNvPr>
          <p:cNvCxnSpPr/>
          <p:nvPr/>
        </p:nvCxnSpPr>
        <p:spPr>
          <a:xfrm flipH="1">
            <a:off x="7528249" y="5583842"/>
            <a:ext cx="254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05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F85D-1983-49E7-B46F-EE498669BE3A}"/>
              </a:ext>
            </a:extLst>
          </p:cNvPr>
          <p:cNvSpPr>
            <a:spLocks noGrp="1"/>
          </p:cNvSpPr>
          <p:nvPr>
            <p:ph type="title"/>
          </p:nvPr>
        </p:nvSpPr>
        <p:spPr>
          <a:xfrm>
            <a:off x="-66869" y="-64379"/>
            <a:ext cx="10515600" cy="1325563"/>
          </a:xfrm>
        </p:spPr>
        <p:txBody>
          <a:bodyPr/>
          <a:lstStyle/>
          <a:p>
            <a:r>
              <a:rPr lang="en-US" dirty="0"/>
              <a:t>Program Flow</a:t>
            </a:r>
          </a:p>
        </p:txBody>
      </p:sp>
      <p:sp>
        <p:nvSpPr>
          <p:cNvPr id="6" name="Rectangle 5">
            <a:extLst>
              <a:ext uri="{FF2B5EF4-FFF2-40B4-BE49-F238E27FC236}">
                <a16:creationId xmlns:a16="http://schemas.microsoft.com/office/drawing/2014/main" id="{2F7BF1B4-D621-466A-A85E-BA269BB38A6A}"/>
              </a:ext>
            </a:extLst>
          </p:cNvPr>
          <p:cNvSpPr/>
          <p:nvPr/>
        </p:nvSpPr>
        <p:spPr>
          <a:xfrm>
            <a:off x="7704940" y="1549255"/>
            <a:ext cx="1253411" cy="494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Victim_trace</a:t>
            </a:r>
            <a:r>
              <a:rPr lang="en-US" sz="1200" dirty="0"/>
              <a:t> generated from LLVM</a:t>
            </a:r>
          </a:p>
        </p:txBody>
      </p:sp>
      <p:sp>
        <p:nvSpPr>
          <p:cNvPr id="7" name="Rectangle 6">
            <a:extLst>
              <a:ext uri="{FF2B5EF4-FFF2-40B4-BE49-F238E27FC236}">
                <a16:creationId xmlns:a16="http://schemas.microsoft.com/office/drawing/2014/main" id="{2DF0F78F-30E5-4A81-B922-87F82C3593BA}"/>
              </a:ext>
            </a:extLst>
          </p:cNvPr>
          <p:cNvSpPr/>
          <p:nvPr/>
        </p:nvSpPr>
        <p:spPr>
          <a:xfrm>
            <a:off x="267476" y="1650112"/>
            <a:ext cx="1244083" cy="289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Attacker_trace</a:t>
            </a:r>
            <a:endParaRPr lang="en-US" sz="1200" dirty="0"/>
          </a:p>
        </p:txBody>
      </p:sp>
      <p:sp>
        <p:nvSpPr>
          <p:cNvPr id="8" name="Rectangle 7">
            <a:extLst>
              <a:ext uri="{FF2B5EF4-FFF2-40B4-BE49-F238E27FC236}">
                <a16:creationId xmlns:a16="http://schemas.microsoft.com/office/drawing/2014/main" id="{DBA8635C-A8AF-402D-86B5-6A2255497F48}"/>
              </a:ext>
            </a:extLst>
          </p:cNvPr>
          <p:cNvSpPr/>
          <p:nvPr/>
        </p:nvSpPr>
        <p:spPr>
          <a:xfrm>
            <a:off x="80864" y="2208120"/>
            <a:ext cx="1878563" cy="89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Attacker trace on Cache Model</a:t>
            </a:r>
          </a:p>
        </p:txBody>
      </p:sp>
      <p:sp>
        <p:nvSpPr>
          <p:cNvPr id="9" name="Rectangle 8">
            <a:extLst>
              <a:ext uri="{FF2B5EF4-FFF2-40B4-BE49-F238E27FC236}">
                <a16:creationId xmlns:a16="http://schemas.microsoft.com/office/drawing/2014/main" id="{9D4E8B23-E325-45B4-A5AC-8AE4E9495FA6}"/>
              </a:ext>
            </a:extLst>
          </p:cNvPr>
          <p:cNvSpPr/>
          <p:nvPr/>
        </p:nvSpPr>
        <p:spPr>
          <a:xfrm>
            <a:off x="2738532" y="2259793"/>
            <a:ext cx="1878563" cy="89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 Old Access time for each Block</a:t>
            </a:r>
          </a:p>
        </p:txBody>
      </p:sp>
      <p:sp>
        <p:nvSpPr>
          <p:cNvPr id="10" name="Rectangle 9">
            <a:extLst>
              <a:ext uri="{FF2B5EF4-FFF2-40B4-BE49-F238E27FC236}">
                <a16:creationId xmlns:a16="http://schemas.microsoft.com/office/drawing/2014/main" id="{9DBCF51F-F307-497F-9753-E83B443237EF}"/>
              </a:ext>
            </a:extLst>
          </p:cNvPr>
          <p:cNvSpPr/>
          <p:nvPr/>
        </p:nvSpPr>
        <p:spPr>
          <a:xfrm>
            <a:off x="5450242" y="2271647"/>
            <a:ext cx="1343608" cy="935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Flush L2 Cache</a:t>
            </a:r>
          </a:p>
        </p:txBody>
      </p:sp>
      <p:sp>
        <p:nvSpPr>
          <p:cNvPr id="11" name="Rectangle 10">
            <a:extLst>
              <a:ext uri="{FF2B5EF4-FFF2-40B4-BE49-F238E27FC236}">
                <a16:creationId xmlns:a16="http://schemas.microsoft.com/office/drawing/2014/main" id="{65882555-9672-440A-AB22-996B8509151D}"/>
              </a:ext>
            </a:extLst>
          </p:cNvPr>
          <p:cNvSpPr/>
          <p:nvPr/>
        </p:nvSpPr>
        <p:spPr>
          <a:xfrm>
            <a:off x="7584614" y="2336963"/>
            <a:ext cx="1494065" cy="868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Victim trace on Cache Model</a:t>
            </a:r>
          </a:p>
        </p:txBody>
      </p:sp>
      <p:sp>
        <p:nvSpPr>
          <p:cNvPr id="12" name="Rectangle 11">
            <a:extLst>
              <a:ext uri="{FF2B5EF4-FFF2-40B4-BE49-F238E27FC236}">
                <a16:creationId xmlns:a16="http://schemas.microsoft.com/office/drawing/2014/main" id="{B3F715FE-D4CD-4CBB-8579-0D110351D709}"/>
              </a:ext>
            </a:extLst>
          </p:cNvPr>
          <p:cNvSpPr/>
          <p:nvPr/>
        </p:nvSpPr>
        <p:spPr>
          <a:xfrm>
            <a:off x="9893552" y="2336963"/>
            <a:ext cx="1878563" cy="89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Again Run Attacker trace on Cache Model</a:t>
            </a:r>
          </a:p>
        </p:txBody>
      </p:sp>
      <p:sp>
        <p:nvSpPr>
          <p:cNvPr id="13" name="Rectangle 12">
            <a:extLst>
              <a:ext uri="{FF2B5EF4-FFF2-40B4-BE49-F238E27FC236}">
                <a16:creationId xmlns:a16="http://schemas.microsoft.com/office/drawing/2014/main" id="{01FF09D0-FE39-403D-AFD5-1C593F9F84E2}"/>
              </a:ext>
            </a:extLst>
          </p:cNvPr>
          <p:cNvSpPr/>
          <p:nvPr/>
        </p:nvSpPr>
        <p:spPr>
          <a:xfrm>
            <a:off x="9731830" y="3670960"/>
            <a:ext cx="1878563" cy="89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 New Access time for each Block</a:t>
            </a:r>
          </a:p>
        </p:txBody>
      </p:sp>
      <p:sp>
        <p:nvSpPr>
          <p:cNvPr id="14" name="Rectangle 13">
            <a:extLst>
              <a:ext uri="{FF2B5EF4-FFF2-40B4-BE49-F238E27FC236}">
                <a16:creationId xmlns:a16="http://schemas.microsoft.com/office/drawing/2014/main" id="{88966207-4067-4811-A2BE-93B6A692E1F9}"/>
              </a:ext>
            </a:extLst>
          </p:cNvPr>
          <p:cNvSpPr/>
          <p:nvPr/>
        </p:nvSpPr>
        <p:spPr>
          <a:xfrm>
            <a:off x="5959151" y="3652283"/>
            <a:ext cx="2687217" cy="93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Save Block Address , Old Access time and New Access time in Result file and analyze the result in graphs</a:t>
            </a:r>
          </a:p>
        </p:txBody>
      </p:sp>
      <p:graphicFrame>
        <p:nvGraphicFramePr>
          <p:cNvPr id="15" name="Table 14">
            <a:extLst>
              <a:ext uri="{FF2B5EF4-FFF2-40B4-BE49-F238E27FC236}">
                <a16:creationId xmlns:a16="http://schemas.microsoft.com/office/drawing/2014/main" id="{8F6BD643-811A-4799-B674-7E79EE87AA69}"/>
              </a:ext>
            </a:extLst>
          </p:cNvPr>
          <p:cNvGraphicFramePr>
            <a:graphicFrameLocks noGrp="1"/>
          </p:cNvGraphicFramePr>
          <p:nvPr>
            <p:extLst>
              <p:ext uri="{D42A27DB-BD31-4B8C-83A1-F6EECF244321}">
                <p14:modId xmlns:p14="http://schemas.microsoft.com/office/powerpoint/2010/main" val="961271322"/>
              </p:ext>
            </p:extLst>
          </p:nvPr>
        </p:nvGraphicFramePr>
        <p:xfrm>
          <a:off x="0" y="4753033"/>
          <a:ext cx="4136573" cy="2052267"/>
        </p:xfrm>
        <a:graphic>
          <a:graphicData uri="http://schemas.openxmlformats.org/drawingml/2006/table">
            <a:tbl>
              <a:tblPr firstRow="1" bandRow="1">
                <a:tableStyleId>{5C22544A-7EE6-4342-B048-85BDC9FD1C3A}</a:tableStyleId>
              </a:tblPr>
              <a:tblGrid>
                <a:gridCol w="4136573">
                  <a:extLst>
                    <a:ext uri="{9D8B030D-6E8A-4147-A177-3AD203B41FA5}">
                      <a16:colId xmlns:a16="http://schemas.microsoft.com/office/drawing/2014/main" val="2093067976"/>
                    </a:ext>
                  </a:extLst>
                </a:gridCol>
              </a:tblGrid>
              <a:tr h="338649">
                <a:tc>
                  <a:txBody>
                    <a:bodyPr/>
                    <a:lstStyle/>
                    <a:p>
                      <a:r>
                        <a:rPr lang="en-US" sz="1400" dirty="0"/>
                        <a:t>Steps to find access time in Cache</a:t>
                      </a:r>
                    </a:p>
                  </a:txBody>
                  <a:tcPr/>
                </a:tc>
                <a:extLst>
                  <a:ext uri="{0D108BD9-81ED-4DB2-BD59-A6C34878D82A}">
                    <a16:rowId xmlns:a16="http://schemas.microsoft.com/office/drawing/2014/main" val="3612229907"/>
                  </a:ext>
                </a:extLst>
              </a:tr>
              <a:tr h="338649">
                <a:tc>
                  <a:txBody>
                    <a:bodyPr/>
                    <a:lstStyle/>
                    <a:p>
                      <a:r>
                        <a:rPr lang="en-US" sz="1400" dirty="0"/>
                        <a:t>Search Block in L1 -&gt; If found, already present in L2</a:t>
                      </a:r>
                    </a:p>
                  </a:txBody>
                  <a:tcPr/>
                </a:tc>
                <a:extLst>
                  <a:ext uri="{0D108BD9-81ED-4DB2-BD59-A6C34878D82A}">
                    <a16:rowId xmlns:a16="http://schemas.microsoft.com/office/drawing/2014/main" val="3327307350"/>
                  </a:ext>
                </a:extLst>
              </a:tr>
              <a:tr h="338649">
                <a:tc>
                  <a:txBody>
                    <a:bodyPr/>
                    <a:lstStyle/>
                    <a:p>
                      <a:r>
                        <a:rPr lang="en-US" sz="1400" dirty="0"/>
                        <a:t>If not found in L1 -&gt; Search Block in L2 cache</a:t>
                      </a:r>
                    </a:p>
                  </a:txBody>
                  <a:tcPr/>
                </a:tc>
                <a:extLst>
                  <a:ext uri="{0D108BD9-81ED-4DB2-BD59-A6C34878D82A}">
                    <a16:rowId xmlns:a16="http://schemas.microsoft.com/office/drawing/2014/main" val="350896862"/>
                  </a:ext>
                </a:extLst>
              </a:tr>
              <a:tr h="338649">
                <a:tc>
                  <a:txBody>
                    <a:bodyPr/>
                    <a:lstStyle/>
                    <a:p>
                      <a:r>
                        <a:rPr lang="en-US" sz="1400" dirty="0"/>
                        <a:t>If found in L2 -&gt; access time will be equal L1 miss latency</a:t>
                      </a:r>
                    </a:p>
                  </a:txBody>
                  <a:tcPr/>
                </a:tc>
                <a:extLst>
                  <a:ext uri="{0D108BD9-81ED-4DB2-BD59-A6C34878D82A}">
                    <a16:rowId xmlns:a16="http://schemas.microsoft.com/office/drawing/2014/main" val="1307868862"/>
                  </a:ext>
                </a:extLst>
              </a:tr>
              <a:tr h="338649">
                <a:tc>
                  <a:txBody>
                    <a:bodyPr/>
                    <a:lstStyle/>
                    <a:p>
                      <a:r>
                        <a:rPr lang="en-US" sz="1400" dirty="0"/>
                        <a:t>If not found in L2 -&gt; access time will be equal to L2 miss latency</a:t>
                      </a:r>
                    </a:p>
                  </a:txBody>
                  <a:tcPr/>
                </a:tc>
                <a:extLst>
                  <a:ext uri="{0D108BD9-81ED-4DB2-BD59-A6C34878D82A}">
                    <a16:rowId xmlns:a16="http://schemas.microsoft.com/office/drawing/2014/main" val="2077921530"/>
                  </a:ext>
                </a:extLst>
              </a:tr>
            </a:tbl>
          </a:graphicData>
        </a:graphic>
      </p:graphicFrame>
      <p:cxnSp>
        <p:nvCxnSpPr>
          <p:cNvPr id="17" name="Straight Arrow Connector 16">
            <a:extLst>
              <a:ext uri="{FF2B5EF4-FFF2-40B4-BE49-F238E27FC236}">
                <a16:creationId xmlns:a16="http://schemas.microsoft.com/office/drawing/2014/main" id="{028175B7-5D7A-49E4-A0EA-156E49CD3647}"/>
              </a:ext>
            </a:extLst>
          </p:cNvPr>
          <p:cNvCxnSpPr>
            <a:stCxn id="8" idx="3"/>
          </p:cNvCxnSpPr>
          <p:nvPr/>
        </p:nvCxnSpPr>
        <p:spPr>
          <a:xfrm flipV="1">
            <a:off x="1959427" y="2657252"/>
            <a:ext cx="779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B9856D-91E5-47BA-BEE8-479138C58F1E}"/>
              </a:ext>
            </a:extLst>
          </p:cNvPr>
          <p:cNvCxnSpPr/>
          <p:nvPr/>
        </p:nvCxnSpPr>
        <p:spPr>
          <a:xfrm flipV="1">
            <a:off x="4653248" y="2660240"/>
            <a:ext cx="779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E1F9C0C-C72A-485F-BF9D-0F69710E70B8}"/>
              </a:ext>
            </a:extLst>
          </p:cNvPr>
          <p:cNvCxnSpPr/>
          <p:nvPr/>
        </p:nvCxnSpPr>
        <p:spPr>
          <a:xfrm flipV="1">
            <a:off x="6796180" y="2708925"/>
            <a:ext cx="779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4BBE17-DEA7-4110-803F-79B3FB134898}"/>
              </a:ext>
            </a:extLst>
          </p:cNvPr>
          <p:cNvCxnSpPr/>
          <p:nvPr/>
        </p:nvCxnSpPr>
        <p:spPr>
          <a:xfrm flipV="1">
            <a:off x="9090338" y="2737907"/>
            <a:ext cx="779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57C9CA-D029-428A-BBAB-608B8AF78206}"/>
              </a:ext>
            </a:extLst>
          </p:cNvPr>
          <p:cNvCxnSpPr/>
          <p:nvPr/>
        </p:nvCxnSpPr>
        <p:spPr>
          <a:xfrm>
            <a:off x="10534261" y="3235228"/>
            <a:ext cx="0" cy="41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F68341-3C01-47E3-94EF-A76A30C2D312}"/>
              </a:ext>
            </a:extLst>
          </p:cNvPr>
          <p:cNvCxnSpPr/>
          <p:nvPr/>
        </p:nvCxnSpPr>
        <p:spPr>
          <a:xfrm flipH="1">
            <a:off x="8646368" y="3993502"/>
            <a:ext cx="1085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0C72724-0ACB-4645-BF36-1F0FBCA2777E}"/>
              </a:ext>
            </a:extLst>
          </p:cNvPr>
          <p:cNvCxnSpPr/>
          <p:nvPr/>
        </p:nvCxnSpPr>
        <p:spPr>
          <a:xfrm>
            <a:off x="550506" y="3106385"/>
            <a:ext cx="0" cy="16466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374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1095-2D4C-4D2A-96EB-126A1BABFF80}"/>
              </a:ext>
            </a:extLst>
          </p:cNvPr>
          <p:cNvSpPr>
            <a:spLocks noGrp="1"/>
          </p:cNvSpPr>
          <p:nvPr>
            <p:ph type="title"/>
          </p:nvPr>
        </p:nvSpPr>
        <p:spPr/>
        <p:txBody>
          <a:bodyPr/>
          <a:lstStyle/>
          <a:p>
            <a:r>
              <a:rPr lang="en-US" dirty="0"/>
              <a:t>Implemented Code</a:t>
            </a:r>
          </a:p>
        </p:txBody>
      </p:sp>
      <p:sp>
        <p:nvSpPr>
          <p:cNvPr id="4" name="TextBox 3">
            <a:extLst>
              <a:ext uri="{FF2B5EF4-FFF2-40B4-BE49-F238E27FC236}">
                <a16:creationId xmlns:a16="http://schemas.microsoft.com/office/drawing/2014/main" id="{28B13BF9-CA49-4C1D-8B4D-1BC9548764BD}"/>
              </a:ext>
            </a:extLst>
          </p:cNvPr>
          <p:cNvSpPr txBox="1"/>
          <p:nvPr/>
        </p:nvSpPr>
        <p:spPr>
          <a:xfrm>
            <a:off x="213852" y="1789471"/>
            <a:ext cx="5211096" cy="4278094"/>
          </a:xfrm>
          <a:prstGeom prst="rect">
            <a:avLst/>
          </a:prstGeom>
          <a:noFill/>
        </p:spPr>
        <p:txBody>
          <a:bodyPr wrap="square" rtlCol="0">
            <a:spAutoFit/>
          </a:bodyPr>
          <a:lstStyle/>
          <a:p>
            <a:r>
              <a:rPr lang="en-US" sz="1600" i="1" u="sng" dirty="0"/>
              <a:t>Pseudocode to search a cache block in L1 and L2 cache by attacker and calculate the time taken to search initially</a:t>
            </a:r>
          </a:p>
          <a:p>
            <a:endParaRPr lang="en-US" sz="1600" i="1" u="sng" dirty="0"/>
          </a:p>
          <a:p>
            <a:r>
              <a:rPr lang="en-US" sz="1600" dirty="0" err="1"/>
              <a:t>i</a:t>
            </a:r>
            <a:r>
              <a:rPr lang="en-US" sz="1600" dirty="0"/>
              <a:t>=0</a:t>
            </a:r>
          </a:p>
          <a:p>
            <a:r>
              <a:rPr lang="en-US" sz="1600" dirty="0"/>
              <a:t>While (line in attacker file):</a:t>
            </a:r>
          </a:p>
          <a:p>
            <a:r>
              <a:rPr lang="en-US" sz="1600" dirty="0"/>
              <a:t>    </a:t>
            </a:r>
            <a:r>
              <a:rPr lang="en-US" sz="1600" dirty="0" err="1"/>
              <a:t>time_start</a:t>
            </a:r>
            <a:r>
              <a:rPr lang="en-US" sz="1600" dirty="0"/>
              <a:t> = time()</a:t>
            </a:r>
          </a:p>
          <a:p>
            <a:r>
              <a:rPr lang="en-US" sz="1600" dirty="0"/>
              <a:t>    search = L1_attacker.search(line)</a:t>
            </a:r>
          </a:p>
          <a:p>
            <a:r>
              <a:rPr lang="en-US" sz="1600" dirty="0"/>
              <a:t> </a:t>
            </a:r>
          </a:p>
          <a:p>
            <a:r>
              <a:rPr lang="en-US" sz="1600" dirty="0"/>
              <a:t>    If(!search):</a:t>
            </a:r>
          </a:p>
          <a:p>
            <a:r>
              <a:rPr lang="en-US" sz="1600" dirty="0"/>
              <a:t>        search_l2 = L2.search(line)</a:t>
            </a:r>
          </a:p>
          <a:p>
            <a:r>
              <a:rPr lang="en-US" sz="1600" dirty="0"/>
              <a:t>        If(!search_l2):</a:t>
            </a:r>
          </a:p>
          <a:p>
            <a:r>
              <a:rPr lang="en-US" sz="1600" dirty="0"/>
              <a:t>               L2.install(line)</a:t>
            </a:r>
          </a:p>
          <a:p>
            <a:r>
              <a:rPr lang="en-US" sz="1600" dirty="0"/>
              <a:t>        L1_attacker.install(line)</a:t>
            </a:r>
          </a:p>
          <a:p>
            <a:r>
              <a:rPr lang="en-US" sz="1600" dirty="0"/>
              <a:t>    </a:t>
            </a:r>
            <a:r>
              <a:rPr lang="en-US" sz="1600" dirty="0" err="1"/>
              <a:t>time_end</a:t>
            </a:r>
            <a:r>
              <a:rPr lang="en-US" sz="1600" dirty="0"/>
              <a:t> = time()</a:t>
            </a:r>
          </a:p>
          <a:p>
            <a:r>
              <a:rPr lang="en-US" sz="1600" dirty="0"/>
              <a:t>    </a:t>
            </a:r>
            <a:r>
              <a:rPr lang="en-US" sz="1600" dirty="0" err="1"/>
              <a:t>time_block_old</a:t>
            </a:r>
            <a:r>
              <a:rPr lang="en-US" sz="1600" dirty="0"/>
              <a:t>[</a:t>
            </a:r>
            <a:r>
              <a:rPr lang="en-US" sz="1600" dirty="0" err="1"/>
              <a:t>i</a:t>
            </a:r>
            <a:r>
              <a:rPr lang="en-US" sz="1600" dirty="0"/>
              <a:t>] = </a:t>
            </a:r>
            <a:r>
              <a:rPr lang="en-US" sz="1600" dirty="0" err="1"/>
              <a:t>time_start</a:t>
            </a:r>
            <a:r>
              <a:rPr lang="en-US" sz="1600" dirty="0"/>
              <a:t> - </a:t>
            </a:r>
            <a:r>
              <a:rPr lang="en-US" sz="1600" dirty="0" err="1"/>
              <a:t>time_end</a:t>
            </a:r>
            <a:endParaRPr lang="en-US" sz="1600" dirty="0"/>
          </a:p>
          <a:p>
            <a:r>
              <a:rPr lang="en-US" sz="1600" dirty="0"/>
              <a:t>    </a:t>
            </a:r>
            <a:r>
              <a:rPr lang="en-US" sz="1600" dirty="0" err="1"/>
              <a:t>i</a:t>
            </a:r>
            <a:r>
              <a:rPr lang="en-US" sz="1600" dirty="0"/>
              <a:t>++</a:t>
            </a:r>
          </a:p>
          <a:p>
            <a:endParaRPr lang="en-US" sz="1600" dirty="0"/>
          </a:p>
        </p:txBody>
      </p:sp>
      <p:sp>
        <p:nvSpPr>
          <p:cNvPr id="5" name="TextBox 4">
            <a:extLst>
              <a:ext uri="{FF2B5EF4-FFF2-40B4-BE49-F238E27FC236}">
                <a16:creationId xmlns:a16="http://schemas.microsoft.com/office/drawing/2014/main" id="{F6FFEFAC-CA27-4982-AA3C-4EA6D962A122}"/>
              </a:ext>
            </a:extLst>
          </p:cNvPr>
          <p:cNvSpPr txBox="1"/>
          <p:nvPr/>
        </p:nvSpPr>
        <p:spPr>
          <a:xfrm>
            <a:off x="6582719" y="1846514"/>
            <a:ext cx="5211096" cy="3046988"/>
          </a:xfrm>
          <a:prstGeom prst="rect">
            <a:avLst/>
          </a:prstGeom>
          <a:noFill/>
        </p:spPr>
        <p:txBody>
          <a:bodyPr wrap="square" rtlCol="0">
            <a:spAutoFit/>
          </a:bodyPr>
          <a:lstStyle/>
          <a:p>
            <a:r>
              <a:rPr lang="en-US" sz="1600" i="1" u="sng" dirty="0"/>
              <a:t>Pseudocode to search a cache block in L1 and L2 cache by victim </a:t>
            </a:r>
          </a:p>
          <a:p>
            <a:endParaRPr lang="en-US" sz="1600" i="1" u="sng" dirty="0"/>
          </a:p>
          <a:p>
            <a:r>
              <a:rPr lang="en-US" sz="1600" dirty="0"/>
              <a:t>While (line in victim file):</a:t>
            </a:r>
          </a:p>
          <a:p>
            <a:r>
              <a:rPr lang="en-US" sz="1600" dirty="0"/>
              <a:t>        search = L1_victim.search(line)</a:t>
            </a:r>
          </a:p>
          <a:p>
            <a:r>
              <a:rPr lang="en-US" sz="1600" dirty="0"/>
              <a:t> </a:t>
            </a:r>
          </a:p>
          <a:p>
            <a:r>
              <a:rPr lang="en-US" sz="1600" dirty="0"/>
              <a:t>    If(!search):</a:t>
            </a:r>
          </a:p>
          <a:p>
            <a:r>
              <a:rPr lang="en-US" sz="1600" dirty="0"/>
              <a:t>        search_l2 = L2.search(line)</a:t>
            </a:r>
          </a:p>
          <a:p>
            <a:r>
              <a:rPr lang="en-US" sz="1600" dirty="0"/>
              <a:t>        If(!search_l2):</a:t>
            </a:r>
          </a:p>
          <a:p>
            <a:r>
              <a:rPr lang="en-US" sz="1600" dirty="0"/>
              <a:t>               L2.install(line)</a:t>
            </a:r>
          </a:p>
          <a:p>
            <a:r>
              <a:rPr lang="en-US" sz="1600" dirty="0"/>
              <a:t>        L1_victim.install(line)</a:t>
            </a:r>
          </a:p>
          <a:p>
            <a:endParaRPr lang="en-US" sz="1600" dirty="0"/>
          </a:p>
        </p:txBody>
      </p:sp>
    </p:spTree>
    <p:extLst>
      <p:ext uri="{BB962C8B-B14F-4D97-AF65-F5344CB8AC3E}">
        <p14:creationId xmlns:p14="http://schemas.microsoft.com/office/powerpoint/2010/main" val="2283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9F29CB-A9D4-46B2-9F65-0DD083B776DE}"/>
              </a:ext>
            </a:extLst>
          </p:cNvPr>
          <p:cNvSpPr>
            <a:spLocks noGrp="1"/>
          </p:cNvSpPr>
          <p:nvPr>
            <p:ph type="title"/>
          </p:nvPr>
        </p:nvSpPr>
        <p:spPr>
          <a:xfrm>
            <a:off x="838200" y="346075"/>
            <a:ext cx="10515600" cy="1325563"/>
          </a:xfrm>
        </p:spPr>
        <p:txBody>
          <a:bodyPr/>
          <a:lstStyle/>
          <a:p>
            <a:r>
              <a:rPr lang="en-US" dirty="0"/>
              <a:t>Implemented Code</a:t>
            </a:r>
          </a:p>
        </p:txBody>
      </p:sp>
      <p:sp>
        <p:nvSpPr>
          <p:cNvPr id="5" name="TextBox 4">
            <a:extLst>
              <a:ext uri="{FF2B5EF4-FFF2-40B4-BE49-F238E27FC236}">
                <a16:creationId xmlns:a16="http://schemas.microsoft.com/office/drawing/2014/main" id="{A5B90487-A867-4FF3-AFA9-955CBB7A8BB3}"/>
              </a:ext>
            </a:extLst>
          </p:cNvPr>
          <p:cNvSpPr txBox="1"/>
          <p:nvPr/>
        </p:nvSpPr>
        <p:spPr>
          <a:xfrm>
            <a:off x="213852" y="1789471"/>
            <a:ext cx="5211096" cy="4278094"/>
          </a:xfrm>
          <a:prstGeom prst="rect">
            <a:avLst/>
          </a:prstGeom>
          <a:noFill/>
        </p:spPr>
        <p:txBody>
          <a:bodyPr wrap="square" rtlCol="0">
            <a:spAutoFit/>
          </a:bodyPr>
          <a:lstStyle/>
          <a:p>
            <a:r>
              <a:rPr lang="en-US" sz="1600" i="1" u="sng" dirty="0"/>
              <a:t>Pseudocode to search a cache block in L1 and L2 cache by attacker and calculate the time taken to search second time</a:t>
            </a:r>
          </a:p>
          <a:p>
            <a:endParaRPr lang="en-US" sz="1600" i="1" u="sng" dirty="0"/>
          </a:p>
          <a:p>
            <a:r>
              <a:rPr lang="en-US" sz="1600" dirty="0" err="1"/>
              <a:t>i</a:t>
            </a:r>
            <a:r>
              <a:rPr lang="en-US" sz="1600" dirty="0"/>
              <a:t>=0</a:t>
            </a:r>
          </a:p>
          <a:p>
            <a:r>
              <a:rPr lang="en-US" sz="1600" dirty="0"/>
              <a:t>While (line in attacker file):</a:t>
            </a:r>
          </a:p>
          <a:p>
            <a:r>
              <a:rPr lang="en-US" sz="1600" dirty="0"/>
              <a:t>    </a:t>
            </a:r>
            <a:r>
              <a:rPr lang="en-US" sz="1600" dirty="0" err="1"/>
              <a:t>time_start</a:t>
            </a:r>
            <a:r>
              <a:rPr lang="en-US" sz="1600" dirty="0"/>
              <a:t> = time()</a:t>
            </a:r>
          </a:p>
          <a:p>
            <a:r>
              <a:rPr lang="en-US" sz="1600" dirty="0"/>
              <a:t>    search = L1_attacker.search(line)</a:t>
            </a:r>
          </a:p>
          <a:p>
            <a:r>
              <a:rPr lang="en-US" sz="1600" dirty="0"/>
              <a:t> </a:t>
            </a:r>
          </a:p>
          <a:p>
            <a:r>
              <a:rPr lang="en-US" sz="1600" dirty="0"/>
              <a:t>    If(!search):</a:t>
            </a:r>
          </a:p>
          <a:p>
            <a:r>
              <a:rPr lang="en-US" sz="1600" dirty="0"/>
              <a:t>        search_l2 = L2.search(line)</a:t>
            </a:r>
          </a:p>
          <a:p>
            <a:r>
              <a:rPr lang="en-US" sz="1600" dirty="0"/>
              <a:t>        If(!search_l2):</a:t>
            </a:r>
          </a:p>
          <a:p>
            <a:r>
              <a:rPr lang="en-US" sz="1600" dirty="0"/>
              <a:t>               L2.install(line)</a:t>
            </a:r>
          </a:p>
          <a:p>
            <a:r>
              <a:rPr lang="en-US" sz="1600" dirty="0"/>
              <a:t>        L1_attacker.install(line)</a:t>
            </a:r>
          </a:p>
          <a:p>
            <a:r>
              <a:rPr lang="en-US" sz="1600" dirty="0"/>
              <a:t>    </a:t>
            </a:r>
            <a:r>
              <a:rPr lang="en-US" sz="1600" dirty="0" err="1"/>
              <a:t>time_end</a:t>
            </a:r>
            <a:r>
              <a:rPr lang="en-US" sz="1600" dirty="0"/>
              <a:t> = time()</a:t>
            </a:r>
          </a:p>
          <a:p>
            <a:r>
              <a:rPr lang="en-US" sz="1600" dirty="0"/>
              <a:t>    </a:t>
            </a:r>
            <a:r>
              <a:rPr lang="en-US" sz="1600" dirty="0" err="1"/>
              <a:t>time_block_new</a:t>
            </a:r>
            <a:r>
              <a:rPr lang="en-US" sz="1600" dirty="0"/>
              <a:t>[</a:t>
            </a:r>
            <a:r>
              <a:rPr lang="en-US" sz="1600" dirty="0" err="1"/>
              <a:t>i</a:t>
            </a:r>
            <a:r>
              <a:rPr lang="en-US" sz="1600" dirty="0"/>
              <a:t>] = </a:t>
            </a:r>
            <a:r>
              <a:rPr lang="en-US" sz="1600" dirty="0" err="1"/>
              <a:t>time_start</a:t>
            </a:r>
            <a:r>
              <a:rPr lang="en-US" sz="1600" dirty="0"/>
              <a:t> - </a:t>
            </a:r>
            <a:r>
              <a:rPr lang="en-US" sz="1600" dirty="0" err="1"/>
              <a:t>time_end</a:t>
            </a:r>
            <a:endParaRPr lang="en-US" sz="1600" dirty="0"/>
          </a:p>
          <a:p>
            <a:r>
              <a:rPr lang="en-US" sz="1600" dirty="0"/>
              <a:t>    </a:t>
            </a:r>
            <a:r>
              <a:rPr lang="en-US" sz="1600" dirty="0" err="1"/>
              <a:t>i</a:t>
            </a:r>
            <a:r>
              <a:rPr lang="en-US" sz="1600" dirty="0"/>
              <a:t>++</a:t>
            </a:r>
          </a:p>
          <a:p>
            <a:endParaRPr lang="en-US" sz="1600" dirty="0"/>
          </a:p>
        </p:txBody>
      </p:sp>
      <p:sp>
        <p:nvSpPr>
          <p:cNvPr id="6" name="TextBox 5">
            <a:extLst>
              <a:ext uri="{FF2B5EF4-FFF2-40B4-BE49-F238E27FC236}">
                <a16:creationId xmlns:a16="http://schemas.microsoft.com/office/drawing/2014/main" id="{911D5991-287C-4F5B-B71D-5B7CE12BD1C8}"/>
              </a:ext>
            </a:extLst>
          </p:cNvPr>
          <p:cNvSpPr txBox="1"/>
          <p:nvPr/>
        </p:nvSpPr>
        <p:spPr>
          <a:xfrm>
            <a:off x="6521267" y="1725561"/>
            <a:ext cx="5211096" cy="2308324"/>
          </a:xfrm>
          <a:prstGeom prst="rect">
            <a:avLst/>
          </a:prstGeom>
          <a:noFill/>
        </p:spPr>
        <p:txBody>
          <a:bodyPr wrap="square" rtlCol="0">
            <a:spAutoFit/>
          </a:bodyPr>
          <a:lstStyle/>
          <a:p>
            <a:r>
              <a:rPr lang="en-US" sz="1600" i="1" u="sng" dirty="0"/>
              <a:t>Compare time-analysis to find if cache block accessed by Victim</a:t>
            </a:r>
          </a:p>
          <a:p>
            <a:endParaRPr lang="en-US" sz="1600" i="1" u="sng" dirty="0"/>
          </a:p>
          <a:p>
            <a:r>
              <a:rPr lang="en-US" sz="1600" dirty="0"/>
              <a:t>for(</a:t>
            </a:r>
            <a:r>
              <a:rPr lang="en-US" sz="1600" dirty="0" err="1"/>
              <a:t>i</a:t>
            </a:r>
            <a:r>
              <a:rPr lang="en-US" sz="1600" dirty="0"/>
              <a:t> in </a:t>
            </a:r>
            <a:r>
              <a:rPr lang="en-US" sz="1600" dirty="0" err="1"/>
              <a:t>time_block_new</a:t>
            </a:r>
            <a:r>
              <a:rPr lang="en-US" sz="1600" dirty="0"/>
              <a:t>):</a:t>
            </a:r>
          </a:p>
          <a:p>
            <a:r>
              <a:rPr lang="en-US" sz="1600" dirty="0"/>
              <a:t>    if(</a:t>
            </a:r>
            <a:r>
              <a:rPr lang="en-US" sz="1600" dirty="0" err="1"/>
              <a:t>time_block_new</a:t>
            </a:r>
            <a:r>
              <a:rPr lang="en-US" sz="1600" dirty="0"/>
              <a:t>[</a:t>
            </a:r>
            <a:r>
              <a:rPr lang="en-US" sz="1600" dirty="0" err="1"/>
              <a:t>i</a:t>
            </a:r>
            <a:r>
              <a:rPr lang="en-US" sz="1600" dirty="0"/>
              <a:t>]!=</a:t>
            </a:r>
            <a:r>
              <a:rPr lang="en-US" sz="1600" dirty="0" err="1"/>
              <a:t>time_block_old</a:t>
            </a:r>
            <a:r>
              <a:rPr lang="en-US" sz="1600" dirty="0"/>
              <a:t>[</a:t>
            </a:r>
            <a:r>
              <a:rPr lang="en-US" sz="1600" dirty="0" err="1"/>
              <a:t>i</a:t>
            </a:r>
            <a:r>
              <a:rPr lang="en-US" sz="1600" dirty="0"/>
              <a:t>]):</a:t>
            </a:r>
          </a:p>
          <a:p>
            <a:r>
              <a:rPr lang="en-US" sz="1600" dirty="0"/>
              <a:t>        </a:t>
            </a:r>
            <a:r>
              <a:rPr lang="en-US" sz="1600" dirty="0" err="1"/>
              <a:t>printf</a:t>
            </a:r>
            <a:r>
              <a:rPr lang="en-US" sz="1600" dirty="0"/>
              <a:t> "Accessed block </a:t>
            </a:r>
            <a:r>
              <a:rPr lang="en-US" sz="1600" dirty="0" err="1"/>
              <a:t>i</a:t>
            </a:r>
            <a:r>
              <a:rPr lang="en-US" sz="1600" dirty="0"/>
              <a:t> by victim"</a:t>
            </a:r>
          </a:p>
          <a:p>
            <a:r>
              <a:rPr lang="en-US" sz="1600" dirty="0"/>
              <a:t>    Else:</a:t>
            </a:r>
          </a:p>
          <a:p>
            <a:r>
              <a:rPr lang="en-US" sz="1600" dirty="0"/>
              <a:t>        </a:t>
            </a:r>
            <a:r>
              <a:rPr lang="en-US" sz="1600" dirty="0" err="1"/>
              <a:t>Printf</a:t>
            </a:r>
            <a:r>
              <a:rPr lang="en-US" sz="1600" dirty="0"/>
              <a:t> "not accessed"</a:t>
            </a:r>
          </a:p>
          <a:p>
            <a:endParaRPr lang="en-US" sz="1600" dirty="0"/>
          </a:p>
        </p:txBody>
      </p:sp>
    </p:spTree>
    <p:extLst>
      <p:ext uri="{BB962C8B-B14F-4D97-AF65-F5344CB8AC3E}">
        <p14:creationId xmlns:p14="http://schemas.microsoft.com/office/powerpoint/2010/main" val="104500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5B9B-7691-485C-A127-F3B39D750734}"/>
              </a:ext>
            </a:extLst>
          </p:cNvPr>
          <p:cNvSpPr>
            <a:spLocks noGrp="1"/>
          </p:cNvSpPr>
          <p:nvPr>
            <p:ph type="title"/>
          </p:nvPr>
        </p:nvSpPr>
        <p:spPr>
          <a:xfrm>
            <a:off x="838200" y="365125"/>
            <a:ext cx="10515600" cy="791871"/>
          </a:xfrm>
        </p:spPr>
        <p:txBody>
          <a:bodyPr/>
          <a:lstStyle/>
          <a:p>
            <a:r>
              <a:rPr lang="en-US" dirty="0"/>
              <a:t>What is memory footprint ?</a:t>
            </a:r>
          </a:p>
        </p:txBody>
      </p:sp>
      <p:sp>
        <p:nvSpPr>
          <p:cNvPr id="3" name="Content Placeholder 2">
            <a:extLst>
              <a:ext uri="{FF2B5EF4-FFF2-40B4-BE49-F238E27FC236}">
                <a16:creationId xmlns:a16="http://schemas.microsoft.com/office/drawing/2014/main" id="{3CA2290E-92C7-416B-8C84-721E49278B53}"/>
              </a:ext>
            </a:extLst>
          </p:cNvPr>
          <p:cNvSpPr>
            <a:spLocks noGrp="1"/>
          </p:cNvSpPr>
          <p:nvPr>
            <p:ph idx="1"/>
          </p:nvPr>
        </p:nvSpPr>
        <p:spPr>
          <a:xfrm>
            <a:off x="838200" y="1156996"/>
            <a:ext cx="10515600" cy="5019967"/>
          </a:xfrm>
        </p:spPr>
        <p:txBody>
          <a:bodyPr>
            <a:normAutofit/>
          </a:bodyPr>
          <a:lstStyle/>
          <a:p>
            <a:r>
              <a:rPr lang="en-US" sz="2400" dirty="0"/>
              <a:t>The addresses accessed by a particular program during its execution</a:t>
            </a:r>
          </a:p>
          <a:p>
            <a:r>
              <a:rPr lang="en-US" sz="2400" dirty="0"/>
              <a:t>Addresses in this context corresponds to the variables used by the program</a:t>
            </a:r>
          </a:p>
          <a:p>
            <a:r>
              <a:rPr lang="en-US" sz="2400" dirty="0"/>
              <a:t>Due to principle of locality, many programs have their variables placed nearby in their stack frames and by extension, in memory (both main memory and caches)</a:t>
            </a:r>
          </a:p>
        </p:txBody>
      </p:sp>
      <p:pic>
        <p:nvPicPr>
          <p:cNvPr id="4" name="Picture 3">
            <a:extLst>
              <a:ext uri="{FF2B5EF4-FFF2-40B4-BE49-F238E27FC236}">
                <a16:creationId xmlns:a16="http://schemas.microsoft.com/office/drawing/2014/main" id="{7012FC08-4BDE-4C5A-9147-F7B2DB25C653}"/>
              </a:ext>
            </a:extLst>
          </p:cNvPr>
          <p:cNvPicPr>
            <a:picLocks noChangeAspect="1"/>
          </p:cNvPicPr>
          <p:nvPr/>
        </p:nvPicPr>
        <p:blipFill rotWithShape="1">
          <a:blip r:embed="rId2"/>
          <a:srcRect l="44761" t="25248" r="31122" b="47755"/>
          <a:stretch/>
        </p:blipFill>
        <p:spPr>
          <a:xfrm>
            <a:off x="8769583" y="3429000"/>
            <a:ext cx="2940335" cy="1851433"/>
          </a:xfrm>
          <a:prstGeom prst="rect">
            <a:avLst/>
          </a:prstGeom>
        </p:spPr>
      </p:pic>
      <p:cxnSp>
        <p:nvCxnSpPr>
          <p:cNvPr id="6" name="Straight Arrow Connector 5">
            <a:extLst>
              <a:ext uri="{FF2B5EF4-FFF2-40B4-BE49-F238E27FC236}">
                <a16:creationId xmlns:a16="http://schemas.microsoft.com/office/drawing/2014/main" id="{DC4A7EB3-574E-49F7-90D6-CF9683D15BCC}"/>
              </a:ext>
            </a:extLst>
          </p:cNvPr>
          <p:cNvCxnSpPr/>
          <p:nvPr/>
        </p:nvCxnSpPr>
        <p:spPr>
          <a:xfrm flipV="1">
            <a:off x="2435290" y="3088433"/>
            <a:ext cx="0" cy="250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831224-007E-4F52-B2DA-042BAE535F4F}"/>
              </a:ext>
            </a:extLst>
          </p:cNvPr>
          <p:cNvCxnSpPr/>
          <p:nvPr/>
        </p:nvCxnSpPr>
        <p:spPr>
          <a:xfrm>
            <a:off x="2015412" y="5085184"/>
            <a:ext cx="5383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AC3264E8-8DAB-4FF7-8512-1550C842C35F}"/>
              </a:ext>
            </a:extLst>
          </p:cNvPr>
          <p:cNvSpPr/>
          <p:nvPr/>
        </p:nvSpPr>
        <p:spPr>
          <a:xfrm flipV="1">
            <a:off x="3718248" y="2966265"/>
            <a:ext cx="648476" cy="1776539"/>
          </a:xfrm>
          <a:custGeom>
            <a:avLst/>
            <a:gdLst>
              <a:gd name="connsiteX0" fmla="*/ 0 w 4086808"/>
              <a:gd name="connsiteY0" fmla="*/ 0 h 42924"/>
              <a:gd name="connsiteX1" fmla="*/ 4086808 w 4086808"/>
              <a:gd name="connsiteY1" fmla="*/ 27992 h 42924"/>
            </a:gdLst>
            <a:ahLst/>
            <a:cxnLst>
              <a:cxn ang="0">
                <a:pos x="connsiteX0" y="connsiteY0"/>
              </a:cxn>
              <a:cxn ang="0">
                <a:pos x="connsiteX1" y="connsiteY1"/>
              </a:cxn>
            </a:cxnLst>
            <a:rect l="l" t="t" r="r" b="b"/>
            <a:pathLst>
              <a:path w="4086808" h="42924">
                <a:moveTo>
                  <a:pt x="0" y="0"/>
                </a:moveTo>
                <a:cubicBezTo>
                  <a:pt x="1808583" y="31102"/>
                  <a:pt x="3617167" y="62204"/>
                  <a:pt x="4086808" y="279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84EEAB-07CE-40AB-BF33-AF917337EC92}"/>
              </a:ext>
            </a:extLst>
          </p:cNvPr>
          <p:cNvSpPr txBox="1"/>
          <p:nvPr/>
        </p:nvSpPr>
        <p:spPr>
          <a:xfrm>
            <a:off x="3808622" y="5399574"/>
            <a:ext cx="1116203" cy="369332"/>
          </a:xfrm>
          <a:prstGeom prst="rect">
            <a:avLst/>
          </a:prstGeom>
          <a:noFill/>
        </p:spPr>
        <p:txBody>
          <a:bodyPr wrap="none" rtlCol="0">
            <a:spAutoFit/>
          </a:bodyPr>
          <a:lstStyle/>
          <a:p>
            <a:r>
              <a:rPr lang="en-US" dirty="0"/>
              <a:t>addresses</a:t>
            </a:r>
          </a:p>
        </p:txBody>
      </p:sp>
      <p:sp>
        <p:nvSpPr>
          <p:cNvPr id="13" name="TextBox 12">
            <a:extLst>
              <a:ext uri="{FF2B5EF4-FFF2-40B4-BE49-F238E27FC236}">
                <a16:creationId xmlns:a16="http://schemas.microsoft.com/office/drawing/2014/main" id="{9F010E81-A826-4071-8A92-E8AEB13F8C2A}"/>
              </a:ext>
            </a:extLst>
          </p:cNvPr>
          <p:cNvSpPr txBox="1"/>
          <p:nvPr/>
        </p:nvSpPr>
        <p:spPr>
          <a:xfrm>
            <a:off x="1058245" y="3717477"/>
            <a:ext cx="990977" cy="646331"/>
          </a:xfrm>
          <a:prstGeom prst="rect">
            <a:avLst/>
          </a:prstGeom>
          <a:noFill/>
        </p:spPr>
        <p:txBody>
          <a:bodyPr wrap="none" rtlCol="0">
            <a:spAutoFit/>
          </a:bodyPr>
          <a:lstStyle/>
          <a:p>
            <a:r>
              <a:rPr lang="en-US" dirty="0"/>
              <a:t># of</a:t>
            </a:r>
          </a:p>
          <a:p>
            <a:r>
              <a:rPr lang="en-US" dirty="0"/>
              <a:t>accesses</a:t>
            </a:r>
          </a:p>
        </p:txBody>
      </p:sp>
      <p:pic>
        <p:nvPicPr>
          <p:cNvPr id="14" name="Picture 13">
            <a:extLst>
              <a:ext uri="{FF2B5EF4-FFF2-40B4-BE49-F238E27FC236}">
                <a16:creationId xmlns:a16="http://schemas.microsoft.com/office/drawing/2014/main" id="{BEE2D9DD-C0F9-4C0D-8048-FA26D50EF8F1}"/>
              </a:ext>
            </a:extLst>
          </p:cNvPr>
          <p:cNvPicPr>
            <a:picLocks noChangeAspect="1"/>
          </p:cNvPicPr>
          <p:nvPr/>
        </p:nvPicPr>
        <p:blipFill rotWithShape="1">
          <a:blip r:embed="rId2"/>
          <a:srcRect l="44761" t="25248" r="31122" b="47755"/>
          <a:stretch/>
        </p:blipFill>
        <p:spPr>
          <a:xfrm>
            <a:off x="8769583" y="4843189"/>
            <a:ext cx="2940335" cy="1851433"/>
          </a:xfrm>
          <a:prstGeom prst="rect">
            <a:avLst/>
          </a:prstGeom>
        </p:spPr>
      </p:pic>
      <p:sp>
        <p:nvSpPr>
          <p:cNvPr id="15" name="TextBox 14">
            <a:extLst>
              <a:ext uri="{FF2B5EF4-FFF2-40B4-BE49-F238E27FC236}">
                <a16:creationId xmlns:a16="http://schemas.microsoft.com/office/drawing/2014/main" id="{449A4B5E-3515-411D-9BD8-F97BD87F2906}"/>
              </a:ext>
            </a:extLst>
          </p:cNvPr>
          <p:cNvSpPr txBox="1"/>
          <p:nvPr/>
        </p:nvSpPr>
        <p:spPr>
          <a:xfrm>
            <a:off x="11204686" y="5863181"/>
            <a:ext cx="654346" cy="369332"/>
          </a:xfrm>
          <a:prstGeom prst="rect">
            <a:avLst/>
          </a:prstGeom>
          <a:noFill/>
        </p:spPr>
        <p:txBody>
          <a:bodyPr wrap="none" rtlCol="0">
            <a:spAutoFit/>
          </a:bodyPr>
          <a:lstStyle/>
          <a:p>
            <a:r>
              <a:rPr lang="en-US" dirty="0"/>
              <a:t>main</a:t>
            </a:r>
          </a:p>
        </p:txBody>
      </p:sp>
      <p:sp>
        <p:nvSpPr>
          <p:cNvPr id="16" name="Rectangle 15">
            <a:extLst>
              <a:ext uri="{FF2B5EF4-FFF2-40B4-BE49-F238E27FC236}">
                <a16:creationId xmlns:a16="http://schemas.microsoft.com/office/drawing/2014/main" id="{30546C83-09C9-4E4B-80A0-7895D5D620DB}"/>
              </a:ext>
            </a:extLst>
          </p:cNvPr>
          <p:cNvSpPr/>
          <p:nvPr/>
        </p:nvSpPr>
        <p:spPr>
          <a:xfrm>
            <a:off x="11280710" y="5768906"/>
            <a:ext cx="429208" cy="202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240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1801</Words>
  <Application>Microsoft Office PowerPoint</Application>
  <PresentationFormat>Widescreen</PresentationFormat>
  <Paragraphs>242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Side Channel Attacks Analysis for Secure ISA and Architecture </vt:lpstr>
      <vt:lpstr>Aim and Motivation – shortfalls in current mapping techniques in many-core mapping algorithms</vt:lpstr>
      <vt:lpstr>Aim and Motivation – shortfalls in cache vulnerabilities in multi-nodal clusters</vt:lpstr>
      <vt:lpstr>Algorithm – Attacker Emulation</vt:lpstr>
      <vt:lpstr>Cache Model Algorithm Explanation</vt:lpstr>
      <vt:lpstr>Program Flow</vt:lpstr>
      <vt:lpstr>Implemented Code</vt:lpstr>
      <vt:lpstr>Implemented Code</vt:lpstr>
      <vt:lpstr>What is memory footprint ?</vt:lpstr>
      <vt:lpstr>Why is this vulnerable?</vt:lpstr>
      <vt:lpstr>Naïve solution</vt:lpstr>
      <vt:lpstr>Improvised solution</vt:lpstr>
      <vt:lpstr>Improvised solution</vt:lpstr>
      <vt:lpstr>Inspiration for the solution</vt:lpstr>
      <vt:lpstr>How to achieve this ?</vt:lpstr>
      <vt:lpstr>Our Approach</vt:lpstr>
      <vt:lpstr>Our Approach</vt:lpstr>
      <vt:lpstr>Result From Cache Algorithm</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Tanushree</dc:creator>
  <cp:lastModifiedBy>Richy David</cp:lastModifiedBy>
  <cp:revision>16</cp:revision>
  <dcterms:created xsi:type="dcterms:W3CDTF">2019-05-02T19:33:57Z</dcterms:created>
  <dcterms:modified xsi:type="dcterms:W3CDTF">2019-05-02T22:36:49Z</dcterms:modified>
</cp:coreProperties>
</file>