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2750" y="5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1B4BD-1C89-4CEC-857E-88D7AB01A2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CD7B-3F99-4339-9715-F5939F54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5CD7B-3F99-4339-9715-F5939F540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.tiff"/><Relationship Id="rId18" Type="http://schemas.openxmlformats.org/officeDocument/2006/relationships/image" Target="../media/image15.png"/><Relationship Id="rId39" Type="http://schemas.openxmlformats.org/officeDocument/2006/relationships/image" Target="../media/image6.tif"/><Relationship Id="rId21" Type="http://schemas.openxmlformats.org/officeDocument/2006/relationships/image" Target="../media/image18.png"/><Relationship Id="rId34" Type="http://schemas.openxmlformats.org/officeDocument/2006/relationships/image" Target="../media/image28.png"/><Relationship Id="rId42" Type="http://schemas.openxmlformats.org/officeDocument/2006/relationships/image" Target="../media/image9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8.png"/><Relationship Id="rId7" Type="http://schemas.openxmlformats.org/officeDocument/2006/relationships/image" Target="../media/image3.tif"/><Relationship Id="rId12" Type="http://schemas.openxmlformats.org/officeDocument/2006/relationships/image" Target="../media/image4.tiff"/><Relationship Id="rId25" Type="http://schemas.openxmlformats.org/officeDocument/2006/relationships/image" Target="../media/image11.png"/><Relationship Id="rId17" Type="http://schemas.openxmlformats.org/officeDocument/2006/relationships/image" Target="../media/image14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38.png"/><Relationship Id="rId59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7.png"/><Relationship Id="rId16" Type="http://schemas.openxmlformats.org/officeDocument/2006/relationships/image" Target="../media/image34.png"/><Relationship Id="rId29" Type="http://schemas.openxmlformats.org/officeDocument/2006/relationships/image" Target="../media/image23.png"/><Relationship Id="rId41" Type="http://schemas.openxmlformats.org/officeDocument/2006/relationships/image" Target="../media/image16.png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0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12.png"/><Relationship Id="rId45" Type="http://schemas.openxmlformats.org/officeDocument/2006/relationships/image" Target="../media/image37.png"/><Relationship Id="rId53" Type="http://schemas.openxmlformats.org/officeDocument/2006/relationships/image" Target="../media/image46.png"/><Relationship Id="rId58" Type="http://schemas.openxmlformats.org/officeDocument/2006/relationships/image" Target="../media/image51.png"/><Relationship Id="rId5" Type="http://schemas.openxmlformats.org/officeDocument/2006/relationships/image" Target="../media/image3.png"/><Relationship Id="rId23" Type="http://schemas.openxmlformats.org/officeDocument/2006/relationships/image" Target="../media/image20.png"/><Relationship Id="rId15" Type="http://schemas.openxmlformats.org/officeDocument/2006/relationships/image" Target="../media/image33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1.png"/><Relationship Id="rId57" Type="http://schemas.openxmlformats.org/officeDocument/2006/relationships/image" Target="../media/image50.png"/><Relationship Id="rId10" Type="http://schemas.openxmlformats.org/officeDocument/2006/relationships/image" Target="../media/image7.png"/><Relationship Id="rId31" Type="http://schemas.openxmlformats.org/officeDocument/2006/relationships/image" Target="../media/image25.png"/><Relationship Id="rId44" Type="http://schemas.microsoft.com/office/2007/relationships/hdphoto" Target="../media/hdphoto1.wdp"/><Relationship Id="rId52" Type="http://schemas.openxmlformats.org/officeDocument/2006/relationships/image" Target="../media/image45.png"/><Relationship Id="rId60" Type="http://schemas.openxmlformats.org/officeDocument/2006/relationships/image" Target="../media/image53.png"/><Relationship Id="rId4" Type="http://schemas.openxmlformats.org/officeDocument/2006/relationships/image" Target="../media/image2.tif"/><Relationship Id="rId9" Type="http://schemas.openxmlformats.org/officeDocument/2006/relationships/image" Target="../media/image6.png"/><Relationship Id="rId22" Type="http://schemas.openxmlformats.org/officeDocument/2006/relationships/image" Target="../media/image19.png"/><Relationship Id="rId14" Type="http://schemas.openxmlformats.org/officeDocument/2006/relationships/image" Target="../media/image13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5.png"/><Relationship Id="rId48" Type="http://schemas.openxmlformats.org/officeDocument/2006/relationships/image" Target="../media/image40.png"/><Relationship Id="rId56" Type="http://schemas.openxmlformats.org/officeDocument/2006/relationships/image" Target="../media/image49.png"/><Relationship Id="rId8" Type="http://schemas.openxmlformats.org/officeDocument/2006/relationships/image" Target="../media/image5.png"/><Relationship Id="rId51" Type="http://schemas.openxmlformats.org/officeDocument/2006/relationships/image" Target="../media/image44.png"/><Relationship Id="rId3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Background Rectangle"/>
          <p:cNvSpPr/>
          <p:nvPr/>
        </p:nvSpPr>
        <p:spPr>
          <a:xfrm>
            <a:off x="1" y="0"/>
            <a:ext cx="7772399" cy="10058400"/>
          </a:xfrm>
          <a:prstGeom prst="rect">
            <a:avLst/>
          </a:prstGeom>
          <a:solidFill>
            <a:srgbClr val="00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monkey picture (newt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9762" y="560688"/>
            <a:ext cx="4187186" cy="1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astronaut (mom_cons)"/>
          <p:cNvGrpSpPr/>
          <p:nvPr/>
        </p:nvGrpSpPr>
        <p:grpSpPr>
          <a:xfrm>
            <a:off x="6030966" y="1058900"/>
            <a:ext cx="1164262" cy="1378618"/>
            <a:chOff x="5278883" y="2130265"/>
            <a:chExt cx="2020939" cy="2393023"/>
          </a:xfrm>
        </p:grpSpPr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883" y="2130265"/>
              <a:ext cx="1499106" cy="1649357"/>
            </a:xfrm>
            <a:prstGeom prst="rect">
              <a:avLst/>
            </a:prstGeom>
          </p:spPr>
        </p:pic>
        <p:sp>
          <p:nvSpPr>
            <p:cNvPr id="248" name="Oval 247"/>
            <p:cNvSpPr/>
            <p:nvPr/>
          </p:nvSpPr>
          <p:spPr>
            <a:xfrm>
              <a:off x="6475730" y="2839720"/>
              <a:ext cx="207645" cy="2076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>
              <a:off x="6578600" y="3088640"/>
              <a:ext cx="3810" cy="35179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12"/>
                <p:cNvSpPr txBox="1"/>
                <p:nvPr/>
              </p:nvSpPr>
              <p:spPr>
                <a:xfrm>
                  <a:off x="6661366" y="2657329"/>
                  <a:ext cx="638456" cy="118467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a14:m>
                  <a:r>
                    <a:rPr lang="en-US" sz="1100" i="1" dirty="0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1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0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66" y="2657329"/>
                  <a:ext cx="638456" cy="11846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Freeform 250"/>
            <p:cNvSpPr/>
            <p:nvPr/>
          </p:nvSpPr>
          <p:spPr>
            <a:xfrm>
              <a:off x="5295403" y="3495675"/>
              <a:ext cx="333236" cy="47617"/>
            </a:xfrm>
            <a:custGeom>
              <a:avLst/>
              <a:gdLst>
                <a:gd name="connsiteX0" fmla="*/ 1226127 w 1226127"/>
                <a:gd name="connsiteY0" fmla="*/ 161 h 173342"/>
                <a:gd name="connsiteX1" fmla="*/ 768927 w 1226127"/>
                <a:gd name="connsiteY1" fmla="*/ 27870 h 173342"/>
                <a:gd name="connsiteX2" fmla="*/ 0 w 1226127"/>
                <a:gd name="connsiteY2" fmla="*/ 173342 h 17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27" h="173342">
                  <a:moveTo>
                    <a:pt x="1226127" y="161"/>
                  </a:moveTo>
                  <a:cubicBezTo>
                    <a:pt x="1099704" y="-416"/>
                    <a:pt x="973281" y="-993"/>
                    <a:pt x="768927" y="27870"/>
                  </a:cubicBezTo>
                  <a:cubicBezTo>
                    <a:pt x="564573" y="56733"/>
                    <a:pt x="282286" y="115037"/>
                    <a:pt x="0" y="17334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5817235" y="3495675"/>
              <a:ext cx="360045" cy="0"/>
            </a:xfrm>
            <a:custGeom>
              <a:avLst/>
              <a:gdLst>
                <a:gd name="connsiteX0" fmla="*/ 0 w 360219"/>
                <a:gd name="connsiteY0" fmla="*/ 0 h 0"/>
                <a:gd name="connsiteX1" fmla="*/ 360219 w 36021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9">
                  <a:moveTo>
                    <a:pt x="0" y="0"/>
                  </a:moveTo>
                  <a:lnTo>
                    <a:pt x="360219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6383655" y="3495040"/>
              <a:ext cx="711987" cy="90095"/>
            </a:xfrm>
            <a:custGeom>
              <a:avLst/>
              <a:gdLst>
                <a:gd name="connsiteX0" fmla="*/ 0 w 1302327"/>
                <a:gd name="connsiteY0" fmla="*/ 0 h 131618"/>
                <a:gd name="connsiteX1" fmla="*/ 990600 w 1302327"/>
                <a:gd name="connsiteY1" fmla="*/ 69272 h 131618"/>
                <a:gd name="connsiteX2" fmla="*/ 1302327 w 1302327"/>
                <a:gd name="connsiteY2" fmla="*/ 131618 h 13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327" h="131618">
                  <a:moveTo>
                    <a:pt x="0" y="0"/>
                  </a:moveTo>
                  <a:lnTo>
                    <a:pt x="990600" y="69272"/>
                  </a:lnTo>
                  <a:cubicBezTo>
                    <a:pt x="1207654" y="91208"/>
                    <a:pt x="1254990" y="111413"/>
                    <a:pt x="1302327" y="13161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 Box 17"/>
                <p:cNvSpPr txBox="1"/>
                <p:nvPr/>
              </p:nvSpPr>
              <p:spPr>
                <a:xfrm>
                  <a:off x="5411280" y="3731894"/>
                  <a:ext cx="1888542" cy="7913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mass of moon:</a:t>
                  </a: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7.4×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p>
                      </m:sSup>
                    </m:oMath>
                  </a14:m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kg</a:t>
                  </a:r>
                  <a:endPara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4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80" y="3731894"/>
                  <a:ext cx="1888542" cy="791394"/>
                </a:xfrm>
                <a:prstGeom prst="rect">
                  <a:avLst/>
                </a:prstGeom>
                <a:blipFill>
                  <a:blip r:embed="rId6"/>
                  <a:stretch>
                    <a:fillRect b="-1066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Parallelogram 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solidFill>
            <a:srgbClr val="C00000"/>
          </a:solidFill>
          <a:ln w="50800" cmpd="thickThin">
            <a:solidFill>
              <a:srgbClr val="FFFF00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6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noFill/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Physics For Doing!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Part 1: Activities for Physics 131</a:t>
            </a:r>
            <a:endParaRPr lang="en-US" sz="2300" dirty="0">
              <a:solidFill>
                <a:schemeClr val="bg1"/>
              </a:solidFill>
            </a:endParaRPr>
          </a:p>
        </p:txBody>
      </p:sp>
      <p:grpSp>
        <p:nvGrpSpPr>
          <p:cNvPr id="16" name="car and truck (newtons_laws)"/>
          <p:cNvGrpSpPr/>
          <p:nvPr/>
        </p:nvGrpSpPr>
        <p:grpSpPr>
          <a:xfrm>
            <a:off x="978836" y="4203291"/>
            <a:ext cx="3961385" cy="1220079"/>
            <a:chOff x="718330" y="3666682"/>
            <a:chExt cx="4627955" cy="1425382"/>
          </a:xfrm>
        </p:grpSpPr>
        <p:pic>
          <p:nvPicPr>
            <p:cNvPr id="215" name="Picture 3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30"/>
            <a:stretch/>
          </p:blipFill>
          <p:spPr bwMode="auto">
            <a:xfrm>
              <a:off x="718330" y="3914139"/>
              <a:ext cx="4350539" cy="115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Rectangle 215"/>
            <p:cNvSpPr/>
            <p:nvPr/>
          </p:nvSpPr>
          <p:spPr>
            <a:xfrm>
              <a:off x="1407940" y="4564141"/>
              <a:ext cx="609599" cy="5279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856139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MOMENTUM</a:t>
              </a:r>
            </a:p>
            <a:p>
              <a:pPr algn="ctr"/>
              <a:r>
                <a:rPr lang="en-US" sz="48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Transfer</a:t>
              </a:r>
            </a:p>
            <a:p>
              <a:pPr algn="ctr"/>
              <a:r>
                <a:rPr lang="en-US" sz="4400" b="1" cap="none" spc="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Corp</a:t>
              </a:r>
              <a:endParaRPr lang="en-US" sz="4400" b="1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2368060" y="4443530"/>
                  <a:ext cx="377314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060" y="4443530"/>
                  <a:ext cx="377314" cy="323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/>
                <p:cNvSpPr txBox="1"/>
                <p:nvPr/>
              </p:nvSpPr>
              <p:spPr>
                <a:xfrm>
                  <a:off x="4133995" y="4453465"/>
                  <a:ext cx="377314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995" y="4453465"/>
                  <a:ext cx="377314" cy="323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Arrow Connector 218"/>
            <p:cNvCxnSpPr/>
            <p:nvPr/>
          </p:nvCxnSpPr>
          <p:spPr>
            <a:xfrm>
              <a:off x="3023380" y="4164725"/>
              <a:ext cx="52946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>
                  <a:off x="3080529" y="4158574"/>
                  <a:ext cx="415166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529" y="4158574"/>
                  <a:ext cx="415166" cy="323610"/>
                </a:xfrm>
                <a:prstGeom prst="rect">
                  <a:avLst/>
                </a:prstGeom>
                <a:blipFill>
                  <a:blip r:embed="rId10"/>
                  <a:stretch>
                    <a:fillRect t="-2222" r="-1016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>
                  <a:off x="3562641" y="4158574"/>
                  <a:ext cx="483745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641" y="4158574"/>
                  <a:ext cx="483745" cy="323610"/>
                </a:xfrm>
                <a:prstGeom prst="rect">
                  <a:avLst/>
                </a:prstGeom>
                <a:blipFill>
                  <a:blip r:embed="rId11"/>
                  <a:stretch>
                    <a:fillRect t="-2222" r="-2941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2" name="Straight Arrow Connector 221"/>
            <p:cNvCxnSpPr/>
            <p:nvPr/>
          </p:nvCxnSpPr>
          <p:spPr>
            <a:xfrm flipH="1">
              <a:off x="3678762" y="4164725"/>
              <a:ext cx="52946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1559087" y="3666682"/>
              <a:ext cx="1032635" cy="3056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object 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13650" y="4035272"/>
              <a:ext cx="1032635" cy="3056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object 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strong man (newton)"/>
          <p:cNvGrpSpPr/>
          <p:nvPr/>
        </p:nvGrpSpPr>
        <p:grpSpPr>
          <a:xfrm>
            <a:off x="3973571" y="6758115"/>
            <a:ext cx="2282147" cy="1963343"/>
            <a:chOff x="2267267" y="3636423"/>
            <a:chExt cx="3237865" cy="2785553"/>
          </a:xfrm>
        </p:grpSpPr>
        <p:pic>
          <p:nvPicPr>
            <p:cNvPr id="225" name="Picture 224"/>
            <p:cNvPicPr/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21444630">
              <a:off x="2267267" y="3636423"/>
              <a:ext cx="3237865" cy="278555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 Box 261"/>
                <p:cNvSpPr txBox="1"/>
                <p:nvPr/>
              </p:nvSpPr>
              <p:spPr>
                <a:xfrm>
                  <a:off x="4530407" y="5004533"/>
                  <a:ext cx="401320" cy="28130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6" name="Text Box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407" y="5004533"/>
                  <a:ext cx="401320" cy="281304"/>
                </a:xfrm>
                <a:prstGeom prst="rect">
                  <a:avLst/>
                </a:prstGeom>
                <a:blipFill>
                  <a:blip r:embed="rId20"/>
                  <a:stretch>
                    <a:fillRect b="-312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mass"/>
            <p:cNvSpPr txBox="1"/>
            <p:nvPr/>
          </p:nvSpPr>
          <p:spPr>
            <a:xfrm>
              <a:off x="4020502" y="5853366"/>
              <a:ext cx="365125" cy="296545"/>
            </a:xfrm>
            <a:prstGeom prst="rect">
              <a:avLst/>
            </a:prstGeom>
            <a:solidFill>
              <a:srgbClr val="0000A0"/>
            </a:solidFill>
            <a:ln w="190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5 kg</a:t>
              </a:r>
              <a:endParaRPr lang="en-US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3199447" y="5235575"/>
              <a:ext cx="141986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Arc 228"/>
            <p:cNvSpPr/>
            <p:nvPr/>
          </p:nvSpPr>
          <p:spPr>
            <a:xfrm>
              <a:off x="3680142" y="4743450"/>
              <a:ext cx="979805" cy="979805"/>
            </a:xfrm>
            <a:prstGeom prst="arc">
              <a:avLst>
                <a:gd name="adj1" fmla="val 10703188"/>
                <a:gd name="adj2" fmla="val 1164056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0" name="Arc 229"/>
            <p:cNvSpPr/>
            <p:nvPr/>
          </p:nvSpPr>
          <p:spPr>
            <a:xfrm flipH="1">
              <a:off x="3848417" y="4857115"/>
              <a:ext cx="741045" cy="741045"/>
            </a:xfrm>
            <a:prstGeom prst="arc">
              <a:avLst>
                <a:gd name="adj1" fmla="val 10703188"/>
                <a:gd name="adj2" fmla="val 1177587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 Box 270"/>
                <p:cNvSpPr txBox="1"/>
                <p:nvPr/>
              </p:nvSpPr>
              <p:spPr>
                <a:xfrm>
                  <a:off x="3191192" y="4977066"/>
                  <a:ext cx="401320" cy="28130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1" name="Text 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192" y="4977066"/>
                  <a:ext cx="401320" cy="281304"/>
                </a:xfrm>
                <a:prstGeom prst="rect">
                  <a:avLst/>
                </a:prstGeom>
                <a:blipFill>
                  <a:blip r:embed="rId20"/>
                  <a:stretch>
                    <a:fillRect b="-312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2" name="Straight Arrow Connector 231"/>
            <p:cNvCxnSpPr/>
            <p:nvPr/>
          </p:nvCxnSpPr>
          <p:spPr>
            <a:xfrm flipV="1">
              <a:off x="4239577" y="4981575"/>
              <a:ext cx="471805" cy="831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 flipV="1">
              <a:off x="3660457" y="4972685"/>
              <a:ext cx="479425" cy="869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4329616" y="5349874"/>
              <a:ext cx="0" cy="25971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 Box 5"/>
                <p:cNvSpPr txBox="1"/>
                <p:nvPr/>
              </p:nvSpPr>
              <p:spPr>
                <a:xfrm>
                  <a:off x="3722639" y="4710241"/>
                  <a:ext cx="412115" cy="34289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5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39" y="4710241"/>
                  <a:ext cx="412115" cy="342899"/>
                </a:xfrm>
                <a:prstGeom prst="rect">
                  <a:avLst/>
                </a:prstGeom>
                <a:blipFill>
                  <a:blip r:embed="rId21"/>
                  <a:stretch>
                    <a:fillRect t="-5128" b="-1000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6"/>
                <p:cNvSpPr txBox="1"/>
                <p:nvPr/>
              </p:nvSpPr>
              <p:spPr>
                <a:xfrm>
                  <a:off x="4253792" y="4698055"/>
                  <a:ext cx="412115" cy="34289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6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792" y="4698055"/>
                  <a:ext cx="412115" cy="342899"/>
                </a:xfrm>
                <a:prstGeom prst="rect">
                  <a:avLst/>
                </a:prstGeom>
                <a:blipFill>
                  <a:blip r:embed="rId22"/>
                  <a:stretch>
                    <a:fillRect t="-5000" b="-975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 Box 7"/>
                <p:cNvSpPr txBox="1"/>
                <p:nvPr/>
              </p:nvSpPr>
              <p:spPr>
                <a:xfrm>
                  <a:off x="4275772" y="5321935"/>
                  <a:ext cx="412115" cy="79938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7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72" y="5321935"/>
                  <a:ext cx="412115" cy="799386"/>
                </a:xfrm>
                <a:prstGeom prst="rect">
                  <a:avLst/>
                </a:prstGeom>
                <a:blipFill>
                  <a:blip r:embed="rId23"/>
                  <a:stretch>
                    <a:fillRect t="-21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pulleys (newton)"/>
          <p:cNvGrpSpPr/>
          <p:nvPr/>
        </p:nvGrpSpPr>
        <p:grpSpPr>
          <a:xfrm>
            <a:off x="3493953" y="2947663"/>
            <a:ext cx="878840" cy="1446364"/>
            <a:chOff x="3562374" y="2947663"/>
            <a:chExt cx="878840" cy="1446364"/>
          </a:xfrm>
        </p:grpSpPr>
        <p:grpSp>
          <p:nvGrpSpPr>
            <p:cNvPr id="9" name="left side"/>
            <p:cNvGrpSpPr/>
            <p:nvPr/>
          </p:nvGrpSpPr>
          <p:grpSpPr>
            <a:xfrm>
              <a:off x="3696334" y="3213066"/>
              <a:ext cx="256735" cy="1180961"/>
              <a:chOff x="3696334" y="3213066"/>
              <a:chExt cx="256735" cy="1180961"/>
            </a:xfrm>
          </p:grpSpPr>
          <p:sp>
            <p:nvSpPr>
              <p:cNvPr id="115" name="Hexagon 114"/>
              <p:cNvSpPr/>
              <p:nvPr/>
            </p:nvSpPr>
            <p:spPr>
              <a:xfrm rot="16200000">
                <a:off x="3628933" y="3720417"/>
                <a:ext cx="429884" cy="85255"/>
              </a:xfrm>
              <a:prstGeom prst="hexagon">
                <a:avLst>
                  <a:gd name="adj" fmla="val 51829"/>
                  <a:gd name="vf" fmla="val 115470"/>
                </a:avLst>
              </a:prstGeom>
              <a:solidFill>
                <a:srgbClr val="0000A0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16200000">
                <a:off x="3737721" y="3753007"/>
                <a:ext cx="212703" cy="20126"/>
              </a:xfrm>
              <a:prstGeom prst="rect">
                <a:avLst/>
              </a:prstGeom>
              <a:solidFill>
                <a:srgbClr val="0000A0"/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 rot="16200000">
                <a:off x="3827749" y="3516250"/>
                <a:ext cx="32185" cy="3214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 rot="16200000">
                <a:off x="3815634" y="3991723"/>
                <a:ext cx="55415" cy="32704"/>
                <a:chOff x="0" y="0"/>
                <a:chExt cx="397510" cy="234950"/>
              </a:xfrm>
            </p:grpSpPr>
            <p:sp>
              <p:nvSpPr>
                <p:cNvPr id="120" name="Arc 119"/>
                <p:cNvSpPr/>
                <p:nvPr/>
              </p:nvSpPr>
              <p:spPr>
                <a:xfrm>
                  <a:off x="0" y="0"/>
                  <a:ext cx="234950" cy="234950"/>
                </a:xfrm>
                <a:prstGeom prst="arc">
                  <a:avLst>
                    <a:gd name="adj1" fmla="val 51734"/>
                    <a:gd name="adj2" fmla="val 15823609"/>
                  </a:avLst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28600" y="125896"/>
                  <a:ext cx="16891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3844857" y="3213066"/>
                <a:ext cx="0" cy="297683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844857" y="4040938"/>
                <a:ext cx="0" cy="102224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8" name="mass"/>
              <p:cNvGrpSpPr/>
              <p:nvPr/>
            </p:nvGrpSpPr>
            <p:grpSpPr>
              <a:xfrm>
                <a:off x="3696334" y="4140979"/>
                <a:ext cx="256735" cy="253048"/>
                <a:chOff x="3696334" y="4140979"/>
                <a:chExt cx="256735" cy="253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mass text"/>
                    <p:cNvSpPr txBox="1"/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  <a:effectLst/>
                  </p:spPr>
                  <p:txBody>
                    <a:bodyPr rot="0" spcFirstLastPara="0" vert="horz" wrap="square" lIns="91440" tIns="64008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oMath>
                        </m:oMathPara>
                      </a14:m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mass text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19444"/>
                      </a:stretch>
                    </a:blipFill>
                    <a:ln w="190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ctangle 6"/>
                <p:cNvSpPr/>
                <p:nvPr/>
              </p:nvSpPr>
              <p:spPr>
                <a:xfrm>
                  <a:off x="3733613" y="4140979"/>
                  <a:ext cx="219456" cy="219456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ticks"/>
              <p:cNvGrpSpPr/>
              <p:nvPr/>
            </p:nvGrpSpPr>
            <p:grpSpPr>
              <a:xfrm>
                <a:off x="3826126" y="3668930"/>
                <a:ext cx="40252" cy="182880"/>
                <a:chOff x="3975489" y="3659420"/>
                <a:chExt cx="40252" cy="335847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 rot="16200000">
                  <a:off x="3995615" y="397514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>
                <a:xfrm rot="16200000">
                  <a:off x="3995615" y="390797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>
                <a:xfrm rot="16200000">
                  <a:off x="3995615" y="384080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99" name="Straight Connector 98"/>
                <p:cNvCxnSpPr/>
                <p:nvPr/>
              </p:nvCxnSpPr>
              <p:spPr>
                <a:xfrm rot="16200000">
                  <a:off x="3995615" y="377363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3995615" y="3706463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3995615" y="3639294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48" name="right side"/>
            <p:cNvGrpSpPr/>
            <p:nvPr/>
          </p:nvGrpSpPr>
          <p:grpSpPr>
            <a:xfrm>
              <a:off x="4015936" y="3213066"/>
              <a:ext cx="256735" cy="1180961"/>
              <a:chOff x="3696334" y="3213066"/>
              <a:chExt cx="256735" cy="1180961"/>
            </a:xfrm>
          </p:grpSpPr>
          <p:sp>
            <p:nvSpPr>
              <p:cNvPr id="149" name="Hexagon 148"/>
              <p:cNvSpPr/>
              <p:nvPr/>
            </p:nvSpPr>
            <p:spPr>
              <a:xfrm rot="16200000">
                <a:off x="3628933" y="3720417"/>
                <a:ext cx="429884" cy="85255"/>
              </a:xfrm>
              <a:prstGeom prst="hexagon">
                <a:avLst>
                  <a:gd name="adj" fmla="val 51829"/>
                  <a:gd name="vf" fmla="val 115470"/>
                </a:avLst>
              </a:prstGeom>
              <a:solidFill>
                <a:srgbClr val="0000A0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 rot="16200000">
                <a:off x="3737721" y="3753007"/>
                <a:ext cx="212703" cy="20126"/>
              </a:xfrm>
              <a:prstGeom prst="rect">
                <a:avLst/>
              </a:prstGeom>
              <a:solidFill>
                <a:srgbClr val="0000A0"/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 rot="16200000">
                <a:off x="3827749" y="3516250"/>
                <a:ext cx="32185" cy="3214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 rot="16200000">
                <a:off x="3815634" y="3991723"/>
                <a:ext cx="55415" cy="32704"/>
                <a:chOff x="0" y="0"/>
                <a:chExt cx="397510" cy="234950"/>
              </a:xfrm>
            </p:grpSpPr>
            <p:sp>
              <p:nvSpPr>
                <p:cNvPr id="165" name="Arc 164"/>
                <p:cNvSpPr/>
                <p:nvPr/>
              </p:nvSpPr>
              <p:spPr>
                <a:xfrm>
                  <a:off x="0" y="0"/>
                  <a:ext cx="234950" cy="234950"/>
                </a:xfrm>
                <a:prstGeom prst="arc">
                  <a:avLst>
                    <a:gd name="adj1" fmla="val 51734"/>
                    <a:gd name="adj2" fmla="val 15823609"/>
                  </a:avLst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228600" y="125896"/>
                  <a:ext cx="16891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3844857" y="3213066"/>
                <a:ext cx="0" cy="297683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3844857" y="4040938"/>
                <a:ext cx="0" cy="102224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155" name="mass"/>
              <p:cNvGrpSpPr/>
              <p:nvPr/>
            </p:nvGrpSpPr>
            <p:grpSpPr>
              <a:xfrm>
                <a:off x="3696334" y="4140979"/>
                <a:ext cx="256735" cy="253048"/>
                <a:chOff x="3696334" y="4140979"/>
                <a:chExt cx="256735" cy="253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mass text"/>
                    <p:cNvSpPr txBox="1"/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  <a:effectLst/>
                  </p:spPr>
                  <p:txBody>
                    <a:bodyPr rot="0" spcFirstLastPara="0" vert="horz" wrap="square" lIns="91440" tIns="64008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oMath>
                        </m:oMathPara>
                      </a14:m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mass text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20000"/>
                      </a:stretch>
                    </a:blipFill>
                    <a:ln w="190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4" name="Rectangle 163"/>
                <p:cNvSpPr/>
                <p:nvPr/>
              </p:nvSpPr>
              <p:spPr>
                <a:xfrm>
                  <a:off x="3733613" y="4140979"/>
                  <a:ext cx="219456" cy="219456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ticks"/>
              <p:cNvGrpSpPr/>
              <p:nvPr/>
            </p:nvGrpSpPr>
            <p:grpSpPr>
              <a:xfrm>
                <a:off x="3826126" y="3668930"/>
                <a:ext cx="40252" cy="182880"/>
                <a:chOff x="3975489" y="3659420"/>
                <a:chExt cx="40252" cy="335847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 rot="16200000">
                  <a:off x="3995615" y="397514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6200000">
                  <a:off x="3995615" y="390797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16200000">
                  <a:off x="3995615" y="384080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6200000">
                  <a:off x="3995615" y="377363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6200000">
                  <a:off x="3995615" y="3706463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16200000">
                  <a:off x="3995615" y="3639294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05" name="big pulley"/>
            <p:cNvGrpSpPr/>
            <p:nvPr/>
          </p:nvGrpSpPr>
          <p:grpSpPr>
            <a:xfrm rot="13500000">
              <a:off x="3848901" y="3040304"/>
              <a:ext cx="324937" cy="344022"/>
              <a:chOff x="-133405" y="-133513"/>
              <a:chExt cx="548815" cy="579712"/>
            </a:xfrm>
          </p:grpSpPr>
          <p:sp>
            <p:nvSpPr>
              <p:cNvPr id="109" name="Oval 108"/>
              <p:cNvSpPr/>
              <p:nvPr/>
            </p:nvSpPr>
            <p:spPr>
              <a:xfrm flipH="1">
                <a:off x="-133405" y="-133513"/>
                <a:ext cx="548815" cy="548374"/>
              </a:xfrm>
              <a:prstGeom prst="ellipse">
                <a:avLst/>
              </a:prstGeom>
              <a:solidFill>
                <a:srgbClr val="0000A0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Pentagon 109"/>
              <p:cNvSpPr/>
              <p:nvPr/>
            </p:nvSpPr>
            <p:spPr>
              <a:xfrm rot="2700000" flipH="1">
                <a:off x="92075" y="206375"/>
                <a:ext cx="356833" cy="122815"/>
              </a:xfrm>
              <a:prstGeom prst="homePlate">
                <a:avLst/>
              </a:prstGeom>
              <a:solidFill>
                <a:srgbClr val="0000A0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wall"/>
            <p:cNvGrpSpPr/>
            <p:nvPr/>
          </p:nvGrpSpPr>
          <p:grpSpPr>
            <a:xfrm>
              <a:off x="3818856" y="2947663"/>
              <a:ext cx="378575" cy="56336"/>
              <a:chOff x="0" y="0"/>
              <a:chExt cx="640080" cy="9525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0" y="0"/>
                <a:ext cx="640080" cy="91426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0000A0"/>
                </a:bgClr>
              </a:patt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pattFill prst="pct5">
                    <a:fgClr>
                      <a:sysClr val="window" lastClr="FFFFFF"/>
                    </a:fgClr>
                    <a:bgClr>
                      <a:schemeClr val="bg1"/>
                    </a:bgClr>
                  </a:patt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0" y="95250"/>
                <a:ext cx="64008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sp>
          <p:nvSpPr>
            <p:cNvPr id="101" name="Text Box 259"/>
            <p:cNvSpPr txBox="1"/>
            <p:nvPr/>
          </p:nvSpPr>
          <p:spPr>
            <a:xfrm>
              <a:off x="3562374" y="3447048"/>
              <a:ext cx="277495" cy="27495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F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2" name="Text Box 260"/>
            <p:cNvSpPr txBox="1"/>
            <p:nvPr/>
          </p:nvSpPr>
          <p:spPr>
            <a:xfrm>
              <a:off x="4163719" y="3443873"/>
              <a:ext cx="277495" cy="27495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G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14" name="ramp (newton)"/>
          <p:cNvGrpSpPr/>
          <p:nvPr/>
        </p:nvGrpSpPr>
        <p:grpSpPr>
          <a:xfrm>
            <a:off x="4081826" y="2667976"/>
            <a:ext cx="2785831" cy="1604635"/>
            <a:chOff x="4081826" y="2667976"/>
            <a:chExt cx="2785831" cy="16046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90" r="72183" b="34003"/>
            <a:stretch/>
          </p:blipFill>
          <p:spPr>
            <a:xfrm rot="4111593">
              <a:off x="6442563" y="2642698"/>
              <a:ext cx="399816" cy="450372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444197" y="2930654"/>
              <a:ext cx="2115292" cy="1109302"/>
              <a:chOff x="0" y="644998"/>
              <a:chExt cx="4982553" cy="2613662"/>
            </a:xfrm>
          </p:grpSpPr>
          <p:sp>
            <p:nvSpPr>
              <p:cNvPr id="84" name="Rectangle 83"/>
              <p:cNvSpPr/>
              <p:nvPr/>
            </p:nvSpPr>
            <p:spPr>
              <a:xfrm rot="20400000">
                <a:off x="2704780" y="1214077"/>
                <a:ext cx="970280" cy="28257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634003" y="644998"/>
                <a:ext cx="1348550" cy="640028"/>
                <a:chOff x="-545" y="61031"/>
                <a:chExt cx="1348701" cy="640244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-545" y="69398"/>
                  <a:ext cx="1300099" cy="499229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Freeform 93"/>
                <p:cNvSpPr/>
                <p:nvPr/>
              </p:nvSpPr>
              <p:spPr>
                <a:xfrm>
                  <a:off x="0" y="399245"/>
                  <a:ext cx="196140" cy="302030"/>
                </a:xfrm>
                <a:custGeom>
                  <a:avLst/>
                  <a:gdLst>
                    <a:gd name="connsiteX0" fmla="*/ 0 w 196140"/>
                    <a:gd name="connsiteY0" fmla="*/ 152047 h 302030"/>
                    <a:gd name="connsiteX1" fmla="*/ 8288 w 196140"/>
                    <a:gd name="connsiteY1" fmla="*/ 129947 h 302030"/>
                    <a:gd name="connsiteX2" fmla="*/ 11050 w 196140"/>
                    <a:gd name="connsiteY2" fmla="*/ 116134 h 302030"/>
                    <a:gd name="connsiteX3" fmla="*/ 16575 w 196140"/>
                    <a:gd name="connsiteY3" fmla="*/ 99559 h 302030"/>
                    <a:gd name="connsiteX4" fmla="*/ 19338 w 196140"/>
                    <a:gd name="connsiteY4" fmla="*/ 88509 h 302030"/>
                    <a:gd name="connsiteX5" fmla="*/ 22101 w 196140"/>
                    <a:gd name="connsiteY5" fmla="*/ 55358 h 302030"/>
                    <a:gd name="connsiteX6" fmla="*/ 24863 w 196140"/>
                    <a:gd name="connsiteY6" fmla="*/ 47071 h 302030"/>
                    <a:gd name="connsiteX7" fmla="*/ 33151 w 196140"/>
                    <a:gd name="connsiteY7" fmla="*/ 38783 h 302030"/>
                    <a:gd name="connsiteX8" fmla="*/ 35913 w 196140"/>
                    <a:gd name="connsiteY8" fmla="*/ 27733 h 302030"/>
                    <a:gd name="connsiteX9" fmla="*/ 49726 w 196140"/>
                    <a:gd name="connsiteY9" fmla="*/ 11158 h 302030"/>
                    <a:gd name="connsiteX10" fmla="*/ 58013 w 196140"/>
                    <a:gd name="connsiteY10" fmla="*/ 8395 h 302030"/>
                    <a:gd name="connsiteX11" fmla="*/ 63539 w 196140"/>
                    <a:gd name="connsiteY11" fmla="*/ 2870 h 302030"/>
                    <a:gd name="connsiteX12" fmla="*/ 107739 w 196140"/>
                    <a:gd name="connsiteY12" fmla="*/ 2870 h 302030"/>
                    <a:gd name="connsiteX13" fmla="*/ 113264 w 196140"/>
                    <a:gd name="connsiteY13" fmla="*/ 11158 h 302030"/>
                    <a:gd name="connsiteX14" fmla="*/ 110502 w 196140"/>
                    <a:gd name="connsiteY14" fmla="*/ 30495 h 302030"/>
                    <a:gd name="connsiteX15" fmla="*/ 104977 w 196140"/>
                    <a:gd name="connsiteY15" fmla="*/ 47071 h 302030"/>
                    <a:gd name="connsiteX16" fmla="*/ 99452 w 196140"/>
                    <a:gd name="connsiteY16" fmla="*/ 63646 h 302030"/>
                    <a:gd name="connsiteX17" fmla="*/ 93926 w 196140"/>
                    <a:gd name="connsiteY17" fmla="*/ 71934 h 302030"/>
                    <a:gd name="connsiteX18" fmla="*/ 91164 w 196140"/>
                    <a:gd name="connsiteY18" fmla="*/ 80221 h 302030"/>
                    <a:gd name="connsiteX19" fmla="*/ 77351 w 196140"/>
                    <a:gd name="connsiteY19" fmla="*/ 96796 h 302030"/>
                    <a:gd name="connsiteX20" fmla="*/ 63539 w 196140"/>
                    <a:gd name="connsiteY20" fmla="*/ 107847 h 302030"/>
                    <a:gd name="connsiteX21" fmla="*/ 52488 w 196140"/>
                    <a:gd name="connsiteY21" fmla="*/ 124422 h 302030"/>
                    <a:gd name="connsiteX22" fmla="*/ 35913 w 196140"/>
                    <a:gd name="connsiteY22" fmla="*/ 135472 h 302030"/>
                    <a:gd name="connsiteX23" fmla="*/ 19338 w 196140"/>
                    <a:gd name="connsiteY23" fmla="*/ 143760 h 302030"/>
                    <a:gd name="connsiteX24" fmla="*/ 16575 w 196140"/>
                    <a:gd name="connsiteY24" fmla="*/ 152047 h 302030"/>
                    <a:gd name="connsiteX25" fmla="*/ 35913 w 196140"/>
                    <a:gd name="connsiteY25" fmla="*/ 163097 h 302030"/>
                    <a:gd name="connsiteX26" fmla="*/ 55251 w 196140"/>
                    <a:gd name="connsiteY26" fmla="*/ 160335 h 302030"/>
                    <a:gd name="connsiteX27" fmla="*/ 74589 w 196140"/>
                    <a:gd name="connsiteY27" fmla="*/ 154810 h 302030"/>
                    <a:gd name="connsiteX28" fmla="*/ 96689 w 196140"/>
                    <a:gd name="connsiteY28" fmla="*/ 149285 h 302030"/>
                    <a:gd name="connsiteX29" fmla="*/ 107739 w 196140"/>
                    <a:gd name="connsiteY29" fmla="*/ 146522 h 302030"/>
                    <a:gd name="connsiteX30" fmla="*/ 179565 w 196140"/>
                    <a:gd name="connsiteY30" fmla="*/ 149285 h 302030"/>
                    <a:gd name="connsiteX31" fmla="*/ 196140 w 196140"/>
                    <a:gd name="connsiteY31" fmla="*/ 154810 h 302030"/>
                    <a:gd name="connsiteX32" fmla="*/ 193378 w 196140"/>
                    <a:gd name="connsiteY32" fmla="*/ 168622 h 302030"/>
                    <a:gd name="connsiteX33" fmla="*/ 190615 w 196140"/>
                    <a:gd name="connsiteY33" fmla="*/ 176910 h 302030"/>
                    <a:gd name="connsiteX34" fmla="*/ 174040 w 196140"/>
                    <a:gd name="connsiteY34" fmla="*/ 187960 h 302030"/>
                    <a:gd name="connsiteX35" fmla="*/ 165752 w 196140"/>
                    <a:gd name="connsiteY35" fmla="*/ 193485 h 302030"/>
                    <a:gd name="connsiteX36" fmla="*/ 149177 w 196140"/>
                    <a:gd name="connsiteY36" fmla="*/ 199010 h 302030"/>
                    <a:gd name="connsiteX37" fmla="*/ 132602 w 196140"/>
                    <a:gd name="connsiteY37" fmla="*/ 204535 h 302030"/>
                    <a:gd name="connsiteX38" fmla="*/ 107739 w 196140"/>
                    <a:gd name="connsiteY38" fmla="*/ 212823 h 302030"/>
                    <a:gd name="connsiteX39" fmla="*/ 99452 w 196140"/>
                    <a:gd name="connsiteY39" fmla="*/ 215586 h 302030"/>
                    <a:gd name="connsiteX40" fmla="*/ 91164 w 196140"/>
                    <a:gd name="connsiteY40" fmla="*/ 218348 h 302030"/>
                    <a:gd name="connsiteX41" fmla="*/ 71826 w 196140"/>
                    <a:gd name="connsiteY41" fmla="*/ 215586 h 302030"/>
                    <a:gd name="connsiteX42" fmla="*/ 66301 w 196140"/>
                    <a:gd name="connsiteY42" fmla="*/ 207298 h 302030"/>
                    <a:gd name="connsiteX43" fmla="*/ 49726 w 196140"/>
                    <a:gd name="connsiteY43" fmla="*/ 193485 h 302030"/>
                    <a:gd name="connsiteX44" fmla="*/ 35913 w 196140"/>
                    <a:gd name="connsiteY44" fmla="*/ 179673 h 302030"/>
                    <a:gd name="connsiteX45" fmla="*/ 30388 w 196140"/>
                    <a:gd name="connsiteY45" fmla="*/ 174147 h 302030"/>
                    <a:gd name="connsiteX46" fmla="*/ 8288 w 196140"/>
                    <a:gd name="connsiteY46" fmla="*/ 165860 h 302030"/>
                    <a:gd name="connsiteX47" fmla="*/ 19338 w 196140"/>
                    <a:gd name="connsiteY47" fmla="*/ 168622 h 302030"/>
                    <a:gd name="connsiteX48" fmla="*/ 27626 w 196140"/>
                    <a:gd name="connsiteY48" fmla="*/ 174147 h 302030"/>
                    <a:gd name="connsiteX49" fmla="*/ 35913 w 196140"/>
                    <a:gd name="connsiteY49" fmla="*/ 185198 h 302030"/>
                    <a:gd name="connsiteX50" fmla="*/ 33151 w 196140"/>
                    <a:gd name="connsiteY50" fmla="*/ 218348 h 302030"/>
                    <a:gd name="connsiteX51" fmla="*/ 41438 w 196140"/>
                    <a:gd name="connsiteY51" fmla="*/ 221111 h 302030"/>
                    <a:gd name="connsiteX52" fmla="*/ 77351 w 196140"/>
                    <a:gd name="connsiteY52" fmla="*/ 226636 h 302030"/>
                    <a:gd name="connsiteX53" fmla="*/ 88401 w 196140"/>
                    <a:gd name="connsiteY53" fmla="*/ 251499 h 302030"/>
                    <a:gd name="connsiteX54" fmla="*/ 93926 w 196140"/>
                    <a:gd name="connsiteY54" fmla="*/ 268074 h 302030"/>
                    <a:gd name="connsiteX55" fmla="*/ 96689 w 196140"/>
                    <a:gd name="connsiteY55" fmla="*/ 279124 h 302030"/>
                    <a:gd name="connsiteX56" fmla="*/ 104977 w 196140"/>
                    <a:gd name="connsiteY56" fmla="*/ 301224 h 302030"/>
                    <a:gd name="connsiteX57" fmla="*/ 118789 w 196140"/>
                    <a:gd name="connsiteY57" fmla="*/ 301224 h 302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196140" h="302030">
                      <a:moveTo>
                        <a:pt x="0" y="152047"/>
                      </a:moveTo>
                      <a:cubicBezTo>
                        <a:pt x="1685" y="147835"/>
                        <a:pt x="6846" y="135713"/>
                        <a:pt x="8288" y="129947"/>
                      </a:cubicBezTo>
                      <a:cubicBezTo>
                        <a:pt x="9427" y="125392"/>
                        <a:pt x="9815" y="120664"/>
                        <a:pt x="11050" y="116134"/>
                      </a:cubicBezTo>
                      <a:cubicBezTo>
                        <a:pt x="12582" y="110515"/>
                        <a:pt x="15162" y="105209"/>
                        <a:pt x="16575" y="99559"/>
                      </a:cubicBezTo>
                      <a:lnTo>
                        <a:pt x="19338" y="88509"/>
                      </a:lnTo>
                      <a:cubicBezTo>
                        <a:pt x="20259" y="77459"/>
                        <a:pt x="20636" y="66349"/>
                        <a:pt x="22101" y="55358"/>
                      </a:cubicBezTo>
                      <a:cubicBezTo>
                        <a:pt x="22486" y="52472"/>
                        <a:pt x="23248" y="49494"/>
                        <a:pt x="24863" y="47071"/>
                      </a:cubicBezTo>
                      <a:cubicBezTo>
                        <a:pt x="27030" y="43820"/>
                        <a:pt x="30388" y="41546"/>
                        <a:pt x="33151" y="38783"/>
                      </a:cubicBezTo>
                      <a:cubicBezTo>
                        <a:pt x="34072" y="35100"/>
                        <a:pt x="34418" y="31223"/>
                        <a:pt x="35913" y="27733"/>
                      </a:cubicBezTo>
                      <a:cubicBezTo>
                        <a:pt x="37952" y="22975"/>
                        <a:pt x="45742" y="13814"/>
                        <a:pt x="49726" y="11158"/>
                      </a:cubicBezTo>
                      <a:cubicBezTo>
                        <a:pt x="52149" y="9543"/>
                        <a:pt x="55251" y="9316"/>
                        <a:pt x="58013" y="8395"/>
                      </a:cubicBezTo>
                      <a:cubicBezTo>
                        <a:pt x="59855" y="6553"/>
                        <a:pt x="61044" y="3618"/>
                        <a:pt x="63539" y="2870"/>
                      </a:cubicBezTo>
                      <a:cubicBezTo>
                        <a:pt x="80871" y="-2329"/>
                        <a:pt x="90407" y="704"/>
                        <a:pt x="107739" y="2870"/>
                      </a:cubicBezTo>
                      <a:cubicBezTo>
                        <a:pt x="109581" y="5633"/>
                        <a:pt x="112934" y="7854"/>
                        <a:pt x="113264" y="11158"/>
                      </a:cubicBezTo>
                      <a:cubicBezTo>
                        <a:pt x="113912" y="17637"/>
                        <a:pt x="111966" y="24151"/>
                        <a:pt x="110502" y="30495"/>
                      </a:cubicBezTo>
                      <a:cubicBezTo>
                        <a:pt x="109192" y="36170"/>
                        <a:pt x="106819" y="41546"/>
                        <a:pt x="104977" y="47071"/>
                      </a:cubicBezTo>
                      <a:lnTo>
                        <a:pt x="99452" y="63646"/>
                      </a:lnTo>
                      <a:cubicBezTo>
                        <a:pt x="98402" y="66796"/>
                        <a:pt x="95768" y="69171"/>
                        <a:pt x="93926" y="71934"/>
                      </a:cubicBezTo>
                      <a:cubicBezTo>
                        <a:pt x="93005" y="74696"/>
                        <a:pt x="92466" y="77617"/>
                        <a:pt x="91164" y="80221"/>
                      </a:cubicBezTo>
                      <a:cubicBezTo>
                        <a:pt x="88059" y="86432"/>
                        <a:pt x="82590" y="92430"/>
                        <a:pt x="77351" y="96796"/>
                      </a:cubicBezTo>
                      <a:cubicBezTo>
                        <a:pt x="70099" y="102839"/>
                        <a:pt x="68899" y="100700"/>
                        <a:pt x="63539" y="107847"/>
                      </a:cubicBezTo>
                      <a:cubicBezTo>
                        <a:pt x="59555" y="113159"/>
                        <a:pt x="56172" y="118897"/>
                        <a:pt x="52488" y="124422"/>
                      </a:cubicBezTo>
                      <a:cubicBezTo>
                        <a:pt x="48804" y="129947"/>
                        <a:pt x="41438" y="131789"/>
                        <a:pt x="35913" y="135472"/>
                      </a:cubicBezTo>
                      <a:cubicBezTo>
                        <a:pt x="25202" y="142613"/>
                        <a:pt x="30776" y="139947"/>
                        <a:pt x="19338" y="143760"/>
                      </a:cubicBezTo>
                      <a:cubicBezTo>
                        <a:pt x="18417" y="146522"/>
                        <a:pt x="16575" y="149135"/>
                        <a:pt x="16575" y="152047"/>
                      </a:cubicBezTo>
                      <a:cubicBezTo>
                        <a:pt x="16575" y="164893"/>
                        <a:pt x="25187" y="161310"/>
                        <a:pt x="35913" y="163097"/>
                      </a:cubicBezTo>
                      <a:cubicBezTo>
                        <a:pt x="42359" y="162176"/>
                        <a:pt x="48845" y="161500"/>
                        <a:pt x="55251" y="160335"/>
                      </a:cubicBezTo>
                      <a:cubicBezTo>
                        <a:pt x="69037" y="157828"/>
                        <a:pt x="62767" y="158034"/>
                        <a:pt x="74589" y="154810"/>
                      </a:cubicBezTo>
                      <a:cubicBezTo>
                        <a:pt x="81915" y="152812"/>
                        <a:pt x="89322" y="151127"/>
                        <a:pt x="96689" y="149285"/>
                      </a:cubicBezTo>
                      <a:lnTo>
                        <a:pt x="107739" y="146522"/>
                      </a:lnTo>
                      <a:cubicBezTo>
                        <a:pt x="131681" y="147443"/>
                        <a:pt x="155710" y="147048"/>
                        <a:pt x="179565" y="149285"/>
                      </a:cubicBezTo>
                      <a:cubicBezTo>
                        <a:pt x="185363" y="149829"/>
                        <a:pt x="196140" y="154810"/>
                        <a:pt x="196140" y="154810"/>
                      </a:cubicBezTo>
                      <a:cubicBezTo>
                        <a:pt x="195219" y="159414"/>
                        <a:pt x="194517" y="164067"/>
                        <a:pt x="193378" y="168622"/>
                      </a:cubicBezTo>
                      <a:cubicBezTo>
                        <a:pt x="192672" y="171447"/>
                        <a:pt x="192674" y="174851"/>
                        <a:pt x="190615" y="176910"/>
                      </a:cubicBezTo>
                      <a:cubicBezTo>
                        <a:pt x="185920" y="181605"/>
                        <a:pt x="179565" y="184277"/>
                        <a:pt x="174040" y="187960"/>
                      </a:cubicBezTo>
                      <a:lnTo>
                        <a:pt x="165752" y="193485"/>
                      </a:lnTo>
                      <a:cubicBezTo>
                        <a:pt x="160906" y="196715"/>
                        <a:pt x="154702" y="197168"/>
                        <a:pt x="149177" y="199010"/>
                      </a:cubicBezTo>
                      <a:lnTo>
                        <a:pt x="132602" y="204535"/>
                      </a:lnTo>
                      <a:lnTo>
                        <a:pt x="107739" y="212823"/>
                      </a:lnTo>
                      <a:lnTo>
                        <a:pt x="99452" y="215586"/>
                      </a:lnTo>
                      <a:lnTo>
                        <a:pt x="91164" y="218348"/>
                      </a:lnTo>
                      <a:cubicBezTo>
                        <a:pt x="84718" y="217427"/>
                        <a:pt x="77776" y="218230"/>
                        <a:pt x="71826" y="215586"/>
                      </a:cubicBezTo>
                      <a:cubicBezTo>
                        <a:pt x="68792" y="214238"/>
                        <a:pt x="68427" y="209849"/>
                        <a:pt x="66301" y="207298"/>
                      </a:cubicBezTo>
                      <a:cubicBezTo>
                        <a:pt x="59654" y="199322"/>
                        <a:pt x="57874" y="198917"/>
                        <a:pt x="49726" y="193485"/>
                      </a:cubicBezTo>
                      <a:cubicBezTo>
                        <a:pt x="40253" y="179276"/>
                        <a:pt x="49070" y="190199"/>
                        <a:pt x="35913" y="179673"/>
                      </a:cubicBezTo>
                      <a:cubicBezTo>
                        <a:pt x="33879" y="178046"/>
                        <a:pt x="32422" y="175774"/>
                        <a:pt x="30388" y="174147"/>
                      </a:cubicBezTo>
                      <a:cubicBezTo>
                        <a:pt x="23243" y="168430"/>
                        <a:pt x="18216" y="165860"/>
                        <a:pt x="8288" y="165860"/>
                      </a:cubicBezTo>
                      <a:cubicBezTo>
                        <a:pt x="4491" y="165860"/>
                        <a:pt x="15655" y="167701"/>
                        <a:pt x="19338" y="168622"/>
                      </a:cubicBezTo>
                      <a:cubicBezTo>
                        <a:pt x="22101" y="170464"/>
                        <a:pt x="24517" y="172981"/>
                        <a:pt x="27626" y="174147"/>
                      </a:cubicBezTo>
                      <a:cubicBezTo>
                        <a:pt x="43101" y="179950"/>
                        <a:pt x="45169" y="171314"/>
                        <a:pt x="35913" y="185198"/>
                      </a:cubicBezTo>
                      <a:cubicBezTo>
                        <a:pt x="32077" y="196706"/>
                        <a:pt x="26102" y="206013"/>
                        <a:pt x="33151" y="218348"/>
                      </a:cubicBezTo>
                      <a:cubicBezTo>
                        <a:pt x="34596" y="220876"/>
                        <a:pt x="38638" y="220311"/>
                        <a:pt x="41438" y="221111"/>
                      </a:cubicBezTo>
                      <a:cubicBezTo>
                        <a:pt x="56657" y="225459"/>
                        <a:pt x="57326" y="224411"/>
                        <a:pt x="77351" y="226636"/>
                      </a:cubicBezTo>
                      <a:cubicBezTo>
                        <a:pt x="86108" y="239770"/>
                        <a:pt x="81825" y="231771"/>
                        <a:pt x="88401" y="251499"/>
                      </a:cubicBezTo>
                      <a:lnTo>
                        <a:pt x="93926" y="268074"/>
                      </a:lnTo>
                      <a:cubicBezTo>
                        <a:pt x="95126" y="271676"/>
                        <a:pt x="95865" y="275418"/>
                        <a:pt x="96689" y="279124"/>
                      </a:cubicBezTo>
                      <a:cubicBezTo>
                        <a:pt x="97496" y="282757"/>
                        <a:pt x="98690" y="298530"/>
                        <a:pt x="104977" y="301224"/>
                      </a:cubicBezTo>
                      <a:cubicBezTo>
                        <a:pt x="109209" y="303038"/>
                        <a:pt x="114185" y="301224"/>
                        <a:pt x="118789" y="301224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1299574" y="61031"/>
                  <a:ext cx="48582" cy="265202"/>
                </a:xfrm>
                <a:custGeom>
                  <a:avLst/>
                  <a:gdLst>
                    <a:gd name="connsiteX0" fmla="*/ 4381 w 48582"/>
                    <a:gd name="connsiteY0" fmla="*/ 0 h 265203"/>
                    <a:gd name="connsiteX1" fmla="*/ 9906 w 48582"/>
                    <a:gd name="connsiteY1" fmla="*/ 13812 h 265203"/>
                    <a:gd name="connsiteX2" fmla="*/ 1619 w 48582"/>
                    <a:gd name="connsiteY2" fmla="*/ 35913 h 265203"/>
                    <a:gd name="connsiteX3" fmla="*/ 4381 w 48582"/>
                    <a:gd name="connsiteY3" fmla="*/ 44200 h 265203"/>
                    <a:gd name="connsiteX4" fmla="*/ 18194 w 48582"/>
                    <a:gd name="connsiteY4" fmla="*/ 60775 h 265203"/>
                    <a:gd name="connsiteX5" fmla="*/ 26481 w 48582"/>
                    <a:gd name="connsiteY5" fmla="*/ 66300 h 265203"/>
                    <a:gd name="connsiteX6" fmla="*/ 29244 w 48582"/>
                    <a:gd name="connsiteY6" fmla="*/ 91163 h 265203"/>
                    <a:gd name="connsiteX7" fmla="*/ 32007 w 48582"/>
                    <a:gd name="connsiteY7" fmla="*/ 99451 h 265203"/>
                    <a:gd name="connsiteX8" fmla="*/ 26481 w 48582"/>
                    <a:gd name="connsiteY8" fmla="*/ 121551 h 265203"/>
                    <a:gd name="connsiteX9" fmla="*/ 18194 w 48582"/>
                    <a:gd name="connsiteY9" fmla="*/ 127076 h 265203"/>
                    <a:gd name="connsiteX10" fmla="*/ 15431 w 48582"/>
                    <a:gd name="connsiteY10" fmla="*/ 135364 h 265203"/>
                    <a:gd name="connsiteX11" fmla="*/ 7144 w 48582"/>
                    <a:gd name="connsiteY11" fmla="*/ 140889 h 265203"/>
                    <a:gd name="connsiteX12" fmla="*/ 1619 w 48582"/>
                    <a:gd name="connsiteY12" fmla="*/ 157464 h 265203"/>
                    <a:gd name="connsiteX13" fmla="*/ 12669 w 48582"/>
                    <a:gd name="connsiteY13" fmla="*/ 226528 h 265203"/>
                    <a:gd name="connsiteX14" fmla="*/ 18194 w 48582"/>
                    <a:gd name="connsiteY14" fmla="*/ 234815 h 265203"/>
                    <a:gd name="connsiteX15" fmla="*/ 26481 w 48582"/>
                    <a:gd name="connsiteY15" fmla="*/ 251390 h 265203"/>
                    <a:gd name="connsiteX16" fmla="*/ 34769 w 48582"/>
                    <a:gd name="connsiteY16" fmla="*/ 254153 h 265203"/>
                    <a:gd name="connsiteX17" fmla="*/ 48582 w 48582"/>
                    <a:gd name="connsiteY17" fmla="*/ 265203 h 265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8582" h="265203">
                      <a:moveTo>
                        <a:pt x="4381" y="0"/>
                      </a:moveTo>
                      <a:cubicBezTo>
                        <a:pt x="6223" y="4604"/>
                        <a:pt x="9413" y="8878"/>
                        <a:pt x="9906" y="13812"/>
                      </a:cubicBezTo>
                      <a:cubicBezTo>
                        <a:pt x="10945" y="24202"/>
                        <a:pt x="6600" y="28441"/>
                        <a:pt x="1619" y="35913"/>
                      </a:cubicBezTo>
                      <a:cubicBezTo>
                        <a:pt x="2540" y="38675"/>
                        <a:pt x="3079" y="41596"/>
                        <a:pt x="4381" y="44200"/>
                      </a:cubicBezTo>
                      <a:cubicBezTo>
                        <a:pt x="7486" y="50411"/>
                        <a:pt x="12955" y="56409"/>
                        <a:pt x="18194" y="60775"/>
                      </a:cubicBezTo>
                      <a:cubicBezTo>
                        <a:pt x="20745" y="62900"/>
                        <a:pt x="23719" y="64458"/>
                        <a:pt x="26481" y="66300"/>
                      </a:cubicBezTo>
                      <a:cubicBezTo>
                        <a:pt x="27402" y="74588"/>
                        <a:pt x="27873" y="82938"/>
                        <a:pt x="29244" y="91163"/>
                      </a:cubicBezTo>
                      <a:cubicBezTo>
                        <a:pt x="29723" y="94036"/>
                        <a:pt x="32007" y="96539"/>
                        <a:pt x="32007" y="99451"/>
                      </a:cubicBezTo>
                      <a:cubicBezTo>
                        <a:pt x="32007" y="99968"/>
                        <a:pt x="28662" y="118825"/>
                        <a:pt x="26481" y="121551"/>
                      </a:cubicBezTo>
                      <a:cubicBezTo>
                        <a:pt x="24407" y="124143"/>
                        <a:pt x="20956" y="125234"/>
                        <a:pt x="18194" y="127076"/>
                      </a:cubicBezTo>
                      <a:cubicBezTo>
                        <a:pt x="17273" y="129839"/>
                        <a:pt x="17250" y="133090"/>
                        <a:pt x="15431" y="135364"/>
                      </a:cubicBezTo>
                      <a:cubicBezTo>
                        <a:pt x="13357" y="137957"/>
                        <a:pt x="8904" y="138074"/>
                        <a:pt x="7144" y="140889"/>
                      </a:cubicBezTo>
                      <a:cubicBezTo>
                        <a:pt x="4057" y="145828"/>
                        <a:pt x="1619" y="157464"/>
                        <a:pt x="1619" y="157464"/>
                      </a:cubicBezTo>
                      <a:cubicBezTo>
                        <a:pt x="5687" y="246983"/>
                        <a:pt x="-10176" y="199115"/>
                        <a:pt x="12669" y="226528"/>
                      </a:cubicBezTo>
                      <a:cubicBezTo>
                        <a:pt x="14794" y="229078"/>
                        <a:pt x="16352" y="232053"/>
                        <a:pt x="18194" y="234815"/>
                      </a:cubicBezTo>
                      <a:cubicBezTo>
                        <a:pt x="20014" y="240275"/>
                        <a:pt x="21612" y="247495"/>
                        <a:pt x="26481" y="251390"/>
                      </a:cubicBezTo>
                      <a:cubicBezTo>
                        <a:pt x="28755" y="253209"/>
                        <a:pt x="32164" y="252851"/>
                        <a:pt x="34769" y="254153"/>
                      </a:cubicBezTo>
                      <a:cubicBezTo>
                        <a:pt x="41740" y="257638"/>
                        <a:pt x="43442" y="260063"/>
                        <a:pt x="48582" y="265203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0" y="1913325"/>
                <a:ext cx="4260412" cy="914400"/>
                <a:chOff x="0" y="0"/>
                <a:chExt cx="4260412" cy="91440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0" y="914400"/>
                  <a:ext cx="2691130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2" name="Rectangle 91"/>
                <p:cNvSpPr/>
                <p:nvPr/>
              </p:nvSpPr>
              <p:spPr>
                <a:xfrm rot="20376117">
                  <a:off x="99892" y="0"/>
                  <a:ext cx="4160520" cy="164592"/>
                </a:xfrm>
                <a:prstGeom prst="rect">
                  <a:avLst/>
                </a:prstGeom>
                <a:pattFill prst="wdDnDiag">
                  <a:fgClr>
                    <a:schemeClr val="bg1"/>
                  </a:fgClr>
                  <a:bgClr>
                    <a:srgbClr val="0000A0"/>
                  </a:bgClr>
                </a:patt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2465150" y="1337022"/>
                <a:ext cx="1330265" cy="1921638"/>
                <a:chOff x="-55213" y="0"/>
                <a:chExt cx="1330265" cy="1921638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53143" y="0"/>
                  <a:ext cx="621909" cy="1692939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prstDash val="sysDash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-55213" y="7683"/>
                  <a:ext cx="709442" cy="276358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prstDash val="sysDash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653143" y="15368"/>
                  <a:ext cx="0" cy="1906270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082440" y="2995627"/>
              <a:ext cx="1638910" cy="1104027"/>
              <a:chOff x="-677064" y="783539"/>
              <a:chExt cx="2720563" cy="1832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 Box 16"/>
                  <p:cNvSpPr txBox="1"/>
                  <p:nvPr/>
                </p:nvSpPr>
                <p:spPr>
                  <a:xfrm>
                    <a:off x="-677064" y="783539"/>
                    <a:ext cx="948499" cy="3797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𝑃𝐴𝑅𝐴𝐿𝐿𝐸𝐿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77064" y="783539"/>
                    <a:ext cx="948499" cy="3797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452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 Box 17"/>
                  <p:cNvSpPr txBox="1"/>
                  <p:nvPr/>
                </p:nvSpPr>
                <p:spPr>
                  <a:xfrm>
                    <a:off x="115971" y="2247306"/>
                    <a:ext cx="486080" cy="36883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71" y="2247306"/>
                    <a:ext cx="486080" cy="36883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216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 Box 18"/>
                  <p:cNvSpPr txBox="1"/>
                  <p:nvPr/>
                </p:nvSpPr>
                <p:spPr>
                  <a:xfrm>
                    <a:off x="866134" y="2068692"/>
                    <a:ext cx="1177365" cy="37814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𝑃𝐸𝑅𝑃𝐸𝑁𝐷𝐼𝐶𝑈𝐿𝐴𝑅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134" y="2068692"/>
                    <a:ext cx="1177365" cy="37814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3932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Arc 76"/>
            <p:cNvSpPr/>
            <p:nvPr/>
          </p:nvSpPr>
          <p:spPr>
            <a:xfrm>
              <a:off x="4081826" y="3436519"/>
              <a:ext cx="932902" cy="836092"/>
            </a:xfrm>
            <a:prstGeom prst="arc">
              <a:avLst>
                <a:gd name="adj1" fmla="val 20290743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26"/>
                <p:cNvSpPr txBox="1"/>
                <p:nvPr/>
              </p:nvSpPr>
              <p:spPr>
                <a:xfrm>
                  <a:off x="4922080" y="3626179"/>
                  <a:ext cx="292728" cy="22193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50" dirty="0" smtClean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5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sz="9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080" y="3626179"/>
                  <a:ext cx="292728" cy="221937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 rot="5400000">
              <a:off x="5535899" y="2916880"/>
              <a:ext cx="505099" cy="671169"/>
            </a:xfrm>
            <a:prstGeom prst="arc">
              <a:avLst>
                <a:gd name="adj1" fmla="val 20290743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8"/>
                <p:cNvSpPr txBox="1"/>
                <p:nvPr/>
              </p:nvSpPr>
              <p:spPr>
                <a:xfrm>
                  <a:off x="5703248" y="3463687"/>
                  <a:ext cx="343221" cy="27315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50" dirty="0" smtClean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5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sz="9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248" y="3463687"/>
                  <a:ext cx="343221" cy="2731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cart on track (changing)"/>
          <p:cNvGrpSpPr/>
          <p:nvPr/>
        </p:nvGrpSpPr>
        <p:grpSpPr>
          <a:xfrm>
            <a:off x="921815" y="8194363"/>
            <a:ext cx="6119065" cy="1262627"/>
            <a:chOff x="1400749" y="8488196"/>
            <a:chExt cx="5158740" cy="1064475"/>
          </a:xfrm>
        </p:grpSpPr>
        <p:sp>
          <p:nvSpPr>
            <p:cNvPr id="167" name="Rectangle 166"/>
            <p:cNvSpPr/>
            <p:nvPr/>
          </p:nvSpPr>
          <p:spPr>
            <a:xfrm>
              <a:off x="1421704" y="8995394"/>
              <a:ext cx="5135880" cy="106680"/>
            </a:xfrm>
            <a:prstGeom prst="rect">
              <a:avLst/>
            </a:prstGeom>
            <a:pattFill prst="ltUpDiag">
              <a:fgClr>
                <a:schemeClr val="bg1">
                  <a:lumMod val="75000"/>
                </a:schemeClr>
              </a:fgClr>
              <a:bgClr>
                <a:srgbClr val="0000A0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6"/>
                <p:cNvSpPr txBox="1"/>
                <p:nvPr/>
              </p:nvSpPr>
              <p:spPr>
                <a:xfrm>
                  <a:off x="1642049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049" y="8488196"/>
                  <a:ext cx="706755" cy="3086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 Box 17"/>
                <p:cNvSpPr txBox="1"/>
                <p:nvPr/>
              </p:nvSpPr>
              <p:spPr>
                <a:xfrm>
                  <a:off x="2353884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884" y="8488196"/>
                  <a:ext cx="706755" cy="3086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 Box 18"/>
                <p:cNvSpPr txBox="1"/>
                <p:nvPr/>
              </p:nvSpPr>
              <p:spPr>
                <a:xfrm>
                  <a:off x="3670239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239" y="8488196"/>
                  <a:ext cx="706755" cy="30861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 Box 19"/>
                <p:cNvSpPr txBox="1"/>
                <p:nvPr/>
              </p:nvSpPr>
              <p:spPr>
                <a:xfrm>
                  <a:off x="5760659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1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659" y="8488196"/>
                  <a:ext cx="706755" cy="308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/>
            <p:cNvGrpSpPr/>
            <p:nvPr/>
          </p:nvGrpSpPr>
          <p:grpSpPr>
            <a:xfrm>
              <a:off x="1400749" y="9193261"/>
              <a:ext cx="5158740" cy="359410"/>
              <a:chOff x="0" y="-77088"/>
              <a:chExt cx="5158740" cy="35941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0" y="-77088"/>
                <a:ext cx="5158740" cy="101600"/>
                <a:chOff x="0" y="-77088"/>
                <a:chExt cx="5158740" cy="101600"/>
              </a:xfrm>
            </p:grpSpPr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0" y="-26288"/>
                  <a:ext cx="5158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529167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1266770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2581226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4657233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 Box 20"/>
                  <p:cNvSpPr txBox="1"/>
                  <p:nvPr/>
                </p:nvSpPr>
                <p:spPr>
                  <a:xfrm>
                    <a:off x="351367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6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367" y="-26288"/>
                    <a:ext cx="365760" cy="308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 Box 21"/>
                  <p:cNvSpPr txBox="1"/>
                  <p:nvPr/>
                </p:nvSpPr>
                <p:spPr>
                  <a:xfrm>
                    <a:off x="1084737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737" y="-26288"/>
                    <a:ext cx="365760" cy="308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 Box 22"/>
                  <p:cNvSpPr txBox="1"/>
                  <p:nvPr/>
                </p:nvSpPr>
                <p:spPr>
                  <a:xfrm>
                    <a:off x="2399193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193" y="-26288"/>
                    <a:ext cx="365760" cy="3086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 Box 23"/>
                  <p:cNvSpPr txBox="1"/>
                  <p:nvPr/>
                </p:nvSpPr>
                <p:spPr>
                  <a:xfrm>
                    <a:off x="4470966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9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966" y="-26288"/>
                    <a:ext cx="365760" cy="30861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3" name="cart"/>
            <p:cNvGrpSpPr/>
            <p:nvPr/>
          </p:nvGrpSpPr>
          <p:grpSpPr>
            <a:xfrm>
              <a:off x="2411034" y="8823944"/>
              <a:ext cx="497204" cy="169545"/>
              <a:chOff x="0" y="0"/>
              <a:chExt cx="463550" cy="158750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00A0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4" name="cart"/>
            <p:cNvGrpSpPr/>
            <p:nvPr/>
          </p:nvGrpSpPr>
          <p:grpSpPr>
            <a:xfrm>
              <a:off x="3727389" y="8823944"/>
              <a:ext cx="497204" cy="169545"/>
              <a:chOff x="0" y="0"/>
              <a:chExt cx="463550" cy="158750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00A0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5" name="cart"/>
            <p:cNvGrpSpPr/>
            <p:nvPr/>
          </p:nvGrpSpPr>
          <p:grpSpPr>
            <a:xfrm>
              <a:off x="5817809" y="8823944"/>
              <a:ext cx="497204" cy="169545"/>
              <a:chOff x="0" y="0"/>
              <a:chExt cx="463550" cy="158750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00A0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6" name="cart"/>
            <p:cNvGrpSpPr/>
            <p:nvPr/>
          </p:nvGrpSpPr>
          <p:grpSpPr>
            <a:xfrm>
              <a:off x="1699199" y="8823944"/>
              <a:ext cx="497204" cy="169545"/>
              <a:chOff x="0" y="0"/>
              <a:chExt cx="463550" cy="15875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00A0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8" name="vector addition (circ_motion)"/>
          <p:cNvGrpSpPr/>
          <p:nvPr/>
        </p:nvGrpSpPr>
        <p:grpSpPr>
          <a:xfrm>
            <a:off x="6160243" y="7075636"/>
            <a:ext cx="1042669" cy="1044575"/>
            <a:chOff x="3364865" y="4358322"/>
            <a:chExt cx="1042669" cy="1044575"/>
          </a:xfrm>
        </p:grpSpPr>
        <p:grpSp>
          <p:nvGrpSpPr>
            <p:cNvPr id="238" name="Group 237"/>
            <p:cNvGrpSpPr/>
            <p:nvPr/>
          </p:nvGrpSpPr>
          <p:grpSpPr>
            <a:xfrm>
              <a:off x="3385820" y="4358322"/>
              <a:ext cx="1021714" cy="697230"/>
              <a:chOff x="0" y="0"/>
              <a:chExt cx="1022252" cy="697523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05154" y="41030"/>
                <a:ext cx="604520" cy="635000"/>
                <a:chOff x="0" y="0"/>
                <a:chExt cx="604520" cy="63500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>
                  <a:off x="177800" y="5080"/>
                  <a:ext cx="426720" cy="297180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0" y="299720"/>
                  <a:ext cx="601980" cy="335280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headEnd type="oval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V="1">
                  <a:off x="0" y="0"/>
                  <a:ext cx="175260" cy="630555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headEnd type="none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 Box 22"/>
                  <p:cNvSpPr txBox="1"/>
                  <p:nvPr/>
                </p:nvSpPr>
                <p:spPr>
                  <a:xfrm>
                    <a:off x="509954" y="0"/>
                    <a:ext cx="44196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954" y="0"/>
                    <a:ext cx="441960" cy="30480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5278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 Box 30"/>
                  <p:cNvSpPr txBox="1"/>
                  <p:nvPr/>
                </p:nvSpPr>
                <p:spPr>
                  <a:xfrm>
                    <a:off x="0" y="41030"/>
                    <a:ext cx="44196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2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41030"/>
                    <a:ext cx="441960" cy="30480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 Box 31"/>
                  <p:cNvSpPr txBox="1"/>
                  <p:nvPr/>
                </p:nvSpPr>
                <p:spPr>
                  <a:xfrm>
                    <a:off x="580292" y="392723"/>
                    <a:ext cx="44196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292" y="392723"/>
                    <a:ext cx="441960" cy="30480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 Box 32"/>
                <p:cNvSpPr txBox="1"/>
                <p:nvPr/>
              </p:nvSpPr>
              <p:spPr>
                <a:xfrm>
                  <a:off x="3364865" y="5098097"/>
                  <a:ext cx="1025525" cy="3048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865" y="5098097"/>
                  <a:ext cx="1025525" cy="304800"/>
                </a:xfrm>
                <a:prstGeom prst="rect">
                  <a:avLst/>
                </a:prstGeom>
                <a:blipFill>
                  <a:blip r:embed="rId38"/>
                  <a:stretch>
                    <a:fillRect r="-238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target (measurement_uncertainty)"/>
          <p:cNvGrpSpPr/>
          <p:nvPr/>
        </p:nvGrpSpPr>
        <p:grpSpPr>
          <a:xfrm>
            <a:off x="5789199" y="5625220"/>
            <a:ext cx="1337996" cy="1337996"/>
            <a:chOff x="3412568" y="5596311"/>
            <a:chExt cx="1102057" cy="1102057"/>
          </a:xfrm>
        </p:grpSpPr>
        <p:grpSp>
          <p:nvGrpSpPr>
            <p:cNvPr id="20" name="Group 19"/>
            <p:cNvGrpSpPr/>
            <p:nvPr/>
          </p:nvGrpSpPr>
          <p:grpSpPr>
            <a:xfrm>
              <a:off x="3412568" y="5596311"/>
              <a:ext cx="1102057" cy="1102057"/>
              <a:chOff x="3321128" y="5609646"/>
              <a:chExt cx="1102057" cy="110205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321128" y="5609646"/>
                <a:ext cx="1102057" cy="110205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518090" y="5806608"/>
                <a:ext cx="708132" cy="70813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722629" y="6011147"/>
                <a:ext cx="299055" cy="29905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05264" y="5811114"/>
              <a:ext cx="882474" cy="680521"/>
              <a:chOff x="3505264" y="5811114"/>
              <a:chExt cx="882474" cy="680521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659505" y="6220655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46383" y="6331238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854136" y="6436771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3505264" y="6224563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851088" y="6123180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3988165" y="6193223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4157960" y="6156324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4332874" y="6018265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4229691" y="5811114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779573" y="5844230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985957" y="6054150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4058260" y="5815754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6" y="5670587"/>
            <a:ext cx="3343650" cy="2397625"/>
          </a:xfrm>
          <a:prstGeom prst="rect">
            <a:avLst/>
          </a:prstGeom>
        </p:spPr>
      </p:pic>
      <p:grpSp>
        <p:nvGrpSpPr>
          <p:cNvPr id="25" name="impulse graph (impulse)"/>
          <p:cNvGrpSpPr/>
          <p:nvPr/>
        </p:nvGrpSpPr>
        <p:grpSpPr>
          <a:xfrm>
            <a:off x="4797029" y="4147305"/>
            <a:ext cx="2450375" cy="1458408"/>
            <a:chOff x="1533815" y="1172910"/>
            <a:chExt cx="3700247" cy="2202302"/>
          </a:xfrm>
        </p:grpSpPr>
        <p:cxnSp>
          <p:nvCxnSpPr>
            <p:cNvPr id="268" name="Straight Arrow Connector 267"/>
            <p:cNvCxnSpPr/>
            <p:nvPr/>
          </p:nvCxnSpPr>
          <p:spPr>
            <a:xfrm flipV="1">
              <a:off x="1893455" y="1209964"/>
              <a:ext cx="0" cy="17087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1533815" y="1209963"/>
                  <a:ext cx="402706" cy="505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815" y="1209963"/>
                  <a:ext cx="402706" cy="505860"/>
                </a:xfrm>
                <a:prstGeom prst="rect">
                  <a:avLst/>
                </a:prstGeom>
                <a:blipFill>
                  <a:blip r:embed="rId40"/>
                  <a:stretch>
                    <a:fillRect t="-6000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TextBox 269"/>
            <p:cNvSpPr txBox="1"/>
            <p:nvPr/>
          </p:nvSpPr>
          <p:spPr>
            <a:xfrm>
              <a:off x="4430498" y="2904988"/>
              <a:ext cx="803564" cy="47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time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2039620" y="1172910"/>
              <a:ext cx="2811780" cy="1745781"/>
            </a:xfrm>
            <a:custGeom>
              <a:avLst/>
              <a:gdLst>
                <a:gd name="connsiteX0" fmla="*/ 0 w 3154680"/>
                <a:gd name="connsiteY0" fmla="*/ 1916742 h 1924362"/>
                <a:gd name="connsiteX1" fmla="*/ 251460 w 3154680"/>
                <a:gd name="connsiteY1" fmla="*/ 1733862 h 1924362"/>
                <a:gd name="connsiteX2" fmla="*/ 327660 w 3154680"/>
                <a:gd name="connsiteY2" fmla="*/ 1288092 h 1924362"/>
                <a:gd name="connsiteX3" fmla="*/ 449580 w 3154680"/>
                <a:gd name="connsiteY3" fmla="*/ 1242372 h 1924362"/>
                <a:gd name="connsiteX4" fmla="*/ 567690 w 3154680"/>
                <a:gd name="connsiteY4" fmla="*/ 1109022 h 1924362"/>
                <a:gd name="connsiteX5" fmla="*/ 579120 w 3154680"/>
                <a:gd name="connsiteY5" fmla="*/ 792792 h 1924362"/>
                <a:gd name="connsiteX6" fmla="*/ 788670 w 3154680"/>
                <a:gd name="connsiteY6" fmla="*/ 632772 h 1924362"/>
                <a:gd name="connsiteX7" fmla="*/ 883920 w 3154680"/>
                <a:gd name="connsiteY7" fmla="*/ 522282 h 1924362"/>
                <a:gd name="connsiteX8" fmla="*/ 979170 w 3154680"/>
                <a:gd name="connsiteY8" fmla="*/ 247962 h 1924362"/>
                <a:gd name="connsiteX9" fmla="*/ 1120140 w 3154680"/>
                <a:gd name="connsiteY9" fmla="*/ 244152 h 1924362"/>
                <a:gd name="connsiteX10" fmla="*/ 1432560 w 3154680"/>
                <a:gd name="connsiteY10" fmla="*/ 236532 h 1924362"/>
                <a:gd name="connsiteX11" fmla="*/ 1672590 w 3154680"/>
                <a:gd name="connsiteY11" fmla="*/ 7932 h 1924362"/>
                <a:gd name="connsiteX12" fmla="*/ 1916430 w 3154680"/>
                <a:gd name="connsiteY12" fmla="*/ 564192 h 1924362"/>
                <a:gd name="connsiteX13" fmla="*/ 2274570 w 3154680"/>
                <a:gd name="connsiteY13" fmla="*/ 510852 h 1924362"/>
                <a:gd name="connsiteX14" fmla="*/ 2560320 w 3154680"/>
                <a:gd name="connsiteY14" fmla="*/ 1128072 h 1924362"/>
                <a:gd name="connsiteX15" fmla="*/ 2811780 w 3154680"/>
                <a:gd name="connsiteY15" fmla="*/ 1581462 h 1924362"/>
                <a:gd name="connsiteX16" fmla="*/ 3154680 w 3154680"/>
                <a:gd name="connsiteY16" fmla="*/ 1924362 h 1924362"/>
                <a:gd name="connsiteX0" fmla="*/ 0 w 3154680"/>
                <a:gd name="connsiteY0" fmla="*/ 1917116 h 1924736"/>
                <a:gd name="connsiteX1" fmla="*/ 251460 w 3154680"/>
                <a:gd name="connsiteY1" fmla="*/ 1734236 h 1924736"/>
                <a:gd name="connsiteX2" fmla="*/ 327660 w 3154680"/>
                <a:gd name="connsiteY2" fmla="*/ 1288466 h 1924736"/>
                <a:gd name="connsiteX3" fmla="*/ 449580 w 3154680"/>
                <a:gd name="connsiteY3" fmla="*/ 1242746 h 1924736"/>
                <a:gd name="connsiteX4" fmla="*/ 567690 w 3154680"/>
                <a:gd name="connsiteY4" fmla="*/ 1109396 h 1924736"/>
                <a:gd name="connsiteX5" fmla="*/ 579120 w 3154680"/>
                <a:gd name="connsiteY5" fmla="*/ 793166 h 1924736"/>
                <a:gd name="connsiteX6" fmla="*/ 788670 w 3154680"/>
                <a:gd name="connsiteY6" fmla="*/ 633146 h 1924736"/>
                <a:gd name="connsiteX7" fmla="*/ 883920 w 3154680"/>
                <a:gd name="connsiteY7" fmla="*/ 522656 h 1924736"/>
                <a:gd name="connsiteX8" fmla="*/ 979170 w 3154680"/>
                <a:gd name="connsiteY8" fmla="*/ 248336 h 1924736"/>
                <a:gd name="connsiteX9" fmla="*/ 1227006 w 3154680"/>
                <a:gd name="connsiteY9" fmla="*/ 324337 h 1924736"/>
                <a:gd name="connsiteX10" fmla="*/ 1432560 w 3154680"/>
                <a:gd name="connsiteY10" fmla="*/ 236906 h 1924736"/>
                <a:gd name="connsiteX11" fmla="*/ 1672590 w 3154680"/>
                <a:gd name="connsiteY11" fmla="*/ 8306 h 1924736"/>
                <a:gd name="connsiteX12" fmla="*/ 1916430 w 3154680"/>
                <a:gd name="connsiteY12" fmla="*/ 564566 h 1924736"/>
                <a:gd name="connsiteX13" fmla="*/ 2274570 w 3154680"/>
                <a:gd name="connsiteY13" fmla="*/ 511226 h 1924736"/>
                <a:gd name="connsiteX14" fmla="*/ 2560320 w 3154680"/>
                <a:gd name="connsiteY14" fmla="*/ 1128446 h 1924736"/>
                <a:gd name="connsiteX15" fmla="*/ 2811780 w 3154680"/>
                <a:gd name="connsiteY15" fmla="*/ 1581836 h 1924736"/>
                <a:gd name="connsiteX16" fmla="*/ 3154680 w 3154680"/>
                <a:gd name="connsiteY16" fmla="*/ 1924736 h 1924736"/>
                <a:gd name="connsiteX0" fmla="*/ 0 w 3154680"/>
                <a:gd name="connsiteY0" fmla="*/ 1917116 h 1924736"/>
                <a:gd name="connsiteX1" fmla="*/ 251460 w 3154680"/>
                <a:gd name="connsiteY1" fmla="*/ 1734236 h 1924736"/>
                <a:gd name="connsiteX2" fmla="*/ 327660 w 3154680"/>
                <a:gd name="connsiteY2" fmla="*/ 1288466 h 1924736"/>
                <a:gd name="connsiteX3" fmla="*/ 449580 w 3154680"/>
                <a:gd name="connsiteY3" fmla="*/ 1242746 h 1924736"/>
                <a:gd name="connsiteX4" fmla="*/ 579120 w 3154680"/>
                <a:gd name="connsiteY4" fmla="*/ 793166 h 1924736"/>
                <a:gd name="connsiteX5" fmla="*/ 788670 w 3154680"/>
                <a:gd name="connsiteY5" fmla="*/ 633146 h 1924736"/>
                <a:gd name="connsiteX6" fmla="*/ 883920 w 3154680"/>
                <a:gd name="connsiteY6" fmla="*/ 522656 h 1924736"/>
                <a:gd name="connsiteX7" fmla="*/ 979170 w 3154680"/>
                <a:gd name="connsiteY7" fmla="*/ 248336 h 1924736"/>
                <a:gd name="connsiteX8" fmla="*/ 1227006 w 3154680"/>
                <a:gd name="connsiteY8" fmla="*/ 324337 h 1924736"/>
                <a:gd name="connsiteX9" fmla="*/ 1432560 w 3154680"/>
                <a:gd name="connsiteY9" fmla="*/ 236906 h 1924736"/>
                <a:gd name="connsiteX10" fmla="*/ 1672590 w 3154680"/>
                <a:gd name="connsiteY10" fmla="*/ 8306 h 1924736"/>
                <a:gd name="connsiteX11" fmla="*/ 1916430 w 3154680"/>
                <a:gd name="connsiteY11" fmla="*/ 564566 h 1924736"/>
                <a:gd name="connsiteX12" fmla="*/ 2274570 w 3154680"/>
                <a:gd name="connsiteY12" fmla="*/ 511226 h 1924736"/>
                <a:gd name="connsiteX13" fmla="*/ 2560320 w 3154680"/>
                <a:gd name="connsiteY13" fmla="*/ 1128446 h 1924736"/>
                <a:gd name="connsiteX14" fmla="*/ 2811780 w 3154680"/>
                <a:gd name="connsiteY14" fmla="*/ 1581836 h 1924736"/>
                <a:gd name="connsiteX15" fmla="*/ 3154680 w 3154680"/>
                <a:gd name="connsiteY15" fmla="*/ 1924736 h 1924736"/>
                <a:gd name="connsiteX0" fmla="*/ 0 w 3154680"/>
                <a:gd name="connsiteY0" fmla="*/ 1917116 h 1924736"/>
                <a:gd name="connsiteX1" fmla="*/ 251460 w 3154680"/>
                <a:gd name="connsiteY1" fmla="*/ 1734236 h 1924736"/>
                <a:gd name="connsiteX2" fmla="*/ 327660 w 3154680"/>
                <a:gd name="connsiteY2" fmla="*/ 1288466 h 1924736"/>
                <a:gd name="connsiteX3" fmla="*/ 513700 w 3154680"/>
                <a:gd name="connsiteY3" fmla="*/ 1083125 h 1924736"/>
                <a:gd name="connsiteX4" fmla="*/ 579120 w 3154680"/>
                <a:gd name="connsiteY4" fmla="*/ 793166 h 1924736"/>
                <a:gd name="connsiteX5" fmla="*/ 788670 w 3154680"/>
                <a:gd name="connsiteY5" fmla="*/ 633146 h 1924736"/>
                <a:gd name="connsiteX6" fmla="*/ 883920 w 3154680"/>
                <a:gd name="connsiteY6" fmla="*/ 522656 h 1924736"/>
                <a:gd name="connsiteX7" fmla="*/ 979170 w 3154680"/>
                <a:gd name="connsiteY7" fmla="*/ 248336 h 1924736"/>
                <a:gd name="connsiteX8" fmla="*/ 1227006 w 3154680"/>
                <a:gd name="connsiteY8" fmla="*/ 324337 h 1924736"/>
                <a:gd name="connsiteX9" fmla="*/ 1432560 w 3154680"/>
                <a:gd name="connsiteY9" fmla="*/ 236906 h 1924736"/>
                <a:gd name="connsiteX10" fmla="*/ 1672590 w 3154680"/>
                <a:gd name="connsiteY10" fmla="*/ 8306 h 1924736"/>
                <a:gd name="connsiteX11" fmla="*/ 1916430 w 3154680"/>
                <a:gd name="connsiteY11" fmla="*/ 564566 h 1924736"/>
                <a:gd name="connsiteX12" fmla="*/ 2274570 w 3154680"/>
                <a:gd name="connsiteY12" fmla="*/ 511226 h 1924736"/>
                <a:gd name="connsiteX13" fmla="*/ 2560320 w 3154680"/>
                <a:gd name="connsiteY13" fmla="*/ 1128446 h 1924736"/>
                <a:gd name="connsiteX14" fmla="*/ 2811780 w 3154680"/>
                <a:gd name="connsiteY14" fmla="*/ 1581836 h 1924736"/>
                <a:gd name="connsiteX15" fmla="*/ 3154680 w 3154680"/>
                <a:gd name="connsiteY15" fmla="*/ 1924736 h 192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54680" h="1924736">
                  <a:moveTo>
                    <a:pt x="0" y="1917116"/>
                  </a:moveTo>
                  <a:cubicBezTo>
                    <a:pt x="98425" y="1878063"/>
                    <a:pt x="196850" y="1839011"/>
                    <a:pt x="251460" y="1734236"/>
                  </a:cubicBezTo>
                  <a:cubicBezTo>
                    <a:pt x="306070" y="1629461"/>
                    <a:pt x="283953" y="1396985"/>
                    <a:pt x="327660" y="1288466"/>
                  </a:cubicBezTo>
                  <a:cubicBezTo>
                    <a:pt x="371367" y="1179948"/>
                    <a:pt x="471790" y="1165675"/>
                    <a:pt x="513700" y="1083125"/>
                  </a:cubicBezTo>
                  <a:cubicBezTo>
                    <a:pt x="555610" y="1000575"/>
                    <a:pt x="533292" y="868162"/>
                    <a:pt x="579120" y="793166"/>
                  </a:cubicBezTo>
                  <a:cubicBezTo>
                    <a:pt x="624948" y="718170"/>
                    <a:pt x="737870" y="678231"/>
                    <a:pt x="788670" y="633146"/>
                  </a:cubicBezTo>
                  <a:cubicBezTo>
                    <a:pt x="839470" y="588061"/>
                    <a:pt x="852170" y="586791"/>
                    <a:pt x="883920" y="522656"/>
                  </a:cubicBezTo>
                  <a:cubicBezTo>
                    <a:pt x="915670" y="458521"/>
                    <a:pt x="921989" y="281389"/>
                    <a:pt x="979170" y="248336"/>
                  </a:cubicBezTo>
                  <a:cubicBezTo>
                    <a:pt x="1036351" y="215283"/>
                    <a:pt x="1227006" y="324337"/>
                    <a:pt x="1227006" y="324337"/>
                  </a:cubicBezTo>
                  <a:cubicBezTo>
                    <a:pt x="1302571" y="322432"/>
                    <a:pt x="1358296" y="289578"/>
                    <a:pt x="1432560" y="236906"/>
                  </a:cubicBezTo>
                  <a:cubicBezTo>
                    <a:pt x="1506824" y="184234"/>
                    <a:pt x="1591945" y="-46304"/>
                    <a:pt x="1672590" y="8306"/>
                  </a:cubicBezTo>
                  <a:cubicBezTo>
                    <a:pt x="1753235" y="62916"/>
                    <a:pt x="1816100" y="480746"/>
                    <a:pt x="1916430" y="564566"/>
                  </a:cubicBezTo>
                  <a:cubicBezTo>
                    <a:pt x="2016760" y="648386"/>
                    <a:pt x="2167255" y="417246"/>
                    <a:pt x="2274570" y="511226"/>
                  </a:cubicBezTo>
                  <a:cubicBezTo>
                    <a:pt x="2381885" y="605206"/>
                    <a:pt x="2470785" y="950011"/>
                    <a:pt x="2560320" y="1128446"/>
                  </a:cubicBezTo>
                  <a:cubicBezTo>
                    <a:pt x="2649855" y="1306881"/>
                    <a:pt x="2712720" y="1449121"/>
                    <a:pt x="2811780" y="1581836"/>
                  </a:cubicBezTo>
                  <a:cubicBezTo>
                    <a:pt x="2910840" y="1714551"/>
                    <a:pt x="3032760" y="1819643"/>
                    <a:pt x="3154680" y="1924736"/>
                  </a:cubicBezTo>
                </a:path>
              </a:pathLst>
            </a:custGeom>
            <a:pattFill prst="ltVert">
              <a:fgClr>
                <a:schemeClr val="bg1"/>
              </a:fgClr>
              <a:bgClr>
                <a:srgbClr val="0000A0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2461329" y="1924051"/>
              <a:ext cx="1890961" cy="957694"/>
            </a:xfrm>
            <a:custGeom>
              <a:avLst/>
              <a:gdLst>
                <a:gd name="connsiteX0" fmla="*/ 58755 w 1746559"/>
                <a:gd name="connsiteY0" fmla="*/ 335656 h 758605"/>
                <a:gd name="connsiteX1" fmla="*/ 264495 w 1746559"/>
                <a:gd name="connsiteY1" fmla="*/ 137536 h 758605"/>
                <a:gd name="connsiteX2" fmla="*/ 790275 w 1746559"/>
                <a:gd name="connsiteY2" fmla="*/ 152776 h 758605"/>
                <a:gd name="connsiteX3" fmla="*/ 1178895 w 1746559"/>
                <a:gd name="connsiteY3" fmla="*/ 376 h 758605"/>
                <a:gd name="connsiteX4" fmla="*/ 1472265 w 1746559"/>
                <a:gd name="connsiteY4" fmla="*/ 114676 h 758605"/>
                <a:gd name="connsiteX5" fmla="*/ 1738965 w 1746559"/>
                <a:gd name="connsiteY5" fmla="*/ 270886 h 758605"/>
                <a:gd name="connsiteX6" fmla="*/ 1643715 w 1746559"/>
                <a:gd name="connsiteY6" fmla="*/ 629026 h 758605"/>
                <a:gd name="connsiteX7" fmla="*/ 1335105 w 1746559"/>
                <a:gd name="connsiteY7" fmla="*/ 590926 h 758605"/>
                <a:gd name="connsiteX8" fmla="*/ 877905 w 1746559"/>
                <a:gd name="connsiteY8" fmla="*/ 758566 h 758605"/>
                <a:gd name="connsiteX9" fmla="*/ 687405 w 1746559"/>
                <a:gd name="connsiteY9" fmla="*/ 606166 h 758605"/>
                <a:gd name="connsiteX10" fmla="*/ 58755 w 1746559"/>
                <a:gd name="connsiteY10" fmla="*/ 549016 h 758605"/>
                <a:gd name="connsiteX11" fmla="*/ 58755 w 1746559"/>
                <a:gd name="connsiteY11" fmla="*/ 335656 h 758605"/>
                <a:gd name="connsiteX0" fmla="*/ 58755 w 1746559"/>
                <a:gd name="connsiteY0" fmla="*/ 335656 h 761946"/>
                <a:gd name="connsiteX1" fmla="*/ 264495 w 1746559"/>
                <a:gd name="connsiteY1" fmla="*/ 137536 h 761946"/>
                <a:gd name="connsiteX2" fmla="*/ 790275 w 1746559"/>
                <a:gd name="connsiteY2" fmla="*/ 152776 h 761946"/>
                <a:gd name="connsiteX3" fmla="*/ 1178895 w 1746559"/>
                <a:gd name="connsiteY3" fmla="*/ 376 h 761946"/>
                <a:gd name="connsiteX4" fmla="*/ 1472265 w 1746559"/>
                <a:gd name="connsiteY4" fmla="*/ 114676 h 761946"/>
                <a:gd name="connsiteX5" fmla="*/ 1738965 w 1746559"/>
                <a:gd name="connsiteY5" fmla="*/ 270886 h 761946"/>
                <a:gd name="connsiteX6" fmla="*/ 1643715 w 1746559"/>
                <a:gd name="connsiteY6" fmla="*/ 629026 h 761946"/>
                <a:gd name="connsiteX7" fmla="*/ 1335105 w 1746559"/>
                <a:gd name="connsiteY7" fmla="*/ 590926 h 761946"/>
                <a:gd name="connsiteX8" fmla="*/ 986612 w 1746559"/>
                <a:gd name="connsiteY8" fmla="*/ 761908 h 761946"/>
                <a:gd name="connsiteX9" fmla="*/ 687405 w 1746559"/>
                <a:gd name="connsiteY9" fmla="*/ 606166 h 761946"/>
                <a:gd name="connsiteX10" fmla="*/ 58755 w 1746559"/>
                <a:gd name="connsiteY10" fmla="*/ 549016 h 761946"/>
                <a:gd name="connsiteX11" fmla="*/ 58755 w 1746559"/>
                <a:gd name="connsiteY11" fmla="*/ 335656 h 761946"/>
                <a:gd name="connsiteX0" fmla="*/ 58755 w 1746559"/>
                <a:gd name="connsiteY0" fmla="*/ 335656 h 792015"/>
                <a:gd name="connsiteX1" fmla="*/ 264495 w 1746559"/>
                <a:gd name="connsiteY1" fmla="*/ 137536 h 792015"/>
                <a:gd name="connsiteX2" fmla="*/ 790275 w 1746559"/>
                <a:gd name="connsiteY2" fmla="*/ 152776 h 792015"/>
                <a:gd name="connsiteX3" fmla="*/ 1178895 w 1746559"/>
                <a:gd name="connsiteY3" fmla="*/ 376 h 792015"/>
                <a:gd name="connsiteX4" fmla="*/ 1472265 w 1746559"/>
                <a:gd name="connsiteY4" fmla="*/ 114676 h 792015"/>
                <a:gd name="connsiteX5" fmla="*/ 1738965 w 1746559"/>
                <a:gd name="connsiteY5" fmla="*/ 270886 h 792015"/>
                <a:gd name="connsiteX6" fmla="*/ 1643715 w 1746559"/>
                <a:gd name="connsiteY6" fmla="*/ 629026 h 792015"/>
                <a:gd name="connsiteX7" fmla="*/ 1335105 w 1746559"/>
                <a:gd name="connsiteY7" fmla="*/ 590926 h 792015"/>
                <a:gd name="connsiteX8" fmla="*/ 1026472 w 1746559"/>
                <a:gd name="connsiteY8" fmla="*/ 791984 h 792015"/>
                <a:gd name="connsiteX9" fmla="*/ 687405 w 1746559"/>
                <a:gd name="connsiteY9" fmla="*/ 606166 h 792015"/>
                <a:gd name="connsiteX10" fmla="*/ 58755 w 1746559"/>
                <a:gd name="connsiteY10" fmla="*/ 549016 h 792015"/>
                <a:gd name="connsiteX11" fmla="*/ 58755 w 1746559"/>
                <a:gd name="connsiteY11" fmla="*/ 335656 h 792015"/>
                <a:gd name="connsiteX0" fmla="*/ 59897 w 1747701"/>
                <a:gd name="connsiteY0" fmla="*/ 335656 h 792075"/>
                <a:gd name="connsiteX1" fmla="*/ 265637 w 1747701"/>
                <a:gd name="connsiteY1" fmla="*/ 137536 h 792075"/>
                <a:gd name="connsiteX2" fmla="*/ 791417 w 1747701"/>
                <a:gd name="connsiteY2" fmla="*/ 152776 h 792075"/>
                <a:gd name="connsiteX3" fmla="*/ 1180037 w 1747701"/>
                <a:gd name="connsiteY3" fmla="*/ 376 h 792075"/>
                <a:gd name="connsiteX4" fmla="*/ 1473407 w 1747701"/>
                <a:gd name="connsiteY4" fmla="*/ 114676 h 792075"/>
                <a:gd name="connsiteX5" fmla="*/ 1740107 w 1747701"/>
                <a:gd name="connsiteY5" fmla="*/ 270886 h 792075"/>
                <a:gd name="connsiteX6" fmla="*/ 1644857 w 1747701"/>
                <a:gd name="connsiteY6" fmla="*/ 629026 h 792075"/>
                <a:gd name="connsiteX7" fmla="*/ 1336247 w 1747701"/>
                <a:gd name="connsiteY7" fmla="*/ 590926 h 792075"/>
                <a:gd name="connsiteX8" fmla="*/ 1027614 w 1747701"/>
                <a:gd name="connsiteY8" fmla="*/ 791984 h 792075"/>
                <a:gd name="connsiteX9" fmla="*/ 753771 w 1747701"/>
                <a:gd name="connsiteY9" fmla="*/ 562724 h 792075"/>
                <a:gd name="connsiteX10" fmla="*/ 59897 w 1747701"/>
                <a:gd name="connsiteY10" fmla="*/ 549016 h 792075"/>
                <a:gd name="connsiteX11" fmla="*/ 59897 w 1747701"/>
                <a:gd name="connsiteY11" fmla="*/ 335656 h 7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7701" h="792075">
                  <a:moveTo>
                    <a:pt x="59897" y="335656"/>
                  </a:moveTo>
                  <a:cubicBezTo>
                    <a:pt x="94187" y="267076"/>
                    <a:pt x="143717" y="168016"/>
                    <a:pt x="265637" y="137536"/>
                  </a:cubicBezTo>
                  <a:cubicBezTo>
                    <a:pt x="387557" y="107056"/>
                    <a:pt x="639017" y="175636"/>
                    <a:pt x="791417" y="152776"/>
                  </a:cubicBezTo>
                  <a:cubicBezTo>
                    <a:pt x="943817" y="129916"/>
                    <a:pt x="1066372" y="6726"/>
                    <a:pt x="1180037" y="376"/>
                  </a:cubicBezTo>
                  <a:cubicBezTo>
                    <a:pt x="1293702" y="-5974"/>
                    <a:pt x="1380062" y="69591"/>
                    <a:pt x="1473407" y="114676"/>
                  </a:cubicBezTo>
                  <a:cubicBezTo>
                    <a:pt x="1566752" y="159761"/>
                    <a:pt x="1711532" y="185161"/>
                    <a:pt x="1740107" y="270886"/>
                  </a:cubicBezTo>
                  <a:cubicBezTo>
                    <a:pt x="1768682" y="356611"/>
                    <a:pt x="1712167" y="575686"/>
                    <a:pt x="1644857" y="629026"/>
                  </a:cubicBezTo>
                  <a:cubicBezTo>
                    <a:pt x="1577547" y="682366"/>
                    <a:pt x="1439121" y="563766"/>
                    <a:pt x="1336247" y="590926"/>
                  </a:cubicBezTo>
                  <a:cubicBezTo>
                    <a:pt x="1233373" y="618086"/>
                    <a:pt x="1124693" y="796684"/>
                    <a:pt x="1027614" y="791984"/>
                  </a:cubicBezTo>
                  <a:cubicBezTo>
                    <a:pt x="930535" y="787284"/>
                    <a:pt x="890296" y="597649"/>
                    <a:pt x="753771" y="562724"/>
                  </a:cubicBezTo>
                  <a:cubicBezTo>
                    <a:pt x="617246" y="527799"/>
                    <a:pt x="175543" y="586861"/>
                    <a:pt x="59897" y="549016"/>
                  </a:cubicBezTo>
                  <a:cubicBezTo>
                    <a:pt x="-55749" y="511171"/>
                    <a:pt x="25607" y="404236"/>
                    <a:pt x="59897" y="335656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/>
            <p:cNvCxnSpPr/>
            <p:nvPr/>
          </p:nvCxnSpPr>
          <p:spPr>
            <a:xfrm>
              <a:off x="1893455" y="2918691"/>
              <a:ext cx="3199142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2391785" y="1999678"/>
                  <a:ext cx="2142836" cy="698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9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785" y="1999678"/>
                  <a:ext cx="2142836" cy="698111"/>
                </a:xfrm>
                <a:prstGeom prst="rect">
                  <a:avLst/>
                </a:prstGeom>
                <a:blipFill>
                  <a:blip r:embed="rId41"/>
                  <a:stretch>
                    <a:fillRect t="-128986" r="-12264" b="-1884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earth and moon (elec_grav)"/>
          <p:cNvGrpSpPr/>
          <p:nvPr/>
        </p:nvGrpSpPr>
        <p:grpSpPr>
          <a:xfrm>
            <a:off x="3241215" y="5143948"/>
            <a:ext cx="2570480" cy="2411953"/>
            <a:chOff x="4529810" y="5138445"/>
            <a:chExt cx="2570480" cy="2411953"/>
          </a:xfrm>
        </p:grpSpPr>
        <p:cxnSp>
          <p:nvCxnSpPr>
            <p:cNvPr id="275" name="Straight Arrow Connector 274"/>
            <p:cNvCxnSpPr/>
            <p:nvPr/>
          </p:nvCxnSpPr>
          <p:spPr>
            <a:xfrm flipV="1">
              <a:off x="5750915" y="6147048"/>
              <a:ext cx="1198245" cy="18923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H="1" flipV="1">
              <a:off x="6765645" y="5558403"/>
              <a:ext cx="93345" cy="29718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4529810" y="5138445"/>
              <a:ext cx="2411953" cy="2411953"/>
            </a:xfrm>
            <a:prstGeom prst="arc">
              <a:avLst>
                <a:gd name="adj1" fmla="val 18854607"/>
                <a:gd name="adj2" fmla="val 1215743"/>
              </a:avLst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521577" y="6119743"/>
              <a:ext cx="438912" cy="4389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8" name="Picture 277"/>
            <p:cNvPicPr/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25769" y="6117203"/>
              <a:ext cx="431876" cy="44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Picture 278"/>
            <p:cNvPicPr/>
            <p:nvPr/>
          </p:nvPicPr>
          <p:blipFill>
            <a:blip r:embed="rId43"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86600" y="5855583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Text Box 9"/>
            <p:cNvSpPr txBox="1"/>
            <p:nvPr/>
          </p:nvSpPr>
          <p:spPr>
            <a:xfrm>
              <a:off x="6324320" y="5775573"/>
              <a:ext cx="695960" cy="2628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Moon</a:t>
              </a:r>
            </a:p>
          </p:txBody>
        </p:sp>
        <p:sp>
          <p:nvSpPr>
            <p:cNvPr id="281" name="Text Box 10"/>
            <p:cNvSpPr txBox="1"/>
            <p:nvPr/>
          </p:nvSpPr>
          <p:spPr>
            <a:xfrm>
              <a:off x="5486064" y="5848474"/>
              <a:ext cx="695960" cy="2628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Earth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 Box 12"/>
                <p:cNvSpPr txBox="1"/>
                <p:nvPr/>
              </p:nvSpPr>
              <p:spPr>
                <a:xfrm>
                  <a:off x="5839815" y="6333738"/>
                  <a:ext cx="1260475" cy="4673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11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≈384,000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km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15" y="6333738"/>
                  <a:ext cx="1260475" cy="46736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3" name="wheel and weight"/>
          <p:cNvGrpSpPr/>
          <p:nvPr/>
        </p:nvGrpSpPr>
        <p:grpSpPr>
          <a:xfrm>
            <a:off x="849400" y="613602"/>
            <a:ext cx="1080106" cy="2063551"/>
            <a:chOff x="505780" y="0"/>
            <a:chExt cx="1201421" cy="2294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 Box 14"/>
                <p:cNvSpPr txBox="1"/>
                <p:nvPr/>
              </p:nvSpPr>
              <p:spPr>
                <a:xfrm>
                  <a:off x="625642" y="473243"/>
                  <a:ext cx="348996" cy="32613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42" y="473243"/>
                  <a:ext cx="348996" cy="32613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 Box 15" hidden="1"/>
                <p:cNvSpPr txBox="1"/>
                <p:nvPr/>
              </p:nvSpPr>
              <p:spPr>
                <a:xfrm>
                  <a:off x="810126" y="0"/>
                  <a:ext cx="876300" cy="32613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5" name="Text Box 15" hidden="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26" y="0"/>
                  <a:ext cx="876300" cy="326136"/>
                </a:xfrm>
                <a:prstGeom prst="rect">
                  <a:avLst/>
                </a:prstGeom>
                <a:blipFill>
                  <a:blip r:embed="rId47"/>
                  <a:stretch>
                    <a:fillRect b="-833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 Box 17"/>
                <p:cNvSpPr txBox="1"/>
                <p:nvPr/>
              </p:nvSpPr>
              <p:spPr>
                <a:xfrm>
                  <a:off x="950494" y="380826"/>
                  <a:ext cx="348996" cy="32613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94" y="380826"/>
                  <a:ext cx="348996" cy="32613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Text Box 18"/>
                <p:cNvSpPr txBox="1"/>
                <p:nvPr/>
              </p:nvSpPr>
              <p:spPr>
                <a:xfrm>
                  <a:off x="859382" y="1383632"/>
                  <a:ext cx="348615" cy="3257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82" y="1383632"/>
                  <a:ext cx="348615" cy="325755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Oval 287"/>
            <p:cNvSpPr/>
            <p:nvPr/>
          </p:nvSpPr>
          <p:spPr>
            <a:xfrm>
              <a:off x="613610" y="320843"/>
              <a:ext cx="1093591" cy="109401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89" name="Straight Connector 288"/>
            <p:cNvCxnSpPr/>
            <p:nvPr/>
          </p:nvCxnSpPr>
          <p:spPr>
            <a:xfrm>
              <a:off x="1155031" y="870285"/>
              <a:ext cx="548427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611240" y="886327"/>
              <a:ext cx="0" cy="10991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/>
            <p:nvPr/>
          </p:nvSpPr>
          <p:spPr>
            <a:xfrm>
              <a:off x="505780" y="1997243"/>
              <a:ext cx="206295" cy="2774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774031" y="481264"/>
              <a:ext cx="380510" cy="39477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Arc 292"/>
            <p:cNvSpPr/>
            <p:nvPr/>
          </p:nvSpPr>
          <p:spPr>
            <a:xfrm>
              <a:off x="902368" y="621632"/>
              <a:ext cx="510977" cy="511175"/>
            </a:xfrm>
            <a:prstGeom prst="arc">
              <a:avLst>
                <a:gd name="adj1" fmla="val 13489000"/>
                <a:gd name="adj2" fmla="val 21469117"/>
              </a:avLst>
            </a:prstGeom>
            <a:ln w="1270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>
              <a:off x="770270" y="2137611"/>
              <a:ext cx="1523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1130968" y="834190"/>
              <a:ext cx="63475" cy="6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6" name="Straight Connector 295"/>
            <p:cNvCxnSpPr/>
            <p:nvPr/>
          </p:nvCxnSpPr>
          <p:spPr>
            <a:xfrm flipH="1">
              <a:off x="1167063" y="385011"/>
              <a:ext cx="272038" cy="478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 Box 30"/>
                <p:cNvSpPr txBox="1"/>
                <p:nvPr/>
              </p:nvSpPr>
              <p:spPr>
                <a:xfrm>
                  <a:off x="835310" y="1969169"/>
                  <a:ext cx="348615" cy="3257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Text 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10" y="1969169"/>
                  <a:ext cx="348615" cy="32575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/>
            <p:cNvCxnSpPr/>
            <p:nvPr/>
          </p:nvCxnSpPr>
          <p:spPr>
            <a:xfrm>
              <a:off x="770270" y="1540043"/>
              <a:ext cx="1523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torques (ang_mom)"/>
          <p:cNvGrpSpPr/>
          <p:nvPr/>
        </p:nvGrpSpPr>
        <p:grpSpPr>
          <a:xfrm>
            <a:off x="2025144" y="5523786"/>
            <a:ext cx="2164900" cy="1054915"/>
            <a:chOff x="2683192" y="4424672"/>
            <a:chExt cx="2345690" cy="1143008"/>
          </a:xfrm>
        </p:grpSpPr>
        <p:sp>
          <p:nvSpPr>
            <p:cNvPr id="364" name="Text Box 20"/>
            <p:cNvSpPr txBox="1"/>
            <p:nvPr/>
          </p:nvSpPr>
          <p:spPr>
            <a:xfrm>
              <a:off x="3249612" y="4910455"/>
              <a:ext cx="562230" cy="2997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pivot</a:t>
              </a: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747327" y="4749800"/>
              <a:ext cx="163449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2861627" y="4855210"/>
              <a:ext cx="0" cy="640080"/>
            </a:xfrm>
            <a:prstGeom prst="straightConnector1">
              <a:avLst/>
            </a:prstGeom>
            <a:ln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4266247" y="4870450"/>
              <a:ext cx="594457" cy="640080"/>
            </a:xfrm>
            <a:prstGeom prst="straightConnector1">
              <a:avLst/>
            </a:prstGeom>
            <a:ln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/>
            <p:cNvSpPr/>
            <p:nvPr/>
          </p:nvSpPr>
          <p:spPr>
            <a:xfrm>
              <a:off x="3455352" y="4831715"/>
              <a:ext cx="63500" cy="6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4291647" y="4871720"/>
              <a:ext cx="571365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 Box 225"/>
                <p:cNvSpPr txBox="1"/>
                <p:nvPr/>
              </p:nvSpPr>
              <p:spPr>
                <a:xfrm>
                  <a:off x="3855402" y="4424672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𝑎𝑝𝑝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0" name="Text Box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02" y="4424672"/>
                  <a:ext cx="461645" cy="299720"/>
                </a:xfrm>
                <a:prstGeom prst="rect">
                  <a:avLst/>
                </a:prstGeom>
                <a:blipFill>
                  <a:blip r:embed="rId51"/>
                  <a:stretch>
                    <a:fillRect b="-217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226"/>
                <p:cNvSpPr txBox="1"/>
                <p:nvPr/>
              </p:nvSpPr>
              <p:spPr>
                <a:xfrm>
                  <a:off x="2683192" y="4439912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1" name="Text 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92" y="4439912"/>
                  <a:ext cx="461645" cy="2997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2" name="Arc 371"/>
            <p:cNvSpPr/>
            <p:nvPr/>
          </p:nvSpPr>
          <p:spPr>
            <a:xfrm>
              <a:off x="4000817" y="4504690"/>
              <a:ext cx="737870" cy="737869"/>
            </a:xfrm>
            <a:prstGeom prst="arc">
              <a:avLst>
                <a:gd name="adj1" fmla="val 23208"/>
                <a:gd name="adj2" fmla="val 3499121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228"/>
                <p:cNvSpPr txBox="1"/>
                <p:nvPr/>
              </p:nvSpPr>
              <p:spPr>
                <a:xfrm>
                  <a:off x="2788602" y="5219065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3" name="Text 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602" y="5219065"/>
                  <a:ext cx="461645" cy="29972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 Box 229"/>
                <p:cNvSpPr txBox="1"/>
                <p:nvPr/>
              </p:nvSpPr>
              <p:spPr>
                <a:xfrm>
                  <a:off x="4251594" y="5267960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𝑎𝑝𝑝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4" name="Text Box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94" y="5267960"/>
                  <a:ext cx="461645" cy="29972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 Box 230"/>
                <p:cNvSpPr txBox="1"/>
                <p:nvPr/>
              </p:nvSpPr>
              <p:spPr>
                <a:xfrm>
                  <a:off x="4567237" y="4925060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5" name="Text 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237" y="4925060"/>
                  <a:ext cx="461645" cy="29972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6" name="Straight Arrow Connector 375"/>
            <p:cNvCxnSpPr/>
            <p:nvPr/>
          </p:nvCxnSpPr>
          <p:spPr>
            <a:xfrm>
              <a:off x="3502342" y="4867275"/>
              <a:ext cx="782320" cy="190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>
              <a:off x="2855277" y="4862195"/>
              <a:ext cx="61150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spinning disk (ang_mom)"/>
          <p:cNvGrpSpPr/>
          <p:nvPr/>
        </p:nvGrpSpPr>
        <p:grpSpPr>
          <a:xfrm>
            <a:off x="852436" y="2396787"/>
            <a:ext cx="2786250" cy="1802674"/>
            <a:chOff x="2681243" y="1976846"/>
            <a:chExt cx="2786250" cy="1802674"/>
          </a:xfrm>
        </p:grpSpPr>
        <p:sp>
          <p:nvSpPr>
            <p:cNvPr id="378" name="Oval 377"/>
            <p:cNvSpPr/>
            <p:nvPr/>
          </p:nvSpPr>
          <p:spPr>
            <a:xfrm>
              <a:off x="2681243" y="2998107"/>
              <a:ext cx="1377950" cy="498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2681243" y="2908572"/>
              <a:ext cx="1377950" cy="498475"/>
            </a:xfrm>
            <a:prstGeom prst="ellipse">
              <a:avLst/>
            </a:prstGeom>
            <a:solidFill>
              <a:srgbClr val="0000A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80" name="Straight Arrow Connector 379"/>
            <p:cNvCxnSpPr/>
            <p:nvPr/>
          </p:nvCxnSpPr>
          <p:spPr>
            <a:xfrm flipV="1">
              <a:off x="3368766" y="1976846"/>
              <a:ext cx="0" cy="11843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endCxn id="379" idx="5"/>
            </p:cNvCxnSpPr>
            <p:nvPr/>
          </p:nvCxnSpPr>
          <p:spPr>
            <a:xfrm>
              <a:off x="3368766" y="3157809"/>
              <a:ext cx="488631" cy="17623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79" idx="5"/>
            </p:cNvCxnSpPr>
            <p:nvPr/>
          </p:nvCxnSpPr>
          <p:spPr>
            <a:xfrm flipV="1">
              <a:off x="3857397" y="2781741"/>
              <a:ext cx="932317" cy="55230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379" idx="5"/>
            </p:cNvCxnSpPr>
            <p:nvPr/>
          </p:nvCxnSpPr>
          <p:spPr>
            <a:xfrm>
              <a:off x="3857397" y="3334047"/>
              <a:ext cx="1263243" cy="44547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79" idx="5"/>
            </p:cNvCxnSpPr>
            <p:nvPr/>
          </p:nvCxnSpPr>
          <p:spPr>
            <a:xfrm>
              <a:off x="3857397" y="3334047"/>
              <a:ext cx="134162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Curved Right Arrow 384"/>
            <p:cNvSpPr/>
            <p:nvPr/>
          </p:nvSpPr>
          <p:spPr>
            <a:xfrm>
              <a:off x="3213213" y="2796676"/>
              <a:ext cx="269966" cy="278583"/>
            </a:xfrm>
            <a:prstGeom prst="curvedRightArrow">
              <a:avLst>
                <a:gd name="adj1" fmla="val 25000"/>
                <a:gd name="adj2" fmla="val 51596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6" name="Straight Connector 385"/>
            <p:cNvCxnSpPr/>
            <p:nvPr/>
          </p:nvCxnSpPr>
          <p:spPr>
            <a:xfrm>
              <a:off x="3368766" y="2680788"/>
              <a:ext cx="0" cy="210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681243" y="3141934"/>
              <a:ext cx="0" cy="1054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059193" y="3168015"/>
              <a:ext cx="0" cy="1054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3061910" y="2298564"/>
                  <a:ext cx="3458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10" y="2298564"/>
                  <a:ext cx="345871" cy="276999"/>
                </a:xfrm>
                <a:prstGeom prst="rect">
                  <a:avLst/>
                </a:prstGeom>
                <a:blipFill>
                  <a:blip r:embed="rId56"/>
                  <a:stretch>
                    <a:fillRect t="-2222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4869423" y="3057894"/>
                  <a:ext cx="345871" cy="29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423" y="3057894"/>
                  <a:ext cx="345871" cy="299441"/>
                </a:xfrm>
                <a:prstGeom prst="rect">
                  <a:avLst/>
                </a:prstGeom>
                <a:blipFill>
                  <a:blip r:embed="rId57"/>
                  <a:stretch>
                    <a:fillRect t="-4082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3597593" y="2998331"/>
                  <a:ext cx="3458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593" y="2998331"/>
                  <a:ext cx="345871" cy="276999"/>
                </a:xfrm>
                <a:prstGeom prst="rect">
                  <a:avLst/>
                </a:prstGeom>
                <a:blipFill>
                  <a:blip r:embed="rId58"/>
                  <a:stretch>
                    <a:fillRect t="-2222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 rot="19808872">
                  <a:off x="4050850" y="2788908"/>
                  <a:ext cx="1357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bg1"/>
                      </a:solidFill>
                    </a:rPr>
                    <a:t>perpendicular to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8872">
                  <a:off x="4050850" y="2788908"/>
                  <a:ext cx="1357216" cy="246221"/>
                </a:xfrm>
                <a:prstGeom prst="rect">
                  <a:avLst/>
                </a:prstGeom>
                <a:blipFill>
                  <a:blip r:embed="rId59"/>
                  <a:stretch>
                    <a:fillRect b="-27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/>
                <p:cNvSpPr txBox="1"/>
                <p:nvPr/>
              </p:nvSpPr>
              <p:spPr>
                <a:xfrm rot="1147524">
                  <a:off x="4290317" y="3468108"/>
                  <a:ext cx="11771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bg1"/>
                      </a:solidFill>
                    </a:rPr>
                    <a:t>extension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3" name="TextBox 3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47524">
                  <a:off x="4290317" y="3468108"/>
                  <a:ext cx="1177176" cy="246221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3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8031</TotalTime>
  <Words>66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Comic Sans MS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145</cp:revision>
  <cp:lastPrinted>2016-05-20T00:33:53Z</cp:lastPrinted>
  <dcterms:created xsi:type="dcterms:W3CDTF">2006-08-16T00:00:00Z</dcterms:created>
  <dcterms:modified xsi:type="dcterms:W3CDTF">2016-05-20T10:42:31Z</dcterms:modified>
</cp:coreProperties>
</file>