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25" y="566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2" name="Charged Ro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0" y="2280597"/>
            <a:ext cx="2212408" cy="226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9" name="RC circu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075" y="5019109"/>
            <a:ext cx="4009957" cy="192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Detector Assembly"/>
          <p:cNvGrpSpPr/>
          <p:nvPr/>
        </p:nvGrpSpPr>
        <p:grpSpPr>
          <a:xfrm>
            <a:off x="5293581" y="2774605"/>
            <a:ext cx="1881860" cy="2084704"/>
            <a:chOff x="3059395" y="4087653"/>
            <a:chExt cx="1881860" cy="208470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 rot="5400000">
              <a:off x="3556000" y="4669630"/>
              <a:ext cx="1209675" cy="93981"/>
              <a:chOff x="-2" y="0"/>
              <a:chExt cx="3907157" cy="31241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69" name="Trapezoid 68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Trapezoid 73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Trapezoid 74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Trapezoid 75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Trapezoid 76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rapezoid 77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Trapezoid 78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rapezoid 79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Trapezoid 80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Trapezoid 89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Trapezoid 90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-2" y="129538"/>
                <a:ext cx="3907156" cy="182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 rot="5400000">
              <a:off x="3556318" y="5470683"/>
              <a:ext cx="1209675" cy="94616"/>
              <a:chOff x="0" y="0"/>
              <a:chExt cx="3907155" cy="31242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41" name="Trapezoid 40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rapezoid 41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rapezoid 42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Trapezoid 43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Trapezoid 44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rapezoid 45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Trapezoid 46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Trapezoid 47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rapezoid 48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rapezoid 49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Trapezoid 50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rapezoid 51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rapezoid 54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rapezoid 55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Trapezoid 56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rapezoid 57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Trapezoid 64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0" y="129540"/>
                <a:ext cx="3907155" cy="182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detector assembly"/>
            <p:cNvGrpSpPr/>
            <p:nvPr/>
          </p:nvGrpSpPr>
          <p:grpSpPr>
            <a:xfrm>
              <a:off x="3546158" y="4825523"/>
              <a:ext cx="1327785" cy="1180465"/>
              <a:chOff x="0" y="0"/>
              <a:chExt cx="1328222" cy="11804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447" y="372035"/>
                <a:ext cx="1242060" cy="4356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93059" y="372035"/>
                <a:ext cx="0" cy="435610"/>
              </a:xfrm>
              <a:prstGeom prst="line">
                <a:avLst/>
              </a:prstGeom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Turn Wheel"/>
              <p:cNvGrpSpPr/>
              <p:nvPr/>
            </p:nvGrpSpPr>
            <p:grpSpPr>
              <a:xfrm>
                <a:off x="519953" y="318247"/>
                <a:ext cx="529590" cy="529590"/>
                <a:chOff x="0" y="0"/>
                <a:chExt cx="529590" cy="52959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0" y="0"/>
                  <a:ext cx="529590" cy="52959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1233" y="131234"/>
                  <a:ext cx="266700" cy="2667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0" y="0"/>
                <a:ext cx="0" cy="11804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3447" y="331694"/>
                <a:ext cx="0" cy="519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89"/>
              <p:cNvSpPr txBox="1"/>
              <p:nvPr/>
            </p:nvSpPr>
            <p:spPr>
              <a:xfrm rot="16200000">
                <a:off x="977153" y="524435"/>
                <a:ext cx="397891" cy="12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ROTARY MOTION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7" name="sensor"/>
              <p:cNvGrpSpPr/>
              <p:nvPr/>
            </p:nvGrpSpPr>
            <p:grpSpPr>
              <a:xfrm>
                <a:off x="26894" y="497541"/>
                <a:ext cx="1301328" cy="453631"/>
                <a:chOff x="0" y="0"/>
                <a:chExt cx="1301328" cy="4536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3494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8054" y="11429"/>
                  <a:ext cx="457200" cy="1447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wire"/>
                <p:cNvSpPr/>
                <p:nvPr/>
              </p:nvSpPr>
              <p:spPr>
                <a:xfrm>
                  <a:off x="839894" y="75776"/>
                  <a:ext cx="461434" cy="377855"/>
                </a:xfrm>
                <a:custGeom>
                  <a:avLst/>
                  <a:gdLst>
                    <a:gd name="connsiteX0" fmla="*/ 0 w 461434"/>
                    <a:gd name="connsiteY0" fmla="*/ 0 h 377855"/>
                    <a:gd name="connsiteX1" fmla="*/ 177800 w 461434"/>
                    <a:gd name="connsiteY1" fmla="*/ 63500 h 377855"/>
                    <a:gd name="connsiteX2" fmla="*/ 262467 w 461434"/>
                    <a:gd name="connsiteY2" fmla="*/ 254000 h 377855"/>
                    <a:gd name="connsiteX3" fmla="*/ 406400 w 461434"/>
                    <a:gd name="connsiteY3" fmla="*/ 364067 h 377855"/>
                    <a:gd name="connsiteX4" fmla="*/ 461434 w 461434"/>
                    <a:gd name="connsiteY4" fmla="*/ 372533 h 37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434" h="377855">
                      <a:moveTo>
                        <a:pt x="0" y="0"/>
                      </a:moveTo>
                      <a:cubicBezTo>
                        <a:pt x="67028" y="10583"/>
                        <a:pt x="134056" y="21167"/>
                        <a:pt x="177800" y="63500"/>
                      </a:cubicBezTo>
                      <a:cubicBezTo>
                        <a:pt x="221544" y="105833"/>
                        <a:pt x="224367" y="203905"/>
                        <a:pt x="262467" y="254000"/>
                      </a:cubicBezTo>
                      <a:cubicBezTo>
                        <a:pt x="300567" y="304095"/>
                        <a:pt x="373239" y="344312"/>
                        <a:pt x="406400" y="364067"/>
                      </a:cubicBezTo>
                      <a:cubicBezTo>
                        <a:pt x="439561" y="383823"/>
                        <a:pt x="450497" y="378178"/>
                        <a:pt x="461434" y="37253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76107" y="94402"/>
                  <a:ext cx="117221" cy="4699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93040" y="102869"/>
                  <a:ext cx="27432" cy="27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 Box 83"/>
                <p:cNvSpPr txBox="1"/>
                <p:nvPr/>
              </p:nvSpPr>
              <p:spPr>
                <a:xfrm rot="5400000">
                  <a:off x="265853" y="53763"/>
                  <a:ext cx="113030" cy="660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GAIN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5" name="Text Box 85"/>
                <p:cNvSpPr txBox="1"/>
                <p:nvPr/>
              </p:nvSpPr>
              <p:spPr>
                <a:xfrm rot="5400000">
                  <a:off x="158327" y="-23284"/>
                  <a:ext cx="113030" cy="1595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68960" y="40216"/>
                  <a:ext cx="275590" cy="8699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Text Box 97"/>
            <p:cNvSpPr txBox="1"/>
            <p:nvPr/>
          </p:nvSpPr>
          <p:spPr>
            <a:xfrm>
              <a:off x="3792538" y="4087653"/>
              <a:ext cx="792480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Detector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Assembly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4140835" y="3886041"/>
              <a:ext cx="51435" cy="1267460"/>
            </a:xfrm>
            <a:prstGeom prst="rightBrace">
              <a:avLst>
                <a:gd name="adj1" fmla="val 6715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59395" y="4629308"/>
              <a:ext cx="1881860" cy="1543049"/>
              <a:chOff x="228249" y="0"/>
              <a:chExt cx="1881878" cy="1543488"/>
            </a:xfrm>
          </p:grpSpPr>
          <p:sp>
            <p:nvSpPr>
              <p:cNvPr id="11" name="Text Box 120"/>
              <p:cNvSpPr txBox="1"/>
              <p:nvPr/>
            </p:nvSpPr>
            <p:spPr>
              <a:xfrm>
                <a:off x="228249" y="1172064"/>
                <a:ext cx="517591" cy="3376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effectLst/>
                    <a:ea typeface="Calibri"/>
                    <a:cs typeface="Times New Roman"/>
                  </a:rPr>
                  <a:t>aperture wheel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Text Box 121"/>
              <p:cNvSpPr txBox="1"/>
              <p:nvPr/>
            </p:nvSpPr>
            <p:spPr>
              <a:xfrm>
                <a:off x="1429407" y="0"/>
                <a:ext cx="680720" cy="32012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turn wheel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122"/>
              <p:cNvSpPr txBox="1"/>
              <p:nvPr/>
            </p:nvSpPr>
            <p:spPr>
              <a:xfrm>
                <a:off x="772510" y="39414"/>
                <a:ext cx="461976" cy="298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light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sensor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491359" y="885497"/>
                <a:ext cx="222250" cy="2774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880241" y="341586"/>
                <a:ext cx="0" cy="4404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587062" y="286407"/>
                <a:ext cx="167068" cy="31767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29"/>
              <p:cNvSpPr txBox="1"/>
              <p:nvPr/>
            </p:nvSpPr>
            <p:spPr>
              <a:xfrm>
                <a:off x="1558159" y="1232338"/>
                <a:ext cx="328448" cy="3111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rail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311166" y="1326931"/>
                <a:ext cx="318742" cy="3697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36"/>
              <p:cNvSpPr txBox="1"/>
              <p:nvPr/>
            </p:nvSpPr>
            <p:spPr>
              <a:xfrm>
                <a:off x="772510" y="1164021"/>
                <a:ext cx="485775" cy="355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gain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switch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961697" y="798786"/>
                <a:ext cx="38100" cy="3732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Two slits"/>
          <p:cNvGrpSpPr/>
          <p:nvPr/>
        </p:nvGrpSpPr>
        <p:grpSpPr>
          <a:xfrm>
            <a:off x="3038461" y="2862127"/>
            <a:ext cx="2040890" cy="2280285"/>
            <a:chOff x="2865755" y="3889057"/>
            <a:chExt cx="2040890" cy="2280285"/>
          </a:xfrm>
        </p:grpSpPr>
        <p:grpSp>
          <p:nvGrpSpPr>
            <p:cNvPr id="96" name="Group 95"/>
            <p:cNvGrpSpPr/>
            <p:nvPr/>
          </p:nvGrpSpPr>
          <p:grpSpPr>
            <a:xfrm>
              <a:off x="3267710" y="3889057"/>
              <a:ext cx="1463040" cy="1463040"/>
              <a:chOff x="0" y="0"/>
              <a:chExt cx="1463040" cy="1463040"/>
            </a:xfrm>
          </p:grpSpPr>
          <p:sp>
            <p:nvSpPr>
              <p:cNvPr id="146" name="Arc 145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Arc 149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Arc 150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Arc 151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3" name="Arc 152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flipV="1">
              <a:off x="3269615" y="4706302"/>
              <a:ext cx="1463040" cy="1463040"/>
              <a:chOff x="0" y="0"/>
              <a:chExt cx="1463040" cy="1463040"/>
            </a:xfrm>
          </p:grpSpPr>
          <p:sp>
            <p:nvSpPr>
              <p:cNvPr id="138" name="Arc 137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Arc 138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0" name="Arc 139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Arc 140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2" name="Arc 141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3" name="Arc 142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4" name="Arc 143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865755" y="4066222"/>
              <a:ext cx="2040890" cy="1910713"/>
              <a:chOff x="0" y="0"/>
              <a:chExt cx="2041445" cy="1911295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0" y="301557"/>
                <a:ext cx="967536" cy="1309036"/>
                <a:chOff x="0" y="0"/>
                <a:chExt cx="967740" cy="130903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0" y="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0" y="221381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0" y="442762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0" y="654518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0" y="875899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0" y="109728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0" y="1309036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04280" y="710119"/>
                <a:ext cx="520253" cy="484609"/>
                <a:chOff x="0" y="0"/>
                <a:chExt cx="520363" cy="484649"/>
              </a:xfrm>
            </p:grpSpPr>
            <p:sp>
              <p:nvSpPr>
                <p:cNvPr id="129" name="Text Box 21"/>
                <p:cNvSpPr txBox="1"/>
                <p:nvPr/>
              </p:nvSpPr>
              <p:spPr>
                <a:xfrm>
                  <a:off x="2203" y="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/>
                      <a:ea typeface="Calibri"/>
                      <a:cs typeface="Times New Roman"/>
                    </a:rPr>
                    <a:t>Laser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0" name="Text Box 22"/>
                <p:cNvSpPr txBox="1"/>
                <p:nvPr/>
              </p:nvSpPr>
              <p:spPr>
                <a:xfrm>
                  <a:off x="0" y="202709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Calibri"/>
                      <a:cs typeface="Times New Roman"/>
                    </a:rPr>
                    <a:t>beam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070042" y="116732"/>
                <a:ext cx="91440" cy="1699119"/>
                <a:chOff x="0" y="0"/>
                <a:chExt cx="91440" cy="1699260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5720" y="0"/>
                  <a:ext cx="0" cy="1699260"/>
                  <a:chOff x="0" y="0"/>
                  <a:chExt cx="0" cy="1699260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0" y="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0" y="502920"/>
                    <a:ext cx="0" cy="7010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0" y="131064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0" y="388620"/>
                  <a:ext cx="91440" cy="922020"/>
                  <a:chOff x="0" y="0"/>
                  <a:chExt cx="91440" cy="922020"/>
                </a:xfrm>
              </p:grpSpPr>
              <p:cxnSp>
                <p:nvCxnSpPr>
                  <p:cNvPr id="122" name="Straight Connector 121" hidden="1"/>
                  <p:cNvCxnSpPr/>
                  <p:nvPr/>
                </p:nvCxnSpPr>
                <p:spPr>
                  <a:xfrm>
                    <a:off x="0" y="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 hidden="1"/>
                  <p:cNvCxnSpPr/>
                  <p:nvPr/>
                </p:nvCxnSpPr>
                <p:spPr>
                  <a:xfrm>
                    <a:off x="0" y="11430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 hidden="1"/>
                  <p:cNvCxnSpPr/>
                  <p:nvPr/>
                </p:nvCxnSpPr>
                <p:spPr>
                  <a:xfrm>
                    <a:off x="0" y="9220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 hidden="1"/>
                  <p:cNvCxnSpPr/>
                  <p:nvPr/>
                </p:nvCxnSpPr>
                <p:spPr>
                  <a:xfrm>
                    <a:off x="0" y="8077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1060314" y="0"/>
                <a:ext cx="981131" cy="1414779"/>
                <a:chOff x="-16664" y="0"/>
                <a:chExt cx="981131" cy="1414779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8322" y="0"/>
                  <a:ext cx="906145" cy="1414779"/>
                  <a:chOff x="0" y="292210"/>
                  <a:chExt cx="906780" cy="1416253"/>
                </a:xfrm>
              </p:grpSpPr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0" y="292210"/>
                    <a:ext cx="410901" cy="56123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0" y="855023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0" y="853044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Rounded Rectangle 112"/>
                <p:cNvSpPr/>
                <p:nvPr/>
              </p:nvSpPr>
              <p:spPr>
                <a:xfrm>
                  <a:off x="-16664" y="514480"/>
                  <a:ext cx="97738" cy="89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060314" y="515566"/>
                <a:ext cx="974523" cy="1395729"/>
                <a:chOff x="-12504" y="0"/>
                <a:chExt cx="974888" cy="139572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56239" y="0"/>
                  <a:ext cx="906145" cy="1395729"/>
                  <a:chOff x="0" y="0"/>
                  <a:chExt cx="906780" cy="1396492"/>
                </a:xfrm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0" y="0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0" y="855023"/>
                    <a:ext cx="396433" cy="5414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" y="853044"/>
                    <a:ext cx="769618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-12504" y="809839"/>
                  <a:ext cx="97738" cy="9144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" name="Doppler effect Figures"/>
          <p:cNvGrpSpPr/>
          <p:nvPr/>
        </p:nvGrpSpPr>
        <p:grpSpPr>
          <a:xfrm>
            <a:off x="2415431" y="563714"/>
            <a:ext cx="3235394" cy="1221923"/>
            <a:chOff x="2415431" y="537044"/>
            <a:chExt cx="3235394" cy="1221923"/>
          </a:xfrm>
        </p:grpSpPr>
        <p:grpSp>
          <p:nvGrpSpPr>
            <p:cNvPr id="378" name="source"/>
            <p:cNvGrpSpPr/>
            <p:nvPr/>
          </p:nvGrpSpPr>
          <p:grpSpPr>
            <a:xfrm>
              <a:off x="2415431" y="671664"/>
              <a:ext cx="861695" cy="1082858"/>
              <a:chOff x="1492817" y="6019800"/>
              <a:chExt cx="861695" cy="1082858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1591877" y="6019800"/>
                <a:ext cx="762635" cy="1009016"/>
                <a:chOff x="0" y="0"/>
                <a:chExt cx="1312563" cy="1737371"/>
              </a:xfrm>
            </p:grpSpPr>
            <p:grpSp>
              <p:nvGrpSpPr>
                <p:cNvPr id="332" name="Group 331"/>
                <p:cNvGrpSpPr/>
                <p:nvPr/>
              </p:nvGrpSpPr>
              <p:grpSpPr>
                <a:xfrm rot="968886">
                  <a:off x="388002" y="14829"/>
                  <a:ext cx="924561" cy="476886"/>
                  <a:chOff x="0" y="0"/>
                  <a:chExt cx="924947" cy="477321"/>
                </a:xfrm>
              </p:grpSpPr>
              <p:cxnSp>
                <p:nvCxnSpPr>
                  <p:cNvPr id="347" name="Straight Connector 346"/>
                  <p:cNvCxnSpPr/>
                  <p:nvPr/>
                </p:nvCxnSpPr>
                <p:spPr>
                  <a:xfrm flipV="1">
                    <a:off x="0" y="161365"/>
                    <a:ext cx="775546" cy="25738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/>
                  <p:cNvCxnSpPr/>
                  <p:nvPr/>
                </p:nvCxnSpPr>
                <p:spPr>
                  <a:xfrm>
                    <a:off x="833718" y="0"/>
                    <a:ext cx="88053" cy="24045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Freeform 348"/>
                  <p:cNvSpPr/>
                  <p:nvPr/>
                </p:nvSpPr>
                <p:spPr>
                  <a:xfrm>
                    <a:off x="757607" y="60"/>
                    <a:ext cx="88372" cy="172720"/>
                  </a:xfrm>
                  <a:custGeom>
                    <a:avLst/>
                    <a:gdLst>
                      <a:gd name="connsiteX0" fmla="*/ 0 w 88372"/>
                      <a:gd name="connsiteY0" fmla="*/ 172720 h 172720"/>
                      <a:gd name="connsiteX1" fmla="*/ 16934 w 88372"/>
                      <a:gd name="connsiteY1" fmla="*/ 165947 h 172720"/>
                      <a:gd name="connsiteX2" fmla="*/ 27094 w 88372"/>
                      <a:gd name="connsiteY2" fmla="*/ 145627 h 172720"/>
                      <a:gd name="connsiteX3" fmla="*/ 37254 w 88372"/>
                      <a:gd name="connsiteY3" fmla="*/ 135467 h 172720"/>
                      <a:gd name="connsiteX4" fmla="*/ 54187 w 88372"/>
                      <a:gd name="connsiteY4" fmla="*/ 115147 h 172720"/>
                      <a:gd name="connsiteX5" fmla="*/ 57574 w 88372"/>
                      <a:gd name="connsiteY5" fmla="*/ 104987 h 172720"/>
                      <a:gd name="connsiteX6" fmla="*/ 71120 w 88372"/>
                      <a:gd name="connsiteY6" fmla="*/ 84667 h 172720"/>
                      <a:gd name="connsiteX7" fmla="*/ 81280 w 88372"/>
                      <a:gd name="connsiteY7" fmla="*/ 64347 h 172720"/>
                      <a:gd name="connsiteX8" fmla="*/ 84667 w 88372"/>
                      <a:gd name="connsiteY8" fmla="*/ 54187 h 172720"/>
                      <a:gd name="connsiteX9" fmla="*/ 88054 w 88372"/>
                      <a:gd name="connsiteY9" fmla="*/ 0 h 172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8372" h="172720">
                        <a:moveTo>
                          <a:pt x="0" y="172720"/>
                        </a:moveTo>
                        <a:cubicBezTo>
                          <a:pt x="5645" y="170462"/>
                          <a:pt x="11987" y="169481"/>
                          <a:pt x="16934" y="165947"/>
                        </a:cubicBezTo>
                        <a:cubicBezTo>
                          <a:pt x="27105" y="158682"/>
                          <a:pt x="21176" y="154504"/>
                          <a:pt x="27094" y="145627"/>
                        </a:cubicBezTo>
                        <a:cubicBezTo>
                          <a:pt x="29751" y="141642"/>
                          <a:pt x="34188" y="139146"/>
                          <a:pt x="37254" y="135467"/>
                        </a:cubicBezTo>
                        <a:cubicBezTo>
                          <a:pt x="60829" y="107177"/>
                          <a:pt x="24504" y="144830"/>
                          <a:pt x="54187" y="115147"/>
                        </a:cubicBezTo>
                        <a:cubicBezTo>
                          <a:pt x="55316" y="111760"/>
                          <a:pt x="55840" y="108108"/>
                          <a:pt x="57574" y="104987"/>
                        </a:cubicBezTo>
                        <a:cubicBezTo>
                          <a:pt x="61527" y="97871"/>
                          <a:pt x="68546" y="92390"/>
                          <a:pt x="71120" y="84667"/>
                        </a:cubicBezTo>
                        <a:cubicBezTo>
                          <a:pt x="79633" y="59129"/>
                          <a:pt x="68150" y="90608"/>
                          <a:pt x="81280" y="64347"/>
                        </a:cubicBezTo>
                        <a:cubicBezTo>
                          <a:pt x="82877" y="61154"/>
                          <a:pt x="83538" y="57574"/>
                          <a:pt x="84667" y="54187"/>
                        </a:cubicBezTo>
                        <a:cubicBezTo>
                          <a:pt x="89910" y="22732"/>
                          <a:pt x="88054" y="40734"/>
                          <a:pt x="88054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0" name="Freeform 349"/>
                  <p:cNvSpPr/>
                  <p:nvPr/>
                </p:nvSpPr>
                <p:spPr>
                  <a:xfrm>
                    <a:off x="752227" y="172183"/>
                    <a:ext cx="172720" cy="64347"/>
                  </a:xfrm>
                  <a:custGeom>
                    <a:avLst/>
                    <a:gdLst>
                      <a:gd name="connsiteX0" fmla="*/ 172720 w 172720"/>
                      <a:gd name="connsiteY0" fmla="*/ 64347 h 64347"/>
                      <a:gd name="connsiteX1" fmla="*/ 165946 w 172720"/>
                      <a:gd name="connsiteY1" fmla="*/ 47414 h 64347"/>
                      <a:gd name="connsiteX2" fmla="*/ 162560 w 172720"/>
                      <a:gd name="connsiteY2" fmla="*/ 37254 h 64347"/>
                      <a:gd name="connsiteX3" fmla="*/ 142240 w 172720"/>
                      <a:gd name="connsiteY3" fmla="*/ 30480 h 64347"/>
                      <a:gd name="connsiteX4" fmla="*/ 135466 w 172720"/>
                      <a:gd name="connsiteY4" fmla="*/ 23707 h 64347"/>
                      <a:gd name="connsiteX5" fmla="*/ 115146 w 172720"/>
                      <a:gd name="connsiteY5" fmla="*/ 20320 h 64347"/>
                      <a:gd name="connsiteX6" fmla="*/ 98213 w 172720"/>
                      <a:gd name="connsiteY6" fmla="*/ 16934 h 64347"/>
                      <a:gd name="connsiteX7" fmla="*/ 88053 w 172720"/>
                      <a:gd name="connsiteY7" fmla="*/ 10160 h 64347"/>
                      <a:gd name="connsiteX8" fmla="*/ 64346 w 172720"/>
                      <a:gd name="connsiteY8" fmla="*/ 6774 h 64347"/>
                      <a:gd name="connsiteX9" fmla="*/ 23706 w 172720"/>
                      <a:gd name="connsiteY9" fmla="*/ 0 h 64347"/>
                      <a:gd name="connsiteX10" fmla="*/ 0 w 172720"/>
                      <a:gd name="connsiteY10" fmla="*/ 3387 h 64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20" h="64347">
                        <a:moveTo>
                          <a:pt x="172720" y="64347"/>
                        </a:moveTo>
                        <a:cubicBezTo>
                          <a:pt x="170462" y="58703"/>
                          <a:pt x="168081" y="53106"/>
                          <a:pt x="165946" y="47414"/>
                        </a:cubicBezTo>
                        <a:cubicBezTo>
                          <a:pt x="164693" y="44072"/>
                          <a:pt x="165465" y="39329"/>
                          <a:pt x="162560" y="37254"/>
                        </a:cubicBezTo>
                        <a:cubicBezTo>
                          <a:pt x="156750" y="33104"/>
                          <a:pt x="142240" y="30480"/>
                          <a:pt x="142240" y="30480"/>
                        </a:cubicBezTo>
                        <a:cubicBezTo>
                          <a:pt x="139982" y="28222"/>
                          <a:pt x="138456" y="24828"/>
                          <a:pt x="135466" y="23707"/>
                        </a:cubicBezTo>
                        <a:cubicBezTo>
                          <a:pt x="129036" y="21296"/>
                          <a:pt x="121902" y="21548"/>
                          <a:pt x="115146" y="20320"/>
                        </a:cubicBezTo>
                        <a:cubicBezTo>
                          <a:pt x="109483" y="19290"/>
                          <a:pt x="103857" y="18063"/>
                          <a:pt x="98213" y="16934"/>
                        </a:cubicBezTo>
                        <a:cubicBezTo>
                          <a:pt x="94826" y="14676"/>
                          <a:pt x="91952" y="11330"/>
                          <a:pt x="88053" y="10160"/>
                        </a:cubicBezTo>
                        <a:cubicBezTo>
                          <a:pt x="80407" y="7866"/>
                          <a:pt x="72259" y="7829"/>
                          <a:pt x="64346" y="6774"/>
                        </a:cubicBezTo>
                        <a:cubicBezTo>
                          <a:pt x="30375" y="2245"/>
                          <a:pt x="47238" y="5883"/>
                          <a:pt x="23706" y="0"/>
                        </a:cubicBezTo>
                        <a:lnTo>
                          <a:pt x="0" y="3387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51" name="Straight Connector 350"/>
                  <p:cNvCxnSpPr/>
                  <p:nvPr/>
                </p:nvCxnSpPr>
                <p:spPr>
                  <a:xfrm flipV="1">
                    <a:off x="311972" y="392654"/>
                    <a:ext cx="250614" cy="8466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2" name="Arc 351"/>
                  <p:cNvSpPr/>
                  <p:nvPr/>
                </p:nvSpPr>
                <p:spPr>
                  <a:xfrm>
                    <a:off x="441063" y="258184"/>
                    <a:ext cx="149428" cy="149428"/>
                  </a:xfrm>
                  <a:prstGeom prst="arc">
                    <a:avLst>
                      <a:gd name="adj1" fmla="val 14863320"/>
                      <a:gd name="adj2" fmla="val 420672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3" name="Arc 352"/>
                  <p:cNvSpPr/>
                  <p:nvPr/>
                </p:nvSpPr>
                <p:spPr>
                  <a:xfrm rot="10800000">
                    <a:off x="231289" y="322730"/>
                    <a:ext cx="149428" cy="149428"/>
                  </a:xfrm>
                  <a:prstGeom prst="arc">
                    <a:avLst>
                      <a:gd name="adj1" fmla="val 14863320"/>
                      <a:gd name="adj2" fmla="val 420672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0" y="0"/>
                  <a:ext cx="396240" cy="396240"/>
                  <a:chOff x="0" y="0"/>
                  <a:chExt cx="396240" cy="396240"/>
                </a:xfrm>
              </p:grpSpPr>
              <p:sp>
                <p:nvSpPr>
                  <p:cNvPr id="344" name="Oval 343"/>
                  <p:cNvSpPr/>
                  <p:nvPr/>
                </p:nvSpPr>
                <p:spPr>
                  <a:xfrm>
                    <a:off x="0" y="0"/>
                    <a:ext cx="396240" cy="3962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344"/>
                  <p:cNvSpPr/>
                  <p:nvPr/>
                </p:nvSpPr>
                <p:spPr>
                  <a:xfrm>
                    <a:off x="296562" y="128511"/>
                    <a:ext cx="35028" cy="30558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6" name="Freeform 345"/>
                  <p:cNvSpPr/>
                  <p:nvPr/>
                </p:nvSpPr>
                <p:spPr>
                  <a:xfrm>
                    <a:off x="227365" y="259492"/>
                    <a:ext cx="128905" cy="53975"/>
                  </a:xfrm>
                  <a:custGeom>
                    <a:avLst/>
                    <a:gdLst>
                      <a:gd name="connsiteX0" fmla="*/ 129108 w 129108"/>
                      <a:gd name="connsiteY0" fmla="*/ 37652 h 54035"/>
                      <a:gd name="connsiteX1" fmla="*/ 102214 w 129108"/>
                      <a:gd name="connsiteY1" fmla="*/ 43031 h 54035"/>
                      <a:gd name="connsiteX2" fmla="*/ 86077 w 129108"/>
                      <a:gd name="connsiteY2" fmla="*/ 53788 h 54035"/>
                      <a:gd name="connsiteX3" fmla="*/ 26910 w 129108"/>
                      <a:gd name="connsiteY3" fmla="*/ 48409 h 54035"/>
                      <a:gd name="connsiteX4" fmla="*/ 5395 w 129108"/>
                      <a:gd name="connsiteY4" fmla="*/ 43031 h 54035"/>
                      <a:gd name="connsiteX5" fmla="*/ 16 w 129108"/>
                      <a:gd name="connsiteY5" fmla="*/ 0 h 540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108" h="54035">
                        <a:moveTo>
                          <a:pt x="129108" y="37652"/>
                        </a:moveTo>
                        <a:cubicBezTo>
                          <a:pt x="120143" y="39445"/>
                          <a:pt x="110774" y="39821"/>
                          <a:pt x="102214" y="43031"/>
                        </a:cubicBezTo>
                        <a:cubicBezTo>
                          <a:pt x="96161" y="45301"/>
                          <a:pt x="92525" y="53327"/>
                          <a:pt x="86077" y="53788"/>
                        </a:cubicBezTo>
                        <a:cubicBezTo>
                          <a:pt x="66324" y="55199"/>
                          <a:pt x="46632" y="50202"/>
                          <a:pt x="26910" y="48409"/>
                        </a:cubicBezTo>
                        <a:cubicBezTo>
                          <a:pt x="19738" y="46616"/>
                          <a:pt x="9692" y="49046"/>
                          <a:pt x="5395" y="43031"/>
                        </a:cubicBezTo>
                        <a:cubicBezTo>
                          <a:pt x="-574" y="34675"/>
                          <a:pt x="16" y="12637"/>
                          <a:pt x="16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4" name="Group 333"/>
                <p:cNvGrpSpPr/>
                <p:nvPr/>
              </p:nvGrpSpPr>
              <p:grpSpPr>
                <a:xfrm>
                  <a:off x="200180" y="185352"/>
                  <a:ext cx="628185" cy="593656"/>
                  <a:chOff x="0" y="0"/>
                  <a:chExt cx="628185" cy="593656"/>
                </a:xfrm>
              </p:grpSpPr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0" y="368231"/>
                    <a:ext cx="511175" cy="2254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 flipV="1">
                    <a:off x="511570" y="130981"/>
                    <a:ext cx="81915" cy="46164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341" name="Freeform 340"/>
                  <p:cNvSpPr/>
                  <p:nvPr/>
                </p:nvSpPr>
                <p:spPr>
                  <a:xfrm>
                    <a:off x="523926" y="17299"/>
                    <a:ext cx="63741" cy="101638"/>
                  </a:xfrm>
                  <a:custGeom>
                    <a:avLst/>
                    <a:gdLst>
                      <a:gd name="connsiteX0" fmla="*/ 63741 w 63741"/>
                      <a:gd name="connsiteY0" fmla="*/ 101638 h 101638"/>
                      <a:gd name="connsiteX1" fmla="*/ 24214 w 63741"/>
                      <a:gd name="connsiteY1" fmla="*/ 1502 h 101638"/>
                      <a:gd name="connsiteX2" fmla="*/ 3133 w 63741"/>
                      <a:gd name="connsiteY2" fmla="*/ 41029 h 101638"/>
                      <a:gd name="connsiteX3" fmla="*/ 497 w 63741"/>
                      <a:gd name="connsiteY3" fmla="*/ 35759 h 101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41" h="101638">
                        <a:moveTo>
                          <a:pt x="63741" y="101638"/>
                        </a:moveTo>
                        <a:cubicBezTo>
                          <a:pt x="49028" y="56620"/>
                          <a:pt x="34315" y="11603"/>
                          <a:pt x="24214" y="1502"/>
                        </a:cubicBezTo>
                        <a:cubicBezTo>
                          <a:pt x="14113" y="-8599"/>
                          <a:pt x="7086" y="35319"/>
                          <a:pt x="3133" y="41029"/>
                        </a:cubicBezTo>
                        <a:cubicBezTo>
                          <a:pt x="-820" y="46738"/>
                          <a:pt x="-162" y="41248"/>
                          <a:pt x="497" y="3575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341"/>
                  <p:cNvSpPr/>
                  <p:nvPr/>
                </p:nvSpPr>
                <p:spPr>
                  <a:xfrm>
                    <a:off x="585710" y="0"/>
                    <a:ext cx="42475" cy="118986"/>
                  </a:xfrm>
                  <a:custGeom>
                    <a:avLst/>
                    <a:gdLst>
                      <a:gd name="connsiteX0" fmla="*/ 15811 w 42475"/>
                      <a:gd name="connsiteY0" fmla="*/ 118986 h 118986"/>
                      <a:gd name="connsiteX1" fmla="*/ 42163 w 42475"/>
                      <a:gd name="connsiteY1" fmla="*/ 3039 h 118986"/>
                      <a:gd name="connsiteX2" fmla="*/ 0 w 42475"/>
                      <a:gd name="connsiteY2" fmla="*/ 45201 h 118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475" h="118986">
                        <a:moveTo>
                          <a:pt x="15811" y="118986"/>
                        </a:moveTo>
                        <a:cubicBezTo>
                          <a:pt x="30304" y="67161"/>
                          <a:pt x="44798" y="15336"/>
                          <a:pt x="42163" y="3039"/>
                        </a:cubicBezTo>
                        <a:cubicBezTo>
                          <a:pt x="39528" y="-9259"/>
                          <a:pt x="19764" y="17971"/>
                          <a:pt x="0" y="45201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342"/>
                  <p:cNvSpPr/>
                  <p:nvPr/>
                </p:nvSpPr>
                <p:spPr>
                  <a:xfrm>
                    <a:off x="528869" y="79083"/>
                    <a:ext cx="65112" cy="47433"/>
                  </a:xfrm>
                  <a:custGeom>
                    <a:avLst/>
                    <a:gdLst>
                      <a:gd name="connsiteX0" fmla="*/ 65112 w 65112"/>
                      <a:gd name="connsiteY0" fmla="*/ 47433 h 47433"/>
                      <a:gd name="connsiteX1" fmla="*/ 1869 w 65112"/>
                      <a:gd name="connsiteY1" fmla="*/ 28987 h 47433"/>
                      <a:gd name="connsiteX2" fmla="*/ 22950 w 65112"/>
                      <a:gd name="connsiteY2" fmla="*/ 0 h 47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112" h="47433">
                        <a:moveTo>
                          <a:pt x="65112" y="47433"/>
                        </a:moveTo>
                        <a:cubicBezTo>
                          <a:pt x="37004" y="42162"/>
                          <a:pt x="8896" y="36892"/>
                          <a:pt x="1869" y="28987"/>
                        </a:cubicBezTo>
                        <a:cubicBezTo>
                          <a:pt x="-5158" y="21081"/>
                          <a:pt x="8896" y="10540"/>
                          <a:pt x="2295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5" name="Group 334"/>
                <p:cNvGrpSpPr/>
                <p:nvPr/>
              </p:nvGrpSpPr>
              <p:grpSpPr>
                <a:xfrm>
                  <a:off x="69198" y="422601"/>
                  <a:ext cx="410127" cy="1314770"/>
                  <a:chOff x="0" y="0"/>
                  <a:chExt cx="410127" cy="1314770"/>
                </a:xfrm>
              </p:grpSpPr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119641" y="0"/>
                    <a:ext cx="10160" cy="8350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128187" y="811850"/>
                    <a:ext cx="281940" cy="50292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38" name="Straight Connector 337"/>
                  <p:cNvCxnSpPr/>
                  <p:nvPr/>
                </p:nvCxnSpPr>
                <p:spPr>
                  <a:xfrm flipH="1">
                    <a:off x="0" y="837488"/>
                    <a:ext cx="134034" cy="463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04" name="Group 303"/>
              <p:cNvGrpSpPr/>
              <p:nvPr/>
            </p:nvGrpSpPr>
            <p:grpSpPr>
              <a:xfrm>
                <a:off x="1492817" y="7011036"/>
                <a:ext cx="516891" cy="91622"/>
                <a:chOff x="0" y="0"/>
                <a:chExt cx="890009" cy="146781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 flipH="1">
                  <a:off x="76913" y="34183"/>
                  <a:ext cx="729938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 flipH="1">
                  <a:off x="794759" y="0"/>
                  <a:ext cx="95250" cy="2794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H="1" flipV="1">
                  <a:off x="0" y="8546"/>
                  <a:ext cx="95250" cy="2108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0" name="Oval 329"/>
                <p:cNvSpPr/>
                <p:nvPr/>
              </p:nvSpPr>
              <p:spPr>
                <a:xfrm>
                  <a:off x="94004" y="59821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649481" y="51275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1" name="v_s label"/>
            <p:cNvGrpSpPr/>
            <p:nvPr/>
          </p:nvGrpSpPr>
          <p:grpSpPr>
            <a:xfrm>
              <a:off x="3042176" y="1281264"/>
              <a:ext cx="547438" cy="453390"/>
              <a:chOff x="2119562" y="6629400"/>
              <a:chExt cx="547438" cy="453390"/>
            </a:xfrm>
          </p:grpSpPr>
          <p:cxnSp>
            <p:nvCxnSpPr>
              <p:cNvPr id="306" name="Straight Arrow Connector 305"/>
              <p:cNvCxnSpPr/>
              <p:nvPr/>
            </p:nvCxnSpPr>
            <p:spPr>
              <a:xfrm>
                <a:off x="2119562" y="6937375"/>
                <a:ext cx="4038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 Box 77"/>
                  <p:cNvSpPr txBox="1"/>
                  <p:nvPr/>
                </p:nvSpPr>
                <p:spPr>
                  <a:xfrm>
                    <a:off x="2221230" y="6629400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09" name="Text 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230" y="6629400"/>
                    <a:ext cx="445770" cy="45339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7" name="observer"/>
            <p:cNvGrpSpPr/>
            <p:nvPr/>
          </p:nvGrpSpPr>
          <p:grpSpPr>
            <a:xfrm>
              <a:off x="4945975" y="674204"/>
              <a:ext cx="704850" cy="1084763"/>
              <a:chOff x="5638733" y="6049010"/>
              <a:chExt cx="704850" cy="1084763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5638733" y="6049010"/>
                <a:ext cx="698499" cy="1029334"/>
                <a:chOff x="0" y="0"/>
                <a:chExt cx="1085682" cy="1597728"/>
              </a:xfrm>
            </p:grpSpPr>
            <p:grpSp>
              <p:nvGrpSpPr>
                <p:cNvPr id="354" name="Group 353"/>
                <p:cNvGrpSpPr/>
                <p:nvPr/>
              </p:nvGrpSpPr>
              <p:grpSpPr>
                <a:xfrm>
                  <a:off x="434958" y="405301"/>
                  <a:ext cx="514247" cy="1192427"/>
                  <a:chOff x="0" y="0"/>
                  <a:chExt cx="514247" cy="1192427"/>
                </a:xfrm>
              </p:grpSpPr>
              <p:cxnSp>
                <p:nvCxnSpPr>
                  <p:cNvPr id="373" name="Straight Connector 372"/>
                  <p:cNvCxnSpPr/>
                  <p:nvPr/>
                </p:nvCxnSpPr>
                <p:spPr>
                  <a:xfrm>
                    <a:off x="0" y="0"/>
                    <a:ext cx="236855" cy="7080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74" name="Straight Connector 373"/>
                  <p:cNvCxnSpPr/>
                  <p:nvPr/>
                </p:nvCxnSpPr>
                <p:spPr>
                  <a:xfrm>
                    <a:off x="232307" y="689507"/>
                    <a:ext cx="281940" cy="50292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75" name="Straight Connector 374"/>
                  <p:cNvCxnSpPr/>
                  <p:nvPr/>
                </p:nvCxnSpPr>
                <p:spPr>
                  <a:xfrm flipH="1">
                    <a:off x="17300" y="684565"/>
                    <a:ext cx="217805" cy="48577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355" name="Group 354"/>
                <p:cNvGrpSpPr/>
                <p:nvPr/>
              </p:nvGrpSpPr>
              <p:grpSpPr>
                <a:xfrm>
                  <a:off x="145810" y="0"/>
                  <a:ext cx="512882" cy="396240"/>
                  <a:chOff x="0" y="0"/>
                  <a:chExt cx="512882" cy="396240"/>
                </a:xfrm>
              </p:grpSpPr>
              <p:sp>
                <p:nvSpPr>
                  <p:cNvPr id="367" name="Oval 366"/>
                  <p:cNvSpPr/>
                  <p:nvPr/>
                </p:nvSpPr>
                <p:spPr>
                  <a:xfrm>
                    <a:off x="61784" y="0"/>
                    <a:ext cx="396240" cy="3962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8" name="Arc 367"/>
                  <p:cNvSpPr/>
                  <p:nvPr/>
                </p:nvSpPr>
                <p:spPr>
                  <a:xfrm rot="518123">
                    <a:off x="158167" y="165580"/>
                    <a:ext cx="220345" cy="177800"/>
                  </a:xfrm>
                  <a:prstGeom prst="arc">
                    <a:avLst>
                      <a:gd name="adj1" fmla="val 21117032"/>
                      <a:gd name="adj2" fmla="val 10200786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9" name="Arc 368"/>
                  <p:cNvSpPr/>
                  <p:nvPr/>
                </p:nvSpPr>
                <p:spPr>
                  <a:xfrm rot="518123">
                    <a:off x="0" y="138395"/>
                    <a:ext cx="137236" cy="140225"/>
                  </a:xfrm>
                  <a:prstGeom prst="arc">
                    <a:avLst>
                      <a:gd name="adj1" fmla="val 4610271"/>
                      <a:gd name="adj2" fmla="val 1590947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0" name="Arc 369"/>
                  <p:cNvSpPr/>
                  <p:nvPr/>
                </p:nvSpPr>
                <p:spPr>
                  <a:xfrm rot="21081877" flipH="1">
                    <a:off x="375646" y="130981"/>
                    <a:ext cx="137236" cy="140225"/>
                  </a:xfrm>
                  <a:prstGeom prst="arc">
                    <a:avLst>
                      <a:gd name="adj1" fmla="val 4610271"/>
                      <a:gd name="adj2" fmla="val 1590947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1" name="Freeform 370"/>
                  <p:cNvSpPr/>
                  <p:nvPr/>
                </p:nvSpPr>
                <p:spPr>
                  <a:xfrm>
                    <a:off x="190294" y="150752"/>
                    <a:ext cx="34925" cy="30480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2" name="Freeform 371"/>
                  <p:cNvSpPr/>
                  <p:nvPr/>
                </p:nvSpPr>
                <p:spPr>
                  <a:xfrm>
                    <a:off x="306448" y="150752"/>
                    <a:ext cx="34925" cy="30480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0" y="212536"/>
                  <a:ext cx="512377" cy="413196"/>
                  <a:chOff x="0" y="0"/>
                  <a:chExt cx="512377" cy="413196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 flipV="1">
                    <a:off x="2472" y="395416"/>
                    <a:ext cx="509905" cy="177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 flipH="1">
                    <a:off x="0" y="86497"/>
                    <a:ext cx="128270" cy="3098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>
                    <a:off x="130982" y="0"/>
                    <a:ext cx="0" cy="874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5" name="Straight Connector 364"/>
                  <p:cNvCxnSpPr/>
                  <p:nvPr/>
                </p:nvCxnSpPr>
                <p:spPr>
                  <a:xfrm flipH="1">
                    <a:off x="133453" y="42013"/>
                    <a:ext cx="34290" cy="4101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6" name="Straight Connector 365"/>
                  <p:cNvCxnSpPr/>
                  <p:nvPr/>
                </p:nvCxnSpPr>
                <p:spPr>
                  <a:xfrm flipH="1">
                    <a:off x="138396" y="71669"/>
                    <a:ext cx="53975" cy="17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504156" y="583239"/>
                  <a:ext cx="581526" cy="101359"/>
                  <a:chOff x="0" y="0"/>
                  <a:chExt cx="581526" cy="101359"/>
                </a:xfrm>
              </p:grpSpPr>
              <p:cxnSp>
                <p:nvCxnSpPr>
                  <p:cNvPr id="358" name="Straight Connector 357"/>
                  <p:cNvCxnSpPr/>
                  <p:nvPr/>
                </p:nvCxnSpPr>
                <p:spPr>
                  <a:xfrm flipH="1" flipV="1">
                    <a:off x="0" y="34599"/>
                    <a:ext cx="509905" cy="177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59" name="Straight Connector 358"/>
                  <p:cNvCxnSpPr/>
                  <p:nvPr/>
                </p:nvCxnSpPr>
                <p:spPr>
                  <a:xfrm flipH="1">
                    <a:off x="501684" y="0"/>
                    <a:ext cx="77416" cy="560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0" name="Straight Connector 359"/>
                  <p:cNvCxnSpPr/>
                  <p:nvPr/>
                </p:nvCxnSpPr>
                <p:spPr>
                  <a:xfrm flipH="1" flipV="1">
                    <a:off x="506627" y="54369"/>
                    <a:ext cx="53340" cy="4699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 flipH="1">
                    <a:off x="506627" y="54369"/>
                    <a:ext cx="74899" cy="21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10" name="Group 309"/>
              <p:cNvGrpSpPr/>
              <p:nvPr/>
            </p:nvGrpSpPr>
            <p:grpSpPr>
              <a:xfrm>
                <a:off x="5826692" y="7042151"/>
                <a:ext cx="516891" cy="91622"/>
                <a:chOff x="0" y="0"/>
                <a:chExt cx="890009" cy="146781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 flipH="1">
                  <a:off x="76913" y="34183"/>
                  <a:ext cx="729938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H="1">
                  <a:off x="794759" y="0"/>
                  <a:ext cx="95250" cy="2794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H="1" flipV="1">
                  <a:off x="0" y="8546"/>
                  <a:ext cx="95250" cy="2108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1" name="Oval 320"/>
                <p:cNvSpPr/>
                <p:nvPr/>
              </p:nvSpPr>
              <p:spPr>
                <a:xfrm>
                  <a:off x="94004" y="59821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649481" y="51275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0" name="v_o label"/>
            <p:cNvGrpSpPr/>
            <p:nvPr/>
          </p:nvGrpSpPr>
          <p:grpSpPr>
            <a:xfrm>
              <a:off x="4504014" y="1285074"/>
              <a:ext cx="605790" cy="453390"/>
              <a:chOff x="5196772" y="6438900"/>
              <a:chExt cx="605790" cy="453390"/>
            </a:xfrm>
          </p:grpSpPr>
          <p:cxnSp>
            <p:nvCxnSpPr>
              <p:cNvPr id="311" name="Straight Arrow Connector 310"/>
              <p:cNvCxnSpPr/>
              <p:nvPr/>
            </p:nvCxnSpPr>
            <p:spPr>
              <a:xfrm flipH="1">
                <a:off x="5348537" y="6737985"/>
                <a:ext cx="4540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 Box 10"/>
                  <p:cNvSpPr txBox="1"/>
                  <p:nvPr/>
                </p:nvSpPr>
                <p:spPr>
                  <a:xfrm>
                    <a:off x="5196772" y="6438900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12" name="Text 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772" y="6438900"/>
                    <a:ext cx="445770" cy="45339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5" name="waves and lambda label"/>
            <p:cNvGrpSpPr/>
            <p:nvPr/>
          </p:nvGrpSpPr>
          <p:grpSpPr>
            <a:xfrm>
              <a:off x="3356032" y="537044"/>
              <a:ext cx="1452782" cy="1071245"/>
              <a:chOff x="3090477" y="5885180"/>
              <a:chExt cx="1452782" cy="1071245"/>
            </a:xfrm>
          </p:grpSpPr>
          <p:grpSp>
            <p:nvGrpSpPr>
              <p:cNvPr id="384" name="waves"/>
              <p:cNvGrpSpPr/>
              <p:nvPr/>
            </p:nvGrpSpPr>
            <p:grpSpPr>
              <a:xfrm>
                <a:off x="3090477" y="5885180"/>
                <a:ext cx="1452782" cy="570230"/>
                <a:chOff x="3090477" y="5885180"/>
                <a:chExt cx="1452782" cy="570230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3090477" y="5885180"/>
                  <a:ext cx="889635" cy="570230"/>
                  <a:chOff x="0" y="0"/>
                  <a:chExt cx="1530985" cy="982345"/>
                </a:xfrm>
              </p:grpSpPr>
              <p:sp>
                <p:nvSpPr>
                  <p:cNvPr id="323" name="Arc 322"/>
                  <p:cNvSpPr/>
                  <p:nvPr/>
                </p:nvSpPr>
                <p:spPr>
                  <a:xfrm>
                    <a:off x="0" y="205123"/>
                    <a:ext cx="575945" cy="57594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4" name="Arc 323"/>
                  <p:cNvSpPr/>
                  <p:nvPr/>
                </p:nvSpPr>
                <p:spPr>
                  <a:xfrm>
                    <a:off x="118625" y="126039"/>
                    <a:ext cx="734695" cy="73469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5" name="Arc 324"/>
                  <p:cNvSpPr/>
                  <p:nvPr/>
                </p:nvSpPr>
                <p:spPr>
                  <a:xfrm>
                    <a:off x="358346" y="76612"/>
                    <a:ext cx="824230" cy="824230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6" name="Arc 325"/>
                  <p:cNvSpPr/>
                  <p:nvPr/>
                </p:nvSpPr>
                <p:spPr>
                  <a:xfrm>
                    <a:off x="548640" y="0"/>
                    <a:ext cx="982345" cy="98234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" name="v label"/>
                <p:cNvGrpSpPr/>
                <p:nvPr/>
              </p:nvGrpSpPr>
              <p:grpSpPr>
                <a:xfrm>
                  <a:off x="4038600" y="5897880"/>
                  <a:ext cx="504659" cy="453390"/>
                  <a:chOff x="4038600" y="5897880"/>
                  <a:chExt cx="504659" cy="453390"/>
                </a:xfrm>
              </p:grpSpPr>
              <p:cxnSp>
                <p:nvCxnSpPr>
                  <p:cNvPr id="307" name="Straight Arrow Connector 306"/>
                  <p:cNvCxnSpPr/>
                  <p:nvPr/>
                </p:nvCxnSpPr>
                <p:spPr>
                  <a:xfrm>
                    <a:off x="4038600" y="6169660"/>
                    <a:ext cx="413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8" name="Text Box 76"/>
                      <p:cNvSpPr txBox="1"/>
                      <p:nvPr/>
                    </p:nvSpPr>
                    <p:spPr>
                      <a:xfrm>
                        <a:off x="4097489" y="5897880"/>
                        <a:ext cx="445770" cy="45339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8" name="Text 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97489" y="5897880"/>
                        <a:ext cx="445770" cy="45339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79" name="lambda label"/>
              <p:cNvGrpSpPr/>
              <p:nvPr/>
            </p:nvGrpSpPr>
            <p:grpSpPr>
              <a:xfrm>
                <a:off x="3550217" y="6237605"/>
                <a:ext cx="654685" cy="718820"/>
                <a:chOff x="3550217" y="6237605"/>
                <a:chExt cx="654685" cy="718820"/>
              </a:xfrm>
            </p:grpSpPr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3773102" y="6237605"/>
                  <a:ext cx="0" cy="471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3979477" y="6237605"/>
                  <a:ext cx="0" cy="471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3550217" y="6635115"/>
                  <a:ext cx="2260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/>
                <p:cNvCxnSpPr/>
                <p:nvPr/>
              </p:nvCxnSpPr>
              <p:spPr>
                <a:xfrm flipH="1">
                  <a:off x="3978842" y="6635115"/>
                  <a:ext cx="2260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7" name="Text Box 47"/>
                    <p:cNvSpPr txBox="1"/>
                    <p:nvPr/>
                  </p:nvSpPr>
                  <p:spPr>
                    <a:xfrm>
                      <a:off x="3665787" y="6503035"/>
                      <a:ext cx="445770" cy="45339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317" name="Text 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5787" y="6503035"/>
                      <a:ext cx="445770" cy="45339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87" name="Carnot Cycle"/>
          <p:cNvGrpSpPr>
            <a:grpSpLocks/>
          </p:cNvGrpSpPr>
          <p:nvPr/>
        </p:nvGrpSpPr>
        <p:grpSpPr bwMode="auto">
          <a:xfrm>
            <a:off x="624102" y="7593322"/>
            <a:ext cx="2689860" cy="1806575"/>
            <a:chOff x="3779" y="2305"/>
            <a:chExt cx="4236" cy="2845"/>
          </a:xfrm>
        </p:grpSpPr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4735" y="2910"/>
              <a:ext cx="2800" cy="1650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4889" y="2305"/>
              <a:ext cx="3126" cy="1955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4995" y="2725"/>
              <a:ext cx="435" cy="1550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1" name="AutoShape 2"/>
            <p:cNvCxnSpPr>
              <a:cxnSpLocks noChangeShapeType="1"/>
            </p:cNvCxnSpPr>
            <p:nvPr/>
          </p:nvCxnSpPr>
          <p:spPr bwMode="auto">
            <a:xfrm flipV="1">
              <a:off x="4531" y="2713"/>
              <a:ext cx="0" cy="1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AutoShape 3"/>
            <p:cNvCxnSpPr>
              <a:cxnSpLocks noChangeShapeType="1"/>
            </p:cNvCxnSpPr>
            <p:nvPr/>
          </p:nvCxnSpPr>
          <p:spPr bwMode="auto">
            <a:xfrm>
              <a:off x="4531" y="4652"/>
              <a:ext cx="31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Text Box 4"/>
            <p:cNvSpPr txBox="1">
              <a:spLocks noChangeArrowheads="1"/>
            </p:cNvSpPr>
            <p:nvPr/>
          </p:nvSpPr>
          <p:spPr bwMode="auto">
            <a:xfrm>
              <a:off x="4145" y="269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P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4" name="Text Box 5"/>
            <p:cNvSpPr txBox="1">
              <a:spLocks noChangeArrowheads="1"/>
            </p:cNvSpPr>
            <p:nvPr/>
          </p:nvSpPr>
          <p:spPr bwMode="auto">
            <a:xfrm>
              <a:off x="7430" y="4652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V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395" name="AutoShape 7"/>
            <p:cNvCxnSpPr>
              <a:cxnSpLocks noChangeShapeType="1"/>
            </p:cNvCxnSpPr>
            <p:nvPr/>
          </p:nvCxnSpPr>
          <p:spPr bwMode="auto">
            <a:xfrm>
              <a:off x="4471" y="4275"/>
              <a:ext cx="1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AutoShape 8"/>
            <p:cNvCxnSpPr>
              <a:cxnSpLocks noChangeShapeType="1"/>
            </p:cNvCxnSpPr>
            <p:nvPr/>
          </p:nvCxnSpPr>
          <p:spPr bwMode="auto">
            <a:xfrm rot="5400000">
              <a:off x="5367" y="4659"/>
              <a:ext cx="1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7" name="Text Box 12"/>
            <p:cNvSpPr txBox="1">
              <a:spLocks noChangeArrowheads="1"/>
            </p:cNvSpPr>
            <p:nvPr/>
          </p:nvSpPr>
          <p:spPr bwMode="auto">
            <a:xfrm>
              <a:off x="3779" y="4042"/>
              <a:ext cx="93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Times New Roman"/>
                </a:rPr>
                <a:t>1 atm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8" name="Text Box 14"/>
            <p:cNvSpPr txBox="1">
              <a:spLocks noChangeArrowheads="1"/>
            </p:cNvSpPr>
            <p:nvPr/>
          </p:nvSpPr>
          <p:spPr bwMode="auto">
            <a:xfrm>
              <a:off x="4956" y="4627"/>
              <a:ext cx="112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Times New Roman"/>
                </a:rPr>
                <a:t>1 liter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9" name="Text Box 22"/>
            <p:cNvSpPr txBox="1">
              <a:spLocks noChangeArrowheads="1"/>
            </p:cNvSpPr>
            <p:nvPr/>
          </p:nvSpPr>
          <p:spPr bwMode="auto">
            <a:xfrm>
              <a:off x="5123" y="412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0" name="Text Box 23"/>
            <p:cNvSpPr txBox="1">
              <a:spLocks noChangeArrowheads="1"/>
            </p:cNvSpPr>
            <p:nvPr/>
          </p:nvSpPr>
          <p:spPr bwMode="auto">
            <a:xfrm>
              <a:off x="5399" y="3418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 dirty="0">
                  <a:effectLst/>
                  <a:latin typeface="Times New Roman"/>
                  <a:ea typeface="Times New Roman"/>
                  <a:cs typeface="Times New Roman"/>
                </a:rPr>
                <a:t>c</a:t>
              </a:r>
              <a:endParaRPr lang="en-US" sz="11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1" name="Text Box 24"/>
            <p:cNvSpPr txBox="1">
              <a:spLocks noChangeArrowheads="1"/>
            </p:cNvSpPr>
            <p:nvPr/>
          </p:nvSpPr>
          <p:spPr bwMode="auto">
            <a:xfrm>
              <a:off x="4677" y="2505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b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402" name="AutoShape 16"/>
            <p:cNvCxnSpPr>
              <a:cxnSpLocks noChangeShapeType="1"/>
            </p:cNvCxnSpPr>
            <p:nvPr/>
          </p:nvCxnSpPr>
          <p:spPr bwMode="auto">
            <a:xfrm flipH="1" flipV="1">
              <a:off x="5083" y="3238"/>
              <a:ext cx="37" cy="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90" y="2730"/>
              <a:ext cx="455" cy="985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5495" y="3760"/>
              <a:ext cx="435" cy="695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430" y="4275"/>
              <a:ext cx="500" cy="180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6" name="AutoShape 71"/>
            <p:cNvCxnSpPr>
              <a:cxnSpLocks noChangeShapeType="1"/>
            </p:cNvCxnSpPr>
            <p:nvPr/>
          </p:nvCxnSpPr>
          <p:spPr bwMode="auto">
            <a:xfrm>
              <a:off x="5301" y="3512"/>
              <a:ext cx="49" cy="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72"/>
            <p:cNvCxnSpPr>
              <a:cxnSpLocks noChangeShapeType="1"/>
            </p:cNvCxnSpPr>
            <p:nvPr/>
          </p:nvCxnSpPr>
          <p:spPr bwMode="auto">
            <a:xfrm flipH="1" flipV="1">
              <a:off x="5563" y="4353"/>
              <a:ext cx="117" cy="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73"/>
            <p:cNvCxnSpPr>
              <a:cxnSpLocks noChangeShapeType="1"/>
            </p:cNvCxnSpPr>
            <p:nvPr/>
          </p:nvCxnSpPr>
          <p:spPr bwMode="auto">
            <a:xfrm>
              <a:off x="5600" y="4042"/>
              <a:ext cx="80" cy="1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" name="Text Box 74"/>
            <p:cNvSpPr txBox="1">
              <a:spLocks noChangeArrowheads="1"/>
            </p:cNvSpPr>
            <p:nvPr/>
          </p:nvSpPr>
          <p:spPr bwMode="auto">
            <a:xfrm>
              <a:off x="5599" y="431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 dirty="0">
                  <a:effectLst/>
                  <a:latin typeface="Times New Roman"/>
                  <a:ea typeface="Times New Roman"/>
                  <a:cs typeface="Times New Roman"/>
                </a:rPr>
                <a:t>d</a:t>
              </a:r>
              <a:endParaRPr lang="en-US" sz="11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10" name="Text Box 75"/>
            <p:cNvSpPr txBox="1">
              <a:spLocks noChangeArrowheads="1"/>
            </p:cNvSpPr>
            <p:nvPr/>
          </p:nvSpPr>
          <p:spPr bwMode="auto">
            <a:xfrm>
              <a:off x="6539" y="4209"/>
              <a:ext cx="93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Times New Roman"/>
                  <a:cs typeface="Times New Roman"/>
                </a:rPr>
                <a:t>300 K</a:t>
              </a:r>
            </a:p>
          </p:txBody>
        </p:sp>
        <p:sp>
          <p:nvSpPr>
            <p:cNvPr id="411" name="Text Box 76"/>
            <p:cNvSpPr txBox="1">
              <a:spLocks noChangeArrowheads="1"/>
            </p:cNvSpPr>
            <p:nvPr/>
          </p:nvSpPr>
          <p:spPr bwMode="auto">
            <a:xfrm>
              <a:off x="6673" y="3855"/>
              <a:ext cx="115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Times New Roman"/>
                  <a:cs typeface="Times New Roman"/>
                </a:rPr>
                <a:t>1800 K</a:t>
              </a:r>
            </a:p>
          </p:txBody>
        </p:sp>
      </p:grpSp>
      <p:grpSp>
        <p:nvGrpSpPr>
          <p:cNvPr id="475" name="cylinder with charge density"/>
          <p:cNvGrpSpPr/>
          <p:nvPr/>
        </p:nvGrpSpPr>
        <p:grpSpPr>
          <a:xfrm>
            <a:off x="602746" y="4453640"/>
            <a:ext cx="2576195" cy="1774190"/>
            <a:chOff x="1290711" y="7539355"/>
            <a:chExt cx="2576195" cy="1774190"/>
          </a:xfrm>
        </p:grpSpPr>
        <p:cxnSp>
          <p:nvCxnSpPr>
            <p:cNvPr id="413" name="Straight Connector 412"/>
            <p:cNvCxnSpPr/>
            <p:nvPr/>
          </p:nvCxnSpPr>
          <p:spPr>
            <a:xfrm flipH="1">
              <a:off x="3104906" y="8216265"/>
              <a:ext cx="453390" cy="20193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Arc 413"/>
            <p:cNvSpPr/>
            <p:nvPr/>
          </p:nvSpPr>
          <p:spPr>
            <a:xfrm>
              <a:off x="1733306" y="8522335"/>
              <a:ext cx="1828800" cy="548640"/>
            </a:xfrm>
            <a:prstGeom prst="arc">
              <a:avLst>
                <a:gd name="adj1" fmla="val 21589873"/>
                <a:gd name="adj2" fmla="val 1080734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5" name="Oval 414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16" name="Oval 415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754261" y="7908925"/>
              <a:ext cx="1735454" cy="541655"/>
              <a:chOff x="0" y="0"/>
              <a:chExt cx="1735920" cy="542841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0" y="0"/>
                <a:ext cx="760571" cy="339328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126007" y="0"/>
                <a:ext cx="937699" cy="41799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flipH="1">
                <a:off x="333845" y="39260"/>
                <a:ext cx="1004735" cy="44755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flipH="1">
                <a:off x="583848" y="91358"/>
                <a:ext cx="984766" cy="438746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908547" y="173261"/>
                <a:ext cx="827373" cy="36958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Oval 417"/>
            <p:cNvSpPr/>
            <p:nvPr/>
          </p:nvSpPr>
          <p:spPr>
            <a:xfrm>
              <a:off x="1733306" y="7908925"/>
              <a:ext cx="182880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19" name="Straight Connector 418"/>
            <p:cNvCxnSpPr/>
            <p:nvPr/>
          </p:nvCxnSpPr>
          <p:spPr>
            <a:xfrm>
              <a:off x="3562106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732671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09906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89871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104271" y="8178165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19380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2099066" y="8663940"/>
              <a:ext cx="1097280" cy="328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27" name="Oval 426"/>
            <p:cNvSpPr>
              <a:spLocks noChangeAspect="1"/>
            </p:cNvSpPr>
            <p:nvPr/>
          </p:nvSpPr>
          <p:spPr>
            <a:xfrm>
              <a:off x="2190506" y="8689340"/>
              <a:ext cx="914400" cy="2781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Text Box 160"/>
                <p:cNvSpPr txBox="1"/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Times New Roman"/>
                      <a:ea typeface="SimSun"/>
                      <a:cs typeface="Arial"/>
                    </a:rPr>
                    <a:t>bit o’ volume: </a:t>
                  </a:r>
                  <a14:m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Calibri"/>
                          <a:cs typeface="Arial"/>
                        </a:rPr>
                        <m:t>𝑑𝑉</m:t>
                      </m:r>
                    </m:oMath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8" name="Text 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04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9" name="Straight Arrow Connector 428"/>
            <p:cNvCxnSpPr/>
            <p:nvPr/>
          </p:nvCxnSpPr>
          <p:spPr>
            <a:xfrm>
              <a:off x="2141611" y="7825105"/>
              <a:ext cx="83185" cy="2825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1991" y="7609205"/>
              <a:ext cx="0" cy="56959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>
              <a:off x="2641991" y="7668895"/>
              <a:ext cx="9175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3560201" y="7610475"/>
              <a:ext cx="0" cy="52768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 Box 166"/>
                <p:cNvSpPr txBox="1"/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𝑅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9" name="Text 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3" name="Straight Connector 442"/>
            <p:cNvCxnSpPr/>
            <p:nvPr/>
          </p:nvCxnSpPr>
          <p:spPr>
            <a:xfrm>
              <a:off x="3570361" y="8204200"/>
              <a:ext cx="26860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3573536" y="8810625"/>
              <a:ext cx="26860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H="1" flipV="1">
              <a:off x="3725301" y="8213090"/>
              <a:ext cx="0" cy="6070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 Box 167"/>
                <p:cNvSpPr txBox="1"/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h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6" name="Text 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Straight Arrow Connector 446"/>
            <p:cNvCxnSpPr/>
            <p:nvPr/>
          </p:nvCxnSpPr>
          <p:spPr>
            <a:xfrm>
              <a:off x="2646436" y="8173720"/>
              <a:ext cx="4495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 Box 175"/>
                <p:cNvSpPr txBox="1"/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𝑟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8" name="Text 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 Box 57"/>
                <p:cNvSpPr txBox="1"/>
                <p:nvPr/>
              </p:nvSpPr>
              <p:spPr>
                <a:xfrm>
                  <a:off x="1347861" y="8991600"/>
                  <a:ext cx="8763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𝜌</m:t>
                        </m:r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=</m:t>
                        </m:r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𝐶𝑟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9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61" y="8991600"/>
                  <a:ext cx="876300" cy="3219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1" name="Oval 450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52" name="Oval 451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53" name="Straight Connector 452"/>
            <p:cNvCxnSpPr/>
            <p:nvPr/>
          </p:nvCxnSpPr>
          <p:spPr>
            <a:xfrm>
              <a:off x="1871736" y="833564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755531" y="8254365"/>
              <a:ext cx="0" cy="5943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2081286" y="840232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2339731" y="844550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2655326" y="846391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3114431" y="8424545"/>
              <a:ext cx="0" cy="60071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Induction Setup"/>
          <p:cNvGrpSpPr/>
          <p:nvPr/>
        </p:nvGrpSpPr>
        <p:grpSpPr>
          <a:xfrm>
            <a:off x="3802043" y="6402651"/>
            <a:ext cx="3190240" cy="3376295"/>
            <a:chOff x="3967597" y="6586220"/>
            <a:chExt cx="3190240" cy="3376295"/>
          </a:xfrm>
        </p:grpSpPr>
        <p:sp>
          <p:nvSpPr>
            <p:cNvPr id="476" name="Freeform 475"/>
            <p:cNvSpPr/>
            <p:nvPr/>
          </p:nvSpPr>
          <p:spPr>
            <a:xfrm>
              <a:off x="6033252" y="7727950"/>
              <a:ext cx="961390" cy="102298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842" h="1023047">
                  <a:moveTo>
                    <a:pt x="702418" y="1023047"/>
                  </a:moveTo>
                  <a:cubicBezTo>
                    <a:pt x="955148" y="930337"/>
                    <a:pt x="1014370" y="879168"/>
                    <a:pt x="921279" y="762000"/>
                  </a:cubicBezTo>
                  <a:cubicBezTo>
                    <a:pt x="828189" y="644832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6226927" y="7727950"/>
              <a:ext cx="930910" cy="109410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  <a:gd name="connsiteX0" fmla="*/ 520247 w 932436"/>
                <a:gd name="connsiteY0" fmla="*/ 1094334 h 1094334"/>
                <a:gd name="connsiteX1" fmla="*/ 921279 w 932436"/>
                <a:gd name="connsiteY1" fmla="*/ 762000 h 1094334"/>
                <a:gd name="connsiteX2" fmla="*/ 143875 w 932436"/>
                <a:gd name="connsiteY2" fmla="*/ 320040 h 1094334"/>
                <a:gd name="connsiteX3" fmla="*/ 0 w 932436"/>
                <a:gd name="connsiteY3" fmla="*/ 0 h 109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436" h="1094334">
                  <a:moveTo>
                    <a:pt x="520247" y="1094334"/>
                  </a:moveTo>
                  <a:cubicBezTo>
                    <a:pt x="772977" y="1001624"/>
                    <a:pt x="984008" y="891049"/>
                    <a:pt x="921279" y="762000"/>
                  </a:cubicBezTo>
                  <a:cubicBezTo>
                    <a:pt x="858550" y="632951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78" name="Picture 477" descr="http://w3.rcnuwc.no/public/physics/test/ict%20website-2-/Images/Dataloggers%20images/Pasco750.jpg" hidden="1"/>
            <p:cNvPicPr/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" t="2631" r="2000" b="4211"/>
            <a:stretch/>
          </p:blipFill>
          <p:spPr bwMode="auto">
            <a:xfrm>
              <a:off x="3967597" y="6586220"/>
              <a:ext cx="2499995" cy="914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79" name="Donut 478"/>
            <p:cNvSpPr/>
            <p:nvPr/>
          </p:nvSpPr>
          <p:spPr>
            <a:xfrm>
              <a:off x="4424797" y="7585075"/>
              <a:ext cx="2377440" cy="2377440"/>
            </a:xfrm>
            <a:prstGeom prst="donut">
              <a:avLst>
                <a:gd name="adj" fmla="val 862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127000"/>
              <a:bevelB w="381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5201402" y="7988935"/>
              <a:ext cx="152400" cy="1409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perspectiveBelow"/>
              <a:lightRig rig="threePt" dir="t">
                <a:rot lat="0" lon="0" rev="9600000"/>
              </a:lightRig>
            </a:scene3d>
            <a:sp3d extrusionH="711200">
              <a:bevelT w="44450" h="254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81" name="Straight Arrow Connector 480"/>
            <p:cNvCxnSpPr/>
            <p:nvPr/>
          </p:nvCxnSpPr>
          <p:spPr>
            <a:xfrm flipV="1">
              <a:off x="527760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V="1">
              <a:off x="603452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622502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Freeform 483"/>
            <p:cNvSpPr/>
            <p:nvPr/>
          </p:nvSpPr>
          <p:spPr>
            <a:xfrm>
              <a:off x="4912477" y="8064500"/>
              <a:ext cx="452755" cy="56515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151 w 398151"/>
                <a:gd name="connsiteY0" fmla="*/ 459658 h 459658"/>
                <a:gd name="connsiteX1" fmla="*/ 2403 w 398151"/>
                <a:gd name="connsiteY1" fmla="*/ 326922 h 459658"/>
                <a:gd name="connsiteX2" fmla="*/ 232138 w 398151"/>
                <a:gd name="connsiteY2" fmla="*/ 147492 h 459658"/>
                <a:gd name="connsiteX3" fmla="*/ 302286 w 398151"/>
                <a:gd name="connsiteY3" fmla="*/ 0 h 459658"/>
                <a:gd name="connsiteX0" fmla="*/ 381198 w 381197"/>
                <a:gd name="connsiteY0" fmla="*/ 423897 h 423897"/>
                <a:gd name="connsiteX1" fmla="*/ 1987 w 381197"/>
                <a:gd name="connsiteY1" fmla="*/ 326922 h 423897"/>
                <a:gd name="connsiteX2" fmla="*/ 231722 w 381197"/>
                <a:gd name="connsiteY2" fmla="*/ 147492 h 423897"/>
                <a:gd name="connsiteX3" fmla="*/ 301870 w 381197"/>
                <a:gd name="connsiteY3" fmla="*/ 0 h 423897"/>
                <a:gd name="connsiteX0" fmla="*/ 381198 w 381198"/>
                <a:gd name="connsiteY0" fmla="*/ 423897 h 430233"/>
                <a:gd name="connsiteX1" fmla="*/ 1987 w 381198"/>
                <a:gd name="connsiteY1" fmla="*/ 326922 h 430233"/>
                <a:gd name="connsiteX2" fmla="*/ 231722 w 381198"/>
                <a:gd name="connsiteY2" fmla="*/ 147492 h 430233"/>
                <a:gd name="connsiteX3" fmla="*/ 301870 w 381198"/>
                <a:gd name="connsiteY3" fmla="*/ 0 h 430233"/>
                <a:gd name="connsiteX0" fmla="*/ 438115 w 438115"/>
                <a:gd name="connsiteY0" fmla="*/ 423897 h 433380"/>
                <a:gd name="connsiteX1" fmla="*/ 1724 w 438115"/>
                <a:gd name="connsiteY1" fmla="*/ 362775 h 433380"/>
                <a:gd name="connsiteX2" fmla="*/ 288639 w 438115"/>
                <a:gd name="connsiteY2" fmla="*/ 147492 h 433380"/>
                <a:gd name="connsiteX3" fmla="*/ 358787 w 438115"/>
                <a:gd name="connsiteY3" fmla="*/ 0 h 433380"/>
                <a:gd name="connsiteX0" fmla="*/ 438794 w 438794"/>
                <a:gd name="connsiteY0" fmla="*/ 423897 h 427754"/>
                <a:gd name="connsiteX1" fmla="*/ 167596 w 438794"/>
                <a:gd name="connsiteY1" fmla="*/ 423024 h 427754"/>
                <a:gd name="connsiteX2" fmla="*/ 2403 w 438794"/>
                <a:gd name="connsiteY2" fmla="*/ 362775 h 427754"/>
                <a:gd name="connsiteX3" fmla="*/ 289318 w 438794"/>
                <a:gd name="connsiteY3" fmla="*/ 147492 h 427754"/>
                <a:gd name="connsiteX4" fmla="*/ 359466 w 438794"/>
                <a:gd name="connsiteY4" fmla="*/ 0 h 427754"/>
                <a:gd name="connsiteX0" fmla="*/ 441585 w 441585"/>
                <a:gd name="connsiteY0" fmla="*/ 423897 h 566945"/>
                <a:gd name="connsiteX1" fmla="*/ 132231 w 441585"/>
                <a:gd name="connsiteY1" fmla="*/ 566458 h 566945"/>
                <a:gd name="connsiteX2" fmla="*/ 5194 w 441585"/>
                <a:gd name="connsiteY2" fmla="*/ 362775 h 566945"/>
                <a:gd name="connsiteX3" fmla="*/ 292109 w 441585"/>
                <a:gd name="connsiteY3" fmla="*/ 147492 h 566945"/>
                <a:gd name="connsiteX4" fmla="*/ 362257 w 441585"/>
                <a:gd name="connsiteY4" fmla="*/ 0 h 566945"/>
                <a:gd name="connsiteX0" fmla="*/ 441585 w 441585"/>
                <a:gd name="connsiteY0" fmla="*/ 423897 h 568123"/>
                <a:gd name="connsiteX1" fmla="*/ 132231 w 441585"/>
                <a:gd name="connsiteY1" fmla="*/ 566458 h 568123"/>
                <a:gd name="connsiteX2" fmla="*/ 5194 w 441585"/>
                <a:gd name="connsiteY2" fmla="*/ 362775 h 568123"/>
                <a:gd name="connsiteX3" fmla="*/ 292109 w 441585"/>
                <a:gd name="connsiteY3" fmla="*/ 147492 h 568123"/>
                <a:gd name="connsiteX4" fmla="*/ 362257 w 441585"/>
                <a:gd name="connsiteY4" fmla="*/ 0 h 568123"/>
                <a:gd name="connsiteX0" fmla="*/ 453515 w 453515"/>
                <a:gd name="connsiteY0" fmla="*/ 368902 h 567726"/>
                <a:gd name="connsiteX1" fmla="*/ 132231 w 453515"/>
                <a:gd name="connsiteY1" fmla="*/ 566458 h 567726"/>
                <a:gd name="connsiteX2" fmla="*/ 5194 w 453515"/>
                <a:gd name="connsiteY2" fmla="*/ 362775 h 567726"/>
                <a:gd name="connsiteX3" fmla="*/ 292109 w 453515"/>
                <a:gd name="connsiteY3" fmla="*/ 147492 h 567726"/>
                <a:gd name="connsiteX4" fmla="*/ 362257 w 453515"/>
                <a:gd name="connsiteY4" fmla="*/ 0 h 56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15" h="567726">
                  <a:moveTo>
                    <a:pt x="453515" y="368902"/>
                  </a:moveTo>
                  <a:cubicBezTo>
                    <a:pt x="408315" y="368757"/>
                    <a:pt x="271774" y="586211"/>
                    <a:pt x="132231" y="566458"/>
                  </a:cubicBezTo>
                  <a:cubicBezTo>
                    <a:pt x="59499" y="556271"/>
                    <a:pt x="-21452" y="432602"/>
                    <a:pt x="5194" y="362775"/>
                  </a:cubicBezTo>
                  <a:cubicBezTo>
                    <a:pt x="31840" y="292948"/>
                    <a:pt x="232598" y="207955"/>
                    <a:pt x="292109" y="147492"/>
                  </a:cubicBezTo>
                  <a:cubicBezTo>
                    <a:pt x="351620" y="87029"/>
                    <a:pt x="358975" y="101876"/>
                    <a:pt x="36225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5040747" y="8064500"/>
              <a:ext cx="350520" cy="44450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292409 w 292409"/>
                <a:gd name="connsiteY0" fmla="*/ 459658 h 459658"/>
                <a:gd name="connsiteX1" fmla="*/ 2482 w 292409"/>
                <a:gd name="connsiteY1" fmla="*/ 326922 h 459658"/>
                <a:gd name="connsiteX2" fmla="*/ 154757 w 292409"/>
                <a:gd name="connsiteY2" fmla="*/ 140109 h 459658"/>
                <a:gd name="connsiteX3" fmla="*/ 196544 w 292409"/>
                <a:gd name="connsiteY3" fmla="*/ 0 h 459658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524 w 292524"/>
                <a:gd name="connsiteY0" fmla="*/ 442430 h 442430"/>
                <a:gd name="connsiteX1" fmla="*/ 2597 w 292524"/>
                <a:gd name="connsiteY1" fmla="*/ 326922 h 442430"/>
                <a:gd name="connsiteX2" fmla="*/ 154872 w 292524"/>
                <a:gd name="connsiteY2" fmla="*/ 140109 h 442430"/>
                <a:gd name="connsiteX3" fmla="*/ 196659 w 292524"/>
                <a:gd name="connsiteY3" fmla="*/ 0 h 442430"/>
                <a:gd name="connsiteX0" fmla="*/ 294180 w 294180"/>
                <a:gd name="connsiteY0" fmla="*/ 442430 h 442430"/>
                <a:gd name="connsiteX1" fmla="*/ 4253 w 294180"/>
                <a:gd name="connsiteY1" fmla="*/ 326922 h 442430"/>
                <a:gd name="connsiteX2" fmla="*/ 129451 w 294180"/>
                <a:gd name="connsiteY2" fmla="*/ 201626 h 442430"/>
                <a:gd name="connsiteX3" fmla="*/ 198315 w 294180"/>
                <a:gd name="connsiteY3" fmla="*/ 0 h 442430"/>
                <a:gd name="connsiteX0" fmla="*/ 294180 w 294180"/>
                <a:gd name="connsiteY0" fmla="*/ 393217 h 393217"/>
                <a:gd name="connsiteX1" fmla="*/ 4253 w 294180"/>
                <a:gd name="connsiteY1" fmla="*/ 326922 h 393217"/>
                <a:gd name="connsiteX2" fmla="*/ 129451 w 294180"/>
                <a:gd name="connsiteY2" fmla="*/ 201626 h 393217"/>
                <a:gd name="connsiteX3" fmla="*/ 198315 w 294180"/>
                <a:gd name="connsiteY3" fmla="*/ 0 h 393217"/>
                <a:gd name="connsiteX0" fmla="*/ 294180 w 294180"/>
                <a:gd name="connsiteY0" fmla="*/ 340725 h 340725"/>
                <a:gd name="connsiteX1" fmla="*/ 4253 w 294180"/>
                <a:gd name="connsiteY1" fmla="*/ 326922 h 340725"/>
                <a:gd name="connsiteX2" fmla="*/ 129451 w 294180"/>
                <a:gd name="connsiteY2" fmla="*/ 201626 h 340725"/>
                <a:gd name="connsiteX3" fmla="*/ 198315 w 294180"/>
                <a:gd name="connsiteY3" fmla="*/ 0 h 340725"/>
                <a:gd name="connsiteX0" fmla="*/ 243261 w 243261"/>
                <a:gd name="connsiteY0" fmla="*/ 340725 h 340725"/>
                <a:gd name="connsiteX1" fmla="*/ 5866 w 243261"/>
                <a:gd name="connsiteY1" fmla="*/ 286397 h 340725"/>
                <a:gd name="connsiteX2" fmla="*/ 78532 w 243261"/>
                <a:gd name="connsiteY2" fmla="*/ 201626 h 340725"/>
                <a:gd name="connsiteX3" fmla="*/ 147396 w 243261"/>
                <a:gd name="connsiteY3" fmla="*/ 0 h 340725"/>
                <a:gd name="connsiteX0" fmla="*/ 237844 w 237844"/>
                <a:gd name="connsiteY0" fmla="*/ 340725 h 340725"/>
                <a:gd name="connsiteX1" fmla="*/ 449 w 237844"/>
                <a:gd name="connsiteY1" fmla="*/ 286397 h 340725"/>
                <a:gd name="connsiteX2" fmla="*/ 73115 w 237844"/>
                <a:gd name="connsiteY2" fmla="*/ 201626 h 340725"/>
                <a:gd name="connsiteX3" fmla="*/ 141979 w 237844"/>
                <a:gd name="connsiteY3" fmla="*/ 0 h 340725"/>
                <a:gd name="connsiteX0" fmla="*/ 240703 w 240703"/>
                <a:gd name="connsiteY0" fmla="*/ 340725 h 340725"/>
                <a:gd name="connsiteX1" fmla="*/ 3308 w 240703"/>
                <a:gd name="connsiteY1" fmla="*/ 286397 h 340725"/>
                <a:gd name="connsiteX2" fmla="*/ 104668 w 240703"/>
                <a:gd name="connsiteY2" fmla="*/ 211161 h 340725"/>
                <a:gd name="connsiteX3" fmla="*/ 144838 w 240703"/>
                <a:gd name="connsiteY3" fmla="*/ 0 h 340725"/>
                <a:gd name="connsiteX0" fmla="*/ 240640 w 240640"/>
                <a:gd name="connsiteY0" fmla="*/ 340725 h 340725"/>
                <a:gd name="connsiteX1" fmla="*/ 3245 w 240640"/>
                <a:gd name="connsiteY1" fmla="*/ 286397 h 340725"/>
                <a:gd name="connsiteX2" fmla="*/ 104605 w 240640"/>
                <a:gd name="connsiteY2" fmla="*/ 211161 h 340725"/>
                <a:gd name="connsiteX3" fmla="*/ 144775 w 240640"/>
                <a:gd name="connsiteY3" fmla="*/ 0 h 340725"/>
                <a:gd name="connsiteX0" fmla="*/ 241530 w 241530"/>
                <a:gd name="connsiteY0" fmla="*/ 340725 h 340725"/>
                <a:gd name="connsiteX1" fmla="*/ 4135 w 241530"/>
                <a:gd name="connsiteY1" fmla="*/ 286397 h 340725"/>
                <a:gd name="connsiteX2" fmla="*/ 93527 w 241530"/>
                <a:gd name="connsiteY2" fmla="*/ 192091 h 340725"/>
                <a:gd name="connsiteX3" fmla="*/ 145665 w 241530"/>
                <a:gd name="connsiteY3" fmla="*/ 0 h 340725"/>
                <a:gd name="connsiteX0" fmla="*/ 240642 w 240642"/>
                <a:gd name="connsiteY0" fmla="*/ 340725 h 340725"/>
                <a:gd name="connsiteX1" fmla="*/ 3247 w 240642"/>
                <a:gd name="connsiteY1" fmla="*/ 286397 h 340725"/>
                <a:gd name="connsiteX2" fmla="*/ 104588 w 240642"/>
                <a:gd name="connsiteY2" fmla="*/ 192091 h 340725"/>
                <a:gd name="connsiteX3" fmla="*/ 144777 w 240642"/>
                <a:gd name="connsiteY3" fmla="*/ 0 h 340725"/>
                <a:gd name="connsiteX0" fmla="*/ 187788 w 187788"/>
                <a:gd name="connsiteY0" fmla="*/ 340725 h 340725"/>
                <a:gd name="connsiteX1" fmla="*/ 5447 w 187788"/>
                <a:gd name="connsiteY1" fmla="*/ 276862 h 340725"/>
                <a:gd name="connsiteX2" fmla="*/ 51734 w 187788"/>
                <a:gd name="connsiteY2" fmla="*/ 192091 h 340725"/>
                <a:gd name="connsiteX3" fmla="*/ 91923 w 187788"/>
                <a:gd name="connsiteY3" fmla="*/ 0 h 340725"/>
                <a:gd name="connsiteX0" fmla="*/ 189001 w 189001"/>
                <a:gd name="connsiteY0" fmla="*/ 340725 h 340725"/>
                <a:gd name="connsiteX1" fmla="*/ 6660 w 189001"/>
                <a:gd name="connsiteY1" fmla="*/ 276862 h 340725"/>
                <a:gd name="connsiteX2" fmla="*/ 52947 w 189001"/>
                <a:gd name="connsiteY2" fmla="*/ 192091 h 340725"/>
                <a:gd name="connsiteX3" fmla="*/ 93136 w 189001"/>
                <a:gd name="connsiteY3" fmla="*/ 0 h 340725"/>
                <a:gd name="connsiteX0" fmla="*/ 351786 w 351786"/>
                <a:gd name="connsiteY0" fmla="*/ 340725 h 425121"/>
                <a:gd name="connsiteX1" fmla="*/ 1834 w 351786"/>
                <a:gd name="connsiteY1" fmla="*/ 422273 h 425121"/>
                <a:gd name="connsiteX2" fmla="*/ 215732 w 351786"/>
                <a:gd name="connsiteY2" fmla="*/ 192091 h 425121"/>
                <a:gd name="connsiteX3" fmla="*/ 255921 w 351786"/>
                <a:gd name="connsiteY3" fmla="*/ 0 h 425121"/>
                <a:gd name="connsiteX0" fmla="*/ 350691 w 350691"/>
                <a:gd name="connsiteY0" fmla="*/ 340725 h 429001"/>
                <a:gd name="connsiteX1" fmla="*/ 151855 w 350691"/>
                <a:gd name="connsiteY1" fmla="*/ 365140 h 429001"/>
                <a:gd name="connsiteX2" fmla="*/ 739 w 350691"/>
                <a:gd name="connsiteY2" fmla="*/ 422273 h 429001"/>
                <a:gd name="connsiteX3" fmla="*/ 214637 w 350691"/>
                <a:gd name="connsiteY3" fmla="*/ 192091 h 429001"/>
                <a:gd name="connsiteX4" fmla="*/ 254826 w 350691"/>
                <a:gd name="connsiteY4" fmla="*/ 0 h 429001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7" h="445802">
                  <a:moveTo>
                    <a:pt x="352297" y="340725"/>
                  </a:moveTo>
                  <a:cubicBezTo>
                    <a:pt x="237784" y="337629"/>
                    <a:pt x="175920" y="415410"/>
                    <a:pt x="117595" y="429001"/>
                  </a:cubicBezTo>
                  <a:cubicBezTo>
                    <a:pt x="59270" y="442592"/>
                    <a:pt x="-14096" y="461758"/>
                    <a:pt x="2345" y="422273"/>
                  </a:cubicBezTo>
                  <a:cubicBezTo>
                    <a:pt x="18786" y="382788"/>
                    <a:pt x="173895" y="262470"/>
                    <a:pt x="216243" y="192091"/>
                  </a:cubicBezTo>
                  <a:cubicBezTo>
                    <a:pt x="258591" y="121712"/>
                    <a:pt x="260528" y="106789"/>
                    <a:pt x="25643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6" name="Donut 485"/>
            <p:cNvSpPr/>
            <p:nvPr/>
          </p:nvSpPr>
          <p:spPr>
            <a:xfrm>
              <a:off x="5327767" y="8072755"/>
              <a:ext cx="571500" cy="571500"/>
            </a:xfrm>
            <a:prstGeom prst="donut">
              <a:avLst>
                <a:gd name="adj" fmla="val 416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254000"/>
              <a:bevelB w="381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00" name="Positive Charge"/>
          <p:cNvGrpSpPr/>
          <p:nvPr/>
        </p:nvGrpSpPr>
        <p:grpSpPr>
          <a:xfrm>
            <a:off x="5907896" y="714828"/>
            <a:ext cx="1495101" cy="1495620"/>
            <a:chOff x="5777110" y="210820"/>
            <a:chExt cx="1828165" cy="1828800"/>
          </a:xfrm>
        </p:grpSpPr>
        <p:grpSp>
          <p:nvGrpSpPr>
            <p:cNvPr id="488" name="Group 487"/>
            <p:cNvGrpSpPr/>
            <p:nvPr/>
          </p:nvGrpSpPr>
          <p:grpSpPr>
            <a:xfrm>
              <a:off x="5777110" y="210820"/>
              <a:ext cx="1828165" cy="1828800"/>
              <a:chOff x="0" y="0"/>
              <a:chExt cx="1828165" cy="1828800"/>
            </a:xfrm>
          </p:grpSpPr>
          <p:cxnSp>
            <p:nvCxnSpPr>
              <p:cNvPr id="496" name="Straight Arrow Connector 495"/>
              <p:cNvCxnSpPr/>
              <p:nvPr/>
            </p:nvCxnSpPr>
            <p:spPr>
              <a:xfrm rot="2700000">
                <a:off x="0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rot="16200000">
                <a:off x="8467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/>
              <p:nvPr/>
            </p:nvCxnSpPr>
            <p:spPr>
              <a:xfrm rot="18900000">
                <a:off x="0" y="914400"/>
                <a:ext cx="182689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/>
              <p:nvPr/>
            </p:nvCxnSpPr>
            <p:spPr>
              <a:xfrm>
                <a:off x="0" y="914400"/>
                <a:ext cx="18281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/>
            <p:cNvGrpSpPr/>
            <p:nvPr/>
          </p:nvGrpSpPr>
          <p:grpSpPr>
            <a:xfrm>
              <a:off x="5954910" y="388620"/>
              <a:ext cx="1473200" cy="1473200"/>
              <a:chOff x="0" y="0"/>
              <a:chExt cx="1473200" cy="1473200"/>
            </a:xfrm>
          </p:grpSpPr>
          <p:sp>
            <p:nvSpPr>
              <p:cNvPr id="491" name="charge"/>
              <p:cNvSpPr/>
              <p:nvPr/>
            </p:nvSpPr>
            <p:spPr>
              <a:xfrm>
                <a:off x="533400" y="533400"/>
                <a:ext cx="406400" cy="406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82600" y="482600"/>
                <a:ext cx="516255" cy="51625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14867" y="414867"/>
                <a:ext cx="651510" cy="6515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270934" y="270934"/>
                <a:ext cx="939800" cy="9398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0" y="0"/>
                <a:ext cx="1473200" cy="1473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90" name="Text Box 15"/>
            <p:cNvSpPr txBox="1"/>
            <p:nvPr/>
          </p:nvSpPr>
          <p:spPr>
            <a:xfrm>
              <a:off x="6203195" y="832118"/>
              <a:ext cx="990600" cy="508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ea typeface="Calibri"/>
                  <a:cs typeface="Times New Roman"/>
                </a:rPr>
                <a:t>+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572" name="Maxwell Ampere Law"/>
          <p:cNvGrpSpPr/>
          <p:nvPr/>
        </p:nvGrpSpPr>
        <p:grpSpPr>
          <a:xfrm>
            <a:off x="1629224" y="6848233"/>
            <a:ext cx="3093720" cy="1729339"/>
            <a:chOff x="1786890" y="3855720"/>
            <a:chExt cx="4198620" cy="2346960"/>
          </a:xfrm>
        </p:grpSpPr>
        <p:sp>
          <p:nvSpPr>
            <p:cNvPr id="573" name="Parallelogram 572"/>
            <p:cNvSpPr/>
            <p:nvPr/>
          </p:nvSpPr>
          <p:spPr>
            <a:xfrm rot="16200000" flipV="1">
              <a:off x="329184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574" name="Parallelogram 573"/>
            <p:cNvSpPr/>
            <p:nvPr/>
          </p:nvSpPr>
          <p:spPr>
            <a:xfrm rot="16200000" flipV="1">
              <a:off x="402336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786890" y="3855720"/>
              <a:ext cx="4198620" cy="2346960"/>
              <a:chOff x="-38100" y="-304800"/>
              <a:chExt cx="4198620" cy="2346960"/>
            </a:xfrm>
          </p:grpSpPr>
          <p:grpSp>
            <p:nvGrpSpPr>
              <p:cNvPr id="576" name="Group 575"/>
              <p:cNvGrpSpPr/>
              <p:nvPr/>
            </p:nvGrpSpPr>
            <p:grpSpPr>
              <a:xfrm>
                <a:off x="-38100" y="-304800"/>
                <a:ext cx="4099560" cy="2346960"/>
                <a:chOff x="-38100" y="-320040"/>
                <a:chExt cx="4099560" cy="2346960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-38100" y="845820"/>
                  <a:ext cx="2057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0" name="Oval 579"/>
                <p:cNvSpPr/>
                <p:nvPr/>
              </p:nvSpPr>
              <p:spPr>
                <a:xfrm>
                  <a:off x="79248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/>
                </a:p>
              </p:txBody>
            </p:sp>
            <p:grpSp>
              <p:nvGrpSpPr>
                <p:cNvPr id="581" name="Group 580"/>
                <p:cNvGrpSpPr/>
                <p:nvPr/>
              </p:nvGrpSpPr>
              <p:grpSpPr>
                <a:xfrm>
                  <a:off x="1760220" y="22860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1" name="Text Box 5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1" name="Text 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2" name="Text Box 6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2" name="Text 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3" name="Straight Arrow Connector 602"/>
                  <p:cNvCxnSpPr/>
                  <p:nvPr/>
                </p:nvCxnSpPr>
                <p:spPr>
                  <a:xfrm>
                    <a:off x="39624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2" name="Text Box 9"/>
                    <p:cNvSpPr txBox="1"/>
                    <p:nvPr/>
                  </p:nvSpPr>
                  <p:spPr>
                    <a:xfrm>
                      <a:off x="2339340" y="693420"/>
                      <a:ext cx="2971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8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2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9340" y="693420"/>
                      <a:ext cx="297180" cy="388620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3" name="Text Box 10"/>
                    <p:cNvSpPr txBox="1"/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3" name="Text 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4" name="Text Box 11"/>
                    <p:cNvSpPr txBox="1"/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4" name="Text 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5" name="Text Box 12"/>
                    <p:cNvSpPr txBox="1"/>
                    <p:nvPr/>
                  </p:nvSpPr>
                  <p:spPr>
                    <a:xfrm>
                      <a:off x="281940" y="51816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5" name="Text 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" y="51816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6" name="Straight Arrow Connector 585"/>
                <p:cNvCxnSpPr/>
                <p:nvPr/>
              </p:nvCxnSpPr>
              <p:spPr>
                <a:xfrm>
                  <a:off x="251460" y="754380"/>
                  <a:ext cx="4419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7" name="Group 586"/>
                <p:cNvGrpSpPr/>
                <p:nvPr/>
              </p:nvGrpSpPr>
              <p:grpSpPr>
                <a:xfrm>
                  <a:off x="1760220" y="55626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8" name="Text Box 16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8" name="Text 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9" name="Text Box 17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9" name="Text 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0" name="Straight Arrow Connector 599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1760220" y="88392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5" name="Text Box 20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5" name="Text 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6" name="Text Box 21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6" name="Text 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7" name="Straight Arrow Connector 596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1760220" y="121158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2" name="Text Box 24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2" name="Text 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3" name="Text Box 25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3" name="Text 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4" name="Straight Arrow Connector 593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0" name="Oval 589"/>
                <p:cNvSpPr/>
                <p:nvPr/>
              </p:nvSpPr>
              <p:spPr>
                <a:xfrm>
                  <a:off x="236982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/>
                </a:p>
              </p:txBody>
            </p:sp>
            <p:cxnSp>
              <p:nvCxnSpPr>
                <p:cNvPr id="591" name="Straight Connector 590"/>
                <p:cNvCxnSpPr/>
                <p:nvPr/>
              </p:nvCxnSpPr>
              <p:spPr>
                <a:xfrm>
                  <a:off x="2872740" y="845820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 Box 29"/>
                  <p:cNvSpPr txBox="1"/>
                  <p:nvPr/>
                </p:nvSpPr>
                <p:spPr>
                  <a:xfrm>
                    <a:off x="3299460" y="297180"/>
                    <a:ext cx="861060" cy="3886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800">
                        <a:effectLst/>
                        <a:latin typeface="Times New Roman"/>
                        <a:ea typeface="Times New Roman"/>
                        <a:cs typeface="Times New Roman"/>
                      </a:rPr>
                      <a:t>Area </a:t>
                    </a:r>
                    <a14:m>
                      <m:oMath xmlns:m="http://schemas.openxmlformats.org/officeDocument/2006/math">
                        <m:r>
                          <a:rPr lang="en-US" sz="8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𝐴</m:t>
                        </m:r>
                      </m:oMath>
                    </a14:m>
                    <a:endParaRPr lang="en-US" sz="8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7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460" y="297180"/>
                    <a:ext cx="861060" cy="388620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8" name="Freeform 577"/>
              <p:cNvSpPr/>
              <p:nvPr/>
            </p:nvSpPr>
            <p:spPr>
              <a:xfrm>
                <a:off x="2880360" y="457200"/>
                <a:ext cx="541020" cy="130810"/>
              </a:xfrm>
              <a:custGeom>
                <a:avLst/>
                <a:gdLst>
                  <a:gd name="connsiteX0" fmla="*/ 251460 w 251460"/>
                  <a:gd name="connsiteY0" fmla="*/ 46278 h 130934"/>
                  <a:gd name="connsiteX1" fmla="*/ 99060 w 251460"/>
                  <a:gd name="connsiteY1" fmla="*/ 130098 h 130934"/>
                  <a:gd name="connsiteX2" fmla="*/ 99060 w 251460"/>
                  <a:gd name="connsiteY2" fmla="*/ 558 h 130934"/>
                  <a:gd name="connsiteX3" fmla="*/ 0 w 251460"/>
                  <a:gd name="connsiteY3" fmla="*/ 91998 h 13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130934">
                    <a:moveTo>
                      <a:pt x="251460" y="46278"/>
                    </a:moveTo>
                    <a:cubicBezTo>
                      <a:pt x="187960" y="91998"/>
                      <a:pt x="124460" y="137718"/>
                      <a:pt x="99060" y="130098"/>
                    </a:cubicBezTo>
                    <a:cubicBezTo>
                      <a:pt x="73660" y="122478"/>
                      <a:pt x="115570" y="6908"/>
                      <a:pt x="99060" y="558"/>
                    </a:cubicBezTo>
                    <a:cubicBezTo>
                      <a:pt x="82550" y="-5792"/>
                      <a:pt x="41275" y="43103"/>
                      <a:pt x="0" y="919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604" name="E and B"/>
          <p:cNvGrpSpPr/>
          <p:nvPr/>
        </p:nvGrpSpPr>
        <p:grpSpPr>
          <a:xfrm>
            <a:off x="689036" y="562430"/>
            <a:ext cx="1672173" cy="1540502"/>
            <a:chOff x="116009" y="0"/>
            <a:chExt cx="2310199" cy="2128139"/>
          </a:xfrm>
        </p:grpSpPr>
        <p:grpSp>
          <p:nvGrpSpPr>
            <p:cNvPr id="605" name="Group 604"/>
            <p:cNvGrpSpPr/>
            <p:nvPr/>
          </p:nvGrpSpPr>
          <p:grpSpPr>
            <a:xfrm>
              <a:off x="251460" y="0"/>
              <a:ext cx="1955292" cy="1901013"/>
              <a:chOff x="345948" y="0"/>
              <a:chExt cx="1955292" cy="1901385"/>
            </a:xfrm>
          </p:grpSpPr>
          <p:cxnSp>
            <p:nvCxnSpPr>
              <p:cNvPr id="619" name="Straight Arrow Connector 618"/>
              <p:cNvCxnSpPr/>
              <p:nvPr/>
            </p:nvCxnSpPr>
            <p:spPr>
              <a:xfrm flipV="1">
                <a:off x="716073" y="0"/>
                <a:ext cx="0" cy="14325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Arrow Connector 619"/>
              <p:cNvCxnSpPr/>
              <p:nvPr/>
            </p:nvCxnSpPr>
            <p:spPr>
              <a:xfrm>
                <a:off x="716280" y="1432560"/>
                <a:ext cx="15849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 flipH="1">
                <a:off x="345948" y="1432560"/>
                <a:ext cx="370334" cy="468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6" name="Straight Arrow Connector 605"/>
            <p:cNvCxnSpPr/>
            <p:nvPr/>
          </p:nvCxnSpPr>
          <p:spPr>
            <a:xfrm flipV="1">
              <a:off x="1165860" y="480060"/>
              <a:ext cx="0" cy="777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>
            <a:xfrm flipV="1">
              <a:off x="1399032" y="288036"/>
              <a:ext cx="0" cy="96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 flipH="1">
              <a:off x="918972" y="1234440"/>
              <a:ext cx="350520" cy="44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angle 608"/>
            <p:cNvSpPr/>
            <p:nvPr/>
          </p:nvSpPr>
          <p:spPr>
            <a:xfrm>
              <a:off x="1197864" y="777240"/>
              <a:ext cx="170334" cy="900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grpSp>
          <p:nvGrpSpPr>
            <p:cNvPr id="610" name="Group 609"/>
            <p:cNvGrpSpPr/>
            <p:nvPr/>
          </p:nvGrpSpPr>
          <p:grpSpPr>
            <a:xfrm>
              <a:off x="116009" y="9144"/>
              <a:ext cx="2310199" cy="2118995"/>
              <a:chOff x="116009" y="0"/>
              <a:chExt cx="2310199" cy="21189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1" name="Text Box 16"/>
                  <p:cNvSpPr txBox="1"/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2" name="Text Box 17"/>
                  <p:cNvSpPr txBox="1"/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2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3" name="Text Box 18"/>
                  <p:cNvSpPr txBox="1"/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90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Δ</m:t>
                              </m:r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 Box 19"/>
                  <p:cNvSpPr txBox="1"/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𝓁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4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" name="Text Box 20"/>
                  <p:cNvSpPr txBox="1"/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9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Δ</m:t>
                          </m:r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5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Text Box 21"/>
                  <p:cNvSpPr txBox="1"/>
                  <p:nvPr/>
                </p:nvSpPr>
                <p:spPr>
                  <a:xfrm>
                    <a:off x="251460" y="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6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60" y="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 Box 22"/>
                  <p:cNvSpPr txBox="1"/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7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" name="Text Box 23"/>
                  <p:cNvSpPr txBox="1"/>
                  <p:nvPr/>
                </p:nvSpPr>
                <p:spPr>
                  <a:xfrm>
                    <a:off x="116009" y="1692275"/>
                    <a:ext cx="601981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8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09" y="1692275"/>
                    <a:ext cx="601981" cy="426720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solidFill>
            <a:schemeClr val="bg1"/>
          </a:solidFill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/>
              <a:t>Physics For Doing!</a:t>
            </a:r>
          </a:p>
          <a:p>
            <a:r>
              <a:rPr lang="en-US" sz="2300" dirty="0" smtClean="0"/>
              <a:t> Part </a:t>
            </a:r>
            <a:r>
              <a:rPr lang="en-US" sz="2300" dirty="0" smtClean="0"/>
              <a:t>1: </a:t>
            </a:r>
            <a:r>
              <a:rPr lang="en-US" sz="2300" dirty="0" smtClean="0"/>
              <a:t>Activities for Physics </a:t>
            </a:r>
            <a:r>
              <a:rPr lang="en-US" sz="2300" dirty="0" smtClean="0"/>
              <a:t>131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t="10399" r="28975" b="712"/>
          <a:stretch/>
        </p:blipFill>
        <p:spPr bwMode="auto">
          <a:xfrm>
            <a:off x="4869273" y="5707692"/>
            <a:ext cx="1116420" cy="107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1" name="Sine Curve"/>
          <p:cNvGrpSpPr/>
          <p:nvPr/>
        </p:nvGrpSpPr>
        <p:grpSpPr>
          <a:xfrm>
            <a:off x="653489" y="6227831"/>
            <a:ext cx="2770819" cy="712990"/>
            <a:chOff x="1941954" y="2911792"/>
            <a:chExt cx="3911402" cy="988695"/>
          </a:xfrm>
        </p:grpSpPr>
        <p:grpSp>
          <p:nvGrpSpPr>
            <p:cNvPr id="462" name="Group 461"/>
            <p:cNvGrpSpPr/>
            <p:nvPr/>
          </p:nvGrpSpPr>
          <p:grpSpPr>
            <a:xfrm>
              <a:off x="2620963" y="3099117"/>
              <a:ext cx="2358813" cy="667703"/>
              <a:chOff x="0" y="0"/>
              <a:chExt cx="2358813" cy="405511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>
                <a:off x="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392853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785707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17856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573107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96596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2358813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/>
            <p:cNvGrpSpPr/>
            <p:nvPr/>
          </p:nvGrpSpPr>
          <p:grpSpPr>
            <a:xfrm>
              <a:off x="1941954" y="2911792"/>
              <a:ext cx="3911402" cy="988695"/>
              <a:chOff x="44587" y="372681"/>
              <a:chExt cx="2966772" cy="996979"/>
            </a:xfrm>
          </p:grpSpPr>
          <p:cxnSp>
            <p:nvCxnSpPr>
              <p:cNvPr id="466" name="Straight Arrow Connector 465"/>
              <p:cNvCxnSpPr/>
              <p:nvPr/>
            </p:nvCxnSpPr>
            <p:spPr>
              <a:xfrm>
                <a:off x="252532" y="372681"/>
                <a:ext cx="2054" cy="99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/>
              <p:cNvCxnSpPr/>
              <p:nvPr/>
            </p:nvCxnSpPr>
            <p:spPr>
              <a:xfrm>
                <a:off x="250882" y="887230"/>
                <a:ext cx="26101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 Box 270"/>
              <p:cNvSpPr txBox="1"/>
              <p:nvPr/>
            </p:nvSpPr>
            <p:spPr>
              <a:xfrm>
                <a:off x="2538794" y="844610"/>
                <a:ext cx="472565" cy="2990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effectLst/>
                    <a:latin typeface="Times New Roman"/>
                    <a:ea typeface="Calibri"/>
                    <a:cs typeface="Times New Roman"/>
                  </a:rPr>
                  <a:t>time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69" name="Text Box 271"/>
              <p:cNvSpPr txBox="1"/>
              <p:nvPr/>
            </p:nvSpPr>
            <p:spPr>
              <a:xfrm>
                <a:off x="44587" y="418298"/>
                <a:ext cx="304454" cy="3138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i="1" dirty="0">
                    <a:effectLst/>
                    <a:latin typeface="Times New Roman"/>
                    <a:ea typeface="Calibri"/>
                    <a:cs typeface="Times New Roman"/>
                  </a:rPr>
                  <a:t>I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464" name="Freeform 463"/>
            <p:cNvSpPr/>
            <p:nvPr/>
          </p:nvSpPr>
          <p:spPr>
            <a:xfrm>
              <a:off x="3793173" y="3097212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219008" y="3096577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5" name="Parallelogram 15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noFill/>
          <a:ln w="50800" cmpd="thickThin">
            <a:solidFill>
              <a:schemeClr val="tx1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115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36</cp:revision>
  <cp:lastPrinted>2016-04-23T12:34:08Z</cp:lastPrinted>
  <dcterms:created xsi:type="dcterms:W3CDTF">2006-08-16T00:00:00Z</dcterms:created>
  <dcterms:modified xsi:type="dcterms:W3CDTF">2016-04-24T11:52:43Z</dcterms:modified>
</cp:coreProperties>
</file>