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A0"/>
    <a:srgbClr val="FFFF7F"/>
    <a:srgbClr val="0000B4"/>
    <a:srgbClr val="0000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11698" y="8486"/>
      </p:cViewPr>
      <p:guideLst>
        <p:guide orient="horz" pos="3168"/>
        <p:guide pos="244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3124626"/>
            <a:ext cx="6606540" cy="215603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5860" y="5699760"/>
            <a:ext cx="5440680" cy="2570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4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8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6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7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52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34990" y="402804"/>
            <a:ext cx="1748790" cy="858223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620" y="402804"/>
            <a:ext cx="5116830" cy="858223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966" y="6463454"/>
            <a:ext cx="6606540" cy="1997710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3966" y="4263180"/>
            <a:ext cx="6606540" cy="2200274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4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82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2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64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706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47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529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862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0970" y="2346962"/>
            <a:ext cx="3432810" cy="6638079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251499"/>
            <a:ext cx="3434160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8620" y="3189817"/>
            <a:ext cx="3434160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8272" y="2251499"/>
            <a:ext cx="3435508" cy="938318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412" indent="0">
              <a:buNone/>
              <a:defRPr sz="2200" b="1"/>
            </a:lvl2pPr>
            <a:lvl3pPr marL="1018824" indent="0">
              <a:buNone/>
              <a:defRPr sz="2000" b="1"/>
            </a:lvl3pPr>
            <a:lvl4pPr marL="1528237" indent="0">
              <a:buNone/>
              <a:defRPr sz="1800" b="1"/>
            </a:lvl4pPr>
            <a:lvl5pPr marL="2037649" indent="0">
              <a:buNone/>
              <a:defRPr sz="1800" b="1"/>
            </a:lvl5pPr>
            <a:lvl6pPr marL="2547061" indent="0">
              <a:buNone/>
              <a:defRPr sz="1800" b="1"/>
            </a:lvl6pPr>
            <a:lvl7pPr marL="3056473" indent="0">
              <a:buNone/>
              <a:defRPr sz="1800" b="1"/>
            </a:lvl7pPr>
            <a:lvl8pPr marL="3565886" indent="0">
              <a:buNone/>
              <a:defRPr sz="1800" b="1"/>
            </a:lvl8pPr>
            <a:lvl9pPr marL="4075298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48272" y="3189817"/>
            <a:ext cx="3435508" cy="5795222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1" y="400474"/>
            <a:ext cx="2557066" cy="170434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793" y="400474"/>
            <a:ext cx="4344988" cy="8584566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21" y="2104814"/>
            <a:ext cx="2557066" cy="6880226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445" y="7040881"/>
            <a:ext cx="4663440" cy="83121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3445" y="898736"/>
            <a:ext cx="4663440" cy="6035040"/>
          </a:xfrm>
        </p:spPr>
        <p:txBody>
          <a:bodyPr/>
          <a:lstStyle>
            <a:lvl1pPr marL="0" indent="0">
              <a:buNone/>
              <a:defRPr sz="3600"/>
            </a:lvl1pPr>
            <a:lvl2pPr marL="509412" indent="0">
              <a:buNone/>
              <a:defRPr sz="3100"/>
            </a:lvl2pPr>
            <a:lvl3pPr marL="1018824" indent="0">
              <a:buNone/>
              <a:defRPr sz="2700"/>
            </a:lvl3pPr>
            <a:lvl4pPr marL="1528237" indent="0">
              <a:buNone/>
              <a:defRPr sz="2200"/>
            </a:lvl4pPr>
            <a:lvl5pPr marL="2037649" indent="0">
              <a:buNone/>
              <a:defRPr sz="2200"/>
            </a:lvl5pPr>
            <a:lvl6pPr marL="2547061" indent="0">
              <a:buNone/>
              <a:defRPr sz="2200"/>
            </a:lvl6pPr>
            <a:lvl7pPr marL="3056473" indent="0">
              <a:buNone/>
              <a:defRPr sz="2200"/>
            </a:lvl7pPr>
            <a:lvl8pPr marL="3565886" indent="0">
              <a:buNone/>
              <a:defRPr sz="2200"/>
            </a:lvl8pPr>
            <a:lvl9pPr marL="4075298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445" y="7872097"/>
            <a:ext cx="4663440" cy="1180464"/>
          </a:xfrm>
        </p:spPr>
        <p:txBody>
          <a:bodyPr/>
          <a:lstStyle>
            <a:lvl1pPr marL="0" indent="0">
              <a:buNone/>
              <a:defRPr sz="1600"/>
            </a:lvl1pPr>
            <a:lvl2pPr marL="509412" indent="0">
              <a:buNone/>
              <a:defRPr sz="1300"/>
            </a:lvl2pPr>
            <a:lvl3pPr marL="1018824" indent="0">
              <a:buNone/>
              <a:defRPr sz="1100"/>
            </a:lvl3pPr>
            <a:lvl4pPr marL="1528237" indent="0">
              <a:buNone/>
              <a:defRPr sz="1000"/>
            </a:lvl4pPr>
            <a:lvl5pPr marL="2037649" indent="0">
              <a:buNone/>
              <a:defRPr sz="1000"/>
            </a:lvl5pPr>
            <a:lvl6pPr marL="2547061" indent="0">
              <a:buNone/>
              <a:defRPr sz="1000"/>
            </a:lvl6pPr>
            <a:lvl7pPr marL="3056473" indent="0">
              <a:buNone/>
              <a:defRPr sz="1000"/>
            </a:lvl7pPr>
            <a:lvl8pPr marL="3565886" indent="0">
              <a:buNone/>
              <a:defRPr sz="1000"/>
            </a:lvl8pPr>
            <a:lvl9pPr marL="407529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8620" y="402802"/>
            <a:ext cx="6995160" cy="1676400"/>
          </a:xfrm>
          <a:prstGeom prst="rect">
            <a:avLst/>
          </a:prstGeom>
        </p:spPr>
        <p:txBody>
          <a:bodyPr vert="horz" lIns="101882" tIns="50941" rIns="101882" bIns="5094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" y="2346962"/>
            <a:ext cx="6995160" cy="6638079"/>
          </a:xfrm>
          <a:prstGeom prst="rect">
            <a:avLst/>
          </a:prstGeom>
        </p:spPr>
        <p:txBody>
          <a:bodyPr vert="horz" lIns="101882" tIns="50941" rIns="101882" bIns="5094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86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5570" y="9322648"/>
            <a:ext cx="24612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0220" y="9322648"/>
            <a:ext cx="1813560" cy="535516"/>
          </a:xfrm>
          <a:prstGeom prst="rect">
            <a:avLst/>
          </a:prstGeom>
        </p:spPr>
        <p:txBody>
          <a:bodyPr vert="horz" lIns="101882" tIns="50941" rIns="101882" bIns="5094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18824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59" indent="-382059" algn="l" defTabSz="1018824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795" indent="-318383" algn="l" defTabSz="1018824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531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943" indent="-254706" algn="l" defTabSz="1018824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355" indent="-254706" algn="l" defTabSz="1018824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767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1180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592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30004" indent="-254706" algn="l" defTabSz="1018824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412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824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237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649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7061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473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886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5298" algn="l" defTabSz="101882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8" Type="http://schemas.openxmlformats.org/officeDocument/2006/relationships/image" Target="../media/image14.png"/><Relationship Id="rId26" Type="http://schemas.openxmlformats.org/officeDocument/2006/relationships/image" Target="../media/image23.png"/><Relationship Id="rId39" Type="http://schemas.openxmlformats.org/officeDocument/2006/relationships/image" Target="../media/image35.tiff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11.png"/><Relationship Id="rId17" Type="http://schemas.openxmlformats.org/officeDocument/2006/relationships/image" Target="../media/image13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37" Type="http://schemas.openxmlformats.org/officeDocument/2006/relationships/image" Target="../media/image33.png"/><Relationship Id="rId5" Type="http://schemas.openxmlformats.org/officeDocument/2006/relationships/image" Target="../media/image28.png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1.png"/><Relationship Id="rId10" Type="http://schemas.openxmlformats.org/officeDocument/2006/relationships/image" Target="../media/image7.png"/><Relationship Id="rId19" Type="http://schemas.openxmlformats.org/officeDocument/2006/relationships/image" Target="../media/image15.png"/><Relationship Id="rId31" Type="http://schemas.openxmlformats.org/officeDocument/2006/relationships/image" Target="../media/image19.png"/><Relationship Id="rId4" Type="http://schemas.openxmlformats.org/officeDocument/2006/relationships/image" Target="../media/image110.png"/><Relationship Id="rId9" Type="http://schemas.openxmlformats.org/officeDocument/2006/relationships/image" Target="../media/image6.png"/><Relationship Id="rId14" Type="http://schemas.openxmlformats.org/officeDocument/2006/relationships/image" Target="../media/image9.png"/><Relationship Id="rId22" Type="http://schemas.openxmlformats.org/officeDocument/2006/relationships/image" Target="../media/image16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7772400" cy="10058400"/>
          </a:xfrm>
          <a:prstGeom prst="rect">
            <a:avLst/>
          </a:prstGeom>
          <a:solidFill>
            <a:srgbClr val="000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5" name="Picture 2" descr="C:\Users\mtrawick\Desktop\github\132\StudentGuideModule2\132_front_pages\induction_setu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598" y="7532436"/>
            <a:ext cx="2826753" cy="174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RC circu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032" y="5032125"/>
            <a:ext cx="4038403" cy="19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5" name="Detector Assembly"/>
          <p:cNvGrpSpPr/>
          <p:nvPr/>
        </p:nvGrpSpPr>
        <p:grpSpPr>
          <a:xfrm>
            <a:off x="5293581" y="2751745"/>
            <a:ext cx="1881860" cy="2107564"/>
            <a:chOff x="3059395" y="4064793"/>
            <a:chExt cx="1881860" cy="2107564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 rot="5400000">
              <a:off x="3556000" y="4669630"/>
              <a:ext cx="1209675" cy="93981"/>
              <a:chOff x="-2" y="0"/>
              <a:chExt cx="3907157" cy="312417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67" name="Group 66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69" name="Trapezoid 68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0" name="Trapezoid 69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rapezoid 70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Trapezoid 71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rapezoid 72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4" name="Trapezoid 73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5" name="Trapezoid 74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6" name="Trapezoid 75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7" name="Trapezoid 76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8" name="Trapezoid 77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9" name="Trapezoid 78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0" name="Trapezoid 79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1" name="Trapezoid 80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2" name="Trapezoid 81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3" name="Trapezoid 82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4" name="Trapezoid 83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5" name="Trapezoid 84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6" name="Trapezoid 85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7" name="Trapezoid 86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8" name="Trapezoid 87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89" name="Trapezoid 88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0" name="Trapezoid 89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1" name="Trapezoid 90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2" name="Trapezoid 91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3" name="Trapezoid 92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4" name="Trapezoid 93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68" name="Rectangle 67"/>
              <p:cNvSpPr/>
              <p:nvPr/>
            </p:nvSpPr>
            <p:spPr>
              <a:xfrm>
                <a:off x="-2" y="129538"/>
                <a:ext cx="3907156" cy="182879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5"/>
            <p:cNvGrpSpPr>
              <a:grpSpLocks noChangeAspect="1"/>
            </p:cNvGrpSpPr>
            <p:nvPr/>
          </p:nvGrpSpPr>
          <p:grpSpPr>
            <a:xfrm rot="5400000">
              <a:off x="3556318" y="5470683"/>
              <a:ext cx="1209675" cy="94616"/>
              <a:chOff x="0" y="0"/>
              <a:chExt cx="3907155" cy="312420"/>
            </a:xfrm>
            <a:solidFill>
              <a:schemeClr val="bg1">
                <a:lumMod val="75000"/>
              </a:schemeClr>
            </a:solidFill>
          </p:grpSpPr>
          <p:grpSp>
            <p:nvGrpSpPr>
              <p:cNvPr id="39" name="Group 38"/>
              <p:cNvGrpSpPr/>
              <p:nvPr/>
            </p:nvGrpSpPr>
            <p:grpSpPr>
              <a:xfrm>
                <a:off x="0" y="0"/>
                <a:ext cx="3907155" cy="129540"/>
                <a:chOff x="0" y="0"/>
                <a:chExt cx="3907155" cy="129540"/>
              </a:xfrm>
              <a:grpFill/>
            </p:grpSpPr>
            <p:sp>
              <p:nvSpPr>
                <p:cNvPr id="41" name="Trapezoid 40"/>
                <p:cNvSpPr/>
                <p:nvPr/>
              </p:nvSpPr>
              <p:spPr>
                <a:xfrm>
                  <a:off x="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" name="Trapezoid 41"/>
                <p:cNvSpPr/>
                <p:nvPr/>
              </p:nvSpPr>
              <p:spPr>
                <a:xfrm>
                  <a:off x="152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" name="Trapezoid 42"/>
                <p:cNvSpPr/>
                <p:nvPr/>
              </p:nvSpPr>
              <p:spPr>
                <a:xfrm>
                  <a:off x="304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4" name="Trapezoid 43"/>
                <p:cNvSpPr/>
                <p:nvPr/>
              </p:nvSpPr>
              <p:spPr>
                <a:xfrm>
                  <a:off x="457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5" name="Trapezoid 44"/>
                <p:cNvSpPr/>
                <p:nvPr/>
              </p:nvSpPr>
              <p:spPr>
                <a:xfrm>
                  <a:off x="609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6" name="Trapezoid 45"/>
                <p:cNvSpPr/>
                <p:nvPr/>
              </p:nvSpPr>
              <p:spPr>
                <a:xfrm>
                  <a:off x="762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7" name="Trapezoid 46"/>
                <p:cNvSpPr/>
                <p:nvPr/>
              </p:nvSpPr>
              <p:spPr>
                <a:xfrm>
                  <a:off x="914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8" name="Trapezoid 47"/>
                <p:cNvSpPr/>
                <p:nvPr/>
              </p:nvSpPr>
              <p:spPr>
                <a:xfrm>
                  <a:off x="1066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9" name="Trapezoid 48"/>
                <p:cNvSpPr/>
                <p:nvPr/>
              </p:nvSpPr>
              <p:spPr>
                <a:xfrm>
                  <a:off x="1219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0" name="Trapezoid 49"/>
                <p:cNvSpPr/>
                <p:nvPr/>
              </p:nvSpPr>
              <p:spPr>
                <a:xfrm>
                  <a:off x="1371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1" name="Trapezoid 50"/>
                <p:cNvSpPr/>
                <p:nvPr/>
              </p:nvSpPr>
              <p:spPr>
                <a:xfrm>
                  <a:off x="1524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2" name="Trapezoid 51"/>
                <p:cNvSpPr/>
                <p:nvPr/>
              </p:nvSpPr>
              <p:spPr>
                <a:xfrm>
                  <a:off x="1676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3" name="Trapezoid 52"/>
                <p:cNvSpPr/>
                <p:nvPr/>
              </p:nvSpPr>
              <p:spPr>
                <a:xfrm>
                  <a:off x="1828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4" name="Trapezoid 53"/>
                <p:cNvSpPr/>
                <p:nvPr/>
              </p:nvSpPr>
              <p:spPr>
                <a:xfrm>
                  <a:off x="1981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5" name="Trapezoid 54"/>
                <p:cNvSpPr/>
                <p:nvPr/>
              </p:nvSpPr>
              <p:spPr>
                <a:xfrm>
                  <a:off x="2133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6" name="Trapezoid 55"/>
                <p:cNvSpPr/>
                <p:nvPr/>
              </p:nvSpPr>
              <p:spPr>
                <a:xfrm>
                  <a:off x="2286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7" name="Trapezoid 56"/>
                <p:cNvSpPr/>
                <p:nvPr/>
              </p:nvSpPr>
              <p:spPr>
                <a:xfrm>
                  <a:off x="2438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8" name="Trapezoid 57"/>
                <p:cNvSpPr/>
                <p:nvPr/>
              </p:nvSpPr>
              <p:spPr>
                <a:xfrm>
                  <a:off x="2590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59" name="Trapezoid 58"/>
                <p:cNvSpPr/>
                <p:nvPr/>
              </p:nvSpPr>
              <p:spPr>
                <a:xfrm>
                  <a:off x="2743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Trapezoid 59"/>
                <p:cNvSpPr/>
                <p:nvPr/>
              </p:nvSpPr>
              <p:spPr>
                <a:xfrm>
                  <a:off x="2895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1" name="Trapezoid 60"/>
                <p:cNvSpPr/>
                <p:nvPr/>
              </p:nvSpPr>
              <p:spPr>
                <a:xfrm>
                  <a:off x="3048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rapezoid 61"/>
                <p:cNvSpPr/>
                <p:nvPr/>
              </p:nvSpPr>
              <p:spPr>
                <a:xfrm>
                  <a:off x="32004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3" name="Trapezoid 62"/>
                <p:cNvSpPr/>
                <p:nvPr/>
              </p:nvSpPr>
              <p:spPr>
                <a:xfrm>
                  <a:off x="33528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4" name="Trapezoid 63"/>
                <p:cNvSpPr/>
                <p:nvPr/>
              </p:nvSpPr>
              <p:spPr>
                <a:xfrm>
                  <a:off x="35052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5" name="Trapezoid 64"/>
                <p:cNvSpPr/>
                <p:nvPr/>
              </p:nvSpPr>
              <p:spPr>
                <a:xfrm>
                  <a:off x="36576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6" name="Trapezoid 65"/>
                <p:cNvSpPr/>
                <p:nvPr/>
              </p:nvSpPr>
              <p:spPr>
                <a:xfrm>
                  <a:off x="3810000" y="0"/>
                  <a:ext cx="97155" cy="129540"/>
                </a:xfrm>
                <a:prstGeom prst="trapezoid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0" name="Rectangle 39"/>
              <p:cNvSpPr/>
              <p:nvPr/>
            </p:nvSpPr>
            <p:spPr>
              <a:xfrm>
                <a:off x="0" y="129540"/>
                <a:ext cx="3907155" cy="18288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7" name="detector assembly"/>
            <p:cNvGrpSpPr/>
            <p:nvPr/>
          </p:nvGrpSpPr>
          <p:grpSpPr>
            <a:xfrm>
              <a:off x="3546158" y="4825523"/>
              <a:ext cx="1327785" cy="1180465"/>
              <a:chOff x="0" y="0"/>
              <a:chExt cx="1328222" cy="118046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13447" y="372035"/>
                <a:ext cx="1242060" cy="43561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cxnSp>
            <p:nvCxnSpPr>
              <p:cNvPr id="22" name="Straight Connector 21"/>
              <p:cNvCxnSpPr/>
              <p:nvPr/>
            </p:nvCxnSpPr>
            <p:spPr>
              <a:xfrm>
                <a:off x="493059" y="372035"/>
                <a:ext cx="0" cy="435610"/>
              </a:xfrm>
              <a:prstGeom prst="line">
                <a:avLst/>
              </a:prstGeom>
              <a:ln w="19050" cmpd="dbl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Turn Wheel"/>
              <p:cNvGrpSpPr/>
              <p:nvPr/>
            </p:nvGrpSpPr>
            <p:grpSpPr>
              <a:xfrm>
                <a:off x="519953" y="318247"/>
                <a:ext cx="529590" cy="529590"/>
                <a:chOff x="0" y="0"/>
                <a:chExt cx="529590" cy="529590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0" y="0"/>
                  <a:ext cx="529590" cy="52959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131233" y="131234"/>
                  <a:ext cx="266700" cy="2667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cmpd="thinThick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4" name="Straight Connector 23"/>
              <p:cNvCxnSpPr/>
              <p:nvPr/>
            </p:nvCxnSpPr>
            <p:spPr>
              <a:xfrm>
                <a:off x="0" y="0"/>
                <a:ext cx="0" cy="1180465"/>
              </a:xfrm>
              <a:prstGeom prst="line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3447" y="331694"/>
                <a:ext cx="0" cy="51943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 Box 89"/>
              <p:cNvSpPr txBox="1"/>
              <p:nvPr/>
            </p:nvSpPr>
            <p:spPr>
              <a:xfrm rot="16200000">
                <a:off x="977153" y="524435"/>
                <a:ext cx="397891" cy="127828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b="1" i="1" dirty="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ROTARY MOTION</a:t>
                </a:r>
                <a:endParaRPr lang="en-US" sz="1100" b="1" dirty="0"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00" b="1" i="1" dirty="0">
                    <a:solidFill>
                      <a:srgbClr val="FFFFFF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 b="1" dirty="0">
                  <a:effectLst/>
                  <a:ea typeface="Calibri"/>
                  <a:cs typeface="Times New Roman"/>
                </a:endParaRPr>
              </a:p>
            </p:txBody>
          </p:sp>
          <p:grpSp>
            <p:nvGrpSpPr>
              <p:cNvPr id="27" name="sensor"/>
              <p:cNvGrpSpPr/>
              <p:nvPr/>
            </p:nvGrpSpPr>
            <p:grpSpPr>
              <a:xfrm>
                <a:off x="26894" y="497541"/>
                <a:ext cx="1301328" cy="453631"/>
                <a:chOff x="0" y="0"/>
                <a:chExt cx="1301328" cy="453631"/>
              </a:xfrm>
            </p:grpSpPr>
            <p:sp>
              <p:nvSpPr>
                <p:cNvPr id="28" name="Rectangle 27"/>
                <p:cNvSpPr/>
                <p:nvPr/>
              </p:nvSpPr>
              <p:spPr>
                <a:xfrm>
                  <a:off x="0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Rectangle 28"/>
                <p:cNvSpPr/>
                <p:nvPr/>
              </p:nvSpPr>
              <p:spPr>
                <a:xfrm>
                  <a:off x="433494" y="53762"/>
                  <a:ext cx="165100" cy="6096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88054" y="11429"/>
                  <a:ext cx="457200" cy="144780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wire"/>
                <p:cNvSpPr/>
                <p:nvPr/>
              </p:nvSpPr>
              <p:spPr>
                <a:xfrm>
                  <a:off x="839894" y="75776"/>
                  <a:ext cx="461434" cy="377855"/>
                </a:xfrm>
                <a:custGeom>
                  <a:avLst/>
                  <a:gdLst>
                    <a:gd name="connsiteX0" fmla="*/ 0 w 461434"/>
                    <a:gd name="connsiteY0" fmla="*/ 0 h 377855"/>
                    <a:gd name="connsiteX1" fmla="*/ 177800 w 461434"/>
                    <a:gd name="connsiteY1" fmla="*/ 63500 h 377855"/>
                    <a:gd name="connsiteX2" fmla="*/ 262467 w 461434"/>
                    <a:gd name="connsiteY2" fmla="*/ 254000 h 377855"/>
                    <a:gd name="connsiteX3" fmla="*/ 406400 w 461434"/>
                    <a:gd name="connsiteY3" fmla="*/ 364067 h 377855"/>
                    <a:gd name="connsiteX4" fmla="*/ 461434 w 461434"/>
                    <a:gd name="connsiteY4" fmla="*/ 372533 h 3778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1434" h="377855">
                      <a:moveTo>
                        <a:pt x="0" y="0"/>
                      </a:moveTo>
                      <a:cubicBezTo>
                        <a:pt x="67028" y="10583"/>
                        <a:pt x="134056" y="21167"/>
                        <a:pt x="177800" y="63500"/>
                      </a:cubicBezTo>
                      <a:cubicBezTo>
                        <a:pt x="221544" y="105833"/>
                        <a:pt x="224367" y="203905"/>
                        <a:pt x="262467" y="254000"/>
                      </a:cubicBezTo>
                      <a:cubicBezTo>
                        <a:pt x="300567" y="304095"/>
                        <a:pt x="373239" y="344312"/>
                        <a:pt x="406400" y="364067"/>
                      </a:cubicBezTo>
                      <a:cubicBezTo>
                        <a:pt x="439561" y="383823"/>
                        <a:pt x="450497" y="378178"/>
                        <a:pt x="461434" y="372533"/>
                      </a:cubicBezTo>
                    </a:path>
                  </a:pathLst>
                </a:custGeom>
                <a:noFill/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Rectangle 31"/>
                <p:cNvSpPr/>
                <p:nvPr/>
              </p:nvSpPr>
              <p:spPr>
                <a:xfrm>
                  <a:off x="176107" y="94402"/>
                  <a:ext cx="117221" cy="4699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93040" y="102869"/>
                  <a:ext cx="27432" cy="27432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4" name="Text Box 83"/>
                <p:cNvSpPr txBox="1"/>
                <p:nvPr/>
              </p:nvSpPr>
              <p:spPr>
                <a:xfrm rot="5400000">
                  <a:off x="265853" y="53763"/>
                  <a:ext cx="113030" cy="660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GAIN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5" name="Text Box 85"/>
                <p:cNvSpPr txBox="1"/>
                <p:nvPr/>
              </p:nvSpPr>
              <p:spPr>
                <a:xfrm rot="5400000">
                  <a:off x="158327" y="-23284"/>
                  <a:ext cx="113030" cy="159597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0" tIns="0" rIns="0" bIns="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3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100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  <a:p>
                  <a:pPr marL="0" marR="0" algn="ctr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200" b="1" dirty="0">
                      <a:solidFill>
                        <a:srgbClr val="FFFFFF"/>
                      </a:solidFill>
                      <a:effectLst/>
                      <a:ea typeface="Calibri"/>
                      <a:cs typeface="Times New Roman"/>
                    </a:rPr>
                    <a:t> </a:t>
                  </a:r>
                  <a:endParaRPr lang="en-US" sz="1100" b="1" dirty="0"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568960" y="40216"/>
                  <a:ext cx="275590" cy="86995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8" name="Text Box 97"/>
            <p:cNvSpPr txBox="1"/>
            <p:nvPr/>
          </p:nvSpPr>
          <p:spPr>
            <a:xfrm>
              <a:off x="4143058" y="4064793"/>
              <a:ext cx="792480" cy="4953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Detector</a:t>
              </a:r>
            </a:p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Assembly</a:t>
              </a:r>
            </a:p>
          </p:txBody>
        </p:sp>
        <p:sp>
          <p:nvSpPr>
            <p:cNvPr id="9" name="Right Brace 8"/>
            <p:cNvSpPr/>
            <p:nvPr/>
          </p:nvSpPr>
          <p:spPr>
            <a:xfrm rot="16200000">
              <a:off x="4140835" y="3886041"/>
              <a:ext cx="51435" cy="1267460"/>
            </a:xfrm>
            <a:prstGeom prst="rightBrace">
              <a:avLst>
                <a:gd name="adj1" fmla="val 67157"/>
                <a:gd name="adj2" fmla="val 72846"/>
              </a:avLst>
            </a:prstGeom>
            <a:ln w="95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3059395" y="4629308"/>
              <a:ext cx="1881860" cy="1543049"/>
              <a:chOff x="228249" y="0"/>
              <a:chExt cx="1881878" cy="1543488"/>
            </a:xfrm>
          </p:grpSpPr>
          <p:sp>
            <p:nvSpPr>
              <p:cNvPr id="11" name="Text Box 120"/>
              <p:cNvSpPr txBox="1"/>
              <p:nvPr/>
            </p:nvSpPr>
            <p:spPr>
              <a:xfrm>
                <a:off x="228249" y="1172064"/>
                <a:ext cx="517591" cy="337613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aperture wheel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2" name="Text Box 121"/>
              <p:cNvSpPr txBox="1"/>
              <p:nvPr/>
            </p:nvSpPr>
            <p:spPr>
              <a:xfrm>
                <a:off x="1429407" y="0"/>
                <a:ext cx="680720" cy="320121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0" rIns="9144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turn wheel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13" name="Text Box 122"/>
              <p:cNvSpPr txBox="1"/>
              <p:nvPr/>
            </p:nvSpPr>
            <p:spPr>
              <a:xfrm>
                <a:off x="772510" y="39414"/>
                <a:ext cx="461976" cy="298584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light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sensor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4" name="Straight Connector 13"/>
              <p:cNvCxnSpPr/>
              <p:nvPr/>
            </p:nvCxnSpPr>
            <p:spPr>
              <a:xfrm flipV="1">
                <a:off x="491359" y="885497"/>
                <a:ext cx="222250" cy="277495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880241" y="341586"/>
                <a:ext cx="0" cy="440483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1587062" y="286407"/>
                <a:ext cx="167068" cy="317672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 Box 129"/>
              <p:cNvSpPr txBox="1"/>
              <p:nvPr/>
            </p:nvSpPr>
            <p:spPr>
              <a:xfrm>
                <a:off x="1558159" y="1232338"/>
                <a:ext cx="328448" cy="31115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45720" rIns="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rail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H="1" flipV="1">
                <a:off x="1311166" y="1326931"/>
                <a:ext cx="318742" cy="36979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 Box 136"/>
              <p:cNvSpPr txBox="1"/>
              <p:nvPr/>
            </p:nvSpPr>
            <p:spPr>
              <a:xfrm>
                <a:off x="772510" y="1164021"/>
                <a:ext cx="485775" cy="355600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0" tIns="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gain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  <a:p>
                <a:pPr marL="0" marR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9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rPr>
                  <a:t>switch</a:t>
                </a:r>
                <a:endParaRPr lang="en-US" sz="110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961697" y="798786"/>
                <a:ext cx="38100" cy="37327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Two slits"/>
          <p:cNvGrpSpPr/>
          <p:nvPr/>
        </p:nvGrpSpPr>
        <p:grpSpPr>
          <a:xfrm>
            <a:off x="3038461" y="2862127"/>
            <a:ext cx="2040890" cy="2280285"/>
            <a:chOff x="2865755" y="3889057"/>
            <a:chExt cx="2040890" cy="2280285"/>
          </a:xfrm>
        </p:grpSpPr>
        <p:grpSp>
          <p:nvGrpSpPr>
            <p:cNvPr id="96" name="Group 95"/>
            <p:cNvGrpSpPr/>
            <p:nvPr/>
          </p:nvGrpSpPr>
          <p:grpSpPr>
            <a:xfrm>
              <a:off x="3267710" y="3889057"/>
              <a:ext cx="1463040" cy="1463040"/>
              <a:chOff x="0" y="0"/>
              <a:chExt cx="1463040" cy="1463040"/>
            </a:xfrm>
          </p:grpSpPr>
          <p:sp>
            <p:nvSpPr>
              <p:cNvPr id="146" name="Arc 145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7" name="Arc 146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8" name="Arc 147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9" name="Arc 148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0" name="Arc 149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1" name="Arc 150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2" name="Arc 151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53" name="Arc 152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 flipV="1">
              <a:off x="3269615" y="4706302"/>
              <a:ext cx="1463040" cy="1463040"/>
              <a:chOff x="0" y="0"/>
              <a:chExt cx="1463040" cy="1463040"/>
            </a:xfrm>
          </p:grpSpPr>
          <p:sp>
            <p:nvSpPr>
              <p:cNvPr id="138" name="Arc 137"/>
              <p:cNvSpPr/>
              <p:nvPr/>
            </p:nvSpPr>
            <p:spPr>
              <a:xfrm>
                <a:off x="639192" y="639192"/>
                <a:ext cx="182880" cy="1828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9" name="Arc 138"/>
              <p:cNvSpPr/>
              <p:nvPr/>
            </p:nvSpPr>
            <p:spPr>
              <a:xfrm>
                <a:off x="541538" y="541538"/>
                <a:ext cx="365760" cy="36576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0" name="Arc 139"/>
              <p:cNvSpPr/>
              <p:nvPr/>
            </p:nvSpPr>
            <p:spPr>
              <a:xfrm>
                <a:off x="452761" y="452761"/>
                <a:ext cx="548640" cy="54864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1" name="Arc 140"/>
              <p:cNvSpPr/>
              <p:nvPr/>
            </p:nvSpPr>
            <p:spPr>
              <a:xfrm>
                <a:off x="363984" y="363984"/>
                <a:ext cx="731520" cy="73152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2" name="Arc 141"/>
              <p:cNvSpPr/>
              <p:nvPr/>
            </p:nvSpPr>
            <p:spPr>
              <a:xfrm>
                <a:off x="275208" y="275208"/>
                <a:ext cx="914400" cy="91440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3" name="Arc 142"/>
              <p:cNvSpPr/>
              <p:nvPr/>
            </p:nvSpPr>
            <p:spPr>
              <a:xfrm>
                <a:off x="177553" y="177553"/>
                <a:ext cx="1097280" cy="1097280"/>
              </a:xfrm>
              <a:prstGeom prst="arc">
                <a:avLst>
                  <a:gd name="adj1" fmla="val 16200000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4" name="Arc 143"/>
              <p:cNvSpPr/>
              <p:nvPr/>
            </p:nvSpPr>
            <p:spPr>
              <a:xfrm>
                <a:off x="88777" y="88776"/>
                <a:ext cx="1280160" cy="1280160"/>
              </a:xfrm>
              <a:prstGeom prst="arc">
                <a:avLst>
                  <a:gd name="adj1" fmla="val 17453637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45" name="Arc 144"/>
              <p:cNvSpPr/>
              <p:nvPr/>
            </p:nvSpPr>
            <p:spPr>
              <a:xfrm>
                <a:off x="0" y="0"/>
                <a:ext cx="1463040" cy="1463040"/>
              </a:xfrm>
              <a:prstGeom prst="arc">
                <a:avLst>
                  <a:gd name="adj1" fmla="val 18173749"/>
                  <a:gd name="adj2" fmla="val 5449499"/>
                </a:avLst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98" name="Group 97"/>
            <p:cNvGrpSpPr/>
            <p:nvPr/>
          </p:nvGrpSpPr>
          <p:grpSpPr>
            <a:xfrm>
              <a:off x="2865755" y="4066222"/>
              <a:ext cx="2040890" cy="1910713"/>
              <a:chOff x="0" y="0"/>
              <a:chExt cx="2041445" cy="1911295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0" y="301557"/>
                <a:ext cx="967536" cy="1309036"/>
                <a:chOff x="0" y="0"/>
                <a:chExt cx="967740" cy="1309036"/>
              </a:xfrm>
            </p:grpSpPr>
            <p:cxnSp>
              <p:nvCxnSpPr>
                <p:cNvPr id="131" name="Straight Arrow Connector 130"/>
                <p:cNvCxnSpPr/>
                <p:nvPr/>
              </p:nvCxnSpPr>
              <p:spPr>
                <a:xfrm>
                  <a:off x="0" y="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Arrow Connector 131"/>
                <p:cNvCxnSpPr/>
                <p:nvPr/>
              </p:nvCxnSpPr>
              <p:spPr>
                <a:xfrm>
                  <a:off x="0" y="221381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Arrow Connector 132"/>
                <p:cNvCxnSpPr/>
                <p:nvPr/>
              </p:nvCxnSpPr>
              <p:spPr>
                <a:xfrm>
                  <a:off x="0" y="442762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Arrow Connector 133"/>
                <p:cNvCxnSpPr/>
                <p:nvPr/>
              </p:nvCxnSpPr>
              <p:spPr>
                <a:xfrm>
                  <a:off x="0" y="654518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Arrow Connector 134"/>
                <p:cNvCxnSpPr/>
                <p:nvPr/>
              </p:nvCxnSpPr>
              <p:spPr>
                <a:xfrm>
                  <a:off x="0" y="875899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Arrow Connector 135"/>
                <p:cNvCxnSpPr/>
                <p:nvPr/>
              </p:nvCxnSpPr>
              <p:spPr>
                <a:xfrm>
                  <a:off x="0" y="1097280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Arrow Connector 136"/>
                <p:cNvCxnSpPr/>
                <p:nvPr/>
              </p:nvCxnSpPr>
              <p:spPr>
                <a:xfrm>
                  <a:off x="0" y="1309036"/>
                  <a:ext cx="96774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204280" y="710119"/>
                <a:ext cx="520253" cy="484609"/>
                <a:chOff x="0" y="0"/>
                <a:chExt cx="520363" cy="484649"/>
              </a:xfrm>
            </p:grpSpPr>
            <p:sp>
              <p:nvSpPr>
                <p:cNvPr id="129" name="Text Box 21"/>
                <p:cNvSpPr txBox="1"/>
                <p:nvPr/>
              </p:nvSpPr>
              <p:spPr>
                <a:xfrm>
                  <a:off x="2203" y="0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>
                      <a:solidFill>
                        <a:schemeClr val="bg1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Laser</a:t>
                  </a:r>
                  <a:endParaRPr lang="en-US" sz="11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  <p:sp>
              <p:nvSpPr>
                <p:cNvPr id="130" name="Text Box 22"/>
                <p:cNvSpPr txBox="1"/>
                <p:nvPr/>
              </p:nvSpPr>
              <p:spPr>
                <a:xfrm>
                  <a:off x="0" y="202709"/>
                  <a:ext cx="518160" cy="28194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:r>
                    <a:rPr lang="en-US" sz="1100" dirty="0">
                      <a:solidFill>
                        <a:schemeClr val="bg1"/>
                      </a:solidFill>
                      <a:effectLst/>
                      <a:latin typeface="Times New Roman"/>
                      <a:ea typeface="Calibri"/>
                      <a:cs typeface="Times New Roman"/>
                    </a:rPr>
                    <a:t>beam</a:t>
                  </a:r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070042" y="116732"/>
                <a:ext cx="91440" cy="1699119"/>
                <a:chOff x="0" y="0"/>
                <a:chExt cx="91440" cy="1699260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45720" y="0"/>
                  <a:ext cx="0" cy="1699260"/>
                  <a:chOff x="0" y="0"/>
                  <a:chExt cx="0" cy="1699260"/>
                </a:xfrm>
              </p:grpSpPr>
              <p:cxnSp>
                <p:nvCxnSpPr>
                  <p:cNvPr id="126" name="Straight Connector 125"/>
                  <p:cNvCxnSpPr/>
                  <p:nvPr/>
                </p:nvCxnSpPr>
                <p:spPr>
                  <a:xfrm>
                    <a:off x="0" y="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/>
                  <p:cNvCxnSpPr/>
                  <p:nvPr/>
                </p:nvCxnSpPr>
                <p:spPr>
                  <a:xfrm>
                    <a:off x="0" y="502920"/>
                    <a:ext cx="0" cy="70104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/>
                  <p:cNvCxnSpPr/>
                  <p:nvPr/>
                </p:nvCxnSpPr>
                <p:spPr>
                  <a:xfrm>
                    <a:off x="0" y="1310640"/>
                    <a:ext cx="0" cy="388620"/>
                  </a:xfrm>
                  <a:prstGeom prst="line">
                    <a:avLst/>
                  </a:prstGeom>
                  <a:ln w="381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1" name="Group 120"/>
                <p:cNvGrpSpPr/>
                <p:nvPr/>
              </p:nvGrpSpPr>
              <p:grpSpPr>
                <a:xfrm>
                  <a:off x="0" y="388620"/>
                  <a:ext cx="91440" cy="922020"/>
                  <a:chOff x="0" y="0"/>
                  <a:chExt cx="91440" cy="922020"/>
                </a:xfrm>
              </p:grpSpPr>
              <p:cxnSp>
                <p:nvCxnSpPr>
                  <p:cNvPr id="122" name="Straight Connector 121" hidden="1"/>
                  <p:cNvCxnSpPr/>
                  <p:nvPr/>
                </p:nvCxnSpPr>
                <p:spPr>
                  <a:xfrm>
                    <a:off x="0" y="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 hidden="1"/>
                  <p:cNvCxnSpPr/>
                  <p:nvPr/>
                </p:nvCxnSpPr>
                <p:spPr>
                  <a:xfrm>
                    <a:off x="0" y="11430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 hidden="1"/>
                  <p:cNvCxnSpPr/>
                  <p:nvPr/>
                </p:nvCxnSpPr>
                <p:spPr>
                  <a:xfrm>
                    <a:off x="0" y="9220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 hidden="1"/>
                  <p:cNvCxnSpPr/>
                  <p:nvPr/>
                </p:nvCxnSpPr>
                <p:spPr>
                  <a:xfrm>
                    <a:off x="0" y="807720"/>
                    <a:ext cx="91440" cy="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2" name="Group 101"/>
              <p:cNvGrpSpPr/>
              <p:nvPr/>
            </p:nvGrpSpPr>
            <p:grpSpPr>
              <a:xfrm>
                <a:off x="1060314" y="0"/>
                <a:ext cx="981131" cy="1414779"/>
                <a:chOff x="-16664" y="0"/>
                <a:chExt cx="981131" cy="1414779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58322" y="0"/>
                  <a:ext cx="906145" cy="1414779"/>
                  <a:chOff x="0" y="292210"/>
                  <a:chExt cx="906780" cy="1416253"/>
                </a:xfrm>
              </p:grpSpPr>
              <p:cxnSp>
                <p:nvCxnSpPr>
                  <p:cNvPr id="114" name="Straight Arrow Connector 113"/>
                  <p:cNvCxnSpPr/>
                  <p:nvPr/>
                </p:nvCxnSpPr>
                <p:spPr>
                  <a:xfrm flipV="1">
                    <a:off x="0" y="292210"/>
                    <a:ext cx="410901" cy="561231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Arrow Connector 114"/>
                  <p:cNvCxnSpPr/>
                  <p:nvPr/>
                </p:nvCxnSpPr>
                <p:spPr>
                  <a:xfrm>
                    <a:off x="0" y="855023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Arrow Connector 115"/>
                  <p:cNvCxnSpPr/>
                  <p:nvPr/>
                </p:nvCxnSpPr>
                <p:spPr>
                  <a:xfrm>
                    <a:off x="0" y="853044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Arrow Connector 116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Arrow Connector 117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Arrow Connector 118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3" name="Rounded Rectangle 112"/>
                <p:cNvSpPr/>
                <p:nvPr/>
              </p:nvSpPr>
              <p:spPr>
                <a:xfrm>
                  <a:off x="-16664" y="514480"/>
                  <a:ext cx="97738" cy="89566"/>
                </a:xfrm>
                <a:prstGeom prst="roundRect">
                  <a:avLst/>
                </a:prstGeom>
                <a:solidFill>
                  <a:srgbClr val="000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3" name="Group 102"/>
              <p:cNvGrpSpPr/>
              <p:nvPr/>
            </p:nvGrpSpPr>
            <p:grpSpPr>
              <a:xfrm>
                <a:off x="1060314" y="515566"/>
                <a:ext cx="974523" cy="1395729"/>
                <a:chOff x="-12504" y="0"/>
                <a:chExt cx="974888" cy="1395729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56239" y="0"/>
                  <a:ext cx="906145" cy="1395729"/>
                  <a:chOff x="0" y="0"/>
                  <a:chExt cx="906780" cy="1396492"/>
                </a:xfrm>
              </p:grpSpPr>
              <p:cxnSp>
                <p:nvCxnSpPr>
                  <p:cNvPr id="106" name="Straight Arrow Connector 105"/>
                  <p:cNvCxnSpPr/>
                  <p:nvPr/>
                </p:nvCxnSpPr>
                <p:spPr>
                  <a:xfrm flipV="1">
                    <a:off x="0" y="0"/>
                    <a:ext cx="624840" cy="85344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Arrow Connector 106"/>
                  <p:cNvCxnSpPr/>
                  <p:nvPr/>
                </p:nvCxnSpPr>
                <p:spPr>
                  <a:xfrm>
                    <a:off x="0" y="855023"/>
                    <a:ext cx="396433" cy="541469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Arrow Connector 107"/>
                  <p:cNvCxnSpPr/>
                  <p:nvPr/>
                </p:nvCxnSpPr>
                <p:spPr>
                  <a:xfrm>
                    <a:off x="1" y="853044"/>
                    <a:ext cx="769618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Arrow Connector 108"/>
                  <p:cNvCxnSpPr/>
                  <p:nvPr/>
                </p:nvCxnSpPr>
                <p:spPr>
                  <a:xfrm flipV="1">
                    <a:off x="0" y="362197"/>
                    <a:ext cx="769620" cy="48768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Arrow Connector 109"/>
                  <p:cNvCxnSpPr/>
                  <p:nvPr/>
                </p:nvCxnSpPr>
                <p:spPr>
                  <a:xfrm flipV="1">
                    <a:off x="0" y="661060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Arrow Connector 110"/>
                  <p:cNvCxnSpPr/>
                  <p:nvPr/>
                </p:nvCxnSpPr>
                <p:spPr>
                  <a:xfrm>
                    <a:off x="0" y="851065"/>
                    <a:ext cx="906780" cy="19050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5" name="Rounded Rectangle 104"/>
                <p:cNvSpPr/>
                <p:nvPr/>
              </p:nvSpPr>
              <p:spPr>
                <a:xfrm>
                  <a:off x="-12504" y="809839"/>
                  <a:ext cx="97738" cy="91440"/>
                </a:xfrm>
                <a:prstGeom prst="roundRect">
                  <a:avLst/>
                </a:prstGeom>
                <a:solidFill>
                  <a:srgbClr val="000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78" name="source"/>
          <p:cNvGrpSpPr/>
          <p:nvPr/>
        </p:nvGrpSpPr>
        <p:grpSpPr>
          <a:xfrm>
            <a:off x="2415431" y="698334"/>
            <a:ext cx="861695" cy="1082858"/>
            <a:chOff x="1492817" y="6019800"/>
            <a:chExt cx="861695" cy="1082858"/>
          </a:xfrm>
        </p:grpSpPr>
        <p:grpSp>
          <p:nvGrpSpPr>
            <p:cNvPr id="303" name="Group 302"/>
            <p:cNvGrpSpPr/>
            <p:nvPr/>
          </p:nvGrpSpPr>
          <p:grpSpPr>
            <a:xfrm>
              <a:off x="1591877" y="6019800"/>
              <a:ext cx="762635" cy="1009016"/>
              <a:chOff x="0" y="0"/>
              <a:chExt cx="1312563" cy="1737371"/>
            </a:xfrm>
          </p:grpSpPr>
          <p:grpSp>
            <p:nvGrpSpPr>
              <p:cNvPr id="332" name="Group 331"/>
              <p:cNvGrpSpPr/>
              <p:nvPr/>
            </p:nvGrpSpPr>
            <p:grpSpPr>
              <a:xfrm rot="968886">
                <a:off x="388002" y="14829"/>
                <a:ext cx="924561" cy="476886"/>
                <a:chOff x="0" y="0"/>
                <a:chExt cx="924947" cy="477321"/>
              </a:xfrm>
            </p:grpSpPr>
            <p:cxnSp>
              <p:nvCxnSpPr>
                <p:cNvPr id="347" name="Straight Connector 346"/>
                <p:cNvCxnSpPr/>
                <p:nvPr/>
              </p:nvCxnSpPr>
              <p:spPr>
                <a:xfrm flipV="1">
                  <a:off x="0" y="161365"/>
                  <a:ext cx="775546" cy="257386"/>
                </a:xfrm>
                <a:prstGeom prst="line">
                  <a:avLst/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8" name="Straight Connector 347"/>
                <p:cNvCxnSpPr/>
                <p:nvPr/>
              </p:nvCxnSpPr>
              <p:spPr>
                <a:xfrm>
                  <a:off x="833718" y="0"/>
                  <a:ext cx="88053" cy="240453"/>
                </a:xfrm>
                <a:prstGeom prst="line">
                  <a:avLst/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9" name="Freeform 348"/>
                <p:cNvSpPr/>
                <p:nvPr/>
              </p:nvSpPr>
              <p:spPr>
                <a:xfrm>
                  <a:off x="757607" y="60"/>
                  <a:ext cx="88372" cy="172720"/>
                </a:xfrm>
                <a:custGeom>
                  <a:avLst/>
                  <a:gdLst>
                    <a:gd name="connsiteX0" fmla="*/ 0 w 88372"/>
                    <a:gd name="connsiteY0" fmla="*/ 172720 h 172720"/>
                    <a:gd name="connsiteX1" fmla="*/ 16934 w 88372"/>
                    <a:gd name="connsiteY1" fmla="*/ 165947 h 172720"/>
                    <a:gd name="connsiteX2" fmla="*/ 27094 w 88372"/>
                    <a:gd name="connsiteY2" fmla="*/ 145627 h 172720"/>
                    <a:gd name="connsiteX3" fmla="*/ 37254 w 88372"/>
                    <a:gd name="connsiteY3" fmla="*/ 135467 h 172720"/>
                    <a:gd name="connsiteX4" fmla="*/ 54187 w 88372"/>
                    <a:gd name="connsiteY4" fmla="*/ 115147 h 172720"/>
                    <a:gd name="connsiteX5" fmla="*/ 57574 w 88372"/>
                    <a:gd name="connsiteY5" fmla="*/ 104987 h 172720"/>
                    <a:gd name="connsiteX6" fmla="*/ 71120 w 88372"/>
                    <a:gd name="connsiteY6" fmla="*/ 84667 h 172720"/>
                    <a:gd name="connsiteX7" fmla="*/ 81280 w 88372"/>
                    <a:gd name="connsiteY7" fmla="*/ 64347 h 172720"/>
                    <a:gd name="connsiteX8" fmla="*/ 84667 w 88372"/>
                    <a:gd name="connsiteY8" fmla="*/ 54187 h 172720"/>
                    <a:gd name="connsiteX9" fmla="*/ 88054 w 88372"/>
                    <a:gd name="connsiteY9" fmla="*/ 0 h 1727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8372" h="172720">
                      <a:moveTo>
                        <a:pt x="0" y="172720"/>
                      </a:moveTo>
                      <a:cubicBezTo>
                        <a:pt x="5645" y="170462"/>
                        <a:pt x="11987" y="169481"/>
                        <a:pt x="16934" y="165947"/>
                      </a:cubicBezTo>
                      <a:cubicBezTo>
                        <a:pt x="27105" y="158682"/>
                        <a:pt x="21176" y="154504"/>
                        <a:pt x="27094" y="145627"/>
                      </a:cubicBezTo>
                      <a:cubicBezTo>
                        <a:pt x="29751" y="141642"/>
                        <a:pt x="34188" y="139146"/>
                        <a:pt x="37254" y="135467"/>
                      </a:cubicBezTo>
                      <a:cubicBezTo>
                        <a:pt x="60829" y="107177"/>
                        <a:pt x="24504" y="144830"/>
                        <a:pt x="54187" y="115147"/>
                      </a:cubicBezTo>
                      <a:cubicBezTo>
                        <a:pt x="55316" y="111760"/>
                        <a:pt x="55840" y="108108"/>
                        <a:pt x="57574" y="104987"/>
                      </a:cubicBezTo>
                      <a:cubicBezTo>
                        <a:pt x="61527" y="97871"/>
                        <a:pt x="68546" y="92390"/>
                        <a:pt x="71120" y="84667"/>
                      </a:cubicBezTo>
                      <a:cubicBezTo>
                        <a:pt x="79633" y="59129"/>
                        <a:pt x="68150" y="90608"/>
                        <a:pt x="81280" y="64347"/>
                      </a:cubicBezTo>
                      <a:cubicBezTo>
                        <a:pt x="82877" y="61154"/>
                        <a:pt x="83538" y="57574"/>
                        <a:pt x="84667" y="54187"/>
                      </a:cubicBezTo>
                      <a:cubicBezTo>
                        <a:pt x="89910" y="22732"/>
                        <a:pt x="88054" y="40734"/>
                        <a:pt x="88054" y="0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0" name="Freeform 349"/>
                <p:cNvSpPr/>
                <p:nvPr/>
              </p:nvSpPr>
              <p:spPr>
                <a:xfrm>
                  <a:off x="752227" y="172183"/>
                  <a:ext cx="172720" cy="64347"/>
                </a:xfrm>
                <a:custGeom>
                  <a:avLst/>
                  <a:gdLst>
                    <a:gd name="connsiteX0" fmla="*/ 172720 w 172720"/>
                    <a:gd name="connsiteY0" fmla="*/ 64347 h 64347"/>
                    <a:gd name="connsiteX1" fmla="*/ 165946 w 172720"/>
                    <a:gd name="connsiteY1" fmla="*/ 47414 h 64347"/>
                    <a:gd name="connsiteX2" fmla="*/ 162560 w 172720"/>
                    <a:gd name="connsiteY2" fmla="*/ 37254 h 64347"/>
                    <a:gd name="connsiteX3" fmla="*/ 142240 w 172720"/>
                    <a:gd name="connsiteY3" fmla="*/ 30480 h 64347"/>
                    <a:gd name="connsiteX4" fmla="*/ 135466 w 172720"/>
                    <a:gd name="connsiteY4" fmla="*/ 23707 h 64347"/>
                    <a:gd name="connsiteX5" fmla="*/ 115146 w 172720"/>
                    <a:gd name="connsiteY5" fmla="*/ 20320 h 64347"/>
                    <a:gd name="connsiteX6" fmla="*/ 98213 w 172720"/>
                    <a:gd name="connsiteY6" fmla="*/ 16934 h 64347"/>
                    <a:gd name="connsiteX7" fmla="*/ 88053 w 172720"/>
                    <a:gd name="connsiteY7" fmla="*/ 10160 h 64347"/>
                    <a:gd name="connsiteX8" fmla="*/ 64346 w 172720"/>
                    <a:gd name="connsiteY8" fmla="*/ 6774 h 64347"/>
                    <a:gd name="connsiteX9" fmla="*/ 23706 w 172720"/>
                    <a:gd name="connsiteY9" fmla="*/ 0 h 64347"/>
                    <a:gd name="connsiteX10" fmla="*/ 0 w 172720"/>
                    <a:gd name="connsiteY10" fmla="*/ 3387 h 64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2720" h="64347">
                      <a:moveTo>
                        <a:pt x="172720" y="64347"/>
                      </a:moveTo>
                      <a:cubicBezTo>
                        <a:pt x="170462" y="58703"/>
                        <a:pt x="168081" y="53106"/>
                        <a:pt x="165946" y="47414"/>
                      </a:cubicBezTo>
                      <a:cubicBezTo>
                        <a:pt x="164693" y="44072"/>
                        <a:pt x="165465" y="39329"/>
                        <a:pt x="162560" y="37254"/>
                      </a:cubicBezTo>
                      <a:cubicBezTo>
                        <a:pt x="156750" y="33104"/>
                        <a:pt x="142240" y="30480"/>
                        <a:pt x="142240" y="30480"/>
                      </a:cubicBezTo>
                      <a:cubicBezTo>
                        <a:pt x="139982" y="28222"/>
                        <a:pt x="138456" y="24828"/>
                        <a:pt x="135466" y="23707"/>
                      </a:cubicBezTo>
                      <a:cubicBezTo>
                        <a:pt x="129036" y="21296"/>
                        <a:pt x="121902" y="21548"/>
                        <a:pt x="115146" y="20320"/>
                      </a:cubicBezTo>
                      <a:cubicBezTo>
                        <a:pt x="109483" y="19290"/>
                        <a:pt x="103857" y="18063"/>
                        <a:pt x="98213" y="16934"/>
                      </a:cubicBezTo>
                      <a:cubicBezTo>
                        <a:pt x="94826" y="14676"/>
                        <a:pt x="91952" y="11330"/>
                        <a:pt x="88053" y="10160"/>
                      </a:cubicBezTo>
                      <a:cubicBezTo>
                        <a:pt x="80407" y="7866"/>
                        <a:pt x="72259" y="7829"/>
                        <a:pt x="64346" y="6774"/>
                      </a:cubicBezTo>
                      <a:cubicBezTo>
                        <a:pt x="30375" y="2245"/>
                        <a:pt x="47238" y="5883"/>
                        <a:pt x="23706" y="0"/>
                      </a:cubicBezTo>
                      <a:lnTo>
                        <a:pt x="0" y="3387"/>
                      </a:ln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51" name="Straight Connector 350"/>
                <p:cNvCxnSpPr/>
                <p:nvPr/>
              </p:nvCxnSpPr>
              <p:spPr>
                <a:xfrm flipV="1">
                  <a:off x="311972" y="392654"/>
                  <a:ext cx="250614" cy="84667"/>
                </a:xfrm>
                <a:prstGeom prst="line">
                  <a:avLst/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2" name="Arc 351"/>
                <p:cNvSpPr/>
                <p:nvPr/>
              </p:nvSpPr>
              <p:spPr>
                <a:xfrm>
                  <a:off x="441063" y="258184"/>
                  <a:ext cx="149428" cy="149428"/>
                </a:xfrm>
                <a:prstGeom prst="arc">
                  <a:avLst>
                    <a:gd name="adj1" fmla="val 14863320"/>
                    <a:gd name="adj2" fmla="val 420672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53" name="Arc 352"/>
                <p:cNvSpPr/>
                <p:nvPr/>
              </p:nvSpPr>
              <p:spPr>
                <a:xfrm rot="10800000">
                  <a:off x="231289" y="322730"/>
                  <a:ext cx="149428" cy="149428"/>
                </a:xfrm>
                <a:prstGeom prst="arc">
                  <a:avLst>
                    <a:gd name="adj1" fmla="val 14863320"/>
                    <a:gd name="adj2" fmla="val 420672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3" name="Group 332"/>
              <p:cNvGrpSpPr/>
              <p:nvPr/>
            </p:nvGrpSpPr>
            <p:grpSpPr>
              <a:xfrm>
                <a:off x="0" y="0"/>
                <a:ext cx="396240" cy="396240"/>
                <a:chOff x="0" y="0"/>
                <a:chExt cx="396240" cy="396240"/>
              </a:xfrm>
            </p:grpSpPr>
            <p:sp>
              <p:nvSpPr>
                <p:cNvPr id="344" name="Oval 343"/>
                <p:cNvSpPr/>
                <p:nvPr/>
              </p:nvSpPr>
              <p:spPr>
                <a:xfrm>
                  <a:off x="0" y="0"/>
                  <a:ext cx="396240" cy="396240"/>
                </a:xfrm>
                <a:prstGeom prst="ellips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5" name="Freeform 344"/>
                <p:cNvSpPr/>
                <p:nvPr/>
              </p:nvSpPr>
              <p:spPr>
                <a:xfrm>
                  <a:off x="296562" y="128511"/>
                  <a:ext cx="35028" cy="30558"/>
                </a:xfrm>
                <a:custGeom>
                  <a:avLst/>
                  <a:gdLst>
                    <a:gd name="connsiteX0" fmla="*/ 756 w 35028"/>
                    <a:gd name="connsiteY0" fmla="*/ 10160 h 30558"/>
                    <a:gd name="connsiteX1" fmla="*/ 7530 w 35028"/>
                    <a:gd name="connsiteY1" fmla="*/ 27093 h 30558"/>
                    <a:gd name="connsiteX2" fmla="*/ 31236 w 35028"/>
                    <a:gd name="connsiteY2" fmla="*/ 27093 h 30558"/>
                    <a:gd name="connsiteX3" fmla="*/ 34623 w 35028"/>
                    <a:gd name="connsiteY3" fmla="*/ 6773 h 30558"/>
                    <a:gd name="connsiteX4" fmla="*/ 24463 w 35028"/>
                    <a:gd name="connsiteY4" fmla="*/ 0 h 30558"/>
                    <a:gd name="connsiteX5" fmla="*/ 756 w 35028"/>
                    <a:gd name="connsiteY5" fmla="*/ 10160 h 3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28" h="30558">
                      <a:moveTo>
                        <a:pt x="756" y="10160"/>
                      </a:moveTo>
                      <a:cubicBezTo>
                        <a:pt x="-2066" y="14675"/>
                        <a:pt x="3638" y="22423"/>
                        <a:pt x="7530" y="27093"/>
                      </a:cubicBezTo>
                      <a:cubicBezTo>
                        <a:pt x="13394" y="34130"/>
                        <a:pt x="25584" y="28506"/>
                        <a:pt x="31236" y="27093"/>
                      </a:cubicBezTo>
                      <a:cubicBezTo>
                        <a:pt x="32365" y="20320"/>
                        <a:pt x="36288" y="13435"/>
                        <a:pt x="34623" y="6773"/>
                      </a:cubicBezTo>
                      <a:cubicBezTo>
                        <a:pt x="33636" y="2824"/>
                        <a:pt x="28533" y="0"/>
                        <a:pt x="24463" y="0"/>
                      </a:cubicBezTo>
                      <a:cubicBezTo>
                        <a:pt x="16289" y="0"/>
                        <a:pt x="3578" y="5645"/>
                        <a:pt x="756" y="10160"/>
                      </a:cubicBezTo>
                      <a:close/>
                    </a:path>
                  </a:pathLst>
                </a:custGeom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6" name="Freeform 345"/>
                <p:cNvSpPr/>
                <p:nvPr/>
              </p:nvSpPr>
              <p:spPr>
                <a:xfrm>
                  <a:off x="227365" y="259492"/>
                  <a:ext cx="128905" cy="53975"/>
                </a:xfrm>
                <a:custGeom>
                  <a:avLst/>
                  <a:gdLst>
                    <a:gd name="connsiteX0" fmla="*/ 129108 w 129108"/>
                    <a:gd name="connsiteY0" fmla="*/ 37652 h 54035"/>
                    <a:gd name="connsiteX1" fmla="*/ 102214 w 129108"/>
                    <a:gd name="connsiteY1" fmla="*/ 43031 h 54035"/>
                    <a:gd name="connsiteX2" fmla="*/ 86077 w 129108"/>
                    <a:gd name="connsiteY2" fmla="*/ 53788 h 54035"/>
                    <a:gd name="connsiteX3" fmla="*/ 26910 w 129108"/>
                    <a:gd name="connsiteY3" fmla="*/ 48409 h 54035"/>
                    <a:gd name="connsiteX4" fmla="*/ 5395 w 129108"/>
                    <a:gd name="connsiteY4" fmla="*/ 43031 h 54035"/>
                    <a:gd name="connsiteX5" fmla="*/ 16 w 129108"/>
                    <a:gd name="connsiteY5" fmla="*/ 0 h 540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9108" h="54035">
                      <a:moveTo>
                        <a:pt x="129108" y="37652"/>
                      </a:moveTo>
                      <a:cubicBezTo>
                        <a:pt x="120143" y="39445"/>
                        <a:pt x="110774" y="39821"/>
                        <a:pt x="102214" y="43031"/>
                      </a:cubicBezTo>
                      <a:cubicBezTo>
                        <a:pt x="96161" y="45301"/>
                        <a:pt x="92525" y="53327"/>
                        <a:pt x="86077" y="53788"/>
                      </a:cubicBezTo>
                      <a:cubicBezTo>
                        <a:pt x="66324" y="55199"/>
                        <a:pt x="46632" y="50202"/>
                        <a:pt x="26910" y="48409"/>
                      </a:cubicBezTo>
                      <a:cubicBezTo>
                        <a:pt x="19738" y="46616"/>
                        <a:pt x="9692" y="49046"/>
                        <a:pt x="5395" y="43031"/>
                      </a:cubicBezTo>
                      <a:cubicBezTo>
                        <a:pt x="-574" y="34675"/>
                        <a:pt x="16" y="12637"/>
                        <a:pt x="16" y="0"/>
                      </a:cubicBezTo>
                    </a:path>
                  </a:pathLst>
                </a:cu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4" name="Group 333"/>
              <p:cNvGrpSpPr/>
              <p:nvPr/>
            </p:nvGrpSpPr>
            <p:grpSpPr>
              <a:xfrm>
                <a:off x="200180" y="185352"/>
                <a:ext cx="628185" cy="593656"/>
                <a:chOff x="0" y="0"/>
                <a:chExt cx="628185" cy="593656"/>
              </a:xfrm>
            </p:grpSpPr>
            <p:cxnSp>
              <p:nvCxnSpPr>
                <p:cNvPr id="339" name="Straight Connector 338"/>
                <p:cNvCxnSpPr/>
                <p:nvPr/>
              </p:nvCxnSpPr>
              <p:spPr>
                <a:xfrm>
                  <a:off x="0" y="368231"/>
                  <a:ext cx="511175" cy="22542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40" name="Straight Connector 339"/>
                <p:cNvCxnSpPr/>
                <p:nvPr/>
              </p:nvCxnSpPr>
              <p:spPr>
                <a:xfrm flipV="1">
                  <a:off x="511570" y="130981"/>
                  <a:ext cx="81915" cy="46164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341" name="Freeform 340"/>
                <p:cNvSpPr/>
                <p:nvPr/>
              </p:nvSpPr>
              <p:spPr>
                <a:xfrm>
                  <a:off x="523926" y="17299"/>
                  <a:ext cx="63741" cy="101638"/>
                </a:xfrm>
                <a:custGeom>
                  <a:avLst/>
                  <a:gdLst>
                    <a:gd name="connsiteX0" fmla="*/ 63741 w 63741"/>
                    <a:gd name="connsiteY0" fmla="*/ 101638 h 101638"/>
                    <a:gd name="connsiteX1" fmla="*/ 24214 w 63741"/>
                    <a:gd name="connsiteY1" fmla="*/ 1502 h 101638"/>
                    <a:gd name="connsiteX2" fmla="*/ 3133 w 63741"/>
                    <a:gd name="connsiteY2" fmla="*/ 41029 h 101638"/>
                    <a:gd name="connsiteX3" fmla="*/ 497 w 63741"/>
                    <a:gd name="connsiteY3" fmla="*/ 35759 h 10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3741" h="101638">
                      <a:moveTo>
                        <a:pt x="63741" y="101638"/>
                      </a:moveTo>
                      <a:cubicBezTo>
                        <a:pt x="49028" y="56620"/>
                        <a:pt x="34315" y="11603"/>
                        <a:pt x="24214" y="1502"/>
                      </a:cubicBezTo>
                      <a:cubicBezTo>
                        <a:pt x="14113" y="-8599"/>
                        <a:pt x="7086" y="35319"/>
                        <a:pt x="3133" y="41029"/>
                      </a:cubicBezTo>
                      <a:cubicBezTo>
                        <a:pt x="-820" y="46738"/>
                        <a:pt x="-162" y="41248"/>
                        <a:pt x="497" y="35759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2" name="Freeform 341"/>
                <p:cNvSpPr/>
                <p:nvPr/>
              </p:nvSpPr>
              <p:spPr>
                <a:xfrm>
                  <a:off x="585710" y="0"/>
                  <a:ext cx="42475" cy="118986"/>
                </a:xfrm>
                <a:custGeom>
                  <a:avLst/>
                  <a:gdLst>
                    <a:gd name="connsiteX0" fmla="*/ 15811 w 42475"/>
                    <a:gd name="connsiteY0" fmla="*/ 118986 h 118986"/>
                    <a:gd name="connsiteX1" fmla="*/ 42163 w 42475"/>
                    <a:gd name="connsiteY1" fmla="*/ 3039 h 118986"/>
                    <a:gd name="connsiteX2" fmla="*/ 0 w 42475"/>
                    <a:gd name="connsiteY2" fmla="*/ 45201 h 118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475" h="118986">
                      <a:moveTo>
                        <a:pt x="15811" y="118986"/>
                      </a:moveTo>
                      <a:cubicBezTo>
                        <a:pt x="30304" y="67161"/>
                        <a:pt x="44798" y="15336"/>
                        <a:pt x="42163" y="3039"/>
                      </a:cubicBezTo>
                      <a:cubicBezTo>
                        <a:pt x="39528" y="-9259"/>
                        <a:pt x="19764" y="17971"/>
                        <a:pt x="0" y="45201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43" name="Freeform 342"/>
                <p:cNvSpPr/>
                <p:nvPr/>
              </p:nvSpPr>
              <p:spPr>
                <a:xfrm>
                  <a:off x="528869" y="79083"/>
                  <a:ext cx="65112" cy="47433"/>
                </a:xfrm>
                <a:custGeom>
                  <a:avLst/>
                  <a:gdLst>
                    <a:gd name="connsiteX0" fmla="*/ 65112 w 65112"/>
                    <a:gd name="connsiteY0" fmla="*/ 47433 h 47433"/>
                    <a:gd name="connsiteX1" fmla="*/ 1869 w 65112"/>
                    <a:gd name="connsiteY1" fmla="*/ 28987 h 47433"/>
                    <a:gd name="connsiteX2" fmla="*/ 22950 w 65112"/>
                    <a:gd name="connsiteY2" fmla="*/ 0 h 47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5112" h="47433">
                      <a:moveTo>
                        <a:pt x="65112" y="47433"/>
                      </a:moveTo>
                      <a:cubicBezTo>
                        <a:pt x="37004" y="42162"/>
                        <a:pt x="8896" y="36892"/>
                        <a:pt x="1869" y="28987"/>
                      </a:cubicBezTo>
                      <a:cubicBezTo>
                        <a:pt x="-5158" y="21081"/>
                        <a:pt x="8896" y="10540"/>
                        <a:pt x="22950" y="0"/>
                      </a:cubicBezTo>
                    </a:path>
                  </a:pathLst>
                </a:cu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35" name="Group 334"/>
              <p:cNvGrpSpPr/>
              <p:nvPr/>
            </p:nvGrpSpPr>
            <p:grpSpPr>
              <a:xfrm>
                <a:off x="69198" y="422601"/>
                <a:ext cx="410127" cy="1314770"/>
                <a:chOff x="0" y="0"/>
                <a:chExt cx="410127" cy="1314770"/>
              </a:xfrm>
            </p:grpSpPr>
            <p:cxnSp>
              <p:nvCxnSpPr>
                <p:cNvPr id="336" name="Straight Connector 335"/>
                <p:cNvCxnSpPr/>
                <p:nvPr/>
              </p:nvCxnSpPr>
              <p:spPr>
                <a:xfrm>
                  <a:off x="119641" y="0"/>
                  <a:ext cx="10160" cy="83502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7" name="Straight Connector 336"/>
                <p:cNvCxnSpPr/>
                <p:nvPr/>
              </p:nvCxnSpPr>
              <p:spPr>
                <a:xfrm>
                  <a:off x="128187" y="811850"/>
                  <a:ext cx="281940" cy="50292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38" name="Straight Connector 337"/>
                <p:cNvCxnSpPr/>
                <p:nvPr/>
              </p:nvCxnSpPr>
              <p:spPr>
                <a:xfrm flipH="1">
                  <a:off x="0" y="837488"/>
                  <a:ext cx="134034" cy="46355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04" name="Group 303"/>
            <p:cNvGrpSpPr/>
            <p:nvPr/>
          </p:nvGrpSpPr>
          <p:grpSpPr>
            <a:xfrm>
              <a:off x="1492817" y="7011036"/>
              <a:ext cx="516891" cy="91622"/>
              <a:chOff x="0" y="0"/>
              <a:chExt cx="890009" cy="146781"/>
            </a:xfrm>
          </p:grpSpPr>
          <p:cxnSp>
            <p:nvCxnSpPr>
              <p:cNvPr id="327" name="Straight Connector 326"/>
              <p:cNvCxnSpPr/>
              <p:nvPr/>
            </p:nvCxnSpPr>
            <p:spPr>
              <a:xfrm flipH="1">
                <a:off x="76913" y="34183"/>
                <a:ext cx="729938" cy="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8" name="Straight Connector 327"/>
              <p:cNvCxnSpPr/>
              <p:nvPr/>
            </p:nvCxnSpPr>
            <p:spPr>
              <a:xfrm flipH="1">
                <a:off x="794759" y="0"/>
                <a:ext cx="95250" cy="2794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9" name="Straight Connector 328"/>
              <p:cNvCxnSpPr/>
              <p:nvPr/>
            </p:nvCxnSpPr>
            <p:spPr>
              <a:xfrm flipH="1" flipV="1">
                <a:off x="0" y="8546"/>
                <a:ext cx="95250" cy="21081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30" name="Oval 329"/>
              <p:cNvSpPr/>
              <p:nvPr/>
            </p:nvSpPr>
            <p:spPr>
              <a:xfrm>
                <a:off x="94004" y="59821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31" name="Oval 330"/>
              <p:cNvSpPr/>
              <p:nvPr/>
            </p:nvSpPr>
            <p:spPr>
              <a:xfrm>
                <a:off x="649481" y="51275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1" name="v_s label"/>
          <p:cNvGrpSpPr/>
          <p:nvPr/>
        </p:nvGrpSpPr>
        <p:grpSpPr>
          <a:xfrm>
            <a:off x="3042176" y="1307934"/>
            <a:ext cx="547438" cy="453390"/>
            <a:chOff x="2119562" y="6629400"/>
            <a:chExt cx="547438" cy="453390"/>
          </a:xfrm>
        </p:grpSpPr>
        <p:cxnSp>
          <p:nvCxnSpPr>
            <p:cNvPr id="306" name="Straight Arrow Connector 305"/>
            <p:cNvCxnSpPr/>
            <p:nvPr/>
          </p:nvCxnSpPr>
          <p:spPr>
            <a:xfrm>
              <a:off x="2119562" y="6937375"/>
              <a:ext cx="403860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9" name="Text Box 77"/>
                <p:cNvSpPr txBox="1"/>
                <p:nvPr/>
              </p:nvSpPr>
              <p:spPr>
                <a:xfrm>
                  <a:off x="2221230" y="6629400"/>
                  <a:ext cx="445770" cy="4533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𝑆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09" name="Text 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230" y="6629400"/>
                  <a:ext cx="445770" cy="45339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7" name="observer"/>
          <p:cNvGrpSpPr/>
          <p:nvPr/>
        </p:nvGrpSpPr>
        <p:grpSpPr>
          <a:xfrm>
            <a:off x="4945975" y="700874"/>
            <a:ext cx="704850" cy="1084763"/>
            <a:chOff x="5638733" y="6049010"/>
            <a:chExt cx="704850" cy="1084763"/>
          </a:xfrm>
        </p:grpSpPr>
        <p:grpSp>
          <p:nvGrpSpPr>
            <p:cNvPr id="302" name="Group 301"/>
            <p:cNvGrpSpPr/>
            <p:nvPr/>
          </p:nvGrpSpPr>
          <p:grpSpPr>
            <a:xfrm>
              <a:off x="5638733" y="6049010"/>
              <a:ext cx="698499" cy="1029334"/>
              <a:chOff x="0" y="0"/>
              <a:chExt cx="1085682" cy="1597728"/>
            </a:xfrm>
          </p:grpSpPr>
          <p:grpSp>
            <p:nvGrpSpPr>
              <p:cNvPr id="354" name="Group 353"/>
              <p:cNvGrpSpPr/>
              <p:nvPr/>
            </p:nvGrpSpPr>
            <p:grpSpPr>
              <a:xfrm>
                <a:off x="434958" y="405301"/>
                <a:ext cx="514247" cy="1192427"/>
                <a:chOff x="0" y="0"/>
                <a:chExt cx="514247" cy="1192427"/>
              </a:xfrm>
            </p:grpSpPr>
            <p:cxnSp>
              <p:nvCxnSpPr>
                <p:cNvPr id="373" name="Straight Connector 372"/>
                <p:cNvCxnSpPr/>
                <p:nvPr/>
              </p:nvCxnSpPr>
              <p:spPr>
                <a:xfrm>
                  <a:off x="0" y="0"/>
                  <a:ext cx="236855" cy="70802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4" name="Straight Connector 373"/>
                <p:cNvCxnSpPr/>
                <p:nvPr/>
              </p:nvCxnSpPr>
              <p:spPr>
                <a:xfrm>
                  <a:off x="232307" y="689507"/>
                  <a:ext cx="281940" cy="50292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75" name="Straight Connector 374"/>
                <p:cNvCxnSpPr/>
                <p:nvPr/>
              </p:nvCxnSpPr>
              <p:spPr>
                <a:xfrm flipH="1">
                  <a:off x="17300" y="684565"/>
                  <a:ext cx="217805" cy="485775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55" name="Group 354"/>
              <p:cNvGrpSpPr/>
              <p:nvPr/>
            </p:nvGrpSpPr>
            <p:grpSpPr>
              <a:xfrm>
                <a:off x="145810" y="0"/>
                <a:ext cx="512882" cy="396240"/>
                <a:chOff x="0" y="0"/>
                <a:chExt cx="512882" cy="396240"/>
              </a:xfrm>
            </p:grpSpPr>
            <p:sp>
              <p:nvSpPr>
                <p:cNvPr id="367" name="Oval 366"/>
                <p:cNvSpPr/>
                <p:nvPr/>
              </p:nvSpPr>
              <p:spPr>
                <a:xfrm>
                  <a:off x="61784" y="0"/>
                  <a:ext cx="396240" cy="396240"/>
                </a:xfrm>
                <a:prstGeom prst="ellips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8" name="Arc 367"/>
                <p:cNvSpPr/>
                <p:nvPr/>
              </p:nvSpPr>
              <p:spPr>
                <a:xfrm rot="518123">
                  <a:off x="158167" y="165580"/>
                  <a:ext cx="220345" cy="177800"/>
                </a:xfrm>
                <a:prstGeom prst="arc">
                  <a:avLst>
                    <a:gd name="adj1" fmla="val 21117032"/>
                    <a:gd name="adj2" fmla="val 10200786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69" name="Arc 368"/>
                <p:cNvSpPr/>
                <p:nvPr/>
              </p:nvSpPr>
              <p:spPr>
                <a:xfrm rot="518123">
                  <a:off x="0" y="138395"/>
                  <a:ext cx="137236" cy="140225"/>
                </a:xfrm>
                <a:prstGeom prst="arc">
                  <a:avLst>
                    <a:gd name="adj1" fmla="val 4610271"/>
                    <a:gd name="adj2" fmla="val 1590947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0" name="Arc 369"/>
                <p:cNvSpPr/>
                <p:nvPr/>
              </p:nvSpPr>
              <p:spPr>
                <a:xfrm rot="21081877" flipH="1">
                  <a:off x="375646" y="130981"/>
                  <a:ext cx="137236" cy="140225"/>
                </a:xfrm>
                <a:prstGeom prst="arc">
                  <a:avLst>
                    <a:gd name="adj1" fmla="val 4610271"/>
                    <a:gd name="adj2" fmla="val 15909471"/>
                  </a:avLst>
                </a:prstGeom>
                <a:ln w="19050">
                  <a:solidFill>
                    <a:srgbClr val="FFFF7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1" name="Freeform 370"/>
                <p:cNvSpPr/>
                <p:nvPr/>
              </p:nvSpPr>
              <p:spPr>
                <a:xfrm>
                  <a:off x="190294" y="150752"/>
                  <a:ext cx="34925" cy="30480"/>
                </a:xfrm>
                <a:custGeom>
                  <a:avLst/>
                  <a:gdLst>
                    <a:gd name="connsiteX0" fmla="*/ 756 w 35028"/>
                    <a:gd name="connsiteY0" fmla="*/ 10160 h 30558"/>
                    <a:gd name="connsiteX1" fmla="*/ 7530 w 35028"/>
                    <a:gd name="connsiteY1" fmla="*/ 27093 h 30558"/>
                    <a:gd name="connsiteX2" fmla="*/ 31236 w 35028"/>
                    <a:gd name="connsiteY2" fmla="*/ 27093 h 30558"/>
                    <a:gd name="connsiteX3" fmla="*/ 34623 w 35028"/>
                    <a:gd name="connsiteY3" fmla="*/ 6773 h 30558"/>
                    <a:gd name="connsiteX4" fmla="*/ 24463 w 35028"/>
                    <a:gd name="connsiteY4" fmla="*/ 0 h 30558"/>
                    <a:gd name="connsiteX5" fmla="*/ 756 w 35028"/>
                    <a:gd name="connsiteY5" fmla="*/ 10160 h 3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28" h="30558">
                      <a:moveTo>
                        <a:pt x="756" y="10160"/>
                      </a:moveTo>
                      <a:cubicBezTo>
                        <a:pt x="-2066" y="14675"/>
                        <a:pt x="3638" y="22423"/>
                        <a:pt x="7530" y="27093"/>
                      </a:cubicBezTo>
                      <a:cubicBezTo>
                        <a:pt x="13394" y="34130"/>
                        <a:pt x="25584" y="28506"/>
                        <a:pt x="31236" y="27093"/>
                      </a:cubicBezTo>
                      <a:cubicBezTo>
                        <a:pt x="32365" y="20320"/>
                        <a:pt x="36288" y="13435"/>
                        <a:pt x="34623" y="6773"/>
                      </a:cubicBezTo>
                      <a:cubicBezTo>
                        <a:pt x="33636" y="2824"/>
                        <a:pt x="28533" y="0"/>
                        <a:pt x="24463" y="0"/>
                      </a:cubicBezTo>
                      <a:cubicBezTo>
                        <a:pt x="16289" y="0"/>
                        <a:pt x="3578" y="5645"/>
                        <a:pt x="756" y="10160"/>
                      </a:cubicBezTo>
                      <a:close/>
                    </a:path>
                  </a:pathLst>
                </a:custGeom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>
                <a:xfrm>
                  <a:off x="306448" y="150752"/>
                  <a:ext cx="34925" cy="30480"/>
                </a:xfrm>
                <a:custGeom>
                  <a:avLst/>
                  <a:gdLst>
                    <a:gd name="connsiteX0" fmla="*/ 756 w 35028"/>
                    <a:gd name="connsiteY0" fmla="*/ 10160 h 30558"/>
                    <a:gd name="connsiteX1" fmla="*/ 7530 w 35028"/>
                    <a:gd name="connsiteY1" fmla="*/ 27093 h 30558"/>
                    <a:gd name="connsiteX2" fmla="*/ 31236 w 35028"/>
                    <a:gd name="connsiteY2" fmla="*/ 27093 h 30558"/>
                    <a:gd name="connsiteX3" fmla="*/ 34623 w 35028"/>
                    <a:gd name="connsiteY3" fmla="*/ 6773 h 30558"/>
                    <a:gd name="connsiteX4" fmla="*/ 24463 w 35028"/>
                    <a:gd name="connsiteY4" fmla="*/ 0 h 30558"/>
                    <a:gd name="connsiteX5" fmla="*/ 756 w 35028"/>
                    <a:gd name="connsiteY5" fmla="*/ 10160 h 30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5028" h="30558">
                      <a:moveTo>
                        <a:pt x="756" y="10160"/>
                      </a:moveTo>
                      <a:cubicBezTo>
                        <a:pt x="-2066" y="14675"/>
                        <a:pt x="3638" y="22423"/>
                        <a:pt x="7530" y="27093"/>
                      </a:cubicBezTo>
                      <a:cubicBezTo>
                        <a:pt x="13394" y="34130"/>
                        <a:pt x="25584" y="28506"/>
                        <a:pt x="31236" y="27093"/>
                      </a:cubicBezTo>
                      <a:cubicBezTo>
                        <a:pt x="32365" y="20320"/>
                        <a:pt x="36288" y="13435"/>
                        <a:pt x="34623" y="6773"/>
                      </a:cubicBezTo>
                      <a:cubicBezTo>
                        <a:pt x="33636" y="2824"/>
                        <a:pt x="28533" y="0"/>
                        <a:pt x="24463" y="0"/>
                      </a:cubicBezTo>
                      <a:cubicBezTo>
                        <a:pt x="16289" y="0"/>
                        <a:pt x="3578" y="5645"/>
                        <a:pt x="756" y="10160"/>
                      </a:cubicBezTo>
                      <a:close/>
                    </a:path>
                  </a:pathLst>
                </a:custGeom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56" name="Group 355"/>
              <p:cNvGrpSpPr/>
              <p:nvPr/>
            </p:nvGrpSpPr>
            <p:grpSpPr>
              <a:xfrm>
                <a:off x="0" y="212536"/>
                <a:ext cx="512377" cy="413196"/>
                <a:chOff x="0" y="0"/>
                <a:chExt cx="512377" cy="413196"/>
              </a:xfrm>
            </p:grpSpPr>
            <p:cxnSp>
              <p:nvCxnSpPr>
                <p:cNvPr id="362" name="Straight Connector 361"/>
                <p:cNvCxnSpPr/>
                <p:nvPr/>
              </p:nvCxnSpPr>
              <p:spPr>
                <a:xfrm flipH="1" flipV="1">
                  <a:off x="2472" y="395416"/>
                  <a:ext cx="509905" cy="1778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3" name="Straight Connector 362"/>
                <p:cNvCxnSpPr/>
                <p:nvPr/>
              </p:nvCxnSpPr>
              <p:spPr>
                <a:xfrm flipH="1">
                  <a:off x="0" y="86497"/>
                  <a:ext cx="128270" cy="30988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4" name="Straight Connector 363"/>
                <p:cNvCxnSpPr/>
                <p:nvPr/>
              </p:nvCxnSpPr>
              <p:spPr>
                <a:xfrm>
                  <a:off x="130982" y="0"/>
                  <a:ext cx="0" cy="87406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5" name="Straight Connector 364"/>
                <p:cNvCxnSpPr/>
                <p:nvPr/>
              </p:nvCxnSpPr>
              <p:spPr>
                <a:xfrm flipH="1">
                  <a:off x="133453" y="42013"/>
                  <a:ext cx="34290" cy="41014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6" name="Straight Connector 365"/>
                <p:cNvCxnSpPr/>
                <p:nvPr/>
              </p:nvCxnSpPr>
              <p:spPr>
                <a:xfrm flipH="1">
                  <a:off x="138396" y="71669"/>
                  <a:ext cx="53975" cy="17145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grpSp>
            <p:nvGrpSpPr>
              <p:cNvPr id="357" name="Group 356"/>
              <p:cNvGrpSpPr/>
              <p:nvPr/>
            </p:nvGrpSpPr>
            <p:grpSpPr>
              <a:xfrm>
                <a:off x="504156" y="583239"/>
                <a:ext cx="581526" cy="101359"/>
                <a:chOff x="0" y="0"/>
                <a:chExt cx="581526" cy="101359"/>
              </a:xfrm>
            </p:grpSpPr>
            <p:cxnSp>
              <p:nvCxnSpPr>
                <p:cNvPr id="358" name="Straight Connector 357"/>
                <p:cNvCxnSpPr/>
                <p:nvPr/>
              </p:nvCxnSpPr>
              <p:spPr>
                <a:xfrm flipH="1" flipV="1">
                  <a:off x="0" y="34599"/>
                  <a:ext cx="509905" cy="17780"/>
                </a:xfrm>
                <a:prstGeom prst="line">
                  <a:avLst/>
                </a:prstGeom>
                <a:noFill/>
                <a:ln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9" name="Straight Connector 358"/>
                <p:cNvCxnSpPr/>
                <p:nvPr/>
              </p:nvCxnSpPr>
              <p:spPr>
                <a:xfrm flipH="1">
                  <a:off x="501684" y="0"/>
                  <a:ext cx="77416" cy="56081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0" name="Straight Connector 359"/>
                <p:cNvCxnSpPr/>
                <p:nvPr/>
              </p:nvCxnSpPr>
              <p:spPr>
                <a:xfrm flipH="1" flipV="1">
                  <a:off x="506627" y="54369"/>
                  <a:ext cx="53340" cy="46990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61" name="Straight Connector 360"/>
                <p:cNvCxnSpPr/>
                <p:nvPr/>
              </p:nvCxnSpPr>
              <p:spPr>
                <a:xfrm flipH="1">
                  <a:off x="506627" y="54369"/>
                  <a:ext cx="74899" cy="217"/>
                </a:xfrm>
                <a:prstGeom prst="line">
                  <a:avLst/>
                </a:prstGeom>
                <a:noFill/>
                <a:ln w="19050">
                  <a:solidFill>
                    <a:srgbClr val="FFFF7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10" name="Group 309"/>
            <p:cNvGrpSpPr/>
            <p:nvPr/>
          </p:nvGrpSpPr>
          <p:grpSpPr>
            <a:xfrm>
              <a:off x="5826692" y="7042151"/>
              <a:ext cx="516891" cy="91622"/>
              <a:chOff x="0" y="0"/>
              <a:chExt cx="890009" cy="146781"/>
            </a:xfrm>
          </p:grpSpPr>
          <p:cxnSp>
            <p:nvCxnSpPr>
              <p:cNvPr id="318" name="Straight Connector 317"/>
              <p:cNvCxnSpPr/>
              <p:nvPr/>
            </p:nvCxnSpPr>
            <p:spPr>
              <a:xfrm flipH="1">
                <a:off x="76913" y="34183"/>
                <a:ext cx="729938" cy="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9" name="Straight Connector 318"/>
              <p:cNvCxnSpPr/>
              <p:nvPr/>
            </p:nvCxnSpPr>
            <p:spPr>
              <a:xfrm flipH="1">
                <a:off x="794759" y="0"/>
                <a:ext cx="95250" cy="27940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0" name="Straight Connector 319"/>
              <p:cNvCxnSpPr/>
              <p:nvPr/>
            </p:nvCxnSpPr>
            <p:spPr>
              <a:xfrm flipH="1" flipV="1">
                <a:off x="0" y="8546"/>
                <a:ext cx="95250" cy="21081"/>
              </a:xfrm>
              <a:prstGeom prst="lin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321" name="Oval 320"/>
              <p:cNvSpPr/>
              <p:nvPr/>
            </p:nvSpPr>
            <p:spPr>
              <a:xfrm>
                <a:off x="94004" y="59821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22" name="Oval 321"/>
              <p:cNvSpPr/>
              <p:nvPr/>
            </p:nvSpPr>
            <p:spPr>
              <a:xfrm>
                <a:off x="649481" y="51275"/>
                <a:ext cx="86960" cy="86960"/>
              </a:xfrm>
              <a:prstGeom prst="ellipse">
                <a:avLst/>
              </a:prstGeom>
              <a:noFill/>
              <a:ln>
                <a:solidFill>
                  <a:srgbClr val="FFF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0" name="v_o label"/>
          <p:cNvGrpSpPr/>
          <p:nvPr/>
        </p:nvGrpSpPr>
        <p:grpSpPr>
          <a:xfrm>
            <a:off x="4504014" y="1311744"/>
            <a:ext cx="605790" cy="453390"/>
            <a:chOff x="5196772" y="6438900"/>
            <a:chExt cx="605790" cy="453390"/>
          </a:xfrm>
        </p:grpSpPr>
        <p:cxnSp>
          <p:nvCxnSpPr>
            <p:cNvPr id="311" name="Straight Arrow Connector 310"/>
            <p:cNvCxnSpPr/>
            <p:nvPr/>
          </p:nvCxnSpPr>
          <p:spPr>
            <a:xfrm flipH="1">
              <a:off x="5348537" y="6737985"/>
              <a:ext cx="454025" cy="0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 Box 10"/>
                <p:cNvSpPr txBox="1"/>
                <p:nvPr/>
              </p:nvSpPr>
              <p:spPr>
                <a:xfrm>
                  <a:off x="5196772" y="6438900"/>
                  <a:ext cx="445770" cy="45339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</m:ctrlPr>
                          </m:sSubPr>
                          <m:e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100" i="1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𝑜</m:t>
                            </m:r>
                          </m:sub>
                        </m:sSub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ea typeface="Calibri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312" name="Text 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6772" y="6438900"/>
                  <a:ext cx="445770" cy="45339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5" name="waves and lambda label"/>
          <p:cNvGrpSpPr/>
          <p:nvPr/>
        </p:nvGrpSpPr>
        <p:grpSpPr>
          <a:xfrm>
            <a:off x="3356032" y="563714"/>
            <a:ext cx="1452782" cy="1071245"/>
            <a:chOff x="3090477" y="5885180"/>
            <a:chExt cx="1452782" cy="1071245"/>
          </a:xfrm>
        </p:grpSpPr>
        <p:grpSp>
          <p:nvGrpSpPr>
            <p:cNvPr id="384" name="waves"/>
            <p:cNvGrpSpPr/>
            <p:nvPr/>
          </p:nvGrpSpPr>
          <p:grpSpPr>
            <a:xfrm>
              <a:off x="3090477" y="5885180"/>
              <a:ext cx="1452782" cy="570230"/>
              <a:chOff x="3090477" y="5885180"/>
              <a:chExt cx="1452782" cy="570230"/>
            </a:xfrm>
          </p:grpSpPr>
          <p:grpSp>
            <p:nvGrpSpPr>
              <p:cNvPr id="305" name="Group 304"/>
              <p:cNvGrpSpPr/>
              <p:nvPr/>
            </p:nvGrpSpPr>
            <p:grpSpPr>
              <a:xfrm>
                <a:off x="3090477" y="5885180"/>
                <a:ext cx="889635" cy="570230"/>
                <a:chOff x="0" y="0"/>
                <a:chExt cx="1530985" cy="982345"/>
              </a:xfrm>
            </p:grpSpPr>
            <p:sp>
              <p:nvSpPr>
                <p:cNvPr id="323" name="Arc 322"/>
                <p:cNvSpPr/>
                <p:nvPr/>
              </p:nvSpPr>
              <p:spPr>
                <a:xfrm>
                  <a:off x="0" y="205123"/>
                  <a:ext cx="575945" cy="575945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4" name="Arc 323"/>
                <p:cNvSpPr/>
                <p:nvPr/>
              </p:nvSpPr>
              <p:spPr>
                <a:xfrm>
                  <a:off x="118625" y="126039"/>
                  <a:ext cx="734695" cy="734695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5" name="Arc 324"/>
                <p:cNvSpPr/>
                <p:nvPr/>
              </p:nvSpPr>
              <p:spPr>
                <a:xfrm>
                  <a:off x="358346" y="76612"/>
                  <a:ext cx="824230" cy="824230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6" name="Arc 325"/>
                <p:cNvSpPr/>
                <p:nvPr/>
              </p:nvSpPr>
              <p:spPr>
                <a:xfrm>
                  <a:off x="548640" y="0"/>
                  <a:ext cx="982345" cy="982345"/>
                </a:xfrm>
                <a:prstGeom prst="arc">
                  <a:avLst>
                    <a:gd name="adj1" fmla="val 18515215"/>
                    <a:gd name="adj2" fmla="val 2736416"/>
                  </a:avLst>
                </a:prstGeom>
                <a:ln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83" name="v label"/>
              <p:cNvGrpSpPr/>
              <p:nvPr/>
            </p:nvGrpSpPr>
            <p:grpSpPr>
              <a:xfrm>
                <a:off x="4038600" y="5897880"/>
                <a:ext cx="504659" cy="453390"/>
                <a:chOff x="4038600" y="5897880"/>
                <a:chExt cx="504659" cy="453390"/>
              </a:xfrm>
            </p:grpSpPr>
            <p:cxnSp>
              <p:nvCxnSpPr>
                <p:cNvPr id="307" name="Straight Arrow Connector 306"/>
                <p:cNvCxnSpPr/>
                <p:nvPr/>
              </p:nvCxnSpPr>
              <p:spPr>
                <a:xfrm>
                  <a:off x="4038600" y="6169660"/>
                  <a:ext cx="413219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8" name="Text Box 76"/>
                    <p:cNvSpPr txBox="1"/>
                    <p:nvPr/>
                  </p:nvSpPr>
                  <p:spPr>
                    <a:xfrm>
                      <a:off x="4097489" y="5897880"/>
                      <a:ext cx="445770" cy="45339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Calibri"/>
                                <a:cs typeface="Times New Roman"/>
                              </a:rPr>
                              <m:t>𝑣</m:t>
                            </m:r>
                          </m:oMath>
                        </m:oMathPara>
                      </a14:m>
                      <a:endParaRPr lang="en-US" sz="110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 xmlns="">
                <p:sp>
                  <p:nvSpPr>
                    <p:cNvPr id="308" name="Text 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097489" y="5897880"/>
                      <a:ext cx="445770" cy="453390"/>
                    </a:xfrm>
                    <a:prstGeom prst="rect">
                      <a:avLst/>
                    </a:prstGeom>
                    <a:blipFill rotWithShape="1">
                      <a:blip r:embed="rId6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379" name="lambda label"/>
            <p:cNvGrpSpPr/>
            <p:nvPr/>
          </p:nvGrpSpPr>
          <p:grpSpPr>
            <a:xfrm>
              <a:off x="3550217" y="6237605"/>
              <a:ext cx="654685" cy="718820"/>
              <a:chOff x="3550217" y="6237605"/>
              <a:chExt cx="654685" cy="718820"/>
            </a:xfrm>
          </p:grpSpPr>
          <p:cxnSp>
            <p:nvCxnSpPr>
              <p:cNvPr id="313" name="Straight Connector 312"/>
              <p:cNvCxnSpPr/>
              <p:nvPr/>
            </p:nvCxnSpPr>
            <p:spPr>
              <a:xfrm>
                <a:off x="3773102" y="6237605"/>
                <a:ext cx="0" cy="47117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Connector 313"/>
              <p:cNvCxnSpPr/>
              <p:nvPr/>
            </p:nvCxnSpPr>
            <p:spPr>
              <a:xfrm>
                <a:off x="3979477" y="6237605"/>
                <a:ext cx="0" cy="47117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Straight Arrow Connector 314"/>
              <p:cNvCxnSpPr/>
              <p:nvPr/>
            </p:nvCxnSpPr>
            <p:spPr>
              <a:xfrm>
                <a:off x="3550217" y="6635115"/>
                <a:ext cx="22606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Straight Arrow Connector 315"/>
              <p:cNvCxnSpPr/>
              <p:nvPr/>
            </p:nvCxnSpPr>
            <p:spPr>
              <a:xfrm flipH="1">
                <a:off x="3978842" y="6635115"/>
                <a:ext cx="22606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stealth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Text Box 47"/>
                  <p:cNvSpPr txBox="1"/>
                  <p:nvPr/>
                </p:nvSpPr>
                <p:spPr>
                  <a:xfrm>
                    <a:off x="3665787" y="6503035"/>
                    <a:ext cx="445770" cy="45339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1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sSupPr>
                            <m:e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′</m:t>
                              </m:r>
                            </m:sup>
                          </m:sSup>
                        </m:oMath>
                      </m:oMathPara>
                    </a14:m>
                    <a:endParaRPr lang="en-US" sz="11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317" name="Text Box 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5787" y="6503035"/>
                    <a:ext cx="445770" cy="453390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87" name="Carnot Cycle"/>
          <p:cNvGrpSpPr>
            <a:grpSpLocks/>
          </p:cNvGrpSpPr>
          <p:nvPr/>
        </p:nvGrpSpPr>
        <p:grpSpPr bwMode="auto">
          <a:xfrm>
            <a:off x="624102" y="7593322"/>
            <a:ext cx="2689860" cy="1806575"/>
            <a:chOff x="3779" y="2305"/>
            <a:chExt cx="4236" cy="2845"/>
          </a:xfrm>
        </p:grpSpPr>
        <p:sp>
          <p:nvSpPr>
            <p:cNvPr id="388" name="Freeform 387"/>
            <p:cNvSpPr>
              <a:spLocks/>
            </p:cNvSpPr>
            <p:nvPr/>
          </p:nvSpPr>
          <p:spPr bwMode="auto">
            <a:xfrm>
              <a:off x="4735" y="2910"/>
              <a:ext cx="2800" cy="1650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89" name="Freeform 388"/>
            <p:cNvSpPr>
              <a:spLocks/>
            </p:cNvSpPr>
            <p:nvPr/>
          </p:nvSpPr>
          <p:spPr bwMode="auto">
            <a:xfrm>
              <a:off x="4889" y="2305"/>
              <a:ext cx="3126" cy="1955"/>
            </a:xfrm>
            <a:custGeom>
              <a:avLst/>
              <a:gdLst>
                <a:gd name="T0" fmla="*/ 0 w 2800"/>
                <a:gd name="T1" fmla="*/ 0 h 1650"/>
                <a:gd name="T2" fmla="*/ 145 w 2800"/>
                <a:gd name="T3" fmla="*/ 510 h 1650"/>
                <a:gd name="T4" fmla="*/ 504 w 2800"/>
                <a:gd name="T5" fmla="*/ 1200 h 1650"/>
                <a:gd name="T6" fmla="*/ 1200 w 2800"/>
                <a:gd name="T7" fmla="*/ 1545 h 1650"/>
                <a:gd name="T8" fmla="*/ 2800 w 2800"/>
                <a:gd name="T9" fmla="*/ 1650 h 1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00" h="1650">
                  <a:moveTo>
                    <a:pt x="0" y="0"/>
                  </a:moveTo>
                  <a:cubicBezTo>
                    <a:pt x="24" y="85"/>
                    <a:pt x="61" y="310"/>
                    <a:pt x="145" y="510"/>
                  </a:cubicBezTo>
                  <a:cubicBezTo>
                    <a:pt x="229" y="710"/>
                    <a:pt x="328" y="1028"/>
                    <a:pt x="504" y="1200"/>
                  </a:cubicBezTo>
                  <a:cubicBezTo>
                    <a:pt x="680" y="1372"/>
                    <a:pt x="817" y="1470"/>
                    <a:pt x="1200" y="1545"/>
                  </a:cubicBezTo>
                  <a:cubicBezTo>
                    <a:pt x="1583" y="1620"/>
                    <a:pt x="2533" y="1633"/>
                    <a:pt x="2800" y="16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390" name="Freeform 389"/>
            <p:cNvSpPr>
              <a:spLocks/>
            </p:cNvSpPr>
            <p:nvPr/>
          </p:nvSpPr>
          <p:spPr bwMode="auto">
            <a:xfrm>
              <a:off x="4995" y="2725"/>
              <a:ext cx="435" cy="1550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391" name="AutoShape 2"/>
            <p:cNvCxnSpPr>
              <a:cxnSpLocks noChangeShapeType="1"/>
            </p:cNvCxnSpPr>
            <p:nvPr/>
          </p:nvCxnSpPr>
          <p:spPr bwMode="auto">
            <a:xfrm flipV="1">
              <a:off x="4531" y="2713"/>
              <a:ext cx="0" cy="1939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2" name="AutoShape 3"/>
            <p:cNvCxnSpPr>
              <a:cxnSpLocks noChangeShapeType="1"/>
            </p:cNvCxnSpPr>
            <p:nvPr/>
          </p:nvCxnSpPr>
          <p:spPr bwMode="auto">
            <a:xfrm>
              <a:off x="4531" y="4652"/>
              <a:ext cx="3185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3" name="Text Box 4"/>
            <p:cNvSpPr txBox="1">
              <a:spLocks noChangeArrowheads="1"/>
            </p:cNvSpPr>
            <p:nvPr/>
          </p:nvSpPr>
          <p:spPr bwMode="auto">
            <a:xfrm>
              <a:off x="4145" y="2699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P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4" name="Text Box 5"/>
            <p:cNvSpPr txBox="1">
              <a:spLocks noChangeArrowheads="1"/>
            </p:cNvSpPr>
            <p:nvPr/>
          </p:nvSpPr>
          <p:spPr bwMode="auto">
            <a:xfrm>
              <a:off x="7430" y="4652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i="1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V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395" name="AutoShape 7"/>
            <p:cNvCxnSpPr>
              <a:cxnSpLocks noChangeShapeType="1"/>
            </p:cNvCxnSpPr>
            <p:nvPr/>
          </p:nvCxnSpPr>
          <p:spPr bwMode="auto">
            <a:xfrm>
              <a:off x="4471" y="4275"/>
              <a:ext cx="126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6" name="AutoShape 8"/>
            <p:cNvCxnSpPr>
              <a:cxnSpLocks noChangeShapeType="1"/>
            </p:cNvCxnSpPr>
            <p:nvPr/>
          </p:nvCxnSpPr>
          <p:spPr bwMode="auto">
            <a:xfrm rot="5400000">
              <a:off x="5367" y="4659"/>
              <a:ext cx="126" cy="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7" name="Text Box 12"/>
            <p:cNvSpPr txBox="1">
              <a:spLocks noChangeArrowheads="1"/>
            </p:cNvSpPr>
            <p:nvPr/>
          </p:nvSpPr>
          <p:spPr bwMode="auto">
            <a:xfrm>
              <a:off x="3779" y="4042"/>
              <a:ext cx="93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1 atm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8" name="Text Box 14"/>
            <p:cNvSpPr txBox="1">
              <a:spLocks noChangeArrowheads="1"/>
            </p:cNvSpPr>
            <p:nvPr/>
          </p:nvSpPr>
          <p:spPr bwMode="auto">
            <a:xfrm>
              <a:off x="4956" y="4627"/>
              <a:ext cx="112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1 liter</a:t>
              </a:r>
              <a:endParaRPr lang="en-US" sz="110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399" name="Text Box 22"/>
            <p:cNvSpPr txBox="1">
              <a:spLocks noChangeArrowheads="1"/>
            </p:cNvSpPr>
            <p:nvPr/>
          </p:nvSpPr>
          <p:spPr bwMode="auto">
            <a:xfrm>
              <a:off x="5123" y="4129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 dirty="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a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0" name="Text Box 23"/>
            <p:cNvSpPr txBox="1">
              <a:spLocks noChangeArrowheads="1"/>
            </p:cNvSpPr>
            <p:nvPr/>
          </p:nvSpPr>
          <p:spPr bwMode="auto">
            <a:xfrm>
              <a:off x="5393" y="3394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 dirty="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c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01" name="Text Box 24"/>
            <p:cNvSpPr txBox="1">
              <a:spLocks noChangeArrowheads="1"/>
            </p:cNvSpPr>
            <p:nvPr/>
          </p:nvSpPr>
          <p:spPr bwMode="auto">
            <a:xfrm>
              <a:off x="4653" y="2487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 dirty="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b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cxnSp>
          <p:nvCxnSpPr>
            <p:cNvPr id="402" name="AutoShape 16"/>
            <p:cNvCxnSpPr>
              <a:cxnSpLocks noChangeShapeType="1"/>
            </p:cNvCxnSpPr>
            <p:nvPr/>
          </p:nvCxnSpPr>
          <p:spPr bwMode="auto">
            <a:xfrm flipH="1" flipV="1">
              <a:off x="5083" y="3238"/>
              <a:ext cx="37" cy="165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3" name="Freeform 402"/>
            <p:cNvSpPr>
              <a:spLocks/>
            </p:cNvSpPr>
            <p:nvPr/>
          </p:nvSpPr>
          <p:spPr bwMode="auto">
            <a:xfrm>
              <a:off x="4990" y="2730"/>
              <a:ext cx="455" cy="985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4" name="Freeform 403"/>
            <p:cNvSpPr>
              <a:spLocks/>
            </p:cNvSpPr>
            <p:nvPr/>
          </p:nvSpPr>
          <p:spPr bwMode="auto">
            <a:xfrm>
              <a:off x="5495" y="3760"/>
              <a:ext cx="435" cy="695"/>
            </a:xfrm>
            <a:custGeom>
              <a:avLst/>
              <a:gdLst>
                <a:gd name="T0" fmla="*/ 0 w 435"/>
                <a:gd name="T1" fmla="*/ 0 h 1550"/>
                <a:gd name="T2" fmla="*/ 135 w 435"/>
                <a:gd name="T3" fmla="*/ 720 h 1550"/>
                <a:gd name="T4" fmla="*/ 435 w 435"/>
                <a:gd name="T5" fmla="*/ 1550 h 1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5" h="1550">
                  <a:moveTo>
                    <a:pt x="0" y="0"/>
                  </a:moveTo>
                  <a:cubicBezTo>
                    <a:pt x="22" y="120"/>
                    <a:pt x="63" y="462"/>
                    <a:pt x="135" y="720"/>
                  </a:cubicBezTo>
                  <a:cubicBezTo>
                    <a:pt x="207" y="978"/>
                    <a:pt x="373" y="1377"/>
                    <a:pt x="435" y="1550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405" name="Freeform 404"/>
            <p:cNvSpPr>
              <a:spLocks/>
            </p:cNvSpPr>
            <p:nvPr/>
          </p:nvSpPr>
          <p:spPr bwMode="auto">
            <a:xfrm>
              <a:off x="5430" y="4275"/>
              <a:ext cx="500" cy="180"/>
            </a:xfrm>
            <a:custGeom>
              <a:avLst/>
              <a:gdLst>
                <a:gd name="T0" fmla="*/ 0 w 455"/>
                <a:gd name="T1" fmla="*/ 0 h 985"/>
                <a:gd name="T2" fmla="*/ 185 w 455"/>
                <a:gd name="T3" fmla="*/ 510 h 985"/>
                <a:gd name="T4" fmla="*/ 315 w 455"/>
                <a:gd name="T5" fmla="*/ 780 h 985"/>
                <a:gd name="T6" fmla="*/ 455 w 455"/>
                <a:gd name="T7" fmla="*/ 985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5" h="985">
                  <a:moveTo>
                    <a:pt x="0" y="0"/>
                  </a:moveTo>
                  <a:cubicBezTo>
                    <a:pt x="31" y="85"/>
                    <a:pt x="132" y="380"/>
                    <a:pt x="185" y="510"/>
                  </a:cubicBezTo>
                  <a:cubicBezTo>
                    <a:pt x="238" y="640"/>
                    <a:pt x="270" y="701"/>
                    <a:pt x="315" y="780"/>
                  </a:cubicBezTo>
                  <a:cubicBezTo>
                    <a:pt x="360" y="859"/>
                    <a:pt x="426" y="942"/>
                    <a:pt x="455" y="985"/>
                  </a:cubicBezTo>
                </a:path>
              </a:pathLst>
            </a:cu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cxnSp>
          <p:nvCxnSpPr>
            <p:cNvPr id="406" name="AutoShape 71"/>
            <p:cNvCxnSpPr>
              <a:cxnSpLocks noChangeShapeType="1"/>
            </p:cNvCxnSpPr>
            <p:nvPr/>
          </p:nvCxnSpPr>
          <p:spPr bwMode="auto">
            <a:xfrm>
              <a:off x="5301" y="3512"/>
              <a:ext cx="49" cy="76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7" name="AutoShape 72"/>
            <p:cNvCxnSpPr>
              <a:cxnSpLocks noChangeShapeType="1"/>
            </p:cNvCxnSpPr>
            <p:nvPr/>
          </p:nvCxnSpPr>
          <p:spPr bwMode="auto">
            <a:xfrm flipH="1" flipV="1">
              <a:off x="5563" y="4353"/>
              <a:ext cx="117" cy="30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08" name="AutoShape 73"/>
            <p:cNvCxnSpPr>
              <a:cxnSpLocks noChangeShapeType="1"/>
            </p:cNvCxnSpPr>
            <p:nvPr/>
          </p:nvCxnSpPr>
          <p:spPr bwMode="auto">
            <a:xfrm>
              <a:off x="5600" y="4042"/>
              <a:ext cx="80" cy="137"/>
            </a:xfrm>
            <a:prstGeom prst="straightConnector1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 type="arrow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9" name="Text Box 74"/>
            <p:cNvSpPr txBox="1">
              <a:spLocks noChangeArrowheads="1"/>
            </p:cNvSpPr>
            <p:nvPr/>
          </p:nvSpPr>
          <p:spPr bwMode="auto">
            <a:xfrm>
              <a:off x="5824" y="4093"/>
              <a:ext cx="51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200" i="1" dirty="0">
                  <a:solidFill>
                    <a:schemeClr val="bg1"/>
                  </a:solidFill>
                  <a:effectLst/>
                  <a:latin typeface="Times New Roman"/>
                  <a:ea typeface="Times New Roman"/>
                  <a:cs typeface="Times New Roman"/>
                </a:rPr>
                <a:t>d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Times New Roman"/>
                <a:cs typeface="Times New Roman"/>
              </a:endParaRPr>
            </a:p>
          </p:txBody>
        </p:sp>
        <p:sp>
          <p:nvSpPr>
            <p:cNvPr id="410" name="Text Box 75"/>
            <p:cNvSpPr txBox="1">
              <a:spLocks noChangeArrowheads="1"/>
            </p:cNvSpPr>
            <p:nvPr/>
          </p:nvSpPr>
          <p:spPr bwMode="auto">
            <a:xfrm>
              <a:off x="6539" y="4209"/>
              <a:ext cx="93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 dirty="0">
                  <a:solidFill>
                    <a:schemeClr val="bg1"/>
                  </a:solidFill>
                  <a:effectLst/>
                  <a:latin typeface="Calibri"/>
                  <a:ea typeface="Times New Roman"/>
                  <a:cs typeface="Times New Roman"/>
                </a:rPr>
                <a:t>300 K</a:t>
              </a:r>
            </a:p>
          </p:txBody>
        </p:sp>
        <p:sp>
          <p:nvSpPr>
            <p:cNvPr id="411" name="Text Box 76"/>
            <p:cNvSpPr txBox="1">
              <a:spLocks noChangeArrowheads="1"/>
            </p:cNvSpPr>
            <p:nvPr/>
          </p:nvSpPr>
          <p:spPr bwMode="auto">
            <a:xfrm>
              <a:off x="6673" y="3855"/>
              <a:ext cx="1150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latin typeface="Calibri"/>
                  <a:ea typeface="Times New Roman"/>
                  <a:cs typeface="Times New Roman"/>
                </a:rPr>
                <a:t>1800 K</a:t>
              </a:r>
            </a:p>
          </p:txBody>
        </p:sp>
      </p:grpSp>
      <p:grpSp>
        <p:nvGrpSpPr>
          <p:cNvPr id="475" name="cylinder with charge density"/>
          <p:cNvGrpSpPr/>
          <p:nvPr/>
        </p:nvGrpSpPr>
        <p:grpSpPr>
          <a:xfrm>
            <a:off x="602746" y="4453640"/>
            <a:ext cx="2795036" cy="1624647"/>
            <a:chOff x="1290711" y="7539355"/>
            <a:chExt cx="2795036" cy="1624647"/>
          </a:xfrm>
        </p:grpSpPr>
        <p:cxnSp>
          <p:nvCxnSpPr>
            <p:cNvPr id="413" name="Straight Connector 412"/>
            <p:cNvCxnSpPr/>
            <p:nvPr/>
          </p:nvCxnSpPr>
          <p:spPr>
            <a:xfrm flipH="1">
              <a:off x="3064667" y="8201025"/>
              <a:ext cx="493629" cy="219852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4" name="Arc 413"/>
            <p:cNvSpPr/>
            <p:nvPr/>
          </p:nvSpPr>
          <p:spPr>
            <a:xfrm>
              <a:off x="1733306" y="8522335"/>
              <a:ext cx="1828800" cy="548640"/>
            </a:xfrm>
            <a:prstGeom prst="arc">
              <a:avLst>
                <a:gd name="adj1" fmla="val 21589873"/>
                <a:gd name="adj2" fmla="val 10807340"/>
              </a:avLst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15" name="Oval 414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16" name="Oval 415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solidFill>
              <a:srgbClr val="0000A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grpSp>
          <p:nvGrpSpPr>
            <p:cNvPr id="417" name="Group 416"/>
            <p:cNvGrpSpPr/>
            <p:nvPr/>
          </p:nvGrpSpPr>
          <p:grpSpPr>
            <a:xfrm>
              <a:off x="1754261" y="7908925"/>
              <a:ext cx="1735454" cy="541655"/>
              <a:chOff x="0" y="0"/>
              <a:chExt cx="1735920" cy="542841"/>
            </a:xfrm>
          </p:grpSpPr>
          <p:cxnSp>
            <p:nvCxnSpPr>
              <p:cNvPr id="470" name="Straight Connector 469"/>
              <p:cNvCxnSpPr/>
              <p:nvPr/>
            </p:nvCxnSpPr>
            <p:spPr>
              <a:xfrm flipH="1">
                <a:off x="0" y="0"/>
                <a:ext cx="760571" cy="339328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Connector 470"/>
              <p:cNvCxnSpPr/>
              <p:nvPr/>
            </p:nvCxnSpPr>
            <p:spPr>
              <a:xfrm flipH="1">
                <a:off x="126007" y="0"/>
                <a:ext cx="937699" cy="417992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Connector 471"/>
              <p:cNvCxnSpPr/>
              <p:nvPr/>
            </p:nvCxnSpPr>
            <p:spPr>
              <a:xfrm flipH="1">
                <a:off x="333845" y="39260"/>
                <a:ext cx="1004735" cy="44755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/>
              <p:cNvCxnSpPr/>
              <p:nvPr/>
            </p:nvCxnSpPr>
            <p:spPr>
              <a:xfrm flipH="1">
                <a:off x="583848" y="91358"/>
                <a:ext cx="984766" cy="438746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Connector 473"/>
              <p:cNvCxnSpPr/>
              <p:nvPr/>
            </p:nvCxnSpPr>
            <p:spPr>
              <a:xfrm flipH="1">
                <a:off x="908547" y="173261"/>
                <a:ext cx="827373" cy="369580"/>
              </a:xfrm>
              <a:prstGeom prst="line">
                <a:avLst/>
              </a:prstGeom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8" name="Oval 417"/>
            <p:cNvSpPr/>
            <p:nvPr/>
          </p:nvSpPr>
          <p:spPr>
            <a:xfrm>
              <a:off x="1733306" y="7908925"/>
              <a:ext cx="1828800" cy="54864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19" name="Straight Connector 418"/>
            <p:cNvCxnSpPr/>
            <p:nvPr/>
          </p:nvCxnSpPr>
          <p:spPr>
            <a:xfrm>
              <a:off x="3562106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1732671" y="8178165"/>
              <a:ext cx="0" cy="640080"/>
            </a:xfrm>
            <a:prstGeom prst="lin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209906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2189871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3104271" y="8178165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3193806" y="8178800"/>
              <a:ext cx="0" cy="64008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6" name="Oval 425"/>
            <p:cNvSpPr>
              <a:spLocks noChangeAspect="1"/>
            </p:cNvSpPr>
            <p:nvPr/>
          </p:nvSpPr>
          <p:spPr>
            <a:xfrm>
              <a:off x="2099066" y="8663940"/>
              <a:ext cx="1097280" cy="32893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27" name="Oval 426"/>
            <p:cNvSpPr>
              <a:spLocks noChangeAspect="1"/>
            </p:cNvSpPr>
            <p:nvPr/>
          </p:nvSpPr>
          <p:spPr>
            <a:xfrm>
              <a:off x="2190506" y="8689340"/>
              <a:ext cx="914400" cy="278130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8" name="Text Box 160"/>
                <p:cNvSpPr txBox="1"/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100" dirty="0" smtClean="0">
                      <a:solidFill>
                        <a:schemeClr val="bg1"/>
                      </a:solidFill>
                      <a:effectLst/>
                      <a:latin typeface="Times New Roman"/>
                      <a:ea typeface="SimSun"/>
                      <a:cs typeface="Arial"/>
                    </a:rPr>
                    <a:t>bit o’ volume </a:t>
                  </a:r>
                  <a14:m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chemeClr val="bg1"/>
                          </a:solidFill>
                          <a:effectLst/>
                          <a:latin typeface="Cambria Math"/>
                          <a:ea typeface="SimSun"/>
                          <a:cs typeface="Arial"/>
                        </a:rPr>
                        <m:t>𝑑𝑉</m:t>
                      </m:r>
                    </m:oMath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28" name="Text Box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711" y="7585075"/>
                  <a:ext cx="1224915" cy="276860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13043"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9" name="Straight Arrow Connector 428"/>
            <p:cNvCxnSpPr/>
            <p:nvPr/>
          </p:nvCxnSpPr>
          <p:spPr>
            <a:xfrm>
              <a:off x="2141611" y="7825105"/>
              <a:ext cx="83185" cy="282575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2641991" y="7609205"/>
              <a:ext cx="0" cy="569595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/>
            <p:cNvCxnSpPr/>
            <p:nvPr/>
          </p:nvCxnSpPr>
          <p:spPr>
            <a:xfrm>
              <a:off x="2641991" y="7668895"/>
              <a:ext cx="917575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3560201" y="7610475"/>
              <a:ext cx="0" cy="527685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9" name="Text Box 166"/>
                <p:cNvSpPr txBox="1"/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solidFill>
                  <a:srgbClr val="0000A0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𝑅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39" name="Text Box 1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0286" y="7539355"/>
                  <a:ext cx="250825" cy="32194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3" name="Straight Connector 442"/>
            <p:cNvCxnSpPr/>
            <p:nvPr/>
          </p:nvCxnSpPr>
          <p:spPr>
            <a:xfrm>
              <a:off x="3570361" y="8204200"/>
              <a:ext cx="268605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3573536" y="8810625"/>
              <a:ext cx="268605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Arrow Connector 444"/>
            <p:cNvCxnSpPr/>
            <p:nvPr/>
          </p:nvCxnSpPr>
          <p:spPr>
            <a:xfrm flipH="1" flipV="1">
              <a:off x="3725301" y="8213090"/>
              <a:ext cx="0" cy="607060"/>
            </a:xfrm>
            <a:prstGeom prst="straightConnector1">
              <a:avLst/>
            </a:prstGeom>
            <a:ln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6" name="Text Box 167"/>
                <p:cNvSpPr txBox="1"/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solidFill>
                  <a:srgbClr val="0000A0"/>
                </a:solidFill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h</m:t>
                        </m:r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6" name="Text Box 1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8141" y="8359140"/>
                  <a:ext cx="278765" cy="26352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7" name="Straight Arrow Connector 446"/>
            <p:cNvCxnSpPr/>
            <p:nvPr/>
          </p:nvCxnSpPr>
          <p:spPr>
            <a:xfrm>
              <a:off x="2646436" y="8173720"/>
              <a:ext cx="449580" cy="0"/>
            </a:xfrm>
            <a:prstGeom prst="straightConnector1">
              <a:avLst/>
            </a:prstGeom>
            <a:ln>
              <a:solidFill>
                <a:schemeClr val="bg1"/>
              </a:solidFill>
              <a:headEnd type="none" w="med" len="med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8" name="Text Box 175"/>
                <p:cNvSpPr txBox="1"/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𝑟</m:t>
                        </m:r>
                      </m:oMath>
                    </m:oMathPara>
                  </a14:m>
                  <a:endParaRPr lang="en-US" sz="110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8" name="Text Box 1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8996" y="8077835"/>
                  <a:ext cx="330200" cy="32194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9" name="Text Box 57"/>
                <p:cNvSpPr txBox="1"/>
                <p:nvPr/>
              </p:nvSpPr>
              <p:spPr>
                <a:xfrm>
                  <a:off x="3209447" y="8842057"/>
                  <a:ext cx="876300" cy="321945"/>
                </a:xfrm>
                <a:prstGeom prst="rect">
                  <a:avLst/>
                </a:prstGeom>
                <a:noFill/>
                <a:ln w="6350">
                  <a:noFill/>
                </a:ln>
                <a:effectLst/>
              </p:spPr>
              <p:style>
                <a:lnRef idx="0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10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𝜌</m:t>
                        </m:r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=</m:t>
                        </m:r>
                        <m:r>
                          <a:rPr lang="en-US" sz="1100" i="1" smtClean="0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Calibri"/>
                            <a:cs typeface="Arial"/>
                          </a:rPr>
                          <m:t>𝐶𝑟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  <a:effectLst/>
                    <a:ea typeface="Calibri"/>
                    <a:cs typeface="Arial"/>
                  </a:endParaRPr>
                </a:p>
              </p:txBody>
            </p:sp>
          </mc:Choice>
          <mc:Fallback xmlns="">
            <p:sp>
              <p:nvSpPr>
                <p:cNvPr id="449" name="Text 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9447" y="8842057"/>
                  <a:ext cx="876300" cy="32194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  <a:ln w="6350"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1" name="Oval 450"/>
            <p:cNvSpPr>
              <a:spLocks noChangeAspect="1"/>
            </p:cNvSpPr>
            <p:nvPr/>
          </p:nvSpPr>
          <p:spPr>
            <a:xfrm>
              <a:off x="2099066" y="8018780"/>
              <a:ext cx="1097280" cy="32893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sp>
          <p:nvSpPr>
            <p:cNvPr id="452" name="Oval 451"/>
            <p:cNvSpPr>
              <a:spLocks noChangeAspect="1"/>
            </p:cNvSpPr>
            <p:nvPr/>
          </p:nvSpPr>
          <p:spPr>
            <a:xfrm>
              <a:off x="2190506" y="8044180"/>
              <a:ext cx="914400" cy="278130"/>
            </a:xfrm>
            <a:prstGeom prst="ellipse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100">
                  <a:solidFill>
                    <a:schemeClr val="bg1"/>
                  </a:solidFill>
                  <a:effectLst/>
                  <a:ea typeface="Calibri"/>
                  <a:cs typeface="Arial"/>
                </a:rPr>
                <a:t> </a:t>
              </a:r>
            </a:p>
          </p:txBody>
        </p:sp>
        <p:cxnSp>
          <p:nvCxnSpPr>
            <p:cNvPr id="453" name="Straight Connector 452"/>
            <p:cNvCxnSpPr/>
            <p:nvPr/>
          </p:nvCxnSpPr>
          <p:spPr>
            <a:xfrm>
              <a:off x="1871736" y="833564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Straight Connector 453"/>
            <p:cNvCxnSpPr/>
            <p:nvPr/>
          </p:nvCxnSpPr>
          <p:spPr>
            <a:xfrm>
              <a:off x="1755531" y="8254365"/>
              <a:ext cx="0" cy="59436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454"/>
            <p:cNvCxnSpPr/>
            <p:nvPr/>
          </p:nvCxnSpPr>
          <p:spPr>
            <a:xfrm>
              <a:off x="2081286" y="840232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Straight Connector 455"/>
            <p:cNvCxnSpPr/>
            <p:nvPr/>
          </p:nvCxnSpPr>
          <p:spPr>
            <a:xfrm>
              <a:off x="2339731" y="8445500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/>
            <p:cNvCxnSpPr/>
            <p:nvPr/>
          </p:nvCxnSpPr>
          <p:spPr>
            <a:xfrm>
              <a:off x="2655326" y="8463915"/>
              <a:ext cx="0" cy="60325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/>
            <p:cNvCxnSpPr/>
            <p:nvPr/>
          </p:nvCxnSpPr>
          <p:spPr>
            <a:xfrm>
              <a:off x="3071251" y="8429625"/>
              <a:ext cx="0" cy="60071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7" name="Induction Setup"/>
          <p:cNvGrpSpPr/>
          <p:nvPr/>
        </p:nvGrpSpPr>
        <p:grpSpPr>
          <a:xfrm>
            <a:off x="5112048" y="7172960"/>
            <a:ext cx="947420" cy="309828"/>
            <a:chOff x="5277602" y="7356529"/>
            <a:chExt cx="947420" cy="309828"/>
          </a:xfrm>
        </p:grpSpPr>
        <p:cxnSp>
          <p:nvCxnSpPr>
            <p:cNvPr id="481" name="Straight Arrow Connector 480"/>
            <p:cNvCxnSpPr/>
            <p:nvPr/>
          </p:nvCxnSpPr>
          <p:spPr>
            <a:xfrm flipV="1">
              <a:off x="5277602" y="7356529"/>
              <a:ext cx="0" cy="309828"/>
            </a:xfrm>
            <a:prstGeom prst="straightConnector1">
              <a:avLst/>
            </a:prstGeom>
            <a:ln w="12700">
              <a:solidFill>
                <a:schemeClr val="bg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/>
            <p:cNvCxnSpPr/>
            <p:nvPr/>
          </p:nvCxnSpPr>
          <p:spPr>
            <a:xfrm flipV="1">
              <a:off x="6034522" y="7356529"/>
              <a:ext cx="0" cy="309828"/>
            </a:xfrm>
            <a:prstGeom prst="straightConnector1">
              <a:avLst/>
            </a:prstGeom>
            <a:ln w="12700">
              <a:solidFill>
                <a:schemeClr val="bg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/>
            <p:cNvCxnSpPr/>
            <p:nvPr/>
          </p:nvCxnSpPr>
          <p:spPr>
            <a:xfrm flipV="1">
              <a:off x="6225022" y="7356529"/>
              <a:ext cx="0" cy="309827"/>
            </a:xfrm>
            <a:prstGeom prst="straightConnector1">
              <a:avLst/>
            </a:prstGeom>
            <a:ln w="12700">
              <a:solidFill>
                <a:schemeClr val="bg1"/>
              </a:solidFill>
              <a:prstDash val="sysDash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0" name="Positive Charge"/>
          <p:cNvGrpSpPr/>
          <p:nvPr/>
        </p:nvGrpSpPr>
        <p:grpSpPr>
          <a:xfrm>
            <a:off x="5907896" y="714828"/>
            <a:ext cx="1495101" cy="1495620"/>
            <a:chOff x="5777110" y="210820"/>
            <a:chExt cx="1828165" cy="1828800"/>
          </a:xfrm>
        </p:grpSpPr>
        <p:grpSp>
          <p:nvGrpSpPr>
            <p:cNvPr id="488" name="Group 487"/>
            <p:cNvGrpSpPr/>
            <p:nvPr/>
          </p:nvGrpSpPr>
          <p:grpSpPr>
            <a:xfrm>
              <a:off x="5777110" y="210820"/>
              <a:ext cx="1828165" cy="1828800"/>
              <a:chOff x="0" y="0"/>
              <a:chExt cx="1828165" cy="1828800"/>
            </a:xfrm>
          </p:grpSpPr>
          <p:cxnSp>
            <p:nvCxnSpPr>
              <p:cNvPr id="496" name="Straight Arrow Connector 495"/>
              <p:cNvCxnSpPr/>
              <p:nvPr/>
            </p:nvCxnSpPr>
            <p:spPr>
              <a:xfrm rot="2700000">
                <a:off x="0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rot="16200000">
                <a:off x="8467" y="914400"/>
                <a:ext cx="1828800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Arrow Connector 497"/>
              <p:cNvCxnSpPr/>
              <p:nvPr/>
            </p:nvCxnSpPr>
            <p:spPr>
              <a:xfrm rot="18900000">
                <a:off x="0" y="914400"/>
                <a:ext cx="1826895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Arrow Connector 498"/>
              <p:cNvCxnSpPr/>
              <p:nvPr/>
            </p:nvCxnSpPr>
            <p:spPr>
              <a:xfrm>
                <a:off x="0" y="914400"/>
                <a:ext cx="1828165" cy="0"/>
              </a:xfrm>
              <a:prstGeom prst="straightConnector1">
                <a:avLst/>
              </a:prstGeom>
              <a:ln w="19050">
                <a:solidFill>
                  <a:schemeClr val="bg1"/>
                </a:solidFill>
                <a:headEnd type="stealth" w="med" len="lg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9" name="Group 488"/>
            <p:cNvGrpSpPr/>
            <p:nvPr/>
          </p:nvGrpSpPr>
          <p:grpSpPr>
            <a:xfrm>
              <a:off x="5954910" y="388620"/>
              <a:ext cx="1473200" cy="1473200"/>
              <a:chOff x="0" y="0"/>
              <a:chExt cx="1473200" cy="1473200"/>
            </a:xfrm>
          </p:grpSpPr>
          <p:sp>
            <p:nvSpPr>
              <p:cNvPr id="491" name="charge"/>
              <p:cNvSpPr/>
              <p:nvPr/>
            </p:nvSpPr>
            <p:spPr>
              <a:xfrm>
                <a:off x="533400" y="533400"/>
                <a:ext cx="406400" cy="406400"/>
              </a:xfrm>
              <a:prstGeom prst="ellipse">
                <a:avLst/>
              </a:prstGeom>
              <a:solidFill>
                <a:srgbClr val="0000A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2" name="Oval 491"/>
              <p:cNvSpPr/>
              <p:nvPr/>
            </p:nvSpPr>
            <p:spPr>
              <a:xfrm>
                <a:off x="482600" y="482600"/>
                <a:ext cx="516255" cy="516255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3" name="Oval 492"/>
              <p:cNvSpPr/>
              <p:nvPr/>
            </p:nvSpPr>
            <p:spPr>
              <a:xfrm>
                <a:off x="414867" y="414867"/>
                <a:ext cx="651510" cy="65151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4" name="Oval 493"/>
              <p:cNvSpPr/>
              <p:nvPr/>
            </p:nvSpPr>
            <p:spPr>
              <a:xfrm>
                <a:off x="270934" y="270934"/>
                <a:ext cx="939800" cy="93980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95" name="Oval 494"/>
              <p:cNvSpPr/>
              <p:nvPr/>
            </p:nvSpPr>
            <p:spPr>
              <a:xfrm>
                <a:off x="0" y="0"/>
                <a:ext cx="1473200" cy="1473200"/>
              </a:xfrm>
              <a:prstGeom prst="ellipse">
                <a:avLst/>
              </a:prstGeom>
              <a:noFill/>
              <a:ln w="12700">
                <a:solidFill>
                  <a:schemeClr val="bg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490" name="Text Box 15"/>
            <p:cNvSpPr txBox="1"/>
            <p:nvPr/>
          </p:nvSpPr>
          <p:spPr>
            <a:xfrm>
              <a:off x="6203195" y="832118"/>
              <a:ext cx="990600" cy="50800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dirty="0">
                  <a:solidFill>
                    <a:schemeClr val="bg1"/>
                  </a:solidFill>
                  <a:effectLst/>
                  <a:ea typeface="Calibri"/>
                  <a:cs typeface="Times New Roman"/>
                </a:rPr>
                <a:t>+</a:t>
              </a:r>
              <a:endParaRPr lang="en-US" sz="1000" dirty="0">
                <a:solidFill>
                  <a:schemeClr val="bg1"/>
                </a:solidFill>
                <a:effectLst/>
                <a:ea typeface="Calibri"/>
                <a:cs typeface="Times New Roman"/>
              </a:endParaRPr>
            </a:p>
          </p:txBody>
        </p:sp>
      </p:grpSp>
      <p:grpSp>
        <p:nvGrpSpPr>
          <p:cNvPr id="572" name="Maxwell Ampere Law"/>
          <p:cNvGrpSpPr/>
          <p:nvPr/>
        </p:nvGrpSpPr>
        <p:grpSpPr>
          <a:xfrm>
            <a:off x="1629224" y="6848233"/>
            <a:ext cx="3114042" cy="1729339"/>
            <a:chOff x="1786890" y="3855720"/>
            <a:chExt cx="4226198" cy="2346960"/>
          </a:xfrm>
        </p:grpSpPr>
        <p:sp>
          <p:nvSpPr>
            <p:cNvPr id="573" name="Parallelogram 572"/>
            <p:cNvSpPr/>
            <p:nvPr/>
          </p:nvSpPr>
          <p:spPr>
            <a:xfrm rot="16200000" flipV="1">
              <a:off x="329184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rgbClr val="000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574" name="Parallelogram 573"/>
            <p:cNvSpPr/>
            <p:nvPr/>
          </p:nvSpPr>
          <p:spPr>
            <a:xfrm rot="16200000" flipV="1">
              <a:off x="4023360" y="4892040"/>
              <a:ext cx="1341120" cy="251460"/>
            </a:xfrm>
            <a:prstGeom prst="parallelogram">
              <a:avLst>
                <a:gd name="adj" fmla="val 97464"/>
              </a:avLst>
            </a:prstGeom>
            <a:solidFill>
              <a:srgbClr val="0000A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575" name="Group 574"/>
            <p:cNvGrpSpPr/>
            <p:nvPr/>
          </p:nvGrpSpPr>
          <p:grpSpPr>
            <a:xfrm>
              <a:off x="1786890" y="3855720"/>
              <a:ext cx="4226198" cy="2346960"/>
              <a:chOff x="-38100" y="-304800"/>
              <a:chExt cx="4226198" cy="2346960"/>
            </a:xfrm>
          </p:grpSpPr>
          <p:grpSp>
            <p:nvGrpSpPr>
              <p:cNvPr id="576" name="Group 575"/>
              <p:cNvGrpSpPr/>
              <p:nvPr/>
            </p:nvGrpSpPr>
            <p:grpSpPr>
              <a:xfrm>
                <a:off x="-38100" y="-304800"/>
                <a:ext cx="4099560" cy="2346960"/>
                <a:chOff x="-38100" y="-320040"/>
                <a:chExt cx="4099560" cy="2346960"/>
              </a:xfrm>
            </p:grpSpPr>
            <p:cxnSp>
              <p:nvCxnSpPr>
                <p:cNvPr id="579" name="Straight Connector 578"/>
                <p:cNvCxnSpPr/>
                <p:nvPr/>
              </p:nvCxnSpPr>
              <p:spPr>
                <a:xfrm>
                  <a:off x="-38100" y="845820"/>
                  <a:ext cx="205740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0" name="Oval 579"/>
                <p:cNvSpPr/>
                <p:nvPr/>
              </p:nvSpPr>
              <p:spPr>
                <a:xfrm>
                  <a:off x="79248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581" name="Group 580"/>
                <p:cNvGrpSpPr/>
                <p:nvPr/>
              </p:nvGrpSpPr>
              <p:grpSpPr>
                <a:xfrm>
                  <a:off x="1760220" y="22860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1" name="Text Box 5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1" name="Text Box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02" name="Text Box 6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02" name="Text Box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3" name="Straight Arrow Connector 602"/>
                  <p:cNvCxnSpPr/>
                  <p:nvPr/>
                </p:nvCxnSpPr>
                <p:spPr>
                  <a:xfrm>
                    <a:off x="39624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2" name="Text Box 9"/>
                    <p:cNvSpPr txBox="1"/>
                    <p:nvPr/>
                  </p:nvSpPr>
                  <p:spPr>
                    <a:xfrm>
                      <a:off x="2311763" y="693420"/>
                      <a:ext cx="297180" cy="38862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1050" i="1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</m:ctrlPr>
                              </m:accPr>
                              <m:e>
                                <m:r>
                                  <a:rPr lang="en-US" sz="1050" i="1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Calibri"/>
                                    <a:cs typeface="Times New Roman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900" dirty="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582" name="Text Box 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11763" y="693420"/>
                      <a:ext cx="297180" cy="388621"/>
                    </a:xfrm>
                    <a:prstGeom prst="rect">
                      <a:avLst/>
                    </a:prstGeom>
                    <a:blipFill rotWithShape="1">
                      <a:blip r:embed="rId16"/>
                      <a:stretch>
                        <a:fillRect r="-5556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3" name="Text Box 10"/>
                    <p:cNvSpPr txBox="1"/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+</m:t>
                            </m:r>
                            <m:r>
                              <a:rPr lang="en-US" sz="105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1050" dirty="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583" name="Text Box 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13560" y="148590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7"/>
                      <a:stretch>
                        <a:fillRect r="-14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4" name="Text Box 11"/>
                    <p:cNvSpPr txBox="1"/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−</m:t>
                            </m:r>
                            <m:r>
                              <a:rPr lang="en-US" sz="105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𝑄</m:t>
                            </m:r>
                          </m:oMath>
                        </m:oMathPara>
                      </a14:m>
                      <a:endParaRPr lang="en-US" sz="1050" dirty="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584" name="Text Box 1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4140" y="1493520"/>
                      <a:ext cx="411480" cy="388620"/>
                    </a:xfrm>
                    <a:prstGeom prst="rect">
                      <a:avLst/>
                    </a:prstGeom>
                    <a:blipFill rotWithShape="1">
                      <a:blip r:embed="rId18"/>
                      <a:stretch>
                        <a:fillRect r="-14000"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585" name="Text Box 12"/>
                    <p:cNvSpPr txBox="1"/>
                    <p:nvPr/>
                  </p:nvSpPr>
                  <p:spPr>
                    <a:xfrm>
                      <a:off x="281940" y="414746"/>
                      <a:ext cx="411480" cy="388621"/>
                    </a:xfrm>
                    <a:prstGeom prst="rect">
                      <a:avLst/>
                    </a:prstGeom>
                    <a:noFill/>
                    <a:ln w="6350">
                      <a:noFill/>
                    </a:ln>
                    <a:effectLst/>
                  </p:spPr>
                  <p:style>
                    <a:lnRef idx="0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t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050" i="1" smtClean="0">
                                <a:solidFill>
                                  <a:schemeClr val="bg1"/>
                                </a:solidFill>
                                <a:effectLst/>
                                <a:latin typeface="Cambria Math"/>
                                <a:ea typeface="Times New Roman"/>
                                <a:cs typeface="Times New Roman"/>
                              </a:rPr>
                              <m:t>𝐼</m:t>
                            </m:r>
                          </m:oMath>
                        </m:oMathPara>
                      </a14:m>
                      <a:endParaRPr lang="en-US" sz="1000" dirty="0">
                        <a:solidFill>
                          <a:schemeClr val="bg1"/>
                        </a:solidFill>
                        <a:effectLst/>
                        <a:ea typeface="Calibri"/>
                        <a:cs typeface="Times New Roman"/>
                      </a:endParaRPr>
                    </a:p>
                  </p:txBody>
                </p:sp>
              </mc:Choice>
              <mc:Fallback>
                <p:sp>
                  <p:nvSpPr>
                    <p:cNvPr id="585" name="Text 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1940" y="414746"/>
                      <a:ext cx="411480" cy="388621"/>
                    </a:xfrm>
                    <a:prstGeom prst="rect">
                      <a:avLst/>
                    </a:prstGeom>
                    <a:blipFill rotWithShape="1">
                      <a:blip r:embed="rId19"/>
                      <a:stretch>
                        <a:fillRect/>
                      </a:stretch>
                    </a:blipFill>
                    <a:ln w="6350">
                      <a:noFill/>
                    </a:ln>
                    <a:effectLst/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86" name="Straight Arrow Connector 585"/>
                <p:cNvCxnSpPr/>
                <p:nvPr/>
              </p:nvCxnSpPr>
              <p:spPr>
                <a:xfrm>
                  <a:off x="251460" y="733697"/>
                  <a:ext cx="441960" cy="0"/>
                </a:xfrm>
                <a:prstGeom prst="straightConnector1">
                  <a:avLst/>
                </a:prstGeom>
                <a:ln>
                  <a:solidFill>
                    <a:schemeClr val="bg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7" name="Group 586"/>
                <p:cNvGrpSpPr/>
                <p:nvPr/>
              </p:nvGrpSpPr>
              <p:grpSpPr>
                <a:xfrm>
                  <a:off x="1760220" y="55626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8" name="Text Box 16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8" name="Text 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0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9" name="Text Box 17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9" name="Text 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21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00" name="Straight Arrow Connector 599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8" name="Group 587"/>
                <p:cNvGrpSpPr/>
                <p:nvPr/>
              </p:nvGrpSpPr>
              <p:grpSpPr>
                <a:xfrm>
                  <a:off x="1760220" y="88392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5" name="Text Box 20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5" name="Text Box 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6" name="Text Box 21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6" name="Text Box 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7" name="Straight Arrow Connector 596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89" name="Group 588"/>
                <p:cNvGrpSpPr/>
                <p:nvPr/>
              </p:nvGrpSpPr>
              <p:grpSpPr>
                <a:xfrm>
                  <a:off x="1760220" y="1211580"/>
                  <a:ext cx="1501140" cy="388620"/>
                  <a:chOff x="0" y="0"/>
                  <a:chExt cx="1501140" cy="3886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2" name="Text Box 24"/>
                      <p:cNvSpPr txBox="1"/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</m:oMath>
                          </m:oMathPara>
                        </a14:m>
                        <a:endParaRPr lang="en-US" sz="80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2" name="Text Box 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4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93" name="Text Box 25"/>
                      <p:cNvSpPr txBox="1"/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noFill/>
                      <a:ln w="6350">
                        <a:noFill/>
                      </a:ln>
                      <a:effectLst/>
                    </p:spPr>
                    <p:style>
                      <a:lnRef idx="0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dk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t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marL="0" marR="0">
                          <a:lnSpc>
                            <a:spcPct val="115000"/>
                          </a:lnSpc>
                          <a:spcBef>
                            <a:spcPts val="0"/>
                          </a:spcBef>
                          <a:spcAft>
                            <a:spcPts val="1000"/>
                          </a:spcAft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8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lang="en-US" sz="800" dirty="0">
                          <a:solidFill>
                            <a:schemeClr val="bg1"/>
                          </a:solidFill>
                          <a:effectLst/>
                          <a:ea typeface="Calibri"/>
                          <a:cs typeface="Times New Roman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93" name="Text Box 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03960" y="0"/>
                        <a:ext cx="297180" cy="388620"/>
                      </a:xfrm>
                      <a:prstGeom prst="rect">
                        <a:avLst/>
                      </a:prstGeom>
                      <a:blipFill rotWithShape="1">
                        <a:blip r:embed="rId15"/>
                        <a:stretch>
                          <a:fillRect/>
                        </a:stretch>
                      </a:blipFill>
                      <a:ln w="6350">
                        <a:noFill/>
                      </a:ln>
                      <a:effectLst/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4" name="Straight Arrow Connector 593"/>
                  <p:cNvCxnSpPr/>
                  <p:nvPr/>
                </p:nvCxnSpPr>
                <p:spPr>
                  <a:xfrm>
                    <a:off x="365760" y="137160"/>
                    <a:ext cx="617219" cy="0"/>
                  </a:xfrm>
                  <a:prstGeom prst="straightConnector1">
                    <a:avLst/>
                  </a:prstGeom>
                  <a:ln>
                    <a:solidFill>
                      <a:schemeClr val="bg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0" name="Oval 589"/>
                <p:cNvSpPr/>
                <p:nvPr/>
              </p:nvSpPr>
              <p:spPr>
                <a:xfrm>
                  <a:off x="2369820" y="-320040"/>
                  <a:ext cx="213360" cy="2346960"/>
                </a:xfrm>
                <a:prstGeom prst="ellipse">
                  <a:avLst/>
                </a:prstGeom>
                <a:noFill/>
                <a:ln w="12700">
                  <a:solidFill>
                    <a:schemeClr val="bg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 sz="120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591" name="Straight Connector 590"/>
                <p:cNvCxnSpPr/>
                <p:nvPr/>
              </p:nvCxnSpPr>
              <p:spPr>
                <a:xfrm>
                  <a:off x="2872740" y="845820"/>
                  <a:ext cx="1188720" cy="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7" name="Text Box 29"/>
                  <p:cNvSpPr txBox="1"/>
                  <p:nvPr/>
                </p:nvSpPr>
                <p:spPr>
                  <a:xfrm>
                    <a:off x="3327039" y="297180"/>
                    <a:ext cx="861059" cy="388621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:r>
                      <a:rPr lang="en-US" sz="1050" dirty="0" smtClean="0">
                        <a:solidFill>
                          <a:schemeClr val="bg1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rPr>
                      <a:t>Area </a:t>
                    </a:r>
                    <a14:m>
                      <m:oMath xmlns:m="http://schemas.openxmlformats.org/officeDocument/2006/math">
                        <m:r>
                          <a:rPr lang="en-US" sz="1050" i="1">
                            <a:solidFill>
                              <a:schemeClr val="bg1"/>
                            </a:solidFill>
                            <a:effectLst/>
                            <a:latin typeface="Cambria Math"/>
                            <a:ea typeface="Times New Roman"/>
                            <a:cs typeface="Times New Roman"/>
                          </a:rPr>
                          <m:t>𝐴</m:t>
                        </m:r>
                      </m:oMath>
                    </a14:m>
                    <a:endParaRPr lang="en-US" sz="105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577" name="Text 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039" y="297180"/>
                    <a:ext cx="861059" cy="388621"/>
                  </a:xfrm>
                  <a:prstGeom prst="rect">
                    <a:avLst/>
                  </a:prstGeom>
                  <a:blipFill rotWithShape="1">
                    <a:blip r:embed="rId22"/>
                    <a:stretch>
                      <a:fillRect b="-4255"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8" name="Freeform 577"/>
              <p:cNvSpPr/>
              <p:nvPr/>
            </p:nvSpPr>
            <p:spPr>
              <a:xfrm>
                <a:off x="2845888" y="457200"/>
                <a:ext cx="541019" cy="130810"/>
              </a:xfrm>
              <a:custGeom>
                <a:avLst/>
                <a:gdLst>
                  <a:gd name="connsiteX0" fmla="*/ 251460 w 251460"/>
                  <a:gd name="connsiteY0" fmla="*/ 46278 h 130934"/>
                  <a:gd name="connsiteX1" fmla="*/ 99060 w 251460"/>
                  <a:gd name="connsiteY1" fmla="*/ 130098 h 130934"/>
                  <a:gd name="connsiteX2" fmla="*/ 99060 w 251460"/>
                  <a:gd name="connsiteY2" fmla="*/ 558 h 130934"/>
                  <a:gd name="connsiteX3" fmla="*/ 0 w 251460"/>
                  <a:gd name="connsiteY3" fmla="*/ 91998 h 130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1460" h="130934">
                    <a:moveTo>
                      <a:pt x="251460" y="46278"/>
                    </a:moveTo>
                    <a:cubicBezTo>
                      <a:pt x="187960" y="91998"/>
                      <a:pt x="124460" y="137718"/>
                      <a:pt x="99060" y="130098"/>
                    </a:cubicBezTo>
                    <a:cubicBezTo>
                      <a:pt x="73660" y="122478"/>
                      <a:pt x="115570" y="6908"/>
                      <a:pt x="99060" y="558"/>
                    </a:cubicBezTo>
                    <a:cubicBezTo>
                      <a:pt x="82550" y="-5792"/>
                      <a:pt x="41275" y="43103"/>
                      <a:pt x="0" y="91998"/>
                    </a:cubicBezTo>
                  </a:path>
                </a:pathLst>
              </a:custGeom>
              <a:noFill/>
              <a:ln w="9525">
                <a:solidFill>
                  <a:schemeClr val="bg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604" name="E and B"/>
          <p:cNvGrpSpPr/>
          <p:nvPr/>
        </p:nvGrpSpPr>
        <p:grpSpPr>
          <a:xfrm>
            <a:off x="715706" y="562430"/>
            <a:ext cx="1645503" cy="1540502"/>
            <a:chOff x="152857" y="0"/>
            <a:chExt cx="2273351" cy="2128139"/>
          </a:xfrm>
        </p:grpSpPr>
        <p:grpSp>
          <p:nvGrpSpPr>
            <p:cNvPr id="605" name="Group 604"/>
            <p:cNvGrpSpPr/>
            <p:nvPr/>
          </p:nvGrpSpPr>
          <p:grpSpPr>
            <a:xfrm>
              <a:off x="251460" y="0"/>
              <a:ext cx="1955292" cy="1901013"/>
              <a:chOff x="345948" y="0"/>
              <a:chExt cx="1955292" cy="1901385"/>
            </a:xfrm>
          </p:grpSpPr>
          <p:cxnSp>
            <p:nvCxnSpPr>
              <p:cNvPr id="619" name="Straight Arrow Connector 618"/>
              <p:cNvCxnSpPr/>
              <p:nvPr/>
            </p:nvCxnSpPr>
            <p:spPr>
              <a:xfrm flipV="1">
                <a:off x="716073" y="0"/>
                <a:ext cx="0" cy="1432561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0" name="Straight Arrow Connector 619"/>
              <p:cNvCxnSpPr/>
              <p:nvPr/>
            </p:nvCxnSpPr>
            <p:spPr>
              <a:xfrm>
                <a:off x="716280" y="1432560"/>
                <a:ext cx="1584960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1" name="Straight Arrow Connector 620"/>
              <p:cNvCxnSpPr/>
              <p:nvPr/>
            </p:nvCxnSpPr>
            <p:spPr>
              <a:xfrm flipH="1">
                <a:off x="345948" y="1432560"/>
                <a:ext cx="370334" cy="468825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06" name="Straight Arrow Connector 605"/>
            <p:cNvCxnSpPr/>
            <p:nvPr/>
          </p:nvCxnSpPr>
          <p:spPr>
            <a:xfrm flipV="1">
              <a:off x="1165860" y="480060"/>
              <a:ext cx="0" cy="77724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/>
            <p:cNvCxnSpPr/>
            <p:nvPr/>
          </p:nvCxnSpPr>
          <p:spPr>
            <a:xfrm flipV="1">
              <a:off x="1399032" y="288036"/>
              <a:ext cx="0" cy="96774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Arrow Connector 607"/>
            <p:cNvCxnSpPr/>
            <p:nvPr/>
          </p:nvCxnSpPr>
          <p:spPr>
            <a:xfrm flipH="1">
              <a:off x="918972" y="1234440"/>
              <a:ext cx="350520" cy="443230"/>
            </a:xfrm>
            <a:prstGeom prst="straightConnector1">
              <a:avLst/>
            </a:prstGeom>
            <a:ln w="19050">
              <a:solidFill>
                <a:schemeClr val="bg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9" name="Rectangle 608"/>
            <p:cNvSpPr/>
            <p:nvPr/>
          </p:nvSpPr>
          <p:spPr>
            <a:xfrm>
              <a:off x="1197864" y="777240"/>
              <a:ext cx="170334" cy="900430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400">
                <a:solidFill>
                  <a:schemeClr val="bg1"/>
                </a:solidFill>
              </a:endParaRPr>
            </a:p>
          </p:txBody>
        </p:sp>
        <p:grpSp>
          <p:nvGrpSpPr>
            <p:cNvPr id="610" name="Group 609"/>
            <p:cNvGrpSpPr/>
            <p:nvPr/>
          </p:nvGrpSpPr>
          <p:grpSpPr>
            <a:xfrm>
              <a:off x="152857" y="19670"/>
              <a:ext cx="2273351" cy="2108469"/>
              <a:chOff x="152857" y="10526"/>
              <a:chExt cx="2273351" cy="210846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1" name="Text Box 16"/>
                  <p:cNvSpPr txBox="1"/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1" name="Text 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228" y="516531"/>
                    <a:ext cx="601979" cy="426720"/>
                  </a:xfrm>
                  <a:prstGeom prst="rect">
                    <a:avLst/>
                  </a:prstGeom>
                  <a:blipFill rotWithShape="1">
                    <a:blip r:embed="rId23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2" name="Text Box 17"/>
                  <p:cNvSpPr txBox="1"/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9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2" name="Text Box 1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068" y="1495044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4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3" name="Text Box 18"/>
                  <p:cNvSpPr txBox="1"/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900" i="1" smtClean="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  <m:d>
                            <m:dPr>
                              <m:ctrlP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dPr>
                            <m:e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sz="900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Δ</m:t>
                              </m:r>
                              <m:r>
                                <a:rPr lang="en-US" sz="9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3" name="Text 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26200" y="352683"/>
                    <a:ext cx="991338" cy="426720"/>
                  </a:xfrm>
                  <a:prstGeom prst="rect">
                    <a:avLst/>
                  </a:prstGeom>
                  <a:blipFill rotWithShape="1">
                    <a:blip r:embed="rId25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4" name="Text Box 19"/>
                  <p:cNvSpPr txBox="1"/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𝓁</m:t>
                          </m:r>
                        </m:oMath>
                      </m:oMathPara>
                    </a14:m>
                    <a:endParaRPr lang="en-US" sz="9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4" name="Text 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9576" y="1065276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6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5" name="Text Box 20"/>
                  <p:cNvSpPr txBox="1"/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sz="900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Δ</m:t>
                          </m:r>
                          <m:r>
                            <a:rPr lang="en-US" sz="900" i="1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5" name="Text 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3836" y="1627632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7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6" name="Text Box 21"/>
                  <p:cNvSpPr txBox="1"/>
                  <p:nvPr/>
                </p:nvSpPr>
                <p:spPr>
                  <a:xfrm>
                    <a:off x="219877" y="10526"/>
                    <a:ext cx="601979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𝑦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6" name="Text 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877" y="10526"/>
                    <a:ext cx="601979" cy="426720"/>
                  </a:xfrm>
                  <a:prstGeom prst="rect">
                    <a:avLst/>
                  </a:prstGeom>
                  <a:blipFill rotWithShape="1">
                    <a:blip r:embed="rId28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7" name="Text Box 22"/>
                  <p:cNvSpPr txBox="1"/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𝑥</m:t>
                          </m:r>
                        </m:oMath>
                      </m:oMathPara>
                    </a14:m>
                    <a:endParaRPr lang="en-US" sz="90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7" name="Text 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228" y="1417320"/>
                    <a:ext cx="601980" cy="426720"/>
                  </a:xfrm>
                  <a:prstGeom prst="rect">
                    <a:avLst/>
                  </a:prstGeom>
                  <a:blipFill rotWithShape="1">
                    <a:blip r:embed="rId29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8" name="Text Box 23"/>
                  <p:cNvSpPr txBox="1"/>
                  <p:nvPr/>
                </p:nvSpPr>
                <p:spPr>
                  <a:xfrm>
                    <a:off x="152857" y="1692275"/>
                    <a:ext cx="601980" cy="426720"/>
                  </a:xfrm>
                  <a:prstGeom prst="rect">
                    <a:avLst/>
                  </a:prstGeom>
                  <a:noFill/>
                  <a:ln w="6350">
                    <a:noFill/>
                  </a:ln>
                  <a:effectLst/>
                </p:spPr>
                <p:style>
                  <a:lnRef idx="0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𝑧</m:t>
                          </m:r>
                        </m:oMath>
                      </m:oMathPara>
                    </a14:m>
                    <a:endParaRPr lang="en-US" sz="900" dirty="0">
                      <a:solidFill>
                        <a:schemeClr val="bg1"/>
                      </a:solidFill>
                      <a:effectLst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618" name="Text Box 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2857" y="1692275"/>
                    <a:ext cx="601980" cy="426720"/>
                  </a:xfrm>
                  <a:prstGeom prst="rect">
                    <a:avLst/>
                  </a:prstGeom>
                  <a:blipFill rotWithShape="1">
                    <a:blip r:embed="rId30"/>
                    <a:stretch>
                      <a:fillRect/>
                    </a:stretch>
                  </a:blipFill>
                  <a:ln w="6350">
                    <a:noFill/>
                  </a:ln>
                  <a:effec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55" name="Parallelogram 154"/>
          <p:cNvSpPr/>
          <p:nvPr/>
        </p:nvSpPr>
        <p:spPr>
          <a:xfrm>
            <a:off x="1667641" y="1829943"/>
            <a:ext cx="4389120" cy="1088136"/>
          </a:xfrm>
          <a:prstGeom prst="parallelogram">
            <a:avLst>
              <a:gd name="adj" fmla="val 19588"/>
            </a:avLst>
          </a:prstGeom>
          <a:solidFill>
            <a:srgbClr val="C00000"/>
          </a:solidFill>
          <a:ln w="50800" cmpd="thickThin">
            <a:solidFill>
              <a:srgbClr val="FFFF00"/>
            </a:solidFill>
          </a:ln>
        </p:spPr>
        <p:txBody>
          <a:bodyPr wrap="square" lIns="101882" tIns="50941" rIns="101882" bIns="50941" rtlCol="0">
            <a:spAutoFit/>
          </a:bodyPr>
          <a:lstStyle/>
          <a:p>
            <a:pPr lvl="0" algn="ctr"/>
            <a:endParaRPr lang="en-US" sz="2300" dirty="0">
              <a:solidFill>
                <a:prstClr val="black"/>
              </a:solidFill>
            </a:endParaRPr>
          </a:p>
        </p:txBody>
      </p:sp>
      <p:sp>
        <p:nvSpPr>
          <p:cNvPr id="4" name="MAIN TITLE BOX"/>
          <p:cNvSpPr txBox="1"/>
          <p:nvPr/>
        </p:nvSpPr>
        <p:spPr>
          <a:xfrm>
            <a:off x="1750060" y="1828800"/>
            <a:ext cx="4272280" cy="1087762"/>
          </a:xfrm>
          <a:prstGeom prst="rect">
            <a:avLst/>
          </a:prstGeom>
          <a:noFill/>
          <a:ln w="50800" cmpd="thickThin">
            <a:noFill/>
          </a:ln>
        </p:spPr>
        <p:txBody>
          <a:bodyPr wrap="square" lIns="101882" tIns="50941" rIns="101882" bIns="50941" rtlCol="0">
            <a:spAutoFit/>
          </a:bodyPr>
          <a:lstStyle/>
          <a:p>
            <a:pPr algn="ctr"/>
            <a:r>
              <a:rPr lang="en-US" sz="4000" b="1" i="1" dirty="0" smtClean="0">
                <a:solidFill>
                  <a:schemeClr val="bg1"/>
                </a:solidFill>
              </a:rPr>
              <a:t>Physics For Doing!</a:t>
            </a:r>
          </a:p>
          <a:p>
            <a:r>
              <a:rPr lang="en-US" sz="2300" dirty="0" smtClean="0">
                <a:solidFill>
                  <a:schemeClr val="bg1"/>
                </a:solidFill>
              </a:rPr>
              <a:t> Part 2: Activities for Physics 132</a:t>
            </a:r>
            <a:endParaRPr lang="en-US" sz="2300" dirty="0">
              <a:solidFill>
                <a:schemeClr val="bg1"/>
              </a:solidFill>
            </a:endParaRPr>
          </a:p>
        </p:txBody>
      </p:sp>
      <p:grpSp>
        <p:nvGrpSpPr>
          <p:cNvPr id="461" name="Sine Curve"/>
          <p:cNvGrpSpPr/>
          <p:nvPr/>
        </p:nvGrpSpPr>
        <p:grpSpPr>
          <a:xfrm>
            <a:off x="653489" y="6130846"/>
            <a:ext cx="2770819" cy="712990"/>
            <a:chOff x="1941954" y="2911792"/>
            <a:chExt cx="3911402" cy="988695"/>
          </a:xfrm>
        </p:grpSpPr>
        <p:grpSp>
          <p:nvGrpSpPr>
            <p:cNvPr id="462" name="Group 461"/>
            <p:cNvGrpSpPr/>
            <p:nvPr/>
          </p:nvGrpSpPr>
          <p:grpSpPr>
            <a:xfrm>
              <a:off x="2620963" y="3099117"/>
              <a:ext cx="2358813" cy="667703"/>
              <a:chOff x="0" y="0"/>
              <a:chExt cx="2358813" cy="4055110"/>
            </a:xfrm>
          </p:grpSpPr>
          <p:cxnSp>
            <p:nvCxnSpPr>
              <p:cNvPr id="501" name="Straight Connector 500"/>
              <p:cNvCxnSpPr/>
              <p:nvPr/>
            </p:nvCxnSpPr>
            <p:spPr>
              <a:xfrm>
                <a:off x="0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/>
              <p:cNvCxnSpPr/>
              <p:nvPr/>
            </p:nvCxnSpPr>
            <p:spPr>
              <a:xfrm>
                <a:off x="392853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>
              <a:xfrm>
                <a:off x="785707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1178560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/>
              <p:cNvCxnSpPr/>
              <p:nvPr/>
            </p:nvCxnSpPr>
            <p:spPr>
              <a:xfrm>
                <a:off x="1573107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1965960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2358813" y="0"/>
                <a:ext cx="0" cy="4055110"/>
              </a:xfrm>
              <a:prstGeom prst="line">
                <a:avLst/>
              </a:prstGeom>
              <a:ln>
                <a:solidFill>
                  <a:schemeClr val="bg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3" name="Group 462"/>
            <p:cNvGrpSpPr/>
            <p:nvPr/>
          </p:nvGrpSpPr>
          <p:grpSpPr>
            <a:xfrm>
              <a:off x="1941954" y="2911792"/>
              <a:ext cx="3911402" cy="988695"/>
              <a:chOff x="44587" y="372681"/>
              <a:chExt cx="2966772" cy="996979"/>
            </a:xfrm>
          </p:grpSpPr>
          <p:cxnSp>
            <p:nvCxnSpPr>
              <p:cNvPr id="466" name="Straight Arrow Connector 465"/>
              <p:cNvCxnSpPr/>
              <p:nvPr/>
            </p:nvCxnSpPr>
            <p:spPr>
              <a:xfrm>
                <a:off x="252532" y="372681"/>
                <a:ext cx="2054" cy="996979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Arrow Connector 466"/>
              <p:cNvCxnSpPr/>
              <p:nvPr/>
            </p:nvCxnSpPr>
            <p:spPr>
              <a:xfrm>
                <a:off x="250882" y="887230"/>
                <a:ext cx="2610197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8" name="Text Box 270"/>
              <p:cNvSpPr txBox="1"/>
              <p:nvPr/>
            </p:nvSpPr>
            <p:spPr>
              <a:xfrm>
                <a:off x="2538794" y="844610"/>
                <a:ext cx="472565" cy="299085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time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  <p:sp>
            <p:nvSpPr>
              <p:cNvPr id="469" name="Text Box 271"/>
              <p:cNvSpPr txBox="1"/>
              <p:nvPr/>
            </p:nvSpPr>
            <p:spPr>
              <a:xfrm>
                <a:off x="44587" y="418298"/>
                <a:ext cx="304454" cy="313816"/>
              </a:xfrm>
              <a:prstGeom prst="rect">
                <a:avLst/>
              </a:prstGeom>
              <a:noFill/>
              <a:ln w="6350">
                <a:noFill/>
              </a:ln>
              <a:effectLst/>
            </p:spPr>
            <p:style>
              <a:lnRef idx="0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I</a:t>
                </a:r>
                <a:endParaRPr lang="en-US" sz="1100" dirty="0">
                  <a:solidFill>
                    <a:schemeClr val="bg1"/>
                  </a:solidFill>
                  <a:effectLst/>
                  <a:ea typeface="Calibri"/>
                  <a:cs typeface="Times New Roman"/>
                </a:endParaRPr>
              </a:p>
            </p:txBody>
          </p:sp>
        </p:grpSp>
        <p:sp>
          <p:nvSpPr>
            <p:cNvPr id="464" name="Freeform 463"/>
            <p:cNvSpPr/>
            <p:nvPr/>
          </p:nvSpPr>
          <p:spPr>
            <a:xfrm>
              <a:off x="3793173" y="3097212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5" name="Freeform 464"/>
            <p:cNvSpPr/>
            <p:nvPr/>
          </p:nvSpPr>
          <p:spPr>
            <a:xfrm>
              <a:off x="2219008" y="3096577"/>
              <a:ext cx="1574800" cy="651510"/>
            </a:xfrm>
            <a:custGeom>
              <a:avLst/>
              <a:gdLst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0"/>
                <a:gd name="connsiteX1" fmla="*/ 944880 w 5478780"/>
                <a:gd name="connsiteY1" fmla="*/ 0 h 2750820"/>
                <a:gd name="connsiteX2" fmla="*/ 1828800 w 5478780"/>
                <a:gd name="connsiteY2" fmla="*/ 1363980 h 2750820"/>
                <a:gd name="connsiteX3" fmla="*/ 2720340 w 5478780"/>
                <a:gd name="connsiteY3" fmla="*/ 2750820 h 2750820"/>
                <a:gd name="connsiteX4" fmla="*/ 3642360 w 5478780"/>
                <a:gd name="connsiteY4" fmla="*/ 1371600 h 2750820"/>
                <a:gd name="connsiteX5" fmla="*/ 4556760 w 5478780"/>
                <a:gd name="connsiteY5" fmla="*/ 7620 h 2750820"/>
                <a:gd name="connsiteX6" fmla="*/ 5478780 w 5478780"/>
                <a:gd name="connsiteY6" fmla="*/ 1379220 h 2750820"/>
                <a:gd name="connsiteX0" fmla="*/ 0 w 5478780"/>
                <a:gd name="connsiteY0" fmla="*/ 1371600 h 2750821"/>
                <a:gd name="connsiteX1" fmla="*/ 944880 w 5478780"/>
                <a:gd name="connsiteY1" fmla="*/ 0 h 2750821"/>
                <a:gd name="connsiteX2" fmla="*/ 1828800 w 5478780"/>
                <a:gd name="connsiteY2" fmla="*/ 1363980 h 2750821"/>
                <a:gd name="connsiteX3" fmla="*/ 2720340 w 5478780"/>
                <a:gd name="connsiteY3" fmla="*/ 2750820 h 2750821"/>
                <a:gd name="connsiteX4" fmla="*/ 3642360 w 5478780"/>
                <a:gd name="connsiteY4" fmla="*/ 1371600 h 2750821"/>
                <a:gd name="connsiteX5" fmla="*/ 4556760 w 5478780"/>
                <a:gd name="connsiteY5" fmla="*/ 7620 h 2750821"/>
                <a:gd name="connsiteX6" fmla="*/ 5478780 w 5478780"/>
                <a:gd name="connsiteY6" fmla="*/ 1379220 h 2750821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822"/>
                <a:gd name="connsiteX1" fmla="*/ 944880 w 5478780"/>
                <a:gd name="connsiteY1" fmla="*/ 1 h 2750822"/>
                <a:gd name="connsiteX2" fmla="*/ 1828800 w 5478780"/>
                <a:gd name="connsiteY2" fmla="*/ 1363981 h 2750822"/>
                <a:gd name="connsiteX3" fmla="*/ 2720340 w 5478780"/>
                <a:gd name="connsiteY3" fmla="*/ 2750821 h 2750822"/>
                <a:gd name="connsiteX4" fmla="*/ 3642360 w 5478780"/>
                <a:gd name="connsiteY4" fmla="*/ 1371601 h 2750822"/>
                <a:gd name="connsiteX5" fmla="*/ 4556760 w 5478780"/>
                <a:gd name="connsiteY5" fmla="*/ 7621 h 2750822"/>
                <a:gd name="connsiteX6" fmla="*/ 5478780 w 5478780"/>
                <a:gd name="connsiteY6" fmla="*/ 1379221 h 2750822"/>
                <a:gd name="connsiteX0" fmla="*/ 0 w 5478780"/>
                <a:gd name="connsiteY0" fmla="*/ 1371601 h 2750978"/>
                <a:gd name="connsiteX1" fmla="*/ 944880 w 5478780"/>
                <a:gd name="connsiteY1" fmla="*/ 1 h 2750978"/>
                <a:gd name="connsiteX2" fmla="*/ 1828800 w 5478780"/>
                <a:gd name="connsiteY2" fmla="*/ 1363981 h 2750978"/>
                <a:gd name="connsiteX3" fmla="*/ 2720340 w 5478780"/>
                <a:gd name="connsiteY3" fmla="*/ 2750821 h 2750978"/>
                <a:gd name="connsiteX4" fmla="*/ 3642360 w 5478780"/>
                <a:gd name="connsiteY4" fmla="*/ 1371601 h 2750978"/>
                <a:gd name="connsiteX5" fmla="*/ 4556760 w 5478780"/>
                <a:gd name="connsiteY5" fmla="*/ 7621 h 2750978"/>
                <a:gd name="connsiteX6" fmla="*/ 5478780 w 5478780"/>
                <a:gd name="connsiteY6" fmla="*/ 1379221 h 2750978"/>
                <a:gd name="connsiteX0" fmla="*/ 0 w 5478780"/>
                <a:gd name="connsiteY0" fmla="*/ 1371643 h 2751020"/>
                <a:gd name="connsiteX1" fmla="*/ 944880 w 5478780"/>
                <a:gd name="connsiteY1" fmla="*/ 43 h 2751020"/>
                <a:gd name="connsiteX2" fmla="*/ 1828800 w 5478780"/>
                <a:gd name="connsiteY2" fmla="*/ 1364023 h 2751020"/>
                <a:gd name="connsiteX3" fmla="*/ 2720340 w 5478780"/>
                <a:gd name="connsiteY3" fmla="*/ 2750863 h 2751020"/>
                <a:gd name="connsiteX4" fmla="*/ 3642360 w 5478780"/>
                <a:gd name="connsiteY4" fmla="*/ 1371643 h 2751020"/>
                <a:gd name="connsiteX5" fmla="*/ 4556760 w 5478780"/>
                <a:gd name="connsiteY5" fmla="*/ 7663 h 2751020"/>
                <a:gd name="connsiteX6" fmla="*/ 5478780 w 5478780"/>
                <a:gd name="connsiteY6" fmla="*/ 1379263 h 2751020"/>
                <a:gd name="connsiteX0" fmla="*/ 0 w 5478780"/>
                <a:gd name="connsiteY0" fmla="*/ 1371686 h 2751059"/>
                <a:gd name="connsiteX1" fmla="*/ 914400 w 5478780"/>
                <a:gd name="connsiteY1" fmla="*/ 43 h 2751059"/>
                <a:gd name="connsiteX2" fmla="*/ 1828800 w 5478780"/>
                <a:gd name="connsiteY2" fmla="*/ 1364066 h 2751059"/>
                <a:gd name="connsiteX3" fmla="*/ 2720340 w 5478780"/>
                <a:gd name="connsiteY3" fmla="*/ 2750906 h 2751059"/>
                <a:gd name="connsiteX4" fmla="*/ 3642360 w 5478780"/>
                <a:gd name="connsiteY4" fmla="*/ 1371686 h 2751059"/>
                <a:gd name="connsiteX5" fmla="*/ 4556760 w 5478780"/>
                <a:gd name="connsiteY5" fmla="*/ 7706 h 2751059"/>
                <a:gd name="connsiteX6" fmla="*/ 5478780 w 5478780"/>
                <a:gd name="connsiteY6" fmla="*/ 1379306 h 2751059"/>
                <a:gd name="connsiteX0" fmla="*/ 0 w 5478780"/>
                <a:gd name="connsiteY0" fmla="*/ 1371729 h 2751102"/>
                <a:gd name="connsiteX1" fmla="*/ 944880 w 5478780"/>
                <a:gd name="connsiteY1" fmla="*/ 43 h 2751102"/>
                <a:gd name="connsiteX2" fmla="*/ 1828800 w 5478780"/>
                <a:gd name="connsiteY2" fmla="*/ 1364109 h 2751102"/>
                <a:gd name="connsiteX3" fmla="*/ 2720340 w 5478780"/>
                <a:gd name="connsiteY3" fmla="*/ 2750949 h 2751102"/>
                <a:gd name="connsiteX4" fmla="*/ 3642360 w 5478780"/>
                <a:gd name="connsiteY4" fmla="*/ 1371729 h 2751102"/>
                <a:gd name="connsiteX5" fmla="*/ 4556760 w 5478780"/>
                <a:gd name="connsiteY5" fmla="*/ 7749 h 2751102"/>
                <a:gd name="connsiteX6" fmla="*/ 5478780 w 5478780"/>
                <a:gd name="connsiteY6" fmla="*/ 1379349 h 2751102"/>
                <a:gd name="connsiteX0" fmla="*/ 0 w 5478780"/>
                <a:gd name="connsiteY0" fmla="*/ 1371729 h 2751109"/>
                <a:gd name="connsiteX1" fmla="*/ 944880 w 5478780"/>
                <a:gd name="connsiteY1" fmla="*/ 43 h 2751109"/>
                <a:gd name="connsiteX2" fmla="*/ 1828800 w 5478780"/>
                <a:gd name="connsiteY2" fmla="*/ 1364109 h 2751109"/>
                <a:gd name="connsiteX3" fmla="*/ 2720340 w 5478780"/>
                <a:gd name="connsiteY3" fmla="*/ 2750949 h 2751109"/>
                <a:gd name="connsiteX4" fmla="*/ 3642360 w 5478780"/>
                <a:gd name="connsiteY4" fmla="*/ 1371729 h 2751109"/>
                <a:gd name="connsiteX5" fmla="*/ 4556760 w 5478780"/>
                <a:gd name="connsiteY5" fmla="*/ 7749 h 2751109"/>
                <a:gd name="connsiteX6" fmla="*/ 5478780 w 5478780"/>
                <a:gd name="connsiteY6" fmla="*/ 1379349 h 2751109"/>
                <a:gd name="connsiteX0" fmla="*/ 0 w 5478780"/>
                <a:gd name="connsiteY0" fmla="*/ 1371729 h 2751115"/>
                <a:gd name="connsiteX1" fmla="*/ 944880 w 5478780"/>
                <a:gd name="connsiteY1" fmla="*/ 43 h 2751115"/>
                <a:gd name="connsiteX2" fmla="*/ 1828800 w 5478780"/>
                <a:gd name="connsiteY2" fmla="*/ 1364109 h 2751115"/>
                <a:gd name="connsiteX3" fmla="*/ 2720340 w 5478780"/>
                <a:gd name="connsiteY3" fmla="*/ 2750949 h 2751115"/>
                <a:gd name="connsiteX4" fmla="*/ 3642360 w 5478780"/>
                <a:gd name="connsiteY4" fmla="*/ 1371729 h 2751115"/>
                <a:gd name="connsiteX5" fmla="*/ 4556760 w 5478780"/>
                <a:gd name="connsiteY5" fmla="*/ 7749 h 2751115"/>
                <a:gd name="connsiteX6" fmla="*/ 5478780 w 5478780"/>
                <a:gd name="connsiteY6" fmla="*/ 1379349 h 2751115"/>
                <a:gd name="connsiteX0" fmla="*/ 0 w 5478780"/>
                <a:gd name="connsiteY0" fmla="*/ 1371695 h 2750921"/>
                <a:gd name="connsiteX1" fmla="*/ 944880 w 5478780"/>
                <a:gd name="connsiteY1" fmla="*/ 9 h 2750921"/>
                <a:gd name="connsiteX2" fmla="*/ 1820779 w 5478780"/>
                <a:gd name="connsiteY2" fmla="*/ 1388287 h 2750921"/>
                <a:gd name="connsiteX3" fmla="*/ 2720340 w 5478780"/>
                <a:gd name="connsiteY3" fmla="*/ 2750915 h 2750921"/>
                <a:gd name="connsiteX4" fmla="*/ 3642360 w 5478780"/>
                <a:gd name="connsiteY4" fmla="*/ 1371695 h 2750921"/>
                <a:gd name="connsiteX5" fmla="*/ 4556760 w 5478780"/>
                <a:gd name="connsiteY5" fmla="*/ 7715 h 2750921"/>
                <a:gd name="connsiteX6" fmla="*/ 5478780 w 5478780"/>
                <a:gd name="connsiteY6" fmla="*/ 1379315 h 2750921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1045"/>
                <a:gd name="connsiteX1" fmla="*/ 944880 w 5478780"/>
                <a:gd name="connsiteY1" fmla="*/ 1 h 2751045"/>
                <a:gd name="connsiteX2" fmla="*/ 1832811 w 5478780"/>
                <a:gd name="connsiteY2" fmla="*/ 1376298 h 2751045"/>
                <a:gd name="connsiteX3" fmla="*/ 2720340 w 5478780"/>
                <a:gd name="connsiteY3" fmla="*/ 2750907 h 2751045"/>
                <a:gd name="connsiteX4" fmla="*/ 3642360 w 5478780"/>
                <a:gd name="connsiteY4" fmla="*/ 1371687 h 2751045"/>
                <a:gd name="connsiteX5" fmla="*/ 4556760 w 5478780"/>
                <a:gd name="connsiteY5" fmla="*/ 7707 h 2751045"/>
                <a:gd name="connsiteX6" fmla="*/ 5478780 w 5478780"/>
                <a:gd name="connsiteY6" fmla="*/ 1379307 h 2751045"/>
                <a:gd name="connsiteX0" fmla="*/ 0 w 5478780"/>
                <a:gd name="connsiteY0" fmla="*/ 1371687 h 2750907"/>
                <a:gd name="connsiteX1" fmla="*/ 944880 w 5478780"/>
                <a:gd name="connsiteY1" fmla="*/ 1 h 2750907"/>
                <a:gd name="connsiteX2" fmla="*/ 1832811 w 5478780"/>
                <a:gd name="connsiteY2" fmla="*/ 1376298 h 2750907"/>
                <a:gd name="connsiteX3" fmla="*/ 2720340 w 5478780"/>
                <a:gd name="connsiteY3" fmla="*/ 2750907 h 2750907"/>
                <a:gd name="connsiteX4" fmla="*/ 3642360 w 5478780"/>
                <a:gd name="connsiteY4" fmla="*/ 1371687 h 2750907"/>
                <a:gd name="connsiteX5" fmla="*/ 4556760 w 5478780"/>
                <a:gd name="connsiteY5" fmla="*/ 7707 h 2750907"/>
                <a:gd name="connsiteX6" fmla="*/ 5478780 w 5478780"/>
                <a:gd name="connsiteY6" fmla="*/ 1379307 h 2750907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20340 w 5478780"/>
                <a:gd name="connsiteY3" fmla="*/ 2750907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9"/>
                <a:gd name="connsiteX1" fmla="*/ 944880 w 5478780"/>
                <a:gd name="connsiteY1" fmla="*/ 1 h 2750919"/>
                <a:gd name="connsiteX2" fmla="*/ 1832811 w 5478780"/>
                <a:gd name="connsiteY2" fmla="*/ 1376298 h 2750919"/>
                <a:gd name="connsiteX3" fmla="*/ 2740393 w 5478780"/>
                <a:gd name="connsiteY3" fmla="*/ 2750913 h 2750919"/>
                <a:gd name="connsiteX4" fmla="*/ 3642360 w 5478780"/>
                <a:gd name="connsiteY4" fmla="*/ 1371687 h 2750919"/>
                <a:gd name="connsiteX5" fmla="*/ 4556760 w 5478780"/>
                <a:gd name="connsiteY5" fmla="*/ 7707 h 2750919"/>
                <a:gd name="connsiteX6" fmla="*/ 5478780 w 5478780"/>
                <a:gd name="connsiteY6" fmla="*/ 1379307 h 2750919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1054"/>
                <a:gd name="connsiteX1" fmla="*/ 944880 w 5478780"/>
                <a:gd name="connsiteY1" fmla="*/ 1 h 2751054"/>
                <a:gd name="connsiteX2" fmla="*/ 1832811 w 5478780"/>
                <a:gd name="connsiteY2" fmla="*/ 1376298 h 2751054"/>
                <a:gd name="connsiteX3" fmla="*/ 2740393 w 5478780"/>
                <a:gd name="connsiteY3" fmla="*/ 2750913 h 2751054"/>
                <a:gd name="connsiteX4" fmla="*/ 3642360 w 5478780"/>
                <a:gd name="connsiteY4" fmla="*/ 1371687 h 2751054"/>
                <a:gd name="connsiteX5" fmla="*/ 4556760 w 5478780"/>
                <a:gd name="connsiteY5" fmla="*/ 7707 h 2751054"/>
                <a:gd name="connsiteX6" fmla="*/ 5478780 w 5478780"/>
                <a:gd name="connsiteY6" fmla="*/ 1379307 h 2751054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44880 w 5478780"/>
                <a:gd name="connsiteY1" fmla="*/ 1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08786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687 h 2750913"/>
                <a:gd name="connsiteX1" fmla="*/ 928839 w 5478780"/>
                <a:gd name="connsiteY1" fmla="*/ 0 h 2750913"/>
                <a:gd name="connsiteX2" fmla="*/ 1832811 w 5478780"/>
                <a:gd name="connsiteY2" fmla="*/ 1376298 h 2750913"/>
                <a:gd name="connsiteX3" fmla="*/ 2740393 w 5478780"/>
                <a:gd name="connsiteY3" fmla="*/ 2750913 h 2750913"/>
                <a:gd name="connsiteX4" fmla="*/ 3642360 w 5478780"/>
                <a:gd name="connsiteY4" fmla="*/ 1371687 h 2750913"/>
                <a:gd name="connsiteX5" fmla="*/ 4556760 w 5478780"/>
                <a:gd name="connsiteY5" fmla="*/ 7707 h 2750913"/>
                <a:gd name="connsiteX6" fmla="*/ 5478780 w 5478780"/>
                <a:gd name="connsiteY6" fmla="*/ 1379307 h 2750913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4556760 w 5478780"/>
                <a:gd name="connsiteY5" fmla="*/ 7789 h 2750995"/>
                <a:gd name="connsiteX6" fmla="*/ 5478780 w 5478780"/>
                <a:gd name="connsiteY6" fmla="*/ 1379389 h 2750995"/>
                <a:gd name="connsiteX0" fmla="*/ 0 w 5478780"/>
                <a:gd name="connsiteY0" fmla="*/ 1371769 h 2750995"/>
                <a:gd name="connsiteX1" fmla="*/ 928839 w 5478780"/>
                <a:gd name="connsiteY1" fmla="*/ 82 h 2750995"/>
                <a:gd name="connsiteX2" fmla="*/ 1832811 w 5478780"/>
                <a:gd name="connsiteY2" fmla="*/ 1376380 h 2750995"/>
                <a:gd name="connsiteX3" fmla="*/ 2740393 w 5478780"/>
                <a:gd name="connsiteY3" fmla="*/ 2750995 h 2750995"/>
                <a:gd name="connsiteX4" fmla="*/ 3642360 w 5478780"/>
                <a:gd name="connsiteY4" fmla="*/ 1371769 h 2750995"/>
                <a:gd name="connsiteX5" fmla="*/ 5478780 w 5478780"/>
                <a:gd name="connsiteY5" fmla="*/ 137938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  <a:gd name="connsiteX0" fmla="*/ 0 w 3642360"/>
                <a:gd name="connsiteY0" fmla="*/ 1371769 h 2750995"/>
                <a:gd name="connsiteX1" fmla="*/ 928839 w 3642360"/>
                <a:gd name="connsiteY1" fmla="*/ 82 h 2750995"/>
                <a:gd name="connsiteX2" fmla="*/ 1832811 w 3642360"/>
                <a:gd name="connsiteY2" fmla="*/ 1376380 h 2750995"/>
                <a:gd name="connsiteX3" fmla="*/ 2740393 w 3642360"/>
                <a:gd name="connsiteY3" fmla="*/ 2750995 h 2750995"/>
                <a:gd name="connsiteX4" fmla="*/ 3642360 w 3642360"/>
                <a:gd name="connsiteY4" fmla="*/ 1371769 h 2750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2360" h="2750995">
                  <a:moveTo>
                    <a:pt x="0" y="1371769"/>
                  </a:moveTo>
                  <a:cubicBezTo>
                    <a:pt x="320040" y="686604"/>
                    <a:pt x="587275" y="-8709"/>
                    <a:pt x="928839" y="82"/>
                  </a:cubicBezTo>
                  <a:cubicBezTo>
                    <a:pt x="1270403" y="8873"/>
                    <a:pt x="1619116" y="889850"/>
                    <a:pt x="1832811" y="1376380"/>
                  </a:cubicBezTo>
                  <a:cubicBezTo>
                    <a:pt x="2046506" y="1862910"/>
                    <a:pt x="2362603" y="2752028"/>
                    <a:pt x="2740393" y="2750995"/>
                  </a:cubicBezTo>
                  <a:cubicBezTo>
                    <a:pt x="3118183" y="2749962"/>
                    <a:pt x="3498783" y="1704752"/>
                    <a:pt x="3642360" y="1371769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412" name="Charged Rod"/>
          <p:cNvGrpSpPr/>
          <p:nvPr/>
        </p:nvGrpSpPr>
        <p:grpSpPr>
          <a:xfrm>
            <a:off x="576296" y="2112504"/>
            <a:ext cx="2306100" cy="2305490"/>
            <a:chOff x="-11814" y="0"/>
            <a:chExt cx="2383790" cy="2383674"/>
          </a:xfrm>
        </p:grpSpPr>
        <p:sp>
          <p:nvSpPr>
            <p:cNvPr id="421" name="Text Box 9"/>
            <p:cNvSpPr txBox="1">
              <a:spLocks noChangeArrowheads="1"/>
            </p:cNvSpPr>
            <p:nvPr/>
          </p:nvSpPr>
          <p:spPr bwMode="auto">
            <a:xfrm>
              <a:off x="1492808" y="1000480"/>
              <a:ext cx="227915" cy="2597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i="1" dirty="0">
                  <a:solidFill>
                    <a:schemeClr val="bg1"/>
                  </a:solidFill>
                  <a:effectLst/>
                  <a:latin typeface="Times New Roman"/>
                  <a:ea typeface="Calibri"/>
                  <a:cs typeface="Times New Roman"/>
                </a:rPr>
                <a:t>P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sp>
          <p:nvSpPr>
            <p:cNvPr id="433" name="Oval 432"/>
            <p:cNvSpPr/>
            <p:nvPr/>
          </p:nvSpPr>
          <p:spPr>
            <a:xfrm>
              <a:off x="1573813" y="1209553"/>
              <a:ext cx="54598" cy="5461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434" name="Straight Arrow Connector 433"/>
            <p:cNvCxnSpPr/>
            <p:nvPr/>
          </p:nvCxnSpPr>
          <p:spPr>
            <a:xfrm flipH="1">
              <a:off x="358737" y="1238489"/>
              <a:ext cx="1893156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5" name="Text Box 9"/>
            <p:cNvSpPr txBox="1">
              <a:spLocks noChangeArrowheads="1"/>
            </p:cNvSpPr>
            <p:nvPr/>
          </p:nvSpPr>
          <p:spPr bwMode="auto">
            <a:xfrm>
              <a:off x="2144061" y="1174829"/>
              <a:ext cx="227915" cy="259714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000" i="1" dirty="0">
                  <a:solidFill>
                    <a:schemeClr val="bg1"/>
                  </a:solidFill>
                  <a:effectLst/>
                  <a:latin typeface="Times New Roman"/>
                  <a:ea typeface="Calibri"/>
                  <a:cs typeface="Times New Roman"/>
                </a:rPr>
                <a:t>x</a:t>
              </a:r>
              <a:endParaRPr lang="en-US" sz="1200" dirty="0">
                <a:solidFill>
                  <a:schemeClr val="bg1"/>
                </a:solidFill>
                <a:effectLst/>
                <a:latin typeface="Calibri"/>
                <a:ea typeface="Calibri"/>
                <a:cs typeface="Times New Roman"/>
              </a:endParaRPr>
            </a:p>
          </p:txBody>
        </p:sp>
        <p:cxnSp>
          <p:nvCxnSpPr>
            <p:cNvPr id="436" name="Straight Arrow Connector 435"/>
            <p:cNvCxnSpPr/>
            <p:nvPr/>
          </p:nvCxnSpPr>
          <p:spPr>
            <a:xfrm>
              <a:off x="567036" y="92598"/>
              <a:ext cx="0" cy="2291076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7" name="Rectangle 436"/>
            <p:cNvSpPr/>
            <p:nvPr/>
          </p:nvSpPr>
          <p:spPr>
            <a:xfrm>
              <a:off x="514961" y="329878"/>
              <a:ext cx="107926" cy="18205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438" name="Group 437"/>
            <p:cNvGrpSpPr/>
            <p:nvPr/>
          </p:nvGrpSpPr>
          <p:grpSpPr>
            <a:xfrm>
              <a:off x="572822" y="381480"/>
              <a:ext cx="591147" cy="288970"/>
              <a:chOff x="0" y="-23634"/>
              <a:chExt cx="591277" cy="288971"/>
            </a:xfrm>
          </p:grpSpPr>
          <p:sp>
            <p:nvSpPr>
              <p:cNvPr id="527" name="Text Box 9"/>
              <p:cNvSpPr txBox="1">
                <a:spLocks noChangeArrowheads="1"/>
              </p:cNvSpPr>
              <p:nvPr/>
            </p:nvSpPr>
            <p:spPr bwMode="auto">
              <a:xfrm>
                <a:off x="211666" y="-23634"/>
                <a:ext cx="379611" cy="2594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dQ</a:t>
                </a:r>
                <a:endParaRPr lang="en-US" sz="1200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p:cxnSp>
            <p:nvCxnSpPr>
              <p:cNvPr id="528" name="Straight Connector 527"/>
              <p:cNvCxnSpPr/>
              <p:nvPr/>
            </p:nvCxnSpPr>
            <p:spPr>
              <a:xfrm flipV="1">
                <a:off x="0" y="121356"/>
                <a:ext cx="283716" cy="143981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0" name="Straight Arrow Connector 439"/>
            <p:cNvCxnSpPr/>
            <p:nvPr/>
          </p:nvCxnSpPr>
          <p:spPr>
            <a:xfrm flipH="1">
              <a:off x="405025" y="329878"/>
              <a:ext cx="106656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Arrow Connector 440"/>
            <p:cNvCxnSpPr/>
            <p:nvPr/>
          </p:nvCxnSpPr>
          <p:spPr>
            <a:xfrm flipH="1">
              <a:off x="405025" y="2152887"/>
              <a:ext cx="106656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Rectangle 441"/>
            <p:cNvSpPr/>
            <p:nvPr/>
          </p:nvSpPr>
          <p:spPr>
            <a:xfrm>
              <a:off x="514961" y="590308"/>
              <a:ext cx="107926" cy="133350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chemeClr val="bg1">
                  <a:lumMod val="75000"/>
                </a:schemeClr>
              </a:bgClr>
            </a:patt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450" name="Straight Arrow Connector 449"/>
            <p:cNvCxnSpPr/>
            <p:nvPr/>
          </p:nvCxnSpPr>
          <p:spPr>
            <a:xfrm flipH="1" flipV="1">
              <a:off x="619111" y="665543"/>
              <a:ext cx="976343" cy="573403"/>
            </a:xfrm>
            <a:prstGeom prst="straightConnector1">
              <a:avLst/>
            </a:prstGeom>
            <a:ln w="9525">
              <a:solidFill>
                <a:schemeClr val="bg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/>
            <p:cNvCxnSpPr/>
            <p:nvPr/>
          </p:nvCxnSpPr>
          <p:spPr>
            <a:xfrm flipH="1" flipV="1">
              <a:off x="1596958" y="1238489"/>
              <a:ext cx="469233" cy="270722"/>
            </a:xfrm>
            <a:prstGeom prst="straightConnector1">
              <a:avLst/>
            </a:prstGeom>
            <a:ln w="19050">
              <a:solidFill>
                <a:schemeClr val="bg1"/>
              </a:solidFill>
              <a:headEnd type="stealth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0" name="Arc 459"/>
            <p:cNvSpPr/>
            <p:nvPr/>
          </p:nvSpPr>
          <p:spPr>
            <a:xfrm>
              <a:off x="1296081" y="931761"/>
              <a:ext cx="610101" cy="610234"/>
            </a:xfrm>
            <a:prstGeom prst="arc">
              <a:avLst>
                <a:gd name="adj1" fmla="val 202360"/>
                <a:gd name="adj2" fmla="val 1648242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08" name="Straight Arrow Connector 507"/>
            <p:cNvCxnSpPr/>
            <p:nvPr/>
          </p:nvCxnSpPr>
          <p:spPr>
            <a:xfrm flipH="1">
              <a:off x="306663" y="590308"/>
              <a:ext cx="185029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Arrow Connector 508"/>
            <p:cNvCxnSpPr/>
            <p:nvPr/>
          </p:nvCxnSpPr>
          <p:spPr>
            <a:xfrm flipH="1">
              <a:off x="306663" y="723417"/>
              <a:ext cx="185029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0" name="Straight Arrow Connector 509"/>
            <p:cNvCxnSpPr/>
            <p:nvPr/>
          </p:nvCxnSpPr>
          <p:spPr>
            <a:xfrm>
              <a:off x="428170" y="729204"/>
              <a:ext cx="0" cy="512373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1" name="Rectangle 510"/>
            <p:cNvSpPr/>
            <p:nvPr/>
          </p:nvSpPr>
          <p:spPr>
            <a:xfrm>
              <a:off x="341379" y="908612"/>
              <a:ext cx="150886" cy="126364"/>
            </a:xfrm>
            <a:prstGeom prst="rect">
              <a:avLst/>
            </a:prstGeom>
            <a:solidFill>
              <a:srgbClr val="000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sp>
          <p:nvSpPr>
            <p:cNvPr id="512" name="Arc 511"/>
            <p:cNvSpPr/>
            <p:nvPr/>
          </p:nvSpPr>
          <p:spPr>
            <a:xfrm>
              <a:off x="1296081" y="931761"/>
              <a:ext cx="610101" cy="610234"/>
            </a:xfrm>
            <a:prstGeom prst="arc">
              <a:avLst>
                <a:gd name="adj1" fmla="val 10820349"/>
                <a:gd name="adj2" fmla="val 12555812"/>
              </a:avLst>
            </a:prstGeom>
            <a:ln>
              <a:solidFill>
                <a:schemeClr val="bg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13" name="Straight Arrow Connector 512"/>
            <p:cNvCxnSpPr/>
            <p:nvPr/>
          </p:nvCxnSpPr>
          <p:spPr>
            <a:xfrm>
              <a:off x="428170" y="457199"/>
              <a:ext cx="0" cy="131092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Arrow Connector 513"/>
            <p:cNvCxnSpPr/>
            <p:nvPr/>
          </p:nvCxnSpPr>
          <p:spPr>
            <a:xfrm flipH="1">
              <a:off x="619111" y="1383172"/>
              <a:ext cx="984670" cy="0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5" name="Group 514"/>
            <p:cNvGrpSpPr/>
            <p:nvPr/>
          </p:nvGrpSpPr>
          <p:grpSpPr>
            <a:xfrm>
              <a:off x="-11814" y="0"/>
              <a:ext cx="2216670" cy="2231320"/>
              <a:chOff x="-11817" y="0"/>
              <a:chExt cx="2217156" cy="2231324"/>
            </a:xfrm>
          </p:grpSpPr>
          <p:sp>
            <p:nvSpPr>
              <p:cNvPr id="517" name="Text Box 9"/>
              <p:cNvSpPr txBox="1">
                <a:spLocks noChangeArrowheads="1"/>
              </p:cNvSpPr>
              <p:nvPr/>
            </p:nvSpPr>
            <p:spPr bwMode="auto">
              <a:xfrm>
                <a:off x="341454" y="0"/>
                <a:ext cx="227965" cy="25971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y</a:t>
                </a:r>
                <a:endParaRPr lang="en-US" sz="120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8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-11817" y="2021139"/>
                    <a:ext cx="520700" cy="2101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−</m:t>
                          </m:r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/2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518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-11817" y="2021139"/>
                    <a:ext cx="520700" cy="210185"/>
                  </a:xfrm>
                  <a:prstGeom prst="rect">
                    <a:avLst/>
                  </a:prstGeom>
                  <a:blipFill rotWithShape="1">
                    <a:blip r:embed="rId31"/>
                    <a:stretch>
                      <a:fillRect b="-26471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19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994" y="190254"/>
                    <a:ext cx="422404" cy="2101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𝐿</m:t>
                          </m:r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/2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519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7994" y="190254"/>
                    <a:ext cx="422404" cy="210185"/>
                  </a:xfrm>
                  <a:prstGeom prst="rect">
                    <a:avLst/>
                  </a:prstGeom>
                  <a:blipFill rotWithShape="1">
                    <a:blip r:embed="rId32"/>
                    <a:stretch>
                      <a:fillRect b="-30303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44684" y="1097018"/>
                    <a:ext cx="308610" cy="2101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0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520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44684" y="1097018"/>
                    <a:ext cx="308610" cy="210185"/>
                  </a:xfrm>
                  <a:prstGeom prst="rect">
                    <a:avLst/>
                  </a:prstGeom>
                  <a:blipFill rotWithShape="1">
                    <a:blip r:embed="rId33"/>
                    <a:stretch>
                      <a:fillRect b="-12121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1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776714" y="1481560"/>
                    <a:ext cx="428625" cy="2400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</m:ctrlPr>
                            </m:accPr>
                            <m:e>
                              <m:r>
                                <a:rPr lang="en-US" sz="10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/>
                                  <a:ea typeface="Calibri"/>
                                  <a:cs typeface="Times New Roman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 xmlns="">
              <p:sp>
                <p:nvSpPr>
                  <p:cNvPr id="521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776714" y="1481560"/>
                    <a:ext cx="428625" cy="240030"/>
                  </a:xfrm>
                  <a:prstGeom prst="rect">
                    <a:avLst/>
                  </a:prstGeom>
                  <a:blipFill rotWithShape="1">
                    <a:blip r:embed="rId35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2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8351" y="506710"/>
                    <a:ext cx="374650" cy="2571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𝑑𝑦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522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8351" y="506710"/>
                    <a:ext cx="374650" cy="257104"/>
                  </a:xfrm>
                  <a:prstGeom prst="rect">
                    <a:avLst/>
                  </a:prstGeom>
                  <a:blipFill rotWithShape="1">
                    <a:blip r:embed="rId36"/>
                    <a:stretch>
                      <a:fillRect b="-4878"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3" name="Text Box 9"/>
              <p:cNvSpPr txBox="1">
                <a:spLocks noChangeArrowheads="1"/>
              </p:cNvSpPr>
              <p:nvPr/>
            </p:nvSpPr>
            <p:spPr bwMode="auto">
              <a:xfrm>
                <a:off x="314364" y="813681"/>
                <a:ext cx="169689" cy="259715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y</a:t>
                </a:r>
                <a:endParaRPr lang="en-US" sz="1200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4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831134" y="1199585"/>
                    <a:ext cx="270511" cy="2400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𝜃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524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831134" y="1199585"/>
                    <a:ext cx="270511" cy="240030"/>
                  </a:xfrm>
                  <a:prstGeom prst="rect">
                    <a:avLst/>
                  </a:prstGeom>
                  <a:blipFill rotWithShape="1">
                    <a:blip r:embed="rId37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25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116957" y="1008117"/>
                    <a:ext cx="270510" cy="240030"/>
                  </a:xfrm>
                  <a:prstGeom prst="rect">
                    <a:avLst/>
                  </a:prstGeom>
                  <a:noFill/>
                  <a:ln>
                    <a:noFill/>
                  </a:ln>
                  <a:extLst/>
                </p:spPr>
                <p:txBody>
                  <a:bodyPr rot="0" vert="horz" wrap="square" lIns="91440" tIns="45720" rIns="91440" bIns="45720" anchor="t" anchorCtr="0" upright="1">
                    <a:noAutofit/>
                  </a:bodyPr>
                  <a:lstStyle/>
                  <a:p>
                    <a:pPr marL="0" marR="0">
                      <a:lnSpc>
                        <a:spcPct val="115000"/>
                      </a:lnSpc>
                      <a:spcBef>
                        <a:spcPts val="0"/>
                      </a:spcBef>
                      <a:spcAft>
                        <a:spcPts val="100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smtClean="0">
                              <a:solidFill>
                                <a:schemeClr val="bg1"/>
                              </a:solidFill>
                              <a:effectLst/>
                              <a:latin typeface="Cambria Math"/>
                              <a:ea typeface="Calibri"/>
                              <a:cs typeface="Times New Roman"/>
                            </a:rPr>
                            <m:t>𝜃</m:t>
                          </m:r>
                        </m:oMath>
                      </m:oMathPara>
                    </a14:m>
                    <a:endParaRPr lang="en-US" sz="1200" dirty="0">
                      <a:solidFill>
                        <a:schemeClr val="bg1"/>
                      </a:solidFill>
                      <a:effectLst/>
                      <a:latin typeface="Calibri"/>
                      <a:ea typeface="Calibri"/>
                      <a:cs typeface="Times New Roman"/>
                    </a:endParaRPr>
                  </a:p>
                </p:txBody>
              </p:sp>
            </mc:Choice>
            <mc:Fallback>
              <p:sp>
                <p:nvSpPr>
                  <p:cNvPr id="525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116957" y="1008117"/>
                    <a:ext cx="270510" cy="240030"/>
                  </a:xfrm>
                  <a:prstGeom prst="rect">
                    <a:avLst/>
                  </a:prstGeom>
                  <a:blipFill rotWithShape="1">
                    <a:blip r:embed="rId38"/>
                    <a:stretch>
                      <a:fillRect/>
                    </a:stretch>
                  </a:blipFill>
                  <a:ln>
                    <a:noFill/>
                  </a:ln>
                  <a:extLst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6" name="Text Box 9"/>
              <p:cNvSpPr txBox="1">
                <a:spLocks noChangeArrowheads="1"/>
              </p:cNvSpPr>
              <p:nvPr/>
            </p:nvSpPr>
            <p:spPr bwMode="auto">
              <a:xfrm>
                <a:off x="1018573" y="1279245"/>
                <a:ext cx="227330" cy="226695"/>
              </a:xfrm>
              <a:prstGeom prst="rect">
                <a:avLst/>
              </a:prstGeom>
              <a:solidFill>
                <a:srgbClr val="0000A0"/>
              </a:solidFill>
              <a:ln w="9525">
                <a:noFill/>
                <a:miter lim="800000"/>
                <a:headEnd/>
                <a:tailEnd/>
              </a:ln>
              <a:extLst/>
            </p:spPr>
            <p:txBody>
              <a:bodyPr rot="0" vert="horz" wrap="square" lIns="91440" tIns="0" rIns="91440" bIns="45720" anchor="t" anchorCtr="0" upright="1">
                <a:no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:r>
                  <a:rPr lang="en-US" sz="1000" i="1" dirty="0">
                    <a:solidFill>
                      <a:schemeClr val="bg1"/>
                    </a:solidFill>
                    <a:effectLst/>
                    <a:latin typeface="Times New Roman"/>
                    <a:ea typeface="Calibri"/>
                    <a:cs typeface="Times New Roman"/>
                  </a:rPr>
                  <a:t>x</a:t>
                </a:r>
                <a:endParaRPr lang="en-US" sz="1200" dirty="0">
                  <a:solidFill>
                    <a:schemeClr val="bg1"/>
                  </a:solidFill>
                  <a:effectLst/>
                  <a:latin typeface="Calibri"/>
                  <a:ea typeface="Calibri"/>
                  <a:cs typeface="Times New Roman"/>
                </a:endParaRPr>
              </a:p>
            </p:txBody>
          </p:sp>
        </p:grpSp>
        <p:cxnSp>
          <p:nvCxnSpPr>
            <p:cNvPr id="516" name="Straight Arrow Connector 515"/>
            <p:cNvCxnSpPr/>
            <p:nvPr/>
          </p:nvCxnSpPr>
          <p:spPr>
            <a:xfrm flipV="1">
              <a:off x="1603094" y="1261641"/>
              <a:ext cx="0" cy="166253"/>
            </a:xfrm>
            <a:prstGeom prst="straightConnector1">
              <a:avLst/>
            </a:prstGeom>
            <a:ln w="9525">
              <a:solidFill>
                <a:schemeClr val="bg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Picture 3" descr="C:\Users\mtrawick\Desktop\github\132\StudentGuideModule2\132_front_pages\capacitor2_on_blue_background.tif"/>
          <p:cNvPicPr>
            <a:picLocks noChangeAspect="1" noChangeArrowheads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9423" y="5679826"/>
            <a:ext cx="1194182" cy="1198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066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1009</TotalTime>
  <Words>135</Words>
  <Application>Microsoft Office PowerPoint</Application>
  <PresentationFormat>Custom</PresentationFormat>
  <Paragraphs>83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Matt Trawick</cp:lastModifiedBy>
  <cp:revision>65</cp:revision>
  <cp:lastPrinted>2016-04-25T19:10:11Z</cp:lastPrinted>
  <dcterms:created xsi:type="dcterms:W3CDTF">2006-08-16T00:00:00Z</dcterms:created>
  <dcterms:modified xsi:type="dcterms:W3CDTF">2016-04-25T20:36:43Z</dcterms:modified>
</cp:coreProperties>
</file>