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  <a:srgbClr val="FFFF7F"/>
    <a:srgbClr val="0000B4"/>
    <a:srgbClr val="00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10" y="-202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9" Type="http://schemas.openxmlformats.org/officeDocument/2006/relationships/image" Target="../media/image17.tiff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2" descr="C:\Users\mtrawick\Desktop\github\132\StudentGuideModule2\132_front_pages\induction_se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98" y="7532436"/>
            <a:ext cx="2826753" cy="17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2" y="5032125"/>
            <a:ext cx="4038403" cy="19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51745"/>
            <a:ext cx="1881860" cy="2107564"/>
            <a:chOff x="3059395" y="4064793"/>
            <a:chExt cx="1881860" cy="210756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4143058" y="406479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72846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light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rPr>
                    <a:t>Laser</a:t>
                  </a: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rPr>
                    <a:t>beam</a:t>
                  </a: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" name="source"/>
          <p:cNvGrpSpPr/>
          <p:nvPr/>
        </p:nvGrpSpPr>
        <p:grpSpPr>
          <a:xfrm>
            <a:off x="2415431" y="698334"/>
            <a:ext cx="861695" cy="1082858"/>
            <a:chOff x="1492817" y="6019800"/>
            <a:chExt cx="861695" cy="1082858"/>
          </a:xfrm>
        </p:grpSpPr>
        <p:grpSp>
          <p:nvGrpSpPr>
            <p:cNvPr id="303" name="Group 302"/>
            <p:cNvGrpSpPr/>
            <p:nvPr/>
          </p:nvGrpSpPr>
          <p:grpSpPr>
            <a:xfrm>
              <a:off x="1591877" y="6019800"/>
              <a:ext cx="762635" cy="1009016"/>
              <a:chOff x="0" y="0"/>
              <a:chExt cx="1312563" cy="1737371"/>
            </a:xfrm>
          </p:grpSpPr>
          <p:grpSp>
            <p:nvGrpSpPr>
              <p:cNvPr id="332" name="Group 331"/>
              <p:cNvGrpSpPr/>
              <p:nvPr/>
            </p:nvGrpSpPr>
            <p:grpSpPr>
              <a:xfrm rot="968886">
                <a:off x="388002" y="14829"/>
                <a:ext cx="924561" cy="476886"/>
                <a:chOff x="0" y="0"/>
                <a:chExt cx="924947" cy="477321"/>
              </a:xfrm>
            </p:grpSpPr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0" y="161365"/>
                  <a:ext cx="775546" cy="257386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833718" y="0"/>
                  <a:ext cx="88053" cy="240453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Freeform 348"/>
                <p:cNvSpPr/>
                <p:nvPr/>
              </p:nvSpPr>
              <p:spPr>
                <a:xfrm>
                  <a:off x="757607" y="60"/>
                  <a:ext cx="88372" cy="172720"/>
                </a:xfrm>
                <a:custGeom>
                  <a:avLst/>
                  <a:gdLst>
                    <a:gd name="connsiteX0" fmla="*/ 0 w 88372"/>
                    <a:gd name="connsiteY0" fmla="*/ 172720 h 172720"/>
                    <a:gd name="connsiteX1" fmla="*/ 16934 w 88372"/>
                    <a:gd name="connsiteY1" fmla="*/ 165947 h 172720"/>
                    <a:gd name="connsiteX2" fmla="*/ 27094 w 88372"/>
                    <a:gd name="connsiteY2" fmla="*/ 145627 h 172720"/>
                    <a:gd name="connsiteX3" fmla="*/ 37254 w 88372"/>
                    <a:gd name="connsiteY3" fmla="*/ 135467 h 172720"/>
                    <a:gd name="connsiteX4" fmla="*/ 54187 w 88372"/>
                    <a:gd name="connsiteY4" fmla="*/ 115147 h 172720"/>
                    <a:gd name="connsiteX5" fmla="*/ 57574 w 88372"/>
                    <a:gd name="connsiteY5" fmla="*/ 104987 h 172720"/>
                    <a:gd name="connsiteX6" fmla="*/ 71120 w 88372"/>
                    <a:gd name="connsiteY6" fmla="*/ 84667 h 172720"/>
                    <a:gd name="connsiteX7" fmla="*/ 81280 w 88372"/>
                    <a:gd name="connsiteY7" fmla="*/ 64347 h 172720"/>
                    <a:gd name="connsiteX8" fmla="*/ 84667 w 88372"/>
                    <a:gd name="connsiteY8" fmla="*/ 54187 h 172720"/>
                    <a:gd name="connsiteX9" fmla="*/ 88054 w 88372"/>
                    <a:gd name="connsiteY9" fmla="*/ 0 h 17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372" h="172720">
                      <a:moveTo>
                        <a:pt x="0" y="172720"/>
                      </a:moveTo>
                      <a:cubicBezTo>
                        <a:pt x="5645" y="170462"/>
                        <a:pt x="11987" y="169481"/>
                        <a:pt x="16934" y="165947"/>
                      </a:cubicBezTo>
                      <a:cubicBezTo>
                        <a:pt x="27105" y="158682"/>
                        <a:pt x="21176" y="154504"/>
                        <a:pt x="27094" y="145627"/>
                      </a:cubicBezTo>
                      <a:cubicBezTo>
                        <a:pt x="29751" y="141642"/>
                        <a:pt x="34188" y="139146"/>
                        <a:pt x="37254" y="135467"/>
                      </a:cubicBezTo>
                      <a:cubicBezTo>
                        <a:pt x="60829" y="107177"/>
                        <a:pt x="24504" y="144830"/>
                        <a:pt x="54187" y="115147"/>
                      </a:cubicBezTo>
                      <a:cubicBezTo>
                        <a:pt x="55316" y="111760"/>
                        <a:pt x="55840" y="108108"/>
                        <a:pt x="57574" y="104987"/>
                      </a:cubicBezTo>
                      <a:cubicBezTo>
                        <a:pt x="61527" y="97871"/>
                        <a:pt x="68546" y="92390"/>
                        <a:pt x="71120" y="84667"/>
                      </a:cubicBezTo>
                      <a:cubicBezTo>
                        <a:pt x="79633" y="59129"/>
                        <a:pt x="68150" y="90608"/>
                        <a:pt x="81280" y="64347"/>
                      </a:cubicBezTo>
                      <a:cubicBezTo>
                        <a:pt x="82877" y="61154"/>
                        <a:pt x="83538" y="57574"/>
                        <a:pt x="84667" y="54187"/>
                      </a:cubicBezTo>
                      <a:cubicBezTo>
                        <a:pt x="89910" y="22732"/>
                        <a:pt x="88054" y="40734"/>
                        <a:pt x="88054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>
                  <a:off x="752227" y="172183"/>
                  <a:ext cx="172720" cy="64347"/>
                </a:xfrm>
                <a:custGeom>
                  <a:avLst/>
                  <a:gdLst>
                    <a:gd name="connsiteX0" fmla="*/ 172720 w 172720"/>
                    <a:gd name="connsiteY0" fmla="*/ 64347 h 64347"/>
                    <a:gd name="connsiteX1" fmla="*/ 165946 w 172720"/>
                    <a:gd name="connsiteY1" fmla="*/ 47414 h 64347"/>
                    <a:gd name="connsiteX2" fmla="*/ 162560 w 172720"/>
                    <a:gd name="connsiteY2" fmla="*/ 37254 h 64347"/>
                    <a:gd name="connsiteX3" fmla="*/ 142240 w 172720"/>
                    <a:gd name="connsiteY3" fmla="*/ 30480 h 64347"/>
                    <a:gd name="connsiteX4" fmla="*/ 135466 w 172720"/>
                    <a:gd name="connsiteY4" fmla="*/ 23707 h 64347"/>
                    <a:gd name="connsiteX5" fmla="*/ 115146 w 172720"/>
                    <a:gd name="connsiteY5" fmla="*/ 20320 h 64347"/>
                    <a:gd name="connsiteX6" fmla="*/ 98213 w 172720"/>
                    <a:gd name="connsiteY6" fmla="*/ 16934 h 64347"/>
                    <a:gd name="connsiteX7" fmla="*/ 88053 w 172720"/>
                    <a:gd name="connsiteY7" fmla="*/ 10160 h 64347"/>
                    <a:gd name="connsiteX8" fmla="*/ 64346 w 172720"/>
                    <a:gd name="connsiteY8" fmla="*/ 6774 h 64347"/>
                    <a:gd name="connsiteX9" fmla="*/ 23706 w 172720"/>
                    <a:gd name="connsiteY9" fmla="*/ 0 h 64347"/>
                    <a:gd name="connsiteX10" fmla="*/ 0 w 172720"/>
                    <a:gd name="connsiteY10" fmla="*/ 3387 h 64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2720" h="64347">
                      <a:moveTo>
                        <a:pt x="172720" y="64347"/>
                      </a:moveTo>
                      <a:cubicBezTo>
                        <a:pt x="170462" y="58703"/>
                        <a:pt x="168081" y="53106"/>
                        <a:pt x="165946" y="47414"/>
                      </a:cubicBezTo>
                      <a:cubicBezTo>
                        <a:pt x="164693" y="44072"/>
                        <a:pt x="165465" y="39329"/>
                        <a:pt x="162560" y="37254"/>
                      </a:cubicBezTo>
                      <a:cubicBezTo>
                        <a:pt x="156750" y="33104"/>
                        <a:pt x="142240" y="30480"/>
                        <a:pt x="142240" y="30480"/>
                      </a:cubicBezTo>
                      <a:cubicBezTo>
                        <a:pt x="139982" y="28222"/>
                        <a:pt x="138456" y="24828"/>
                        <a:pt x="135466" y="23707"/>
                      </a:cubicBezTo>
                      <a:cubicBezTo>
                        <a:pt x="129036" y="21296"/>
                        <a:pt x="121902" y="21548"/>
                        <a:pt x="115146" y="20320"/>
                      </a:cubicBezTo>
                      <a:cubicBezTo>
                        <a:pt x="109483" y="19290"/>
                        <a:pt x="103857" y="18063"/>
                        <a:pt x="98213" y="16934"/>
                      </a:cubicBezTo>
                      <a:cubicBezTo>
                        <a:pt x="94826" y="14676"/>
                        <a:pt x="91952" y="11330"/>
                        <a:pt x="88053" y="10160"/>
                      </a:cubicBezTo>
                      <a:cubicBezTo>
                        <a:pt x="80407" y="7866"/>
                        <a:pt x="72259" y="7829"/>
                        <a:pt x="64346" y="6774"/>
                      </a:cubicBezTo>
                      <a:cubicBezTo>
                        <a:pt x="30375" y="2245"/>
                        <a:pt x="47238" y="5883"/>
                        <a:pt x="23706" y="0"/>
                      </a:cubicBezTo>
                      <a:lnTo>
                        <a:pt x="0" y="3387"/>
                      </a:ln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1" name="Straight Connector 350"/>
                <p:cNvCxnSpPr/>
                <p:nvPr/>
              </p:nvCxnSpPr>
              <p:spPr>
                <a:xfrm flipV="1">
                  <a:off x="311972" y="392654"/>
                  <a:ext cx="250614" cy="84667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2" name="Arc 351"/>
                <p:cNvSpPr/>
                <p:nvPr/>
              </p:nvSpPr>
              <p:spPr>
                <a:xfrm>
                  <a:off x="441063" y="258184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3" name="Arc 352"/>
                <p:cNvSpPr/>
                <p:nvPr/>
              </p:nvSpPr>
              <p:spPr>
                <a:xfrm rot="10800000">
                  <a:off x="231289" y="322730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396240" cy="396240"/>
                <a:chOff x="0" y="0"/>
                <a:chExt cx="396240" cy="39624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0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296562" y="128511"/>
                  <a:ext cx="35028" cy="30558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6" name="Freeform 345"/>
                <p:cNvSpPr/>
                <p:nvPr/>
              </p:nvSpPr>
              <p:spPr>
                <a:xfrm>
                  <a:off x="227365" y="259492"/>
                  <a:ext cx="128905" cy="53975"/>
                </a:xfrm>
                <a:custGeom>
                  <a:avLst/>
                  <a:gdLst>
                    <a:gd name="connsiteX0" fmla="*/ 129108 w 129108"/>
                    <a:gd name="connsiteY0" fmla="*/ 37652 h 54035"/>
                    <a:gd name="connsiteX1" fmla="*/ 102214 w 129108"/>
                    <a:gd name="connsiteY1" fmla="*/ 43031 h 54035"/>
                    <a:gd name="connsiteX2" fmla="*/ 86077 w 129108"/>
                    <a:gd name="connsiteY2" fmla="*/ 53788 h 54035"/>
                    <a:gd name="connsiteX3" fmla="*/ 26910 w 129108"/>
                    <a:gd name="connsiteY3" fmla="*/ 48409 h 54035"/>
                    <a:gd name="connsiteX4" fmla="*/ 5395 w 129108"/>
                    <a:gd name="connsiteY4" fmla="*/ 43031 h 54035"/>
                    <a:gd name="connsiteX5" fmla="*/ 16 w 129108"/>
                    <a:gd name="connsiteY5" fmla="*/ 0 h 54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108" h="54035">
                      <a:moveTo>
                        <a:pt x="129108" y="37652"/>
                      </a:moveTo>
                      <a:cubicBezTo>
                        <a:pt x="120143" y="39445"/>
                        <a:pt x="110774" y="39821"/>
                        <a:pt x="102214" y="43031"/>
                      </a:cubicBezTo>
                      <a:cubicBezTo>
                        <a:pt x="96161" y="45301"/>
                        <a:pt x="92525" y="53327"/>
                        <a:pt x="86077" y="53788"/>
                      </a:cubicBezTo>
                      <a:cubicBezTo>
                        <a:pt x="66324" y="55199"/>
                        <a:pt x="46632" y="50202"/>
                        <a:pt x="26910" y="48409"/>
                      </a:cubicBezTo>
                      <a:cubicBezTo>
                        <a:pt x="19738" y="46616"/>
                        <a:pt x="9692" y="49046"/>
                        <a:pt x="5395" y="43031"/>
                      </a:cubicBezTo>
                      <a:cubicBezTo>
                        <a:pt x="-574" y="34675"/>
                        <a:pt x="16" y="12637"/>
                        <a:pt x="16" y="0"/>
                      </a:cubicBezTo>
                    </a:path>
                  </a:pathLst>
                </a:cu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200180" y="185352"/>
                <a:ext cx="628185" cy="593656"/>
                <a:chOff x="0" y="0"/>
                <a:chExt cx="628185" cy="593656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0" y="368231"/>
                  <a:ext cx="511175" cy="2254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V="1">
                  <a:off x="511570" y="130981"/>
                  <a:ext cx="81915" cy="46164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41" name="Freeform 340"/>
                <p:cNvSpPr/>
                <p:nvPr/>
              </p:nvSpPr>
              <p:spPr>
                <a:xfrm>
                  <a:off x="523926" y="17299"/>
                  <a:ext cx="63741" cy="101638"/>
                </a:xfrm>
                <a:custGeom>
                  <a:avLst/>
                  <a:gdLst>
                    <a:gd name="connsiteX0" fmla="*/ 63741 w 63741"/>
                    <a:gd name="connsiteY0" fmla="*/ 101638 h 101638"/>
                    <a:gd name="connsiteX1" fmla="*/ 24214 w 63741"/>
                    <a:gd name="connsiteY1" fmla="*/ 1502 h 101638"/>
                    <a:gd name="connsiteX2" fmla="*/ 3133 w 63741"/>
                    <a:gd name="connsiteY2" fmla="*/ 41029 h 101638"/>
                    <a:gd name="connsiteX3" fmla="*/ 497 w 63741"/>
                    <a:gd name="connsiteY3" fmla="*/ 35759 h 10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741" h="101638">
                      <a:moveTo>
                        <a:pt x="63741" y="101638"/>
                      </a:moveTo>
                      <a:cubicBezTo>
                        <a:pt x="49028" y="56620"/>
                        <a:pt x="34315" y="11603"/>
                        <a:pt x="24214" y="1502"/>
                      </a:cubicBezTo>
                      <a:cubicBezTo>
                        <a:pt x="14113" y="-8599"/>
                        <a:pt x="7086" y="35319"/>
                        <a:pt x="3133" y="41029"/>
                      </a:cubicBezTo>
                      <a:cubicBezTo>
                        <a:pt x="-820" y="46738"/>
                        <a:pt x="-162" y="41248"/>
                        <a:pt x="497" y="35759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2" name="Freeform 341"/>
                <p:cNvSpPr/>
                <p:nvPr/>
              </p:nvSpPr>
              <p:spPr>
                <a:xfrm>
                  <a:off x="585710" y="0"/>
                  <a:ext cx="42475" cy="118986"/>
                </a:xfrm>
                <a:custGeom>
                  <a:avLst/>
                  <a:gdLst>
                    <a:gd name="connsiteX0" fmla="*/ 15811 w 42475"/>
                    <a:gd name="connsiteY0" fmla="*/ 118986 h 118986"/>
                    <a:gd name="connsiteX1" fmla="*/ 42163 w 42475"/>
                    <a:gd name="connsiteY1" fmla="*/ 3039 h 118986"/>
                    <a:gd name="connsiteX2" fmla="*/ 0 w 42475"/>
                    <a:gd name="connsiteY2" fmla="*/ 45201 h 118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475" h="118986">
                      <a:moveTo>
                        <a:pt x="15811" y="118986"/>
                      </a:moveTo>
                      <a:cubicBezTo>
                        <a:pt x="30304" y="67161"/>
                        <a:pt x="44798" y="15336"/>
                        <a:pt x="42163" y="3039"/>
                      </a:cubicBezTo>
                      <a:cubicBezTo>
                        <a:pt x="39528" y="-9259"/>
                        <a:pt x="19764" y="17971"/>
                        <a:pt x="0" y="45201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>
                  <a:off x="528869" y="79083"/>
                  <a:ext cx="65112" cy="47433"/>
                </a:xfrm>
                <a:custGeom>
                  <a:avLst/>
                  <a:gdLst>
                    <a:gd name="connsiteX0" fmla="*/ 65112 w 65112"/>
                    <a:gd name="connsiteY0" fmla="*/ 47433 h 47433"/>
                    <a:gd name="connsiteX1" fmla="*/ 1869 w 65112"/>
                    <a:gd name="connsiteY1" fmla="*/ 28987 h 47433"/>
                    <a:gd name="connsiteX2" fmla="*/ 22950 w 65112"/>
                    <a:gd name="connsiteY2" fmla="*/ 0 h 47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112" h="47433">
                      <a:moveTo>
                        <a:pt x="65112" y="47433"/>
                      </a:moveTo>
                      <a:cubicBezTo>
                        <a:pt x="37004" y="42162"/>
                        <a:pt x="8896" y="36892"/>
                        <a:pt x="1869" y="28987"/>
                      </a:cubicBezTo>
                      <a:cubicBezTo>
                        <a:pt x="-5158" y="21081"/>
                        <a:pt x="8896" y="10540"/>
                        <a:pt x="22950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69198" y="422601"/>
                <a:ext cx="410127" cy="1314770"/>
                <a:chOff x="0" y="0"/>
                <a:chExt cx="410127" cy="1314770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119641" y="0"/>
                  <a:ext cx="10160" cy="835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28187" y="811850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0" y="837488"/>
                  <a:ext cx="134034" cy="46355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04" name="Group 303"/>
            <p:cNvGrpSpPr/>
            <p:nvPr/>
          </p:nvGrpSpPr>
          <p:grpSpPr>
            <a:xfrm>
              <a:off x="1492817" y="7011036"/>
              <a:ext cx="516891" cy="91622"/>
              <a:chOff x="0" y="0"/>
              <a:chExt cx="890009" cy="146781"/>
            </a:xfrm>
          </p:grpSpPr>
          <p:cxnSp>
            <p:nvCxnSpPr>
              <p:cNvPr id="327" name="Straight Connector 326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1" name="v_s label"/>
          <p:cNvGrpSpPr/>
          <p:nvPr/>
        </p:nvGrpSpPr>
        <p:grpSpPr>
          <a:xfrm>
            <a:off x="3042176" y="1307934"/>
            <a:ext cx="547438" cy="453390"/>
            <a:chOff x="2119562" y="6629400"/>
            <a:chExt cx="547438" cy="453390"/>
          </a:xfrm>
        </p:grpSpPr>
        <p:cxnSp>
          <p:nvCxnSpPr>
            <p:cNvPr id="306" name="Straight Arrow Connector 305"/>
            <p:cNvCxnSpPr/>
            <p:nvPr/>
          </p:nvCxnSpPr>
          <p:spPr>
            <a:xfrm>
              <a:off x="2119562" y="6937375"/>
              <a:ext cx="4038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 Box 77"/>
                <p:cNvSpPr txBox="1"/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9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7" name="observer"/>
          <p:cNvGrpSpPr/>
          <p:nvPr/>
        </p:nvGrpSpPr>
        <p:grpSpPr>
          <a:xfrm>
            <a:off x="4945975" y="700874"/>
            <a:ext cx="704850" cy="1084763"/>
            <a:chOff x="5638733" y="6049010"/>
            <a:chExt cx="704850" cy="1084763"/>
          </a:xfrm>
        </p:grpSpPr>
        <p:grpSp>
          <p:nvGrpSpPr>
            <p:cNvPr id="302" name="Group 301"/>
            <p:cNvGrpSpPr/>
            <p:nvPr/>
          </p:nvGrpSpPr>
          <p:grpSpPr>
            <a:xfrm>
              <a:off x="5638733" y="6049010"/>
              <a:ext cx="698499" cy="1029334"/>
              <a:chOff x="0" y="0"/>
              <a:chExt cx="1085682" cy="1597728"/>
            </a:xfrm>
          </p:grpSpPr>
          <p:grpSp>
            <p:nvGrpSpPr>
              <p:cNvPr id="354" name="Group 353"/>
              <p:cNvGrpSpPr/>
              <p:nvPr/>
            </p:nvGrpSpPr>
            <p:grpSpPr>
              <a:xfrm>
                <a:off x="434958" y="405301"/>
                <a:ext cx="514247" cy="1192427"/>
                <a:chOff x="0" y="0"/>
                <a:chExt cx="514247" cy="1192427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0" y="0"/>
                  <a:ext cx="236855" cy="708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232307" y="689507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17300" y="684565"/>
                  <a:ext cx="217805" cy="48577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45810" y="0"/>
                <a:ext cx="512882" cy="396240"/>
                <a:chOff x="0" y="0"/>
                <a:chExt cx="512882" cy="39624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61784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8" name="Arc 367"/>
                <p:cNvSpPr/>
                <p:nvPr/>
              </p:nvSpPr>
              <p:spPr>
                <a:xfrm rot="518123">
                  <a:off x="158167" y="165580"/>
                  <a:ext cx="220345" cy="177800"/>
                </a:xfrm>
                <a:prstGeom prst="arc">
                  <a:avLst>
                    <a:gd name="adj1" fmla="val 21117032"/>
                    <a:gd name="adj2" fmla="val 10200786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9" name="Arc 368"/>
                <p:cNvSpPr/>
                <p:nvPr/>
              </p:nvSpPr>
              <p:spPr>
                <a:xfrm rot="518123">
                  <a:off x="0" y="138395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0" name="Arc 369"/>
                <p:cNvSpPr/>
                <p:nvPr/>
              </p:nvSpPr>
              <p:spPr>
                <a:xfrm rot="21081877" flipH="1">
                  <a:off x="375646" y="130981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1" name="Freeform 370"/>
                <p:cNvSpPr/>
                <p:nvPr/>
              </p:nvSpPr>
              <p:spPr>
                <a:xfrm>
                  <a:off x="190294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>
                <a:xfrm>
                  <a:off x="306448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0" y="212536"/>
                <a:ext cx="512377" cy="413196"/>
                <a:chOff x="0" y="0"/>
                <a:chExt cx="512377" cy="413196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 flipH="1" flipV="1">
                  <a:off x="2472" y="395416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H="1">
                  <a:off x="0" y="86497"/>
                  <a:ext cx="128270" cy="3098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0982" y="0"/>
                  <a:ext cx="0" cy="87406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33453" y="42013"/>
                  <a:ext cx="34290" cy="41014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H="1">
                  <a:off x="138396" y="71669"/>
                  <a:ext cx="53975" cy="17145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504156" y="583239"/>
                <a:ext cx="581526" cy="101359"/>
                <a:chOff x="0" y="0"/>
                <a:chExt cx="581526" cy="101359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 flipH="1" flipV="1">
                  <a:off x="0" y="34599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H="1">
                  <a:off x="501684" y="0"/>
                  <a:ext cx="77416" cy="56081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 flipH="1" flipV="1">
                  <a:off x="506627" y="54369"/>
                  <a:ext cx="53340" cy="46990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>
                  <a:off x="506627" y="54369"/>
                  <a:ext cx="74899" cy="217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10" name="Group 309"/>
            <p:cNvGrpSpPr/>
            <p:nvPr/>
          </p:nvGrpSpPr>
          <p:grpSpPr>
            <a:xfrm>
              <a:off x="5826692" y="7042151"/>
              <a:ext cx="516891" cy="91622"/>
              <a:chOff x="0" y="0"/>
              <a:chExt cx="890009" cy="146781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0" name="v_o label"/>
          <p:cNvGrpSpPr/>
          <p:nvPr/>
        </p:nvGrpSpPr>
        <p:grpSpPr>
          <a:xfrm>
            <a:off x="4504014" y="1311744"/>
            <a:ext cx="605790" cy="453390"/>
            <a:chOff x="5196772" y="6438900"/>
            <a:chExt cx="605790" cy="453390"/>
          </a:xfrm>
        </p:grpSpPr>
        <p:cxnSp>
          <p:nvCxnSpPr>
            <p:cNvPr id="311" name="Straight Arrow Connector 310"/>
            <p:cNvCxnSpPr/>
            <p:nvPr/>
          </p:nvCxnSpPr>
          <p:spPr>
            <a:xfrm flipH="1">
              <a:off x="5348537" y="6737985"/>
              <a:ext cx="4540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 Box 10"/>
                <p:cNvSpPr txBox="1"/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1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5" name="waves and lambda label"/>
          <p:cNvGrpSpPr/>
          <p:nvPr/>
        </p:nvGrpSpPr>
        <p:grpSpPr>
          <a:xfrm>
            <a:off x="3356032" y="563714"/>
            <a:ext cx="1452782" cy="1071245"/>
            <a:chOff x="3090477" y="5885180"/>
            <a:chExt cx="1452782" cy="1071245"/>
          </a:xfrm>
        </p:grpSpPr>
        <p:grpSp>
          <p:nvGrpSpPr>
            <p:cNvPr id="384" name="waves"/>
            <p:cNvGrpSpPr/>
            <p:nvPr/>
          </p:nvGrpSpPr>
          <p:grpSpPr>
            <a:xfrm>
              <a:off x="3090477" y="5885180"/>
              <a:ext cx="1452782" cy="570230"/>
              <a:chOff x="3090477" y="5885180"/>
              <a:chExt cx="1452782" cy="57023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3090477" y="5885180"/>
                <a:ext cx="889635" cy="570230"/>
                <a:chOff x="0" y="0"/>
                <a:chExt cx="1530985" cy="982345"/>
              </a:xfrm>
            </p:grpSpPr>
            <p:sp>
              <p:nvSpPr>
                <p:cNvPr id="323" name="Arc 322"/>
                <p:cNvSpPr/>
                <p:nvPr/>
              </p:nvSpPr>
              <p:spPr>
                <a:xfrm>
                  <a:off x="0" y="205123"/>
                  <a:ext cx="575945" cy="5759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4" name="Arc 323"/>
                <p:cNvSpPr/>
                <p:nvPr/>
              </p:nvSpPr>
              <p:spPr>
                <a:xfrm>
                  <a:off x="118625" y="126039"/>
                  <a:ext cx="734695" cy="73469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5" name="Arc 324"/>
                <p:cNvSpPr/>
                <p:nvPr/>
              </p:nvSpPr>
              <p:spPr>
                <a:xfrm>
                  <a:off x="358346" y="76612"/>
                  <a:ext cx="824230" cy="824230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6" name="Arc 325"/>
                <p:cNvSpPr/>
                <p:nvPr/>
              </p:nvSpPr>
              <p:spPr>
                <a:xfrm>
                  <a:off x="548640" y="0"/>
                  <a:ext cx="982345" cy="9823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3" name="v label"/>
              <p:cNvGrpSpPr/>
              <p:nvPr/>
            </p:nvGrpSpPr>
            <p:grpSpPr>
              <a:xfrm>
                <a:off x="4038600" y="5897880"/>
                <a:ext cx="504659" cy="453390"/>
                <a:chOff x="4038600" y="5897880"/>
                <a:chExt cx="504659" cy="453390"/>
              </a:xfrm>
            </p:grpSpPr>
            <p:cxnSp>
              <p:nvCxnSpPr>
                <p:cNvPr id="307" name="Straight Arrow Connector 306"/>
                <p:cNvCxnSpPr/>
                <p:nvPr/>
              </p:nvCxnSpPr>
              <p:spPr>
                <a:xfrm>
                  <a:off x="4038600" y="6169660"/>
                  <a:ext cx="413219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 Box 76"/>
                    <p:cNvSpPr txBox="1"/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110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Text 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9" name="lambda label"/>
            <p:cNvGrpSpPr/>
            <p:nvPr/>
          </p:nvGrpSpPr>
          <p:grpSpPr>
            <a:xfrm>
              <a:off x="3550217" y="6237605"/>
              <a:ext cx="654685" cy="718820"/>
              <a:chOff x="3550217" y="6237605"/>
              <a:chExt cx="654685" cy="71882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3773102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979477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3550217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>
                <a:off x="3978842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 Box 47"/>
                  <p:cNvSpPr txBox="1"/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7" name="Text 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3" y="3394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53" y="2487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824" y="4093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795036" cy="1624647"/>
            <a:chOff x="1290711" y="7539355"/>
            <a:chExt cx="2795036" cy="1624647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064667" y="8201025"/>
              <a:ext cx="493629" cy="21985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rgbClr val="000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ea typeface="SimSun"/>
                      <a:cs typeface="Arial"/>
                    </a:rPr>
                    <a:t>bit o’ volume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SimSun"/>
                          <a:cs typeface="Arial"/>
                        </a:rPr>
                        <m:t>𝑑𝑉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071251" y="842962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5112048" y="7172960"/>
            <a:ext cx="947420" cy="309828"/>
            <a:chOff x="5277602" y="7356529"/>
            <a:chExt cx="947420" cy="309828"/>
          </a:xfrm>
        </p:grpSpPr>
        <p:cxnSp>
          <p:nvCxnSpPr>
            <p:cNvPr id="481" name="Straight Arrow Connector 480"/>
            <p:cNvCxnSpPr/>
            <p:nvPr/>
          </p:nvCxnSpPr>
          <p:spPr>
            <a:xfrm flipV="1">
              <a:off x="527760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356529"/>
              <a:ext cx="0" cy="309827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rgbClr val="000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114042" cy="1729339"/>
            <a:chOff x="1786890" y="3855720"/>
            <a:chExt cx="4226198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226198" cy="2346960"/>
              <a:chOff x="-38100" y="-304800"/>
              <a:chExt cx="4226198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9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5556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r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r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414746"/>
                      <a:ext cx="4114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414746"/>
                      <a:ext cx="411480" cy="388621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33697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50" dirty="0" smtClean="0">
                        <a:solidFill>
                          <a:schemeClr val="bg1"/>
                        </a:solidFill>
                        <a:effectLst/>
                        <a:ea typeface="Times New Roman"/>
                        <a:cs typeface="Times New Roman"/>
                      </a:rPr>
                      <a:t>Area</a:t>
                    </a:r>
                    <a:r>
                      <a:rPr lang="en-US" sz="1050" dirty="0" smtClean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5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105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b="-6383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45888" y="457200"/>
                <a:ext cx="541019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715706" y="562430"/>
            <a:ext cx="1645503" cy="1540502"/>
            <a:chOff x="152857" y="0"/>
            <a:chExt cx="2273351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52857" y="19670"/>
              <a:ext cx="2273351" cy="2108469"/>
              <a:chOff x="152857" y="10526"/>
              <a:chExt cx="2273351" cy="21084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2: Activities for Physics 132</a:t>
            </a:r>
            <a:endParaRPr lang="en-US" sz="2300" dirty="0">
              <a:solidFill>
                <a:schemeClr val="bg1"/>
              </a:solidFill>
            </a:endParaRPr>
          </a:p>
        </p:txBody>
      </p:sp>
      <p:grpSp>
        <p:nvGrpSpPr>
          <p:cNvPr id="461" name="Sine Curve"/>
          <p:cNvGrpSpPr/>
          <p:nvPr/>
        </p:nvGrpSpPr>
        <p:grpSpPr>
          <a:xfrm>
            <a:off x="653489" y="6130846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12" name="Charged Rod"/>
          <p:cNvGrpSpPr/>
          <p:nvPr/>
        </p:nvGrpSpPr>
        <p:grpSpPr>
          <a:xfrm>
            <a:off x="576296" y="2112504"/>
            <a:ext cx="2306100" cy="2305490"/>
            <a:chOff x="-11814" y="0"/>
            <a:chExt cx="2383790" cy="2383674"/>
          </a:xfrm>
        </p:grpSpPr>
        <p:sp>
          <p:nvSpPr>
            <p:cNvPr id="421" name="Text Box 9"/>
            <p:cNvSpPr txBox="1">
              <a:spLocks noChangeArrowheads="1"/>
            </p:cNvSpPr>
            <p:nvPr/>
          </p:nvSpPr>
          <p:spPr bwMode="auto">
            <a:xfrm>
              <a:off x="1492808" y="1000480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i="1" dirty="0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P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573813" y="1209553"/>
              <a:ext cx="54598" cy="546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34" name="Straight Arrow Connector 433"/>
            <p:cNvCxnSpPr/>
            <p:nvPr/>
          </p:nvCxnSpPr>
          <p:spPr>
            <a:xfrm flipH="1">
              <a:off x="358737" y="1238489"/>
              <a:ext cx="18931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Text Box 9"/>
            <p:cNvSpPr txBox="1">
              <a:spLocks noChangeArrowheads="1"/>
            </p:cNvSpPr>
            <p:nvPr/>
          </p:nvSpPr>
          <p:spPr bwMode="auto">
            <a:xfrm>
              <a:off x="2144061" y="1174829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i="1" dirty="0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x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>
              <a:off x="567036" y="92598"/>
              <a:ext cx="0" cy="229107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Rectangle 436"/>
            <p:cNvSpPr/>
            <p:nvPr/>
          </p:nvSpPr>
          <p:spPr>
            <a:xfrm>
              <a:off x="514961" y="329878"/>
              <a:ext cx="107926" cy="1820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572822" y="381480"/>
              <a:ext cx="591147" cy="288970"/>
              <a:chOff x="0" y="-23634"/>
              <a:chExt cx="591277" cy="288971"/>
            </a:xfrm>
          </p:grpSpPr>
          <p:sp>
            <p:nvSpPr>
              <p:cNvPr id="527" name="Text Box 9"/>
              <p:cNvSpPr txBox="1">
                <a:spLocks noChangeArrowheads="1"/>
              </p:cNvSpPr>
              <p:nvPr/>
            </p:nvSpPr>
            <p:spPr bwMode="auto">
              <a:xfrm>
                <a:off x="211666" y="-23634"/>
                <a:ext cx="379611" cy="25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dQ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528" name="Straight Connector 527"/>
              <p:cNvCxnSpPr/>
              <p:nvPr/>
            </p:nvCxnSpPr>
            <p:spPr>
              <a:xfrm flipV="1">
                <a:off x="0" y="121356"/>
                <a:ext cx="283716" cy="14398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0" name="Straight Arrow Connector 439"/>
            <p:cNvCxnSpPr/>
            <p:nvPr/>
          </p:nvCxnSpPr>
          <p:spPr>
            <a:xfrm flipH="1">
              <a:off x="405025" y="329878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>
              <a:off x="405025" y="2152887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Rectangle 441"/>
            <p:cNvSpPr/>
            <p:nvPr/>
          </p:nvSpPr>
          <p:spPr>
            <a:xfrm>
              <a:off x="514961" y="590308"/>
              <a:ext cx="107926" cy="133350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chemeClr val="bg1">
                  <a:lumMod val="75000"/>
                </a:schemeClr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50" name="Straight Arrow Connector 449"/>
            <p:cNvCxnSpPr/>
            <p:nvPr/>
          </p:nvCxnSpPr>
          <p:spPr>
            <a:xfrm flipH="1" flipV="1">
              <a:off x="619111" y="665543"/>
              <a:ext cx="976343" cy="573403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 flipH="1" flipV="1">
              <a:off x="1596958" y="1238489"/>
              <a:ext cx="469233" cy="27072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Arc 459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202360"/>
                <a:gd name="adj2" fmla="val 164824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 flipH="1">
              <a:off x="306663" y="590308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/>
            <p:cNvCxnSpPr/>
            <p:nvPr/>
          </p:nvCxnSpPr>
          <p:spPr>
            <a:xfrm flipH="1">
              <a:off x="306663" y="723417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428170" y="729204"/>
              <a:ext cx="0" cy="51237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/>
            <p:cNvSpPr/>
            <p:nvPr/>
          </p:nvSpPr>
          <p:spPr>
            <a:xfrm>
              <a:off x="341379" y="908612"/>
              <a:ext cx="150886" cy="126364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512" name="Arc 511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10820349"/>
                <a:gd name="adj2" fmla="val 1255581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>
              <a:off x="428170" y="457199"/>
              <a:ext cx="0" cy="131092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 flipH="1">
              <a:off x="619111" y="1383172"/>
              <a:ext cx="98467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5" name="Group 514"/>
            <p:cNvGrpSpPr/>
            <p:nvPr/>
          </p:nvGrpSpPr>
          <p:grpSpPr>
            <a:xfrm>
              <a:off x="-11814" y="0"/>
              <a:ext cx="2216670" cy="2231320"/>
              <a:chOff x="-11817" y="0"/>
              <a:chExt cx="2217156" cy="2231324"/>
            </a:xfrm>
          </p:grpSpPr>
          <p:sp>
            <p:nvSpPr>
              <p:cNvPr id="517" name="Text Box 9"/>
              <p:cNvSpPr txBox="1">
                <a:spLocks noChangeArrowheads="1"/>
              </p:cNvSpPr>
              <p:nvPr/>
            </p:nvSpPr>
            <p:spPr bwMode="auto">
              <a:xfrm>
                <a:off x="341454" y="0"/>
                <a:ext cx="227965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20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1817" y="2021139"/>
                    <a:ext cx="52070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8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1817" y="2021139"/>
                    <a:ext cx="520700" cy="21018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b="-26471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994" y="190254"/>
                    <a:ext cx="422404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9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994" y="190254"/>
                    <a:ext cx="422404" cy="21018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30303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684" y="1097018"/>
                    <a:ext cx="30861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0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684" y="1097018"/>
                    <a:ext cx="308610" cy="21018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12121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51" y="506710"/>
                    <a:ext cx="374650" cy="2571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351" y="506710"/>
                    <a:ext cx="374650" cy="25710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4878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3" name="Text Box 9"/>
              <p:cNvSpPr txBox="1">
                <a:spLocks noChangeArrowheads="1"/>
              </p:cNvSpPr>
              <p:nvPr/>
            </p:nvSpPr>
            <p:spPr bwMode="auto">
              <a:xfrm>
                <a:off x="314364" y="813681"/>
                <a:ext cx="169689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1134" y="1199585"/>
                    <a:ext cx="270511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31134" y="1199585"/>
                    <a:ext cx="270511" cy="240030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957" y="1008117"/>
                    <a:ext cx="270510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16957" y="1008117"/>
                    <a:ext cx="270510" cy="24003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6" name="Text Box 9"/>
              <p:cNvSpPr txBox="1">
                <a:spLocks noChangeArrowheads="1"/>
              </p:cNvSpPr>
              <p:nvPr/>
            </p:nvSpPr>
            <p:spPr bwMode="auto">
              <a:xfrm>
                <a:off x="1018573" y="1279245"/>
                <a:ext cx="227330" cy="226695"/>
              </a:xfrm>
              <a:prstGeom prst="rect">
                <a:avLst/>
              </a:prstGeom>
              <a:solidFill>
                <a:srgbClr val="0000A0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x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516" name="Straight Arrow Connector 515"/>
            <p:cNvCxnSpPr/>
            <p:nvPr/>
          </p:nvCxnSpPr>
          <p:spPr>
            <a:xfrm flipV="1">
              <a:off x="1603094" y="1261641"/>
              <a:ext cx="0" cy="16625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3" descr="C:\Users\mtrawick\Desktop\github\132\StudentGuideModule2\132_front_pages\capacitor2_on_blue_background.tif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3" y="5679826"/>
            <a:ext cx="1194182" cy="11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135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66</cp:revision>
  <cp:lastPrinted>2016-04-25T19:10:11Z</cp:lastPrinted>
  <dcterms:created xsi:type="dcterms:W3CDTF">2006-08-16T00:00:00Z</dcterms:created>
  <dcterms:modified xsi:type="dcterms:W3CDTF">2016-05-01T14:15:00Z</dcterms:modified>
</cp:coreProperties>
</file>