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94" r:id="rId2"/>
    <p:sldId id="286" r:id="rId3"/>
    <p:sldId id="256" r:id="rId4"/>
    <p:sldId id="257" r:id="rId5"/>
    <p:sldId id="291" r:id="rId6"/>
    <p:sldId id="277" r:id="rId7"/>
    <p:sldId id="278" r:id="rId8"/>
    <p:sldId id="288" r:id="rId9"/>
    <p:sldId id="258" r:id="rId10"/>
    <p:sldId id="259" r:id="rId11"/>
    <p:sldId id="292" r:id="rId12"/>
    <p:sldId id="272" r:id="rId13"/>
    <p:sldId id="260" r:id="rId14"/>
    <p:sldId id="262" r:id="rId15"/>
    <p:sldId id="263" r:id="rId16"/>
    <p:sldId id="264" r:id="rId17"/>
    <p:sldId id="273" r:id="rId18"/>
    <p:sldId id="289" r:id="rId19"/>
    <p:sldId id="265" r:id="rId20"/>
    <p:sldId id="266" r:id="rId21"/>
    <p:sldId id="267" r:id="rId22"/>
    <p:sldId id="268" r:id="rId23"/>
    <p:sldId id="274" r:id="rId24"/>
    <p:sldId id="275" r:id="rId25"/>
    <p:sldId id="276" r:id="rId26"/>
    <p:sldId id="290" r:id="rId27"/>
    <p:sldId id="279" r:id="rId28"/>
    <p:sldId id="280" r:id="rId29"/>
    <p:sldId id="293" r:id="rId30"/>
    <p:sldId id="281" r:id="rId31"/>
    <p:sldId id="282" r:id="rId32"/>
    <p:sldId id="283" r:id="rId33"/>
    <p:sldId id="285" r:id="rId34"/>
    <p:sldId id="287" r:id="rId35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644"/>
    <a:srgbClr val="CFD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3120-EFC9-4026-874E-01112247E9B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A20-ED16-403C-A67E-3A18C5A6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A20-ED16-403C-A67E-3A18C5A6AB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7" y="301752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80" y="0"/>
                </a:moveTo>
                <a:lnTo>
                  <a:pt x="363492" y="2769"/>
                </a:lnTo>
                <a:lnTo>
                  <a:pt x="317131" y="10870"/>
                </a:lnTo>
                <a:lnTo>
                  <a:pt x="272704" y="23994"/>
                </a:lnTo>
                <a:lnTo>
                  <a:pt x="230521" y="41832"/>
                </a:lnTo>
                <a:lnTo>
                  <a:pt x="190890" y="64075"/>
                </a:lnTo>
                <a:lnTo>
                  <a:pt x="154120" y="90413"/>
                </a:lnTo>
                <a:lnTo>
                  <a:pt x="120519" y="120538"/>
                </a:lnTo>
                <a:lnTo>
                  <a:pt x="90397" y="154141"/>
                </a:lnTo>
                <a:lnTo>
                  <a:pt x="64062" y="190913"/>
                </a:lnTo>
                <a:lnTo>
                  <a:pt x="41823" y="230543"/>
                </a:lnTo>
                <a:lnTo>
                  <a:pt x="23988" y="272725"/>
                </a:lnTo>
                <a:lnTo>
                  <a:pt x="10867" y="317147"/>
                </a:lnTo>
                <a:lnTo>
                  <a:pt x="2768" y="363502"/>
                </a:lnTo>
                <a:lnTo>
                  <a:pt x="0" y="411479"/>
                </a:lnTo>
                <a:lnTo>
                  <a:pt x="2768" y="459457"/>
                </a:lnTo>
                <a:lnTo>
                  <a:pt x="10867" y="505812"/>
                </a:lnTo>
                <a:lnTo>
                  <a:pt x="23988" y="550234"/>
                </a:lnTo>
                <a:lnTo>
                  <a:pt x="41823" y="592416"/>
                </a:lnTo>
                <a:lnTo>
                  <a:pt x="64062" y="632046"/>
                </a:lnTo>
                <a:lnTo>
                  <a:pt x="90397" y="668818"/>
                </a:lnTo>
                <a:lnTo>
                  <a:pt x="120519" y="702421"/>
                </a:lnTo>
                <a:lnTo>
                  <a:pt x="154120" y="732546"/>
                </a:lnTo>
                <a:lnTo>
                  <a:pt x="190890" y="758884"/>
                </a:lnTo>
                <a:lnTo>
                  <a:pt x="230521" y="781127"/>
                </a:lnTo>
                <a:lnTo>
                  <a:pt x="272704" y="798965"/>
                </a:lnTo>
                <a:lnTo>
                  <a:pt x="317131" y="812089"/>
                </a:lnTo>
                <a:lnTo>
                  <a:pt x="363492" y="820190"/>
                </a:lnTo>
                <a:lnTo>
                  <a:pt x="411480" y="822959"/>
                </a:lnTo>
                <a:lnTo>
                  <a:pt x="459467" y="820190"/>
                </a:lnTo>
                <a:lnTo>
                  <a:pt x="505828" y="812089"/>
                </a:lnTo>
                <a:lnTo>
                  <a:pt x="550255" y="798965"/>
                </a:lnTo>
                <a:lnTo>
                  <a:pt x="592438" y="781127"/>
                </a:lnTo>
                <a:lnTo>
                  <a:pt x="632069" y="758884"/>
                </a:lnTo>
                <a:lnTo>
                  <a:pt x="668839" y="732546"/>
                </a:lnTo>
                <a:lnTo>
                  <a:pt x="702440" y="702421"/>
                </a:lnTo>
                <a:lnTo>
                  <a:pt x="732562" y="668818"/>
                </a:lnTo>
                <a:lnTo>
                  <a:pt x="758897" y="632046"/>
                </a:lnTo>
                <a:lnTo>
                  <a:pt x="781136" y="592416"/>
                </a:lnTo>
                <a:lnTo>
                  <a:pt x="798971" y="550234"/>
                </a:lnTo>
                <a:lnTo>
                  <a:pt x="812092" y="505812"/>
                </a:lnTo>
                <a:lnTo>
                  <a:pt x="820191" y="459457"/>
                </a:lnTo>
                <a:lnTo>
                  <a:pt x="822960" y="411479"/>
                </a:lnTo>
                <a:lnTo>
                  <a:pt x="820191" y="363502"/>
                </a:lnTo>
                <a:lnTo>
                  <a:pt x="812092" y="317147"/>
                </a:lnTo>
                <a:lnTo>
                  <a:pt x="798971" y="272725"/>
                </a:lnTo>
                <a:lnTo>
                  <a:pt x="781136" y="230543"/>
                </a:lnTo>
                <a:lnTo>
                  <a:pt x="758897" y="190913"/>
                </a:lnTo>
                <a:lnTo>
                  <a:pt x="732562" y="154141"/>
                </a:lnTo>
                <a:lnTo>
                  <a:pt x="702440" y="120538"/>
                </a:lnTo>
                <a:lnTo>
                  <a:pt x="668839" y="90413"/>
                </a:lnTo>
                <a:lnTo>
                  <a:pt x="632069" y="64075"/>
                </a:lnTo>
                <a:lnTo>
                  <a:pt x="592438" y="41832"/>
                </a:lnTo>
                <a:lnTo>
                  <a:pt x="550255" y="23994"/>
                </a:lnTo>
                <a:lnTo>
                  <a:pt x="505828" y="10870"/>
                </a:lnTo>
                <a:lnTo>
                  <a:pt x="459467" y="2769"/>
                </a:lnTo>
                <a:lnTo>
                  <a:pt x="411480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9668" y="3183051"/>
            <a:ext cx="382270" cy="492759"/>
          </a:xfrm>
          <a:custGeom>
            <a:avLst/>
            <a:gdLst/>
            <a:ahLst/>
            <a:cxnLst/>
            <a:rect l="l" t="t" r="r" b="b"/>
            <a:pathLst>
              <a:path w="382269" h="492760">
                <a:moveTo>
                  <a:pt x="129349" y="369506"/>
                </a:moveTo>
                <a:lnTo>
                  <a:pt x="80073" y="369506"/>
                </a:lnTo>
                <a:lnTo>
                  <a:pt x="80073" y="418757"/>
                </a:lnTo>
                <a:lnTo>
                  <a:pt x="129349" y="418757"/>
                </a:lnTo>
                <a:lnTo>
                  <a:pt x="129349" y="369506"/>
                </a:lnTo>
                <a:close/>
              </a:path>
              <a:path w="382269" h="492760">
                <a:moveTo>
                  <a:pt x="129349" y="271005"/>
                </a:moveTo>
                <a:lnTo>
                  <a:pt x="80073" y="271005"/>
                </a:lnTo>
                <a:lnTo>
                  <a:pt x="80073" y="320255"/>
                </a:lnTo>
                <a:lnTo>
                  <a:pt x="129349" y="320255"/>
                </a:lnTo>
                <a:lnTo>
                  <a:pt x="129349" y="271005"/>
                </a:lnTo>
                <a:close/>
              </a:path>
              <a:path w="382269" h="492760">
                <a:moveTo>
                  <a:pt x="129349" y="172529"/>
                </a:moveTo>
                <a:lnTo>
                  <a:pt x="80073" y="172529"/>
                </a:lnTo>
                <a:lnTo>
                  <a:pt x="80073" y="221767"/>
                </a:lnTo>
                <a:lnTo>
                  <a:pt x="129349" y="221767"/>
                </a:lnTo>
                <a:lnTo>
                  <a:pt x="129349" y="172529"/>
                </a:lnTo>
                <a:close/>
              </a:path>
              <a:path w="382269" h="492760">
                <a:moveTo>
                  <a:pt x="129349" y="74028"/>
                </a:moveTo>
                <a:lnTo>
                  <a:pt x="80073" y="74028"/>
                </a:lnTo>
                <a:lnTo>
                  <a:pt x="80073" y="123278"/>
                </a:lnTo>
                <a:lnTo>
                  <a:pt x="129349" y="123278"/>
                </a:lnTo>
                <a:lnTo>
                  <a:pt x="129349" y="74028"/>
                </a:lnTo>
                <a:close/>
              </a:path>
              <a:path w="382269" h="492760">
                <a:moveTo>
                  <a:pt x="301840" y="381825"/>
                </a:moveTo>
                <a:lnTo>
                  <a:pt x="178638" y="381825"/>
                </a:lnTo>
                <a:lnTo>
                  <a:pt x="178638" y="406450"/>
                </a:lnTo>
                <a:lnTo>
                  <a:pt x="301840" y="406450"/>
                </a:lnTo>
                <a:lnTo>
                  <a:pt x="301840" y="381825"/>
                </a:lnTo>
                <a:close/>
              </a:path>
              <a:path w="382269" h="492760">
                <a:moveTo>
                  <a:pt x="301840" y="283324"/>
                </a:moveTo>
                <a:lnTo>
                  <a:pt x="178638" y="283324"/>
                </a:lnTo>
                <a:lnTo>
                  <a:pt x="178638" y="307949"/>
                </a:lnTo>
                <a:lnTo>
                  <a:pt x="301840" y="307949"/>
                </a:lnTo>
                <a:lnTo>
                  <a:pt x="301840" y="283324"/>
                </a:lnTo>
                <a:close/>
              </a:path>
              <a:path w="382269" h="492760">
                <a:moveTo>
                  <a:pt x="301840" y="184835"/>
                </a:moveTo>
                <a:lnTo>
                  <a:pt x="178638" y="184835"/>
                </a:lnTo>
                <a:lnTo>
                  <a:pt x="178638" y="209461"/>
                </a:lnTo>
                <a:lnTo>
                  <a:pt x="301840" y="209461"/>
                </a:lnTo>
                <a:lnTo>
                  <a:pt x="301840" y="184835"/>
                </a:lnTo>
                <a:close/>
              </a:path>
              <a:path w="382269" h="492760">
                <a:moveTo>
                  <a:pt x="301840" y="86334"/>
                </a:moveTo>
                <a:lnTo>
                  <a:pt x="178638" y="86334"/>
                </a:lnTo>
                <a:lnTo>
                  <a:pt x="178638" y="110959"/>
                </a:lnTo>
                <a:lnTo>
                  <a:pt x="301840" y="110959"/>
                </a:lnTo>
                <a:lnTo>
                  <a:pt x="301840" y="86334"/>
                </a:lnTo>
                <a:close/>
              </a:path>
              <a:path w="382269" h="492760">
                <a:moveTo>
                  <a:pt x="381927" y="37096"/>
                </a:moveTo>
                <a:lnTo>
                  <a:pt x="344970" y="37096"/>
                </a:lnTo>
                <a:lnTo>
                  <a:pt x="344970" y="455688"/>
                </a:lnTo>
                <a:lnTo>
                  <a:pt x="381927" y="455688"/>
                </a:lnTo>
                <a:lnTo>
                  <a:pt x="381927" y="37096"/>
                </a:lnTo>
                <a:close/>
              </a:path>
              <a:path w="382269" h="492760">
                <a:moveTo>
                  <a:pt x="381927" y="0"/>
                </a:moveTo>
                <a:lnTo>
                  <a:pt x="0" y="0"/>
                </a:lnTo>
                <a:lnTo>
                  <a:pt x="0" y="36817"/>
                </a:lnTo>
                <a:lnTo>
                  <a:pt x="0" y="455790"/>
                </a:lnTo>
                <a:lnTo>
                  <a:pt x="0" y="492607"/>
                </a:lnTo>
                <a:lnTo>
                  <a:pt x="381927" y="492607"/>
                </a:lnTo>
                <a:lnTo>
                  <a:pt x="381927" y="455790"/>
                </a:lnTo>
                <a:lnTo>
                  <a:pt x="36957" y="455790"/>
                </a:lnTo>
                <a:lnTo>
                  <a:pt x="36957" y="36817"/>
                </a:lnTo>
                <a:lnTo>
                  <a:pt x="381927" y="36817"/>
                </a:lnTo>
                <a:lnTo>
                  <a:pt x="381927" y="0"/>
                </a:lnTo>
                <a:close/>
              </a:path>
            </a:pathLst>
          </a:custGeom>
          <a:solidFill>
            <a:srgbClr val="2B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2960" cy="6858000"/>
          </a:xfrm>
          <a:custGeom>
            <a:avLst/>
            <a:gdLst/>
            <a:ahLst/>
            <a:cxnLst/>
            <a:rect l="l" t="t" r="r" b="b"/>
            <a:pathLst>
              <a:path w="822960" h="6858000">
                <a:moveTo>
                  <a:pt x="822718" y="0"/>
                </a:moveTo>
                <a:lnTo>
                  <a:pt x="0" y="0"/>
                </a:lnTo>
                <a:lnTo>
                  <a:pt x="0" y="6857996"/>
                </a:lnTo>
                <a:lnTo>
                  <a:pt x="822718" y="6857996"/>
                </a:lnTo>
                <a:lnTo>
                  <a:pt x="822718" y="4265295"/>
                </a:lnTo>
                <a:lnTo>
                  <a:pt x="814004" y="4193456"/>
                </a:lnTo>
                <a:lnTo>
                  <a:pt x="787157" y="4127800"/>
                </a:lnTo>
                <a:lnTo>
                  <a:pt x="745596" y="4066808"/>
                </a:lnTo>
                <a:lnTo>
                  <a:pt x="720364" y="4037584"/>
                </a:lnTo>
                <a:lnTo>
                  <a:pt x="692735" y="4008955"/>
                </a:lnTo>
                <a:lnTo>
                  <a:pt x="663135" y="3980731"/>
                </a:lnTo>
                <a:lnTo>
                  <a:pt x="631992" y="3952722"/>
                </a:lnTo>
                <a:lnTo>
                  <a:pt x="599732" y="3924737"/>
                </a:lnTo>
                <a:lnTo>
                  <a:pt x="533572" y="3868080"/>
                </a:lnTo>
                <a:lnTo>
                  <a:pt x="500526" y="3839027"/>
                </a:lnTo>
                <a:lnTo>
                  <a:pt x="468072" y="3809237"/>
                </a:lnTo>
                <a:lnTo>
                  <a:pt x="436636" y="3778522"/>
                </a:lnTo>
                <a:lnTo>
                  <a:pt x="406647" y="3746689"/>
                </a:lnTo>
                <a:lnTo>
                  <a:pt x="378531" y="3713549"/>
                </a:lnTo>
                <a:lnTo>
                  <a:pt x="352715" y="3678912"/>
                </a:lnTo>
                <a:lnTo>
                  <a:pt x="329626" y="3642588"/>
                </a:lnTo>
                <a:lnTo>
                  <a:pt x="309692" y="3604386"/>
                </a:lnTo>
                <a:lnTo>
                  <a:pt x="293339" y="3564117"/>
                </a:lnTo>
                <a:lnTo>
                  <a:pt x="280995" y="3521589"/>
                </a:lnTo>
                <a:lnTo>
                  <a:pt x="273086" y="3476614"/>
                </a:lnTo>
                <a:lnTo>
                  <a:pt x="270040" y="3429000"/>
                </a:lnTo>
                <a:lnTo>
                  <a:pt x="272067" y="3383188"/>
                </a:lnTo>
                <a:lnTo>
                  <a:pt x="278797" y="3339863"/>
                </a:lnTo>
                <a:lnTo>
                  <a:pt x="289835" y="3298850"/>
                </a:lnTo>
                <a:lnTo>
                  <a:pt x="304784" y="3259974"/>
                </a:lnTo>
                <a:lnTo>
                  <a:pt x="323249" y="3223061"/>
                </a:lnTo>
                <a:lnTo>
                  <a:pt x="344835" y="3187937"/>
                </a:lnTo>
                <a:lnTo>
                  <a:pt x="369146" y="3154427"/>
                </a:lnTo>
                <a:lnTo>
                  <a:pt x="395786" y="3122358"/>
                </a:lnTo>
                <a:lnTo>
                  <a:pt x="424360" y="3091554"/>
                </a:lnTo>
                <a:lnTo>
                  <a:pt x="454472" y="3061843"/>
                </a:lnTo>
                <a:lnTo>
                  <a:pt x="485727" y="3033048"/>
                </a:lnTo>
                <a:lnTo>
                  <a:pt x="517730" y="3004997"/>
                </a:lnTo>
                <a:lnTo>
                  <a:pt x="550084" y="2977515"/>
                </a:lnTo>
                <a:lnTo>
                  <a:pt x="614265" y="2923559"/>
                </a:lnTo>
                <a:lnTo>
                  <a:pt x="645301" y="2896737"/>
                </a:lnTo>
                <a:lnTo>
                  <a:pt x="675107" y="2869787"/>
                </a:lnTo>
                <a:lnTo>
                  <a:pt x="703286" y="2842534"/>
                </a:lnTo>
                <a:lnTo>
                  <a:pt x="729444" y="2814805"/>
                </a:lnTo>
                <a:lnTo>
                  <a:pt x="774113" y="2757218"/>
                </a:lnTo>
                <a:lnTo>
                  <a:pt x="805949" y="2695632"/>
                </a:lnTo>
                <a:lnTo>
                  <a:pt x="821787" y="2628652"/>
                </a:lnTo>
                <a:lnTo>
                  <a:pt x="822718" y="2592704"/>
                </a:lnTo>
                <a:lnTo>
                  <a:pt x="822718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7010" y="1613903"/>
            <a:ext cx="471170" cy="3605529"/>
          </a:xfrm>
          <a:custGeom>
            <a:avLst/>
            <a:gdLst/>
            <a:ahLst/>
            <a:cxnLst/>
            <a:rect l="l" t="t" r="r" b="b"/>
            <a:pathLst>
              <a:path w="471170" h="3605529">
                <a:moveTo>
                  <a:pt x="165722" y="3188474"/>
                </a:moveTo>
                <a:lnTo>
                  <a:pt x="164846" y="3179114"/>
                </a:lnTo>
                <a:lnTo>
                  <a:pt x="162191" y="3170326"/>
                </a:lnTo>
                <a:lnTo>
                  <a:pt x="157784" y="3162173"/>
                </a:lnTo>
                <a:lnTo>
                  <a:pt x="151599" y="3154705"/>
                </a:lnTo>
                <a:lnTo>
                  <a:pt x="147066" y="3147911"/>
                </a:lnTo>
                <a:lnTo>
                  <a:pt x="145542" y="3140278"/>
                </a:lnTo>
                <a:lnTo>
                  <a:pt x="147066" y="3132772"/>
                </a:lnTo>
                <a:lnTo>
                  <a:pt x="151599" y="3126346"/>
                </a:lnTo>
                <a:lnTo>
                  <a:pt x="156984" y="3120948"/>
                </a:lnTo>
                <a:lnTo>
                  <a:pt x="156984" y="3112846"/>
                </a:lnTo>
                <a:lnTo>
                  <a:pt x="146215" y="3102038"/>
                </a:lnTo>
                <a:lnTo>
                  <a:pt x="138150" y="3102038"/>
                </a:lnTo>
                <a:lnTo>
                  <a:pt x="132765" y="3107436"/>
                </a:lnTo>
                <a:lnTo>
                  <a:pt x="122174" y="3123692"/>
                </a:lnTo>
                <a:lnTo>
                  <a:pt x="118643" y="3141713"/>
                </a:lnTo>
                <a:lnTo>
                  <a:pt x="122174" y="3159480"/>
                </a:lnTo>
                <a:lnTo>
                  <a:pt x="132765" y="3174974"/>
                </a:lnTo>
                <a:lnTo>
                  <a:pt x="136804" y="3179026"/>
                </a:lnTo>
                <a:lnTo>
                  <a:pt x="138823" y="3183750"/>
                </a:lnTo>
                <a:lnTo>
                  <a:pt x="138823" y="3194558"/>
                </a:lnTo>
                <a:lnTo>
                  <a:pt x="136804" y="3199955"/>
                </a:lnTo>
                <a:lnTo>
                  <a:pt x="132765" y="3203333"/>
                </a:lnTo>
                <a:lnTo>
                  <a:pt x="127393" y="3208731"/>
                </a:lnTo>
                <a:lnTo>
                  <a:pt x="127393" y="3216833"/>
                </a:lnTo>
                <a:lnTo>
                  <a:pt x="135458" y="3224936"/>
                </a:lnTo>
                <a:lnTo>
                  <a:pt x="138823" y="3226295"/>
                </a:lnTo>
                <a:lnTo>
                  <a:pt x="145542" y="3226295"/>
                </a:lnTo>
                <a:lnTo>
                  <a:pt x="164744" y="3197936"/>
                </a:lnTo>
                <a:lnTo>
                  <a:pt x="165722" y="3188474"/>
                </a:lnTo>
                <a:close/>
              </a:path>
              <a:path w="471170" h="3605529">
                <a:moveTo>
                  <a:pt x="232994" y="3149308"/>
                </a:moveTo>
                <a:lnTo>
                  <a:pt x="232105" y="3139960"/>
                </a:lnTo>
                <a:lnTo>
                  <a:pt x="229463" y="3131248"/>
                </a:lnTo>
                <a:lnTo>
                  <a:pt x="225044" y="3123285"/>
                </a:lnTo>
                <a:lnTo>
                  <a:pt x="218871" y="3116224"/>
                </a:lnTo>
                <a:lnTo>
                  <a:pt x="214325" y="3109417"/>
                </a:lnTo>
                <a:lnTo>
                  <a:pt x="212813" y="3101784"/>
                </a:lnTo>
                <a:lnTo>
                  <a:pt x="214325" y="3094278"/>
                </a:lnTo>
                <a:lnTo>
                  <a:pt x="218871" y="3087852"/>
                </a:lnTo>
                <a:lnTo>
                  <a:pt x="224243" y="3082455"/>
                </a:lnTo>
                <a:lnTo>
                  <a:pt x="224243" y="3074352"/>
                </a:lnTo>
                <a:lnTo>
                  <a:pt x="213474" y="3063544"/>
                </a:lnTo>
                <a:lnTo>
                  <a:pt x="205409" y="3063544"/>
                </a:lnTo>
                <a:lnTo>
                  <a:pt x="200025" y="3068955"/>
                </a:lnTo>
                <a:lnTo>
                  <a:pt x="189433" y="3084525"/>
                </a:lnTo>
                <a:lnTo>
                  <a:pt x="185902" y="3102381"/>
                </a:lnTo>
                <a:lnTo>
                  <a:pt x="189433" y="3120225"/>
                </a:lnTo>
                <a:lnTo>
                  <a:pt x="200025" y="3135807"/>
                </a:lnTo>
                <a:lnTo>
                  <a:pt x="204063" y="3139859"/>
                </a:lnTo>
                <a:lnTo>
                  <a:pt x="206082" y="3144583"/>
                </a:lnTo>
                <a:lnTo>
                  <a:pt x="206082" y="3155391"/>
                </a:lnTo>
                <a:lnTo>
                  <a:pt x="204063" y="3160788"/>
                </a:lnTo>
                <a:lnTo>
                  <a:pt x="200025" y="3164167"/>
                </a:lnTo>
                <a:lnTo>
                  <a:pt x="194640" y="3169564"/>
                </a:lnTo>
                <a:lnTo>
                  <a:pt x="194640" y="3177667"/>
                </a:lnTo>
                <a:lnTo>
                  <a:pt x="202717" y="3185769"/>
                </a:lnTo>
                <a:lnTo>
                  <a:pt x="206082" y="3187128"/>
                </a:lnTo>
                <a:lnTo>
                  <a:pt x="212801" y="3187128"/>
                </a:lnTo>
                <a:lnTo>
                  <a:pt x="232016" y="3158769"/>
                </a:lnTo>
                <a:lnTo>
                  <a:pt x="232994" y="3149308"/>
                </a:lnTo>
                <a:close/>
              </a:path>
              <a:path w="471170" h="3605529">
                <a:moveTo>
                  <a:pt x="272427" y="0"/>
                </a:moveTo>
                <a:lnTo>
                  <a:pt x="198132" y="0"/>
                </a:lnTo>
                <a:lnTo>
                  <a:pt x="198132" y="273634"/>
                </a:lnTo>
                <a:lnTo>
                  <a:pt x="272427" y="273634"/>
                </a:lnTo>
                <a:lnTo>
                  <a:pt x="272427" y="0"/>
                </a:lnTo>
                <a:close/>
              </a:path>
              <a:path w="471170" h="3605529">
                <a:moveTo>
                  <a:pt x="305803" y="3188817"/>
                </a:moveTo>
                <a:lnTo>
                  <a:pt x="302387" y="3170961"/>
                </a:lnTo>
                <a:lnTo>
                  <a:pt x="292176" y="3155391"/>
                </a:lnTo>
                <a:lnTo>
                  <a:pt x="288137" y="3151340"/>
                </a:lnTo>
                <a:lnTo>
                  <a:pt x="286131" y="3146602"/>
                </a:lnTo>
                <a:lnTo>
                  <a:pt x="286131" y="3135807"/>
                </a:lnTo>
                <a:lnTo>
                  <a:pt x="288137" y="3130397"/>
                </a:lnTo>
                <a:lnTo>
                  <a:pt x="292176" y="3127019"/>
                </a:lnTo>
                <a:lnTo>
                  <a:pt x="297561" y="3121622"/>
                </a:lnTo>
                <a:lnTo>
                  <a:pt x="297561" y="3113519"/>
                </a:lnTo>
                <a:lnTo>
                  <a:pt x="286791" y="3102711"/>
                </a:lnTo>
                <a:lnTo>
                  <a:pt x="278726" y="3102711"/>
                </a:lnTo>
                <a:lnTo>
                  <a:pt x="273342" y="3108121"/>
                </a:lnTo>
                <a:lnTo>
                  <a:pt x="267449" y="3115297"/>
                </a:lnTo>
                <a:lnTo>
                  <a:pt x="263004" y="3123476"/>
                </a:lnTo>
                <a:lnTo>
                  <a:pt x="260197" y="3132429"/>
                </a:lnTo>
                <a:lnTo>
                  <a:pt x="259219" y="3141878"/>
                </a:lnTo>
                <a:lnTo>
                  <a:pt x="260477" y="3151225"/>
                </a:lnTo>
                <a:lnTo>
                  <a:pt x="263258" y="3159950"/>
                </a:lnTo>
                <a:lnTo>
                  <a:pt x="267550" y="3167900"/>
                </a:lnTo>
                <a:lnTo>
                  <a:pt x="273342" y="3174974"/>
                </a:lnTo>
                <a:lnTo>
                  <a:pt x="277888" y="3181781"/>
                </a:lnTo>
                <a:lnTo>
                  <a:pt x="279400" y="3189401"/>
                </a:lnTo>
                <a:lnTo>
                  <a:pt x="277888" y="3196907"/>
                </a:lnTo>
                <a:lnTo>
                  <a:pt x="273342" y="3203333"/>
                </a:lnTo>
                <a:lnTo>
                  <a:pt x="267970" y="3208731"/>
                </a:lnTo>
                <a:lnTo>
                  <a:pt x="267970" y="3216833"/>
                </a:lnTo>
                <a:lnTo>
                  <a:pt x="276034" y="3224936"/>
                </a:lnTo>
                <a:lnTo>
                  <a:pt x="279400" y="3226295"/>
                </a:lnTo>
                <a:lnTo>
                  <a:pt x="286131" y="3226295"/>
                </a:lnTo>
                <a:lnTo>
                  <a:pt x="289483" y="3224936"/>
                </a:lnTo>
                <a:lnTo>
                  <a:pt x="292176" y="3222244"/>
                </a:lnTo>
                <a:lnTo>
                  <a:pt x="302387" y="3206661"/>
                </a:lnTo>
                <a:lnTo>
                  <a:pt x="305803" y="3188817"/>
                </a:lnTo>
                <a:close/>
              </a:path>
              <a:path w="471170" h="3605529">
                <a:moveTo>
                  <a:pt x="470560" y="273634"/>
                </a:moveTo>
                <a:lnTo>
                  <a:pt x="465950" y="226771"/>
                </a:lnTo>
                <a:lnTo>
                  <a:pt x="452729" y="183070"/>
                </a:lnTo>
                <a:lnTo>
                  <a:pt x="431774" y="143459"/>
                </a:lnTo>
                <a:lnTo>
                  <a:pt x="403987" y="108877"/>
                </a:lnTo>
                <a:lnTo>
                  <a:pt x="370255" y="80225"/>
                </a:lnTo>
                <a:lnTo>
                  <a:pt x="327533" y="141173"/>
                </a:lnTo>
                <a:lnTo>
                  <a:pt x="355777" y="166497"/>
                </a:lnTo>
                <a:lnTo>
                  <a:pt x="377456" y="197840"/>
                </a:lnTo>
                <a:lnTo>
                  <a:pt x="391350" y="233959"/>
                </a:lnTo>
                <a:lnTo>
                  <a:pt x="396265" y="273634"/>
                </a:lnTo>
                <a:lnTo>
                  <a:pt x="390486" y="316484"/>
                </a:lnTo>
                <a:lnTo>
                  <a:pt x="374205" y="355066"/>
                </a:lnTo>
                <a:lnTo>
                  <a:pt x="348970" y="387819"/>
                </a:lnTo>
                <a:lnTo>
                  <a:pt x="316369" y="413156"/>
                </a:lnTo>
                <a:lnTo>
                  <a:pt x="277952" y="429514"/>
                </a:lnTo>
                <a:lnTo>
                  <a:pt x="235280" y="435305"/>
                </a:lnTo>
                <a:lnTo>
                  <a:pt x="192608" y="429514"/>
                </a:lnTo>
                <a:lnTo>
                  <a:pt x="154190" y="413156"/>
                </a:lnTo>
                <a:lnTo>
                  <a:pt x="121577" y="387819"/>
                </a:lnTo>
                <a:lnTo>
                  <a:pt x="96354" y="355066"/>
                </a:lnTo>
                <a:lnTo>
                  <a:pt x="80073" y="316484"/>
                </a:lnTo>
                <a:lnTo>
                  <a:pt x="74295" y="273634"/>
                </a:lnTo>
                <a:lnTo>
                  <a:pt x="79197" y="233959"/>
                </a:lnTo>
                <a:lnTo>
                  <a:pt x="93103" y="197840"/>
                </a:lnTo>
                <a:lnTo>
                  <a:pt x="114782" y="166497"/>
                </a:lnTo>
                <a:lnTo>
                  <a:pt x="143014" y="141173"/>
                </a:lnTo>
                <a:lnTo>
                  <a:pt x="100291" y="80225"/>
                </a:lnTo>
                <a:lnTo>
                  <a:pt x="66560" y="108877"/>
                </a:lnTo>
                <a:lnTo>
                  <a:pt x="38773" y="143459"/>
                </a:lnTo>
                <a:lnTo>
                  <a:pt x="17830" y="183070"/>
                </a:lnTo>
                <a:lnTo>
                  <a:pt x="4597" y="226771"/>
                </a:lnTo>
                <a:lnTo>
                  <a:pt x="0" y="273634"/>
                </a:lnTo>
                <a:lnTo>
                  <a:pt x="4775" y="321271"/>
                </a:lnTo>
                <a:lnTo>
                  <a:pt x="18478" y="365645"/>
                </a:lnTo>
                <a:lnTo>
                  <a:pt x="40157" y="405790"/>
                </a:lnTo>
                <a:lnTo>
                  <a:pt x="68872" y="440753"/>
                </a:lnTo>
                <a:lnTo>
                  <a:pt x="103695" y="469595"/>
                </a:lnTo>
                <a:lnTo>
                  <a:pt x="143662" y="491375"/>
                </a:lnTo>
                <a:lnTo>
                  <a:pt x="187833" y="505142"/>
                </a:lnTo>
                <a:lnTo>
                  <a:pt x="235280" y="509943"/>
                </a:lnTo>
                <a:lnTo>
                  <a:pt x="282714" y="505142"/>
                </a:lnTo>
                <a:lnTo>
                  <a:pt x="326898" y="491375"/>
                </a:lnTo>
                <a:lnTo>
                  <a:pt x="366864" y="469595"/>
                </a:lnTo>
                <a:lnTo>
                  <a:pt x="401675" y="440753"/>
                </a:lnTo>
                <a:lnTo>
                  <a:pt x="430403" y="405790"/>
                </a:lnTo>
                <a:lnTo>
                  <a:pt x="452081" y="365645"/>
                </a:lnTo>
                <a:lnTo>
                  <a:pt x="465785" y="321271"/>
                </a:lnTo>
                <a:lnTo>
                  <a:pt x="470560" y="273634"/>
                </a:lnTo>
                <a:close/>
              </a:path>
              <a:path w="471170" h="3605529">
                <a:moveTo>
                  <a:pt x="471081" y="3410635"/>
                </a:moveTo>
                <a:lnTo>
                  <a:pt x="463511" y="3371621"/>
                </a:lnTo>
                <a:lnTo>
                  <a:pt x="448551" y="3348520"/>
                </a:lnTo>
                <a:lnTo>
                  <a:pt x="442747" y="3339566"/>
                </a:lnTo>
                <a:lnTo>
                  <a:pt x="431406" y="3331451"/>
                </a:lnTo>
                <a:lnTo>
                  <a:pt x="431406" y="3410635"/>
                </a:lnTo>
                <a:lnTo>
                  <a:pt x="426910" y="3433737"/>
                </a:lnTo>
                <a:lnTo>
                  <a:pt x="414667" y="3453180"/>
                </a:lnTo>
                <a:lnTo>
                  <a:pt x="396506" y="3467036"/>
                </a:lnTo>
                <a:lnTo>
                  <a:pt x="374230" y="3473437"/>
                </a:lnTo>
                <a:lnTo>
                  <a:pt x="374230" y="3348520"/>
                </a:lnTo>
                <a:lnTo>
                  <a:pt x="396786" y="3354806"/>
                </a:lnTo>
                <a:lnTo>
                  <a:pt x="414921" y="3368433"/>
                </a:lnTo>
                <a:lnTo>
                  <a:pt x="427012" y="3387636"/>
                </a:lnTo>
                <a:lnTo>
                  <a:pt x="431406" y="3410635"/>
                </a:lnTo>
                <a:lnTo>
                  <a:pt x="431406" y="3331451"/>
                </a:lnTo>
                <a:lnTo>
                  <a:pt x="411784" y="3317392"/>
                </a:lnTo>
                <a:lnTo>
                  <a:pt x="373557" y="3308007"/>
                </a:lnTo>
                <a:lnTo>
                  <a:pt x="373557" y="3267481"/>
                </a:lnTo>
                <a:lnTo>
                  <a:pt x="50711" y="3267481"/>
                </a:lnTo>
                <a:lnTo>
                  <a:pt x="50711" y="3578110"/>
                </a:lnTo>
                <a:lnTo>
                  <a:pt x="52832" y="3588588"/>
                </a:lnTo>
                <a:lnTo>
                  <a:pt x="58623" y="3597186"/>
                </a:lnTo>
                <a:lnTo>
                  <a:pt x="67170" y="3602990"/>
                </a:lnTo>
                <a:lnTo>
                  <a:pt x="77622" y="3605123"/>
                </a:lnTo>
                <a:lnTo>
                  <a:pt x="346659" y="3605123"/>
                </a:lnTo>
                <a:lnTo>
                  <a:pt x="357098" y="3602990"/>
                </a:lnTo>
                <a:lnTo>
                  <a:pt x="365658" y="3597186"/>
                </a:lnTo>
                <a:lnTo>
                  <a:pt x="371436" y="3588588"/>
                </a:lnTo>
                <a:lnTo>
                  <a:pt x="373557" y="3578110"/>
                </a:lnTo>
                <a:lnTo>
                  <a:pt x="373557" y="3513950"/>
                </a:lnTo>
                <a:lnTo>
                  <a:pt x="411784" y="3504463"/>
                </a:lnTo>
                <a:lnTo>
                  <a:pt x="442747" y="3482048"/>
                </a:lnTo>
                <a:lnTo>
                  <a:pt x="448284" y="3473437"/>
                </a:lnTo>
                <a:lnTo>
                  <a:pt x="463511" y="3449764"/>
                </a:lnTo>
                <a:lnTo>
                  <a:pt x="471081" y="3410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3469" y="2327224"/>
            <a:ext cx="492506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0111" y="1168145"/>
            <a:ext cx="8891777" cy="272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B31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7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114" y="344500"/>
            <a:ext cx="544004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2800" spc="-40" dirty="0" smtClean="0"/>
              <a:t>B</a:t>
            </a:r>
            <a:r>
              <a:rPr sz="2800" spc="-40" dirty="0" err="1" smtClean="0"/>
              <a:t>agaimana</a:t>
            </a:r>
            <a:r>
              <a:rPr sz="2800" spc="-40" dirty="0" smtClean="0"/>
              <a:t> </a:t>
            </a:r>
            <a:r>
              <a:rPr sz="2800" spc="-40" dirty="0" err="1" smtClean="0"/>
              <a:t>jika</a:t>
            </a:r>
            <a:r>
              <a:rPr sz="2800" spc="-40" dirty="0" smtClean="0"/>
              <a:t> di </a:t>
            </a:r>
            <a:r>
              <a:rPr sz="2800" spc="-40" dirty="0" err="1" smtClean="0"/>
              <a:t>implemntasikan</a:t>
            </a:r>
            <a:r>
              <a:rPr sz="2800" spc="-40" dirty="0" smtClean="0"/>
              <a:t> </a:t>
            </a:r>
            <a:r>
              <a:rPr sz="2800" spc="-40" dirty="0" err="1" smtClean="0"/>
              <a:t>dalam</a:t>
            </a:r>
            <a:r>
              <a:rPr sz="2800" spc="-40" dirty="0" smtClean="0"/>
              <a:t> </a:t>
            </a:r>
            <a:r>
              <a:rPr sz="2800" spc="-40" dirty="0" err="1" smtClean="0"/>
              <a:t>studi</a:t>
            </a:r>
            <a:r>
              <a:rPr sz="2800" spc="-40" dirty="0" smtClean="0"/>
              <a:t> </a:t>
            </a:r>
            <a:r>
              <a:rPr sz="2800" spc="-40" dirty="0" err="1" smtClean="0"/>
              <a:t>kasus</a:t>
            </a:r>
            <a:r>
              <a:rPr sz="2800" spc="-40" dirty="0" smtClean="0"/>
              <a:t> </a:t>
            </a:r>
            <a:r>
              <a:rPr sz="2800" spc="-65" dirty="0" smtClean="0"/>
              <a:t>?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1752600"/>
            <a:ext cx="8305800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id-ID" dirty="0">
                <a:latin typeface="LiSu" pitchFamily="49" charset="-122"/>
                <a:ea typeface="LiSu" pitchFamily="49" charset="-122"/>
              </a:rPr>
              <a:t>Diketahui dalam suatu garis lurus melewati koordinat (3,4) sebaga titik A dan koordinat (15,10) sebagai koordinat titik B, mereka berada pada suatu sistem koordinat X &amp; Y. Sementara untuk garis A-B berpotongan terhadap garis vertical melalui persamaan C = 9 di titik C, lalu berapa 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koordnat </a:t>
            </a:r>
            <a:r>
              <a:rPr lang="id-ID" dirty="0">
                <a:latin typeface="LiSu" pitchFamily="49" charset="-122"/>
                <a:ea typeface="LiSu" pitchFamily="49" charset="-122"/>
              </a:rPr>
              <a:t>di titik C tersebut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?</a:t>
            </a:r>
            <a:endParaRPr lang="en-US" dirty="0" smtClean="0">
              <a:latin typeface="LiSu" pitchFamily="49" charset="-122"/>
              <a:ea typeface="LiSu" pitchFamily="49" charset="-122"/>
            </a:endParaRPr>
          </a:p>
          <a:p>
            <a:endParaRPr lang="id-ID" dirty="0">
              <a:latin typeface="LiSu" pitchFamily="49" charset="-122"/>
              <a:ea typeface="LiSu" pitchFamily="49" charset="-122"/>
            </a:endParaRP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Maka dalam rumus tersebut diketahui: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X1 = 3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X2 = 15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Y1 = 4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Y2 = 10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 = 9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Untuk penyelesainnya, 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bisa dilihat dari perhitungan berikut ini:</a:t>
            </a:r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114" y="344500"/>
            <a:ext cx="544004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2800" spc="-40" dirty="0" smtClean="0"/>
              <a:t>B</a:t>
            </a:r>
            <a:r>
              <a:rPr sz="2800" spc="-40" dirty="0" err="1" smtClean="0"/>
              <a:t>agaimana</a:t>
            </a:r>
            <a:r>
              <a:rPr sz="2800" spc="-40" dirty="0" smtClean="0"/>
              <a:t> </a:t>
            </a:r>
            <a:r>
              <a:rPr sz="2800" spc="-40" dirty="0" err="1" smtClean="0"/>
              <a:t>jika</a:t>
            </a:r>
            <a:r>
              <a:rPr sz="2800" spc="-40" dirty="0" smtClean="0"/>
              <a:t> di </a:t>
            </a:r>
            <a:r>
              <a:rPr sz="2800" spc="-40" dirty="0" err="1" smtClean="0"/>
              <a:t>implemntasikan</a:t>
            </a:r>
            <a:r>
              <a:rPr sz="2800" spc="-40" dirty="0" smtClean="0"/>
              <a:t> </a:t>
            </a:r>
            <a:r>
              <a:rPr sz="2800" spc="-40" dirty="0" err="1" smtClean="0"/>
              <a:t>dalam</a:t>
            </a:r>
            <a:r>
              <a:rPr sz="2800" spc="-40" dirty="0" smtClean="0"/>
              <a:t> </a:t>
            </a:r>
            <a:r>
              <a:rPr sz="2800" spc="-40" dirty="0" err="1" smtClean="0"/>
              <a:t>studi</a:t>
            </a:r>
            <a:r>
              <a:rPr sz="2800" spc="-40" dirty="0" smtClean="0"/>
              <a:t> </a:t>
            </a:r>
            <a:r>
              <a:rPr sz="2800" spc="-40" dirty="0" err="1" smtClean="0"/>
              <a:t>kasus</a:t>
            </a:r>
            <a:r>
              <a:rPr sz="2800" spc="-40" dirty="0" smtClean="0"/>
              <a:t> </a:t>
            </a:r>
            <a:r>
              <a:rPr sz="2800" spc="-65" dirty="0" smtClean="0"/>
              <a:t>?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1752600"/>
            <a:ext cx="8305800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id-ID" dirty="0">
                <a:latin typeface="LiSu" pitchFamily="49" charset="-122"/>
                <a:ea typeface="LiSu" pitchFamily="49" charset="-122"/>
              </a:rPr>
              <a:t>Diketahui dalam suatu garis lurus melewati koordinat (3,4) sebaga titik A dan koordinat (15,10) sebagai koordinat titik B, mereka berada pada suatu sistem koordinat X &amp; Y. Sementara untuk garis A-B berpotongan terhadap garis vertical melalui persamaan C = 9 di titik C, lalu berapa 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koordnat </a:t>
            </a:r>
            <a:r>
              <a:rPr lang="id-ID" dirty="0">
                <a:latin typeface="LiSu" pitchFamily="49" charset="-122"/>
                <a:ea typeface="LiSu" pitchFamily="49" charset="-122"/>
              </a:rPr>
              <a:t>di titik C tersebut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?</a:t>
            </a:r>
            <a:endParaRPr lang="en-US" dirty="0" smtClean="0">
              <a:latin typeface="LiSu" pitchFamily="49" charset="-122"/>
              <a:ea typeface="LiSu" pitchFamily="49" charset="-122"/>
            </a:endParaRPr>
          </a:p>
          <a:p>
            <a:endParaRPr lang="id-ID" dirty="0">
              <a:latin typeface="LiSu" pitchFamily="49" charset="-122"/>
              <a:ea typeface="LiSu" pitchFamily="49" charset="-122"/>
            </a:endParaRP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Maka dalam rumus tersebut diketahui: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X1 = 3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X2 = 15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Y1 = 4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Y2 = 10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X = 9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Untuk penyelesainnya, 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bisa dilihat dari perhitungan berikut ini:</a:t>
            </a:r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6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6172200" cy="492443"/>
          </a:xfrm>
        </p:spPr>
        <p:txBody>
          <a:bodyPr/>
          <a:lstStyle/>
          <a:p>
            <a:pPr algn="ctr"/>
            <a:r>
              <a:rPr lang="id-ID" sz="3200" dirty="0" smtClean="0"/>
              <a:t>Rumus interpolasi linear</a:t>
            </a:r>
            <a:endParaRPr lang="id-ID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4" y="1447800"/>
            <a:ext cx="5991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4" y="344500"/>
            <a:ext cx="35836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80" dirty="0" err="1" smtClean="0"/>
              <a:t>P</a:t>
            </a:r>
            <a:r>
              <a:rPr sz="3600" spc="-105" dirty="0" err="1" smtClean="0"/>
              <a:t>enyelesaiannya</a:t>
            </a:r>
            <a:endParaRPr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3" y="1212454"/>
            <a:ext cx="7497417" cy="435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33930" y="2532526"/>
            <a:ext cx="4925060" cy="1477328"/>
          </a:xfrm>
        </p:spPr>
        <p:txBody>
          <a:bodyPr/>
          <a:lstStyle/>
          <a:p>
            <a:pPr algn="ctr"/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FLOWCHART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2700000">
            <a:off x="9048564" y="4132569"/>
            <a:ext cx="1013382" cy="701684"/>
          </a:xfrm>
          <a:custGeom>
            <a:avLst/>
            <a:gdLst>
              <a:gd name="T0" fmla="*/ 246 w 699"/>
              <a:gd name="T1" fmla="*/ 0 h 484"/>
              <a:gd name="T2" fmla="*/ 699 w 699"/>
              <a:gd name="T3" fmla="*/ 0 h 484"/>
              <a:gd name="T4" fmla="*/ 699 w 699"/>
              <a:gd name="T5" fmla="*/ 484 h 484"/>
              <a:gd name="T6" fmla="*/ 246 w 699"/>
              <a:gd name="T7" fmla="*/ 484 h 484"/>
              <a:gd name="T8" fmla="*/ 0 w 699"/>
              <a:gd name="T9" fmla="*/ 242 h 484"/>
              <a:gd name="T10" fmla="*/ 246 w 699"/>
              <a:gd name="T11" fmla="*/ 0 h 484"/>
              <a:gd name="T12" fmla="*/ 246 w 699"/>
              <a:gd name="T13" fmla="*/ 0 h 484"/>
              <a:gd name="T14" fmla="*/ 246 w 699"/>
              <a:gd name="T1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84">
                <a:moveTo>
                  <a:pt x="246" y="0"/>
                </a:moveTo>
                <a:lnTo>
                  <a:pt x="699" y="0"/>
                </a:lnTo>
                <a:lnTo>
                  <a:pt x="699" y="484"/>
                </a:lnTo>
                <a:lnTo>
                  <a:pt x="246" y="484"/>
                </a:lnTo>
                <a:lnTo>
                  <a:pt x="0" y="242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2700000">
            <a:off x="10241975" y="3697941"/>
            <a:ext cx="697335" cy="1919483"/>
          </a:xfrm>
          <a:custGeom>
            <a:avLst/>
            <a:gdLst>
              <a:gd name="T0" fmla="*/ 239 w 481"/>
              <a:gd name="T1" fmla="*/ 241 h 1324"/>
              <a:gd name="T2" fmla="*/ 481 w 481"/>
              <a:gd name="T3" fmla="*/ 0 h 1324"/>
              <a:gd name="T4" fmla="*/ 481 w 481"/>
              <a:gd name="T5" fmla="*/ 840 h 1324"/>
              <a:gd name="T6" fmla="*/ 0 w 481"/>
              <a:gd name="T7" fmla="*/ 1324 h 1324"/>
              <a:gd name="T8" fmla="*/ 0 w 481"/>
              <a:gd name="T9" fmla="*/ 0 h 1324"/>
              <a:gd name="T10" fmla="*/ 239 w 481"/>
              <a:gd name="T11" fmla="*/ 241 h 1324"/>
              <a:gd name="T12" fmla="*/ 239 w 481"/>
              <a:gd name="T13" fmla="*/ 241 h 1324"/>
              <a:gd name="T14" fmla="*/ 239 w 481"/>
              <a:gd name="T15" fmla="*/ 24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1324">
                <a:moveTo>
                  <a:pt x="239" y="241"/>
                </a:moveTo>
                <a:lnTo>
                  <a:pt x="481" y="0"/>
                </a:lnTo>
                <a:lnTo>
                  <a:pt x="481" y="840"/>
                </a:lnTo>
                <a:lnTo>
                  <a:pt x="0" y="1324"/>
                </a:lnTo>
                <a:lnTo>
                  <a:pt x="0" y="0"/>
                </a:lnTo>
                <a:lnTo>
                  <a:pt x="239" y="241"/>
                </a:lnTo>
                <a:lnTo>
                  <a:pt x="239" y="241"/>
                </a:lnTo>
                <a:lnTo>
                  <a:pt x="239" y="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700000">
            <a:off x="8479132" y="2043954"/>
            <a:ext cx="701684" cy="1009032"/>
          </a:xfrm>
          <a:custGeom>
            <a:avLst/>
            <a:gdLst>
              <a:gd name="T0" fmla="*/ 484 w 484"/>
              <a:gd name="T1" fmla="*/ 242 h 696"/>
              <a:gd name="T2" fmla="*/ 484 w 484"/>
              <a:gd name="T3" fmla="*/ 696 h 696"/>
              <a:gd name="T4" fmla="*/ 0 w 484"/>
              <a:gd name="T5" fmla="*/ 696 h 696"/>
              <a:gd name="T6" fmla="*/ 0 w 484"/>
              <a:gd name="T7" fmla="*/ 242 h 696"/>
              <a:gd name="T8" fmla="*/ 242 w 484"/>
              <a:gd name="T9" fmla="*/ 0 h 696"/>
              <a:gd name="T10" fmla="*/ 484 w 484"/>
              <a:gd name="T11" fmla="*/ 242 h 696"/>
              <a:gd name="T12" fmla="*/ 484 w 484"/>
              <a:gd name="T13" fmla="*/ 242 h 696"/>
              <a:gd name="T14" fmla="*/ 484 w 484"/>
              <a:gd name="T15" fmla="*/ 2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96">
                <a:moveTo>
                  <a:pt x="484" y="242"/>
                </a:moveTo>
                <a:lnTo>
                  <a:pt x="484" y="696"/>
                </a:lnTo>
                <a:lnTo>
                  <a:pt x="0" y="696"/>
                </a:lnTo>
                <a:lnTo>
                  <a:pt x="0" y="242"/>
                </a:lnTo>
                <a:lnTo>
                  <a:pt x="242" y="0"/>
                </a:lnTo>
                <a:lnTo>
                  <a:pt x="484" y="242"/>
                </a:lnTo>
                <a:lnTo>
                  <a:pt x="484" y="242"/>
                </a:lnTo>
                <a:lnTo>
                  <a:pt x="484" y="242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rot="2700000">
            <a:off x="7696172" y="3232502"/>
            <a:ext cx="1918031" cy="701684"/>
          </a:xfrm>
          <a:custGeom>
            <a:avLst/>
            <a:gdLst>
              <a:gd name="T0" fmla="*/ 1081 w 1323"/>
              <a:gd name="T1" fmla="*/ 242 h 484"/>
              <a:gd name="T2" fmla="*/ 1323 w 1323"/>
              <a:gd name="T3" fmla="*/ 484 h 484"/>
              <a:gd name="T4" fmla="*/ 484 w 1323"/>
              <a:gd name="T5" fmla="*/ 484 h 484"/>
              <a:gd name="T6" fmla="*/ 0 w 1323"/>
              <a:gd name="T7" fmla="*/ 0 h 484"/>
              <a:gd name="T8" fmla="*/ 1323 w 1323"/>
              <a:gd name="T9" fmla="*/ 0 h 484"/>
              <a:gd name="T10" fmla="*/ 1081 w 1323"/>
              <a:gd name="T11" fmla="*/ 242 h 484"/>
              <a:gd name="T12" fmla="*/ 1081 w 1323"/>
              <a:gd name="T13" fmla="*/ 242 h 484"/>
              <a:gd name="T14" fmla="*/ 1081 w 1323"/>
              <a:gd name="T15" fmla="*/ 242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484">
                <a:moveTo>
                  <a:pt x="1081" y="242"/>
                </a:moveTo>
                <a:lnTo>
                  <a:pt x="1323" y="484"/>
                </a:lnTo>
                <a:lnTo>
                  <a:pt x="484" y="484"/>
                </a:lnTo>
                <a:lnTo>
                  <a:pt x="0" y="0"/>
                </a:lnTo>
                <a:lnTo>
                  <a:pt x="1323" y="0"/>
                </a:lnTo>
                <a:lnTo>
                  <a:pt x="1081" y="242"/>
                </a:lnTo>
                <a:lnTo>
                  <a:pt x="1081" y="242"/>
                </a:lnTo>
                <a:lnTo>
                  <a:pt x="1081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 rot="2700000">
            <a:off x="10297729" y="1435138"/>
            <a:ext cx="1006133" cy="700234"/>
          </a:xfrm>
          <a:custGeom>
            <a:avLst/>
            <a:gdLst>
              <a:gd name="T0" fmla="*/ 452 w 694"/>
              <a:gd name="T1" fmla="*/ 483 h 483"/>
              <a:gd name="T2" fmla="*/ 0 w 694"/>
              <a:gd name="T3" fmla="*/ 483 h 483"/>
              <a:gd name="T4" fmla="*/ 0 w 694"/>
              <a:gd name="T5" fmla="*/ 0 h 483"/>
              <a:gd name="T6" fmla="*/ 452 w 694"/>
              <a:gd name="T7" fmla="*/ 0 h 483"/>
              <a:gd name="T8" fmla="*/ 694 w 694"/>
              <a:gd name="T9" fmla="*/ 242 h 483"/>
              <a:gd name="T10" fmla="*/ 452 w 694"/>
              <a:gd name="T11" fmla="*/ 483 h 483"/>
              <a:gd name="T12" fmla="*/ 452 w 694"/>
              <a:gd name="T13" fmla="*/ 483 h 483"/>
              <a:gd name="T14" fmla="*/ 452 w 694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483">
                <a:moveTo>
                  <a:pt x="452" y="483"/>
                </a:moveTo>
                <a:lnTo>
                  <a:pt x="0" y="483"/>
                </a:lnTo>
                <a:lnTo>
                  <a:pt x="0" y="0"/>
                </a:lnTo>
                <a:lnTo>
                  <a:pt x="452" y="0"/>
                </a:lnTo>
                <a:lnTo>
                  <a:pt x="694" y="242"/>
                </a:lnTo>
                <a:lnTo>
                  <a:pt x="452" y="483"/>
                </a:lnTo>
                <a:lnTo>
                  <a:pt x="452" y="483"/>
                </a:lnTo>
                <a:lnTo>
                  <a:pt x="452" y="483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 rot="2700000">
            <a:off x="9415081" y="652780"/>
            <a:ext cx="701684" cy="1919483"/>
          </a:xfrm>
          <a:custGeom>
            <a:avLst/>
            <a:gdLst>
              <a:gd name="T0" fmla="*/ 242 w 484"/>
              <a:gd name="T1" fmla="*/ 1083 h 1324"/>
              <a:gd name="T2" fmla="*/ 0 w 484"/>
              <a:gd name="T3" fmla="*/ 1324 h 1324"/>
              <a:gd name="T4" fmla="*/ 0 w 484"/>
              <a:gd name="T5" fmla="*/ 483 h 1324"/>
              <a:gd name="T6" fmla="*/ 484 w 484"/>
              <a:gd name="T7" fmla="*/ 0 h 1324"/>
              <a:gd name="T8" fmla="*/ 484 w 484"/>
              <a:gd name="T9" fmla="*/ 1324 h 1324"/>
              <a:gd name="T10" fmla="*/ 242 w 484"/>
              <a:gd name="T11" fmla="*/ 1083 h 1324"/>
              <a:gd name="T12" fmla="*/ 242 w 484"/>
              <a:gd name="T13" fmla="*/ 1083 h 1324"/>
              <a:gd name="T14" fmla="*/ 242 w 484"/>
              <a:gd name="T15" fmla="*/ 108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1324">
                <a:moveTo>
                  <a:pt x="242" y="1083"/>
                </a:moveTo>
                <a:lnTo>
                  <a:pt x="0" y="1324"/>
                </a:lnTo>
                <a:lnTo>
                  <a:pt x="0" y="483"/>
                </a:lnTo>
                <a:lnTo>
                  <a:pt x="484" y="0"/>
                </a:lnTo>
                <a:lnTo>
                  <a:pt x="484" y="1324"/>
                </a:lnTo>
                <a:lnTo>
                  <a:pt x="242" y="1083"/>
                </a:lnTo>
                <a:lnTo>
                  <a:pt x="242" y="1083"/>
                </a:lnTo>
                <a:lnTo>
                  <a:pt x="242" y="108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 rot="2700000">
            <a:off x="11178437" y="3215982"/>
            <a:ext cx="697335" cy="1010482"/>
          </a:xfrm>
          <a:custGeom>
            <a:avLst/>
            <a:gdLst>
              <a:gd name="T0" fmla="*/ 0 w 481"/>
              <a:gd name="T1" fmla="*/ 455 h 697"/>
              <a:gd name="T2" fmla="*/ 0 w 481"/>
              <a:gd name="T3" fmla="*/ 0 h 697"/>
              <a:gd name="T4" fmla="*/ 481 w 481"/>
              <a:gd name="T5" fmla="*/ 0 h 697"/>
              <a:gd name="T6" fmla="*/ 481 w 481"/>
              <a:gd name="T7" fmla="*/ 455 h 697"/>
              <a:gd name="T8" fmla="*/ 239 w 481"/>
              <a:gd name="T9" fmla="*/ 697 h 697"/>
              <a:gd name="T10" fmla="*/ 0 w 481"/>
              <a:gd name="T11" fmla="*/ 455 h 697"/>
              <a:gd name="T12" fmla="*/ 0 w 481"/>
              <a:gd name="T13" fmla="*/ 455 h 697"/>
              <a:gd name="T14" fmla="*/ 0 w 481"/>
              <a:gd name="T15" fmla="*/ 4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697">
                <a:moveTo>
                  <a:pt x="0" y="455"/>
                </a:moveTo>
                <a:lnTo>
                  <a:pt x="0" y="0"/>
                </a:lnTo>
                <a:lnTo>
                  <a:pt x="481" y="0"/>
                </a:lnTo>
                <a:lnTo>
                  <a:pt x="481" y="455"/>
                </a:lnTo>
                <a:lnTo>
                  <a:pt x="239" y="697"/>
                </a:lnTo>
                <a:lnTo>
                  <a:pt x="0" y="455"/>
                </a:lnTo>
                <a:lnTo>
                  <a:pt x="0" y="455"/>
                </a:lnTo>
                <a:lnTo>
                  <a:pt x="0" y="455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 rot="2700000">
            <a:off x="10721491" y="2286542"/>
            <a:ext cx="1916582" cy="700234"/>
          </a:xfrm>
          <a:custGeom>
            <a:avLst/>
            <a:gdLst>
              <a:gd name="T0" fmla="*/ 244 w 1322"/>
              <a:gd name="T1" fmla="*/ 242 h 483"/>
              <a:gd name="T2" fmla="*/ 0 w 1322"/>
              <a:gd name="T3" fmla="*/ 0 h 483"/>
              <a:gd name="T4" fmla="*/ 843 w 1322"/>
              <a:gd name="T5" fmla="*/ 0 h 483"/>
              <a:gd name="T6" fmla="*/ 1322 w 1322"/>
              <a:gd name="T7" fmla="*/ 483 h 483"/>
              <a:gd name="T8" fmla="*/ 0 w 1322"/>
              <a:gd name="T9" fmla="*/ 483 h 483"/>
              <a:gd name="T10" fmla="*/ 244 w 1322"/>
              <a:gd name="T11" fmla="*/ 242 h 483"/>
              <a:gd name="T12" fmla="*/ 244 w 1322"/>
              <a:gd name="T13" fmla="*/ 242 h 483"/>
              <a:gd name="T14" fmla="*/ 244 w 1322"/>
              <a:gd name="T15" fmla="*/ 2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2" h="483">
                <a:moveTo>
                  <a:pt x="244" y="242"/>
                </a:moveTo>
                <a:lnTo>
                  <a:pt x="0" y="0"/>
                </a:lnTo>
                <a:lnTo>
                  <a:pt x="843" y="0"/>
                </a:lnTo>
                <a:lnTo>
                  <a:pt x="1322" y="483"/>
                </a:lnTo>
                <a:lnTo>
                  <a:pt x="0" y="483"/>
                </a:lnTo>
                <a:lnTo>
                  <a:pt x="244" y="242"/>
                </a:lnTo>
                <a:lnTo>
                  <a:pt x="244" y="242"/>
                </a:lnTo>
                <a:lnTo>
                  <a:pt x="244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86200" y="2362200"/>
            <a:ext cx="4925060" cy="1477328"/>
          </a:xfrm>
        </p:spPr>
        <p:txBody>
          <a:bodyPr/>
          <a:lstStyle/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id-ID" dirty="0" smtClean="0"/>
              <a:t>Pseudocode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362200"/>
            <a:ext cx="8305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program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002413"/>
            <a:ext cx="5434331" cy="1107996"/>
          </a:xfrm>
        </p:spPr>
        <p:txBody>
          <a:bodyPr/>
          <a:lstStyle/>
          <a:p>
            <a:r>
              <a:rPr lang="id-ID" sz="3600" dirty="0" smtClean="0"/>
              <a:t>Algoritmanya bagaimana?</a:t>
            </a:r>
            <a:br>
              <a:rPr lang="id-ID" sz="3600" dirty="0" smtClean="0"/>
            </a:br>
            <a:endParaRPr lang="id-ID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13360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LiSu" pitchFamily="49" charset="-122"/>
                <a:ea typeface="LiSu" pitchFamily="49" charset="-122"/>
              </a:rPr>
              <a:t> Dapat </a:t>
            </a:r>
            <a:r>
              <a:rPr lang="id-ID" dirty="0">
                <a:latin typeface="LiSu" pitchFamily="49" charset="-122"/>
                <a:ea typeface="LiSu" pitchFamily="49" charset="-122"/>
              </a:rPr>
              <a:t>digunakan algoritmatika pengerjaan  </a:t>
            </a:r>
            <a:r>
              <a:rPr lang="id-ID" dirty="0" smtClean="0">
                <a:latin typeface="LiSu" pitchFamily="49" charset="-122"/>
                <a:ea typeface="LiSu" pitchFamily="49" charset="-122"/>
              </a:rPr>
              <a:t>seperti   dibawah </a:t>
            </a:r>
            <a:r>
              <a:rPr lang="id-ID" dirty="0">
                <a:latin typeface="LiSu" pitchFamily="49" charset="-122"/>
                <a:ea typeface="LiSu" pitchFamily="49" charset="-122"/>
              </a:rPr>
              <a:t>ini: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latin typeface="LiSu" pitchFamily="49" charset="-122"/>
                <a:ea typeface="LiSu" pitchFamily="49" charset="-122"/>
              </a:rPr>
              <a:t>Tentukan dua titik yang akan dicari penyelesaiannya, dicontohkan sebagai titik P1 (x1,y1) dan P2(x2,y2).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latin typeface="LiSu" pitchFamily="49" charset="-122"/>
                <a:ea typeface="LiSu" pitchFamily="49" charset="-122"/>
              </a:rPr>
              <a:t>Lalu tentukan titik tengah dari kedua titik diatas, contohnya titik X sebagai titik tengahnya.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latin typeface="LiSu" pitchFamily="49" charset="-122"/>
                <a:ea typeface="LiSu" pitchFamily="49" charset="-122"/>
              </a:rPr>
              <a:t>Hitung nilai Y dengan rumus diatas.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latin typeface="LiSu" pitchFamily="49" charset="-122"/>
                <a:ea typeface="LiSu" pitchFamily="49" charset="-122"/>
              </a:rPr>
              <a:t>Tampilkan nilai titik yang baru.</a:t>
            </a:r>
          </a:p>
          <a:p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9306" y="4875756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40604" y="471848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2426212" y="2354826"/>
            <a:ext cx="765512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kern="0" smtClean="0"/>
              <a:t>INTERPOLASI KUADRATIK</a:t>
            </a:r>
            <a:endParaRPr lang="en-US" kern="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951932" y="28433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1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4302"/>
            <a:ext cx="70135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600" dirty="0" smtClean="0"/>
              <a:t>Apa itu I</a:t>
            </a:r>
            <a:r>
              <a:rPr sz="3600" dirty="0" err="1" smtClean="0"/>
              <a:t>nterpolasi</a:t>
            </a:r>
            <a:r>
              <a:rPr sz="3600" dirty="0" smtClean="0"/>
              <a:t> </a:t>
            </a:r>
            <a:r>
              <a:rPr sz="3600" dirty="0" err="1" smtClean="0"/>
              <a:t>Kuadratik</a:t>
            </a:r>
            <a:r>
              <a:rPr sz="3600" dirty="0"/>
              <a:t> </a:t>
            </a:r>
            <a:r>
              <a:rPr sz="3600" dirty="0" smtClean="0"/>
              <a:t>?</a:t>
            </a:r>
            <a:br>
              <a:rPr sz="3600" dirty="0" smtClean="0"/>
            </a:b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2057400"/>
            <a:ext cx="8424291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algn="just">
              <a:lnSpc>
                <a:spcPts val="2110"/>
              </a:lnSpc>
              <a:buSzPct val="125000"/>
              <a:tabLst>
                <a:tab pos="162560" algn="l"/>
              </a:tabLst>
            </a:pPr>
            <a:r>
              <a:rPr lang="id-ID" sz="1600" spc="-65" dirty="0" smtClean="0">
                <a:latin typeface="Trebuchet MS"/>
                <a:ea typeface="LiSu"/>
                <a:cs typeface="Trebuchet MS"/>
              </a:rPr>
              <a:t>I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nterpolasi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ini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biasanya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digunakan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untuk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mencari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titik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dari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3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buah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 </a:t>
            </a:r>
            <a:r>
              <a:rPr sz="1600" spc="-65" dirty="0" err="1" smtClean="0">
                <a:latin typeface="LiSu" pitchFamily="49" charset="-122"/>
                <a:ea typeface="LiSu"/>
                <a:cs typeface="Trebuchet MS"/>
              </a:rPr>
              <a:t>titik</a:t>
            </a:r>
            <a:r>
              <a:rPr sz="1600" spc="-65" dirty="0" smtClean="0">
                <a:latin typeface="LiSu" pitchFamily="49" charset="-122"/>
                <a:ea typeface="LiSu"/>
                <a:cs typeface="Trebuchet MS"/>
              </a:rPr>
              <a:t>.</a:t>
            </a:r>
          </a:p>
          <a:p>
            <a:pPr marL="12065" algn="just">
              <a:lnSpc>
                <a:spcPts val="2110"/>
              </a:lnSpc>
              <a:buSzPct val="125000"/>
              <a:tabLst>
                <a:tab pos="162560" algn="l"/>
              </a:tabLst>
            </a:pPr>
            <a:r>
              <a:rPr lang="id-ID" sz="1600" dirty="0">
                <a:latin typeface="LiSu" pitchFamily="49" charset="-122"/>
                <a:ea typeface="LiSu"/>
              </a:rPr>
              <a:t>P1(x1,y1), P2(x2,y2) dan P3(x3,y3) dengan menggunakan pendekatan fungsi </a:t>
            </a:r>
            <a:r>
              <a:rPr lang="id-ID" sz="1600" dirty="0" smtClean="0">
                <a:latin typeface="LiSu" pitchFamily="49" charset="-122"/>
                <a:ea typeface="LiSu"/>
              </a:rPr>
              <a:t>kuadrat.</a:t>
            </a:r>
          </a:p>
          <a:p>
            <a:pPr marL="12065" algn="just">
              <a:lnSpc>
                <a:spcPts val="2110"/>
              </a:lnSpc>
              <a:buSzPct val="125000"/>
              <a:tabLst>
                <a:tab pos="162560" algn="l"/>
              </a:tabLst>
            </a:pPr>
            <a:r>
              <a:rPr lang="en-US" sz="1600" dirty="0" err="1">
                <a:latin typeface="LiSu" pitchFamily="49" charset="-122"/>
                <a:ea typeface="LiSu"/>
              </a:rPr>
              <a:t>interpolasi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ini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memakai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 smtClean="0">
                <a:latin typeface="LiSu" pitchFamily="49" charset="-122"/>
                <a:ea typeface="LiSu"/>
              </a:rPr>
              <a:t>berpangkat</a:t>
            </a:r>
            <a:r>
              <a:rPr lang="id-ID" sz="1600" dirty="0" smtClean="0">
                <a:latin typeface="LiSu" pitchFamily="49" charset="-122"/>
                <a:ea typeface="LiSu"/>
              </a:rPr>
              <a:t>-</a:t>
            </a:r>
            <a:r>
              <a:rPr lang="en-US" sz="1600" dirty="0" err="1" smtClean="0">
                <a:latin typeface="LiSu" pitchFamily="49" charset="-122"/>
                <a:ea typeface="LiSu"/>
              </a:rPr>
              <a:t>pangkat</a:t>
            </a:r>
            <a:r>
              <a:rPr lang="en-US" sz="1600" dirty="0" smtClean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dengan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memakai</a:t>
            </a:r>
            <a:r>
              <a:rPr lang="en-US" sz="1600" dirty="0">
                <a:latin typeface="LiSu" pitchFamily="49" charset="-122"/>
                <a:ea typeface="LiSu"/>
              </a:rPr>
              <a:t> 3 </a:t>
            </a:r>
            <a:r>
              <a:rPr lang="en-US" sz="1600" dirty="0" err="1">
                <a:latin typeface="LiSu" pitchFamily="49" charset="-122"/>
                <a:ea typeface="LiSu"/>
              </a:rPr>
              <a:t>titik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pembentukan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garisnya</a:t>
            </a:r>
            <a:r>
              <a:rPr lang="en-US" sz="1600" dirty="0">
                <a:latin typeface="LiSu" pitchFamily="49" charset="-122"/>
                <a:ea typeface="LiSu"/>
              </a:rPr>
              <a:t>. </a:t>
            </a:r>
            <a:r>
              <a:rPr lang="en-US" sz="1600" dirty="0" err="1">
                <a:latin typeface="LiSu" pitchFamily="49" charset="-122"/>
                <a:ea typeface="LiSu"/>
              </a:rPr>
              <a:t>Telah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banyak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penggunaan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interpolasi</a:t>
            </a:r>
            <a:r>
              <a:rPr lang="en-US" sz="1600" dirty="0">
                <a:latin typeface="LiSu" pitchFamily="49" charset="-122"/>
                <a:ea typeface="LiSu"/>
              </a:rPr>
              <a:t> linier yang </a:t>
            </a:r>
            <a:r>
              <a:rPr lang="en-US" sz="1600" dirty="0" err="1">
                <a:latin typeface="LiSu" pitchFamily="49" charset="-122"/>
                <a:ea typeface="LiSu"/>
              </a:rPr>
              <a:t>tidak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maksimum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penggunaannya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ketika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dipakai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fungsi</a:t>
            </a:r>
            <a:r>
              <a:rPr lang="en-US" sz="1600" dirty="0">
                <a:latin typeface="LiSu" pitchFamily="49" charset="-122"/>
                <a:ea typeface="LiSu"/>
              </a:rPr>
              <a:t> yang </a:t>
            </a:r>
            <a:r>
              <a:rPr lang="en-US" sz="1600" dirty="0" err="1">
                <a:latin typeface="LiSu" pitchFamily="49" charset="-122"/>
                <a:ea typeface="LiSu"/>
              </a:rPr>
              <a:t>berpangkat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dua</a:t>
            </a:r>
            <a:r>
              <a:rPr lang="en-US" sz="1600" dirty="0">
                <a:latin typeface="LiSu" pitchFamily="49" charset="-122"/>
                <a:ea typeface="LiSu"/>
              </a:rPr>
              <a:t>, </a:t>
            </a:r>
            <a:r>
              <a:rPr lang="en-US" sz="1600" dirty="0" err="1">
                <a:latin typeface="LiSu" pitchFamily="49" charset="-122"/>
                <a:ea typeface="LiSu"/>
              </a:rPr>
              <a:t>sehinggga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interpolasi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kuadratik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itu</a:t>
            </a:r>
            <a:r>
              <a:rPr lang="en-US" sz="1600" dirty="0">
                <a:latin typeface="LiSu" pitchFamily="49" charset="-122"/>
                <a:ea typeface="LiSu"/>
              </a:rPr>
              <a:t> pun </a:t>
            </a:r>
            <a:r>
              <a:rPr lang="en-US" sz="1600" dirty="0" err="1">
                <a:latin typeface="LiSu" pitchFamily="49" charset="-122"/>
                <a:ea typeface="LiSu"/>
              </a:rPr>
              <a:t>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supaya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fungsi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dengan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pangkat</a:t>
            </a:r>
            <a:r>
              <a:rPr lang="en-US" sz="1600" dirty="0">
                <a:latin typeface="LiSu" pitchFamily="49" charset="-122"/>
                <a:ea typeface="LiSu"/>
              </a:rPr>
              <a:t> 2 </a:t>
            </a:r>
            <a:r>
              <a:rPr lang="en-US" sz="1600" dirty="0" err="1">
                <a:latin typeface="LiSu" pitchFamily="49" charset="-122"/>
                <a:ea typeface="LiSu"/>
              </a:rPr>
              <a:t>mampu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terselesaikan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bisa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dicari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pada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titik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barunya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dengan</a:t>
            </a:r>
            <a:r>
              <a:rPr lang="en-US" sz="1600" dirty="0">
                <a:latin typeface="LiSu" pitchFamily="49" charset="-122"/>
                <a:ea typeface="LiSu"/>
              </a:rPr>
              <a:t> </a:t>
            </a:r>
            <a:r>
              <a:rPr lang="en-US" sz="1600" dirty="0" err="1">
                <a:latin typeface="LiSu" pitchFamily="49" charset="-122"/>
                <a:ea typeface="LiSu"/>
              </a:rPr>
              <a:t>efektif</a:t>
            </a:r>
            <a:r>
              <a:rPr lang="en-US" sz="1600" dirty="0">
                <a:ea typeface="LiSu"/>
              </a:rPr>
              <a:t>.</a:t>
            </a:r>
            <a:endParaRPr sz="1600" dirty="0">
              <a:latin typeface="LiSu" pitchFamily="49" charset="-122"/>
              <a:ea typeface="LiSu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90600" y="-381000"/>
            <a:ext cx="10212324" cy="7682871"/>
            <a:chOff x="2432790" y="730250"/>
            <a:chExt cx="7132330" cy="5365749"/>
          </a:xfrm>
          <a:solidFill>
            <a:srgbClr val="F9D644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39753" y="3053151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KELOMPOK</a:t>
            </a:r>
            <a:r>
              <a:rPr lang="en-US" sz="36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7</a:t>
            </a:r>
            <a:endParaRPr 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41631" y="3709645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itchFamily="34" charset="0"/>
              </a:rPr>
              <a:t>Metode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itchFamily="34" charset="0"/>
              </a:rPr>
              <a:t>Numerik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itchFamily="34" charset="0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F9D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4" y="344500"/>
            <a:ext cx="830808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200" dirty="0" smtClean="0"/>
              <a:t>B</a:t>
            </a:r>
            <a:r>
              <a:rPr sz="3200" dirty="0" err="1" smtClean="0"/>
              <a:t>agaimana</a:t>
            </a:r>
            <a:r>
              <a:rPr sz="3200" dirty="0" smtClean="0"/>
              <a:t> </a:t>
            </a:r>
            <a:r>
              <a:rPr sz="3200" dirty="0" err="1" smtClean="0"/>
              <a:t>jika</a:t>
            </a:r>
            <a:r>
              <a:rPr sz="3200" dirty="0" smtClean="0"/>
              <a:t> di </a:t>
            </a:r>
            <a:r>
              <a:rPr sz="3200" dirty="0" err="1" smtClean="0"/>
              <a:t>implementasikan</a:t>
            </a:r>
            <a:r>
              <a:rPr sz="3200" dirty="0" smtClean="0"/>
              <a:t> </a:t>
            </a:r>
            <a:r>
              <a:rPr sz="3200" dirty="0" err="1" smtClean="0"/>
              <a:t>dalam</a:t>
            </a:r>
            <a:r>
              <a:rPr sz="3200" dirty="0" smtClean="0"/>
              <a:t> </a:t>
            </a:r>
            <a:r>
              <a:rPr sz="3200" dirty="0" err="1" smtClean="0"/>
              <a:t>studi</a:t>
            </a:r>
            <a:r>
              <a:rPr sz="3200" dirty="0" smtClean="0"/>
              <a:t> </a:t>
            </a:r>
            <a:r>
              <a:rPr sz="3200" dirty="0" err="1" smtClean="0"/>
              <a:t>kasus</a:t>
            </a:r>
            <a:r>
              <a:rPr sz="3200" dirty="0" smtClean="0"/>
              <a:t>?</a:t>
            </a:r>
            <a:br>
              <a:rPr sz="3200" dirty="0" smtClean="0"/>
            </a:br>
            <a:endParaRPr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381035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iSu" pitchFamily="49" charset="-122"/>
                <a:ea typeface="LiSu" pitchFamily="49" charset="-122"/>
              </a:rPr>
              <a:t>Tentukanlah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nilai</a:t>
            </a:r>
            <a:r>
              <a:rPr lang="en-US" dirty="0">
                <a:latin typeface="LiSu" pitchFamily="49" charset="-122"/>
                <a:ea typeface="LiSu" pitchFamily="49" charset="-122"/>
              </a:rPr>
              <a:t> y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pada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titik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smtClean="0">
                <a:latin typeface="LiSu" pitchFamily="49" charset="-122"/>
                <a:ea typeface="LiSu" pitchFamily="49" charset="-122"/>
              </a:rPr>
              <a:t>x=2.5 yang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terletak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pada</a:t>
            </a:r>
            <a:r>
              <a:rPr lang="en-US" dirty="0">
                <a:latin typeface="LiSu" pitchFamily="49" charset="-122"/>
                <a:ea typeface="LiSu" pitchFamily="49" charset="-122"/>
              </a:rPr>
              <a:t> 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diantara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titik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(1,5), (2,2)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dan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 (3,3)</a:t>
            </a:r>
            <a:endParaRPr lang="id-ID" dirty="0">
              <a:latin typeface="LiSu" pitchFamily="49" charset="-122"/>
              <a:ea typeface="LiSu" pitchFamily="49" charset="-122"/>
            </a:endParaRPr>
          </a:p>
          <a:p>
            <a:endParaRPr lang="id-ID" dirty="0">
              <a:latin typeface="LiSu" pitchFamily="49" charset="-122"/>
              <a:ea typeface="LiSu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58136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latin typeface="Trebuchet MS" pitchFamily="34" charset="0"/>
              </a:rPr>
              <a:t>Penyelesaian </a:t>
            </a:r>
            <a:endParaRPr lang="id-ID" sz="2400" b="1" dirty="0"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300" y="3059594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Su" pitchFamily="49" charset="-122"/>
                <a:ea typeface="LiSu" pitchFamily="49" charset="-122"/>
              </a:rPr>
              <a:t>P1 (1,5), P2 (2,2)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dan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P3 (3,3)</a:t>
            </a:r>
            <a:endParaRPr lang="id-ID" dirty="0">
              <a:latin typeface="LiSu" pitchFamily="49" charset="-122"/>
              <a:ea typeface="LiSu" pitchFamily="49" charset="-122"/>
            </a:endParaRPr>
          </a:p>
          <a:p>
            <a:r>
              <a:rPr lang="en-US" dirty="0" smtClean="0">
                <a:latin typeface="LiSu" pitchFamily="49" charset="-122"/>
                <a:ea typeface="LiSu" pitchFamily="49" charset="-122"/>
              </a:rPr>
              <a:t>x </a:t>
            </a:r>
            <a:r>
              <a:rPr lang="en-US" dirty="0">
                <a:latin typeface="LiSu" pitchFamily="49" charset="-122"/>
                <a:ea typeface="LiSu" pitchFamily="49" charset="-122"/>
              </a:rPr>
              <a:t>= 2 . </a:t>
            </a:r>
            <a:r>
              <a:rPr lang="en-US" dirty="0" smtClean="0">
                <a:latin typeface="LiSu" pitchFamily="49" charset="-122"/>
                <a:ea typeface="LiSu" pitchFamily="49" charset="-122"/>
              </a:rPr>
              <a:t>5</a:t>
            </a:r>
            <a:endParaRPr lang="id-ID" dirty="0">
              <a:latin typeface="LiSu" pitchFamily="49" charset="-122"/>
              <a:ea typeface="LiSu" pitchFamily="49" charset="-122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5829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3" y="344500"/>
            <a:ext cx="51076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600" spc="-20" dirty="0" smtClean="0"/>
              <a:t>B</a:t>
            </a:r>
            <a:r>
              <a:rPr sz="3600" spc="-20" dirty="0" err="1" smtClean="0"/>
              <a:t>agaimana</a:t>
            </a:r>
            <a:r>
              <a:rPr sz="3600" spc="-20" dirty="0" smtClean="0"/>
              <a:t> </a:t>
            </a:r>
            <a:r>
              <a:rPr sz="3600" spc="-20" dirty="0" err="1" smtClean="0"/>
              <a:t>Kurva</a:t>
            </a:r>
            <a:r>
              <a:rPr sz="3600" spc="-20" dirty="0" smtClean="0"/>
              <a:t> </a:t>
            </a:r>
            <a:r>
              <a:rPr sz="3600" spc="-20" dirty="0" err="1" smtClean="0"/>
              <a:t>nya</a:t>
            </a:r>
            <a:r>
              <a:rPr sz="3600" spc="-20" dirty="0" smtClean="0"/>
              <a:t> ?</a:t>
            </a:r>
            <a:endParaRPr sz="36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00" y="1295400"/>
            <a:ext cx="60964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62200" y="518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LiSu" pitchFamily="49" charset="-122"/>
                <a:ea typeface="LiSu" pitchFamily="49" charset="-122"/>
              </a:rPr>
              <a:t>Maka, akhirnya kita dapatkan suatu nilai dari pada titik yang baru yaitu pada </a:t>
            </a:r>
          </a:p>
          <a:p>
            <a:r>
              <a:rPr lang="id-ID" dirty="0">
                <a:latin typeface="LiSu" pitchFamily="49" charset="-122"/>
                <a:ea typeface="LiSu" pitchFamily="49" charset="-122"/>
              </a:rPr>
              <a:t>P4 (2.5 , 2)</a:t>
            </a:r>
          </a:p>
          <a:p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89612"/>
            <a:ext cx="579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600" spc="-40" dirty="0" smtClean="0"/>
              <a:t>B</a:t>
            </a:r>
            <a:r>
              <a:rPr sz="3600" spc="-40" dirty="0" err="1" smtClean="0"/>
              <a:t>agaimana</a:t>
            </a:r>
            <a:r>
              <a:rPr sz="3600" spc="-40" dirty="0" smtClean="0"/>
              <a:t> </a:t>
            </a:r>
            <a:r>
              <a:rPr sz="3600" spc="-40" dirty="0" err="1" smtClean="0"/>
              <a:t>algoritma</a:t>
            </a:r>
            <a:r>
              <a:rPr sz="3600" spc="-40" dirty="0" smtClean="0"/>
              <a:t> </a:t>
            </a:r>
            <a:r>
              <a:rPr sz="3600" spc="-40" dirty="0" err="1" smtClean="0"/>
              <a:t>nya</a:t>
            </a:r>
            <a:r>
              <a:rPr sz="3600" spc="-40" dirty="0" smtClean="0"/>
              <a:t> </a:t>
            </a:r>
            <a:r>
              <a:rPr sz="3600" spc="-65" dirty="0" smtClean="0"/>
              <a:t>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600201" y="1168145"/>
            <a:ext cx="8941688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id-ID" sz="1800" dirty="0">
                <a:latin typeface="LiSu" pitchFamily="49" charset="-122"/>
                <a:ea typeface="LiSu" pitchFamily="49" charset="-122"/>
              </a:rPr>
              <a:t>Algoritma Interpolasi Kuadratik:</a:t>
            </a:r>
          </a:p>
          <a:p>
            <a:pPr marL="342900" indent="-342900">
              <a:buAutoNum type="arabicParenBoth"/>
            </a:pPr>
            <a:r>
              <a:rPr lang="id-ID" sz="1800" dirty="0" smtClean="0">
                <a:latin typeface="LiSu" pitchFamily="49" charset="-122"/>
                <a:ea typeface="LiSu" pitchFamily="49" charset="-122"/>
              </a:rPr>
              <a:t> Tentukan </a:t>
            </a:r>
            <a:r>
              <a:rPr lang="id-ID" sz="1800" dirty="0">
                <a:latin typeface="LiSu" pitchFamily="49" charset="-122"/>
                <a:ea typeface="LiSu" pitchFamily="49" charset="-122"/>
              </a:rPr>
              <a:t>3 titik input P1(x1,y1), P2(x2,y2) dan P3(x3,y3</a:t>
            </a:r>
            <a:r>
              <a:rPr lang="id-ID" sz="1800" dirty="0" smtClean="0">
                <a:latin typeface="LiSu" pitchFamily="49" charset="-122"/>
                <a:ea typeface="LiSu" pitchFamily="49" charset="-122"/>
              </a:rPr>
              <a:t>)</a:t>
            </a:r>
          </a:p>
          <a:p>
            <a:r>
              <a:rPr lang="id-ID" sz="1800" dirty="0" smtClean="0">
                <a:latin typeface="LiSu" pitchFamily="49" charset="-122"/>
                <a:ea typeface="LiSu" pitchFamily="49" charset="-122"/>
              </a:rPr>
              <a:t>(</a:t>
            </a:r>
            <a:r>
              <a:rPr lang="id-ID" sz="1800" dirty="0">
                <a:latin typeface="LiSu" pitchFamily="49" charset="-122"/>
                <a:ea typeface="LiSu" pitchFamily="49" charset="-122"/>
              </a:rPr>
              <a:t>2) Tentukan nilai x dari titik yang akan dicari</a:t>
            </a:r>
            <a:br>
              <a:rPr lang="id-ID" sz="1800" dirty="0">
                <a:latin typeface="LiSu" pitchFamily="49" charset="-122"/>
                <a:ea typeface="LiSu" pitchFamily="49" charset="-122"/>
              </a:rPr>
            </a:br>
            <a:r>
              <a:rPr lang="id-ID" sz="1800" dirty="0">
                <a:latin typeface="LiSu" pitchFamily="49" charset="-122"/>
                <a:ea typeface="LiSu" pitchFamily="49" charset="-122"/>
              </a:rPr>
              <a:t>(3) Hitung nilai y dari titik yang dicari menggunakan rumus dari </a:t>
            </a:r>
            <a:r>
              <a:rPr lang="id-ID" sz="1800" dirty="0" smtClean="0">
                <a:latin typeface="LiSu" pitchFamily="49" charset="-122"/>
                <a:ea typeface="LiSu" pitchFamily="49" charset="-122"/>
              </a:rPr>
              <a:t>interpolasi kuadratik</a:t>
            </a:r>
          </a:p>
          <a:p>
            <a:endParaRPr lang="id-ID" sz="1800" dirty="0" smtClean="0">
              <a:latin typeface="LiSu" pitchFamily="49" charset="-122"/>
              <a:ea typeface="LiSu" pitchFamily="49" charset="-122"/>
            </a:endParaRPr>
          </a:p>
          <a:p>
            <a:pPr marL="342900" indent="-342900">
              <a:buAutoNum type="arabicParenBoth"/>
            </a:pPr>
            <a:endParaRPr sz="1800" spc="-65" dirty="0">
              <a:latin typeface="LiSu" pitchFamily="49" charset="-122"/>
              <a:ea typeface="LiSu" pitchFamily="49" charset="-122"/>
            </a:endParaRPr>
          </a:p>
        </p:txBody>
      </p:sp>
      <p:pic>
        <p:nvPicPr>
          <p:cNvPr id="5" name="Picture 4" descr="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5015865" cy="9817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0" y="3876261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LiSu" pitchFamily="49" charset="-122"/>
                <a:ea typeface="LiSu" pitchFamily="49" charset="-122"/>
              </a:rPr>
              <a:t>(4) Menampilkan x dan y.  </a:t>
            </a:r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435" y="2624671"/>
            <a:ext cx="5739131" cy="1477328"/>
          </a:xfrm>
        </p:spPr>
        <p:txBody>
          <a:bodyPr/>
          <a:lstStyle/>
          <a:p>
            <a:pPr algn="ctr"/>
            <a:r>
              <a:rPr lang="id-ID" dirty="0" smtClean="0"/>
              <a:t>IMPLEMENTASI FLOWCHART</a:t>
            </a:r>
            <a:endParaRPr lang="id-ID" dirty="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2700000">
            <a:off x="9124764" y="4208770"/>
            <a:ext cx="1013382" cy="701684"/>
          </a:xfrm>
          <a:custGeom>
            <a:avLst/>
            <a:gdLst>
              <a:gd name="T0" fmla="*/ 246 w 699"/>
              <a:gd name="T1" fmla="*/ 0 h 484"/>
              <a:gd name="T2" fmla="*/ 699 w 699"/>
              <a:gd name="T3" fmla="*/ 0 h 484"/>
              <a:gd name="T4" fmla="*/ 699 w 699"/>
              <a:gd name="T5" fmla="*/ 484 h 484"/>
              <a:gd name="T6" fmla="*/ 246 w 699"/>
              <a:gd name="T7" fmla="*/ 484 h 484"/>
              <a:gd name="T8" fmla="*/ 0 w 699"/>
              <a:gd name="T9" fmla="*/ 242 h 484"/>
              <a:gd name="T10" fmla="*/ 246 w 699"/>
              <a:gd name="T11" fmla="*/ 0 h 484"/>
              <a:gd name="T12" fmla="*/ 246 w 699"/>
              <a:gd name="T13" fmla="*/ 0 h 484"/>
              <a:gd name="T14" fmla="*/ 246 w 699"/>
              <a:gd name="T1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84">
                <a:moveTo>
                  <a:pt x="246" y="0"/>
                </a:moveTo>
                <a:lnTo>
                  <a:pt x="699" y="0"/>
                </a:lnTo>
                <a:lnTo>
                  <a:pt x="699" y="484"/>
                </a:lnTo>
                <a:lnTo>
                  <a:pt x="246" y="484"/>
                </a:lnTo>
                <a:lnTo>
                  <a:pt x="0" y="242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rot="2700000">
            <a:off x="10318175" y="3774142"/>
            <a:ext cx="697335" cy="1919483"/>
          </a:xfrm>
          <a:custGeom>
            <a:avLst/>
            <a:gdLst>
              <a:gd name="T0" fmla="*/ 239 w 481"/>
              <a:gd name="T1" fmla="*/ 241 h 1324"/>
              <a:gd name="T2" fmla="*/ 481 w 481"/>
              <a:gd name="T3" fmla="*/ 0 h 1324"/>
              <a:gd name="T4" fmla="*/ 481 w 481"/>
              <a:gd name="T5" fmla="*/ 840 h 1324"/>
              <a:gd name="T6" fmla="*/ 0 w 481"/>
              <a:gd name="T7" fmla="*/ 1324 h 1324"/>
              <a:gd name="T8" fmla="*/ 0 w 481"/>
              <a:gd name="T9" fmla="*/ 0 h 1324"/>
              <a:gd name="T10" fmla="*/ 239 w 481"/>
              <a:gd name="T11" fmla="*/ 241 h 1324"/>
              <a:gd name="T12" fmla="*/ 239 w 481"/>
              <a:gd name="T13" fmla="*/ 241 h 1324"/>
              <a:gd name="T14" fmla="*/ 239 w 481"/>
              <a:gd name="T15" fmla="*/ 24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1324">
                <a:moveTo>
                  <a:pt x="239" y="241"/>
                </a:moveTo>
                <a:lnTo>
                  <a:pt x="481" y="0"/>
                </a:lnTo>
                <a:lnTo>
                  <a:pt x="481" y="840"/>
                </a:lnTo>
                <a:lnTo>
                  <a:pt x="0" y="1324"/>
                </a:lnTo>
                <a:lnTo>
                  <a:pt x="0" y="0"/>
                </a:lnTo>
                <a:lnTo>
                  <a:pt x="239" y="241"/>
                </a:lnTo>
                <a:lnTo>
                  <a:pt x="239" y="241"/>
                </a:lnTo>
                <a:lnTo>
                  <a:pt x="239" y="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700000">
            <a:off x="8555332" y="2120155"/>
            <a:ext cx="701684" cy="1009032"/>
          </a:xfrm>
          <a:custGeom>
            <a:avLst/>
            <a:gdLst>
              <a:gd name="T0" fmla="*/ 484 w 484"/>
              <a:gd name="T1" fmla="*/ 242 h 696"/>
              <a:gd name="T2" fmla="*/ 484 w 484"/>
              <a:gd name="T3" fmla="*/ 696 h 696"/>
              <a:gd name="T4" fmla="*/ 0 w 484"/>
              <a:gd name="T5" fmla="*/ 696 h 696"/>
              <a:gd name="T6" fmla="*/ 0 w 484"/>
              <a:gd name="T7" fmla="*/ 242 h 696"/>
              <a:gd name="T8" fmla="*/ 242 w 484"/>
              <a:gd name="T9" fmla="*/ 0 h 696"/>
              <a:gd name="T10" fmla="*/ 484 w 484"/>
              <a:gd name="T11" fmla="*/ 242 h 696"/>
              <a:gd name="T12" fmla="*/ 484 w 484"/>
              <a:gd name="T13" fmla="*/ 242 h 696"/>
              <a:gd name="T14" fmla="*/ 484 w 484"/>
              <a:gd name="T15" fmla="*/ 2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96">
                <a:moveTo>
                  <a:pt x="484" y="242"/>
                </a:moveTo>
                <a:lnTo>
                  <a:pt x="484" y="696"/>
                </a:lnTo>
                <a:lnTo>
                  <a:pt x="0" y="696"/>
                </a:lnTo>
                <a:lnTo>
                  <a:pt x="0" y="242"/>
                </a:lnTo>
                <a:lnTo>
                  <a:pt x="242" y="0"/>
                </a:lnTo>
                <a:lnTo>
                  <a:pt x="484" y="242"/>
                </a:lnTo>
                <a:lnTo>
                  <a:pt x="484" y="242"/>
                </a:lnTo>
                <a:lnTo>
                  <a:pt x="484" y="242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 rot="2700000">
            <a:off x="7772372" y="3308703"/>
            <a:ext cx="1918031" cy="701684"/>
          </a:xfrm>
          <a:custGeom>
            <a:avLst/>
            <a:gdLst>
              <a:gd name="T0" fmla="*/ 1081 w 1323"/>
              <a:gd name="T1" fmla="*/ 242 h 484"/>
              <a:gd name="T2" fmla="*/ 1323 w 1323"/>
              <a:gd name="T3" fmla="*/ 484 h 484"/>
              <a:gd name="T4" fmla="*/ 484 w 1323"/>
              <a:gd name="T5" fmla="*/ 484 h 484"/>
              <a:gd name="T6" fmla="*/ 0 w 1323"/>
              <a:gd name="T7" fmla="*/ 0 h 484"/>
              <a:gd name="T8" fmla="*/ 1323 w 1323"/>
              <a:gd name="T9" fmla="*/ 0 h 484"/>
              <a:gd name="T10" fmla="*/ 1081 w 1323"/>
              <a:gd name="T11" fmla="*/ 242 h 484"/>
              <a:gd name="T12" fmla="*/ 1081 w 1323"/>
              <a:gd name="T13" fmla="*/ 242 h 484"/>
              <a:gd name="T14" fmla="*/ 1081 w 1323"/>
              <a:gd name="T15" fmla="*/ 242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484">
                <a:moveTo>
                  <a:pt x="1081" y="242"/>
                </a:moveTo>
                <a:lnTo>
                  <a:pt x="1323" y="484"/>
                </a:lnTo>
                <a:lnTo>
                  <a:pt x="484" y="484"/>
                </a:lnTo>
                <a:lnTo>
                  <a:pt x="0" y="0"/>
                </a:lnTo>
                <a:lnTo>
                  <a:pt x="1323" y="0"/>
                </a:lnTo>
                <a:lnTo>
                  <a:pt x="1081" y="242"/>
                </a:lnTo>
                <a:lnTo>
                  <a:pt x="1081" y="242"/>
                </a:lnTo>
                <a:lnTo>
                  <a:pt x="1081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700000">
            <a:off x="10373929" y="1511339"/>
            <a:ext cx="1006133" cy="700234"/>
          </a:xfrm>
          <a:custGeom>
            <a:avLst/>
            <a:gdLst>
              <a:gd name="T0" fmla="*/ 452 w 694"/>
              <a:gd name="T1" fmla="*/ 483 h 483"/>
              <a:gd name="T2" fmla="*/ 0 w 694"/>
              <a:gd name="T3" fmla="*/ 483 h 483"/>
              <a:gd name="T4" fmla="*/ 0 w 694"/>
              <a:gd name="T5" fmla="*/ 0 h 483"/>
              <a:gd name="T6" fmla="*/ 452 w 694"/>
              <a:gd name="T7" fmla="*/ 0 h 483"/>
              <a:gd name="T8" fmla="*/ 694 w 694"/>
              <a:gd name="T9" fmla="*/ 242 h 483"/>
              <a:gd name="T10" fmla="*/ 452 w 694"/>
              <a:gd name="T11" fmla="*/ 483 h 483"/>
              <a:gd name="T12" fmla="*/ 452 w 694"/>
              <a:gd name="T13" fmla="*/ 483 h 483"/>
              <a:gd name="T14" fmla="*/ 452 w 694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483">
                <a:moveTo>
                  <a:pt x="452" y="483"/>
                </a:moveTo>
                <a:lnTo>
                  <a:pt x="0" y="483"/>
                </a:lnTo>
                <a:lnTo>
                  <a:pt x="0" y="0"/>
                </a:lnTo>
                <a:lnTo>
                  <a:pt x="452" y="0"/>
                </a:lnTo>
                <a:lnTo>
                  <a:pt x="694" y="242"/>
                </a:lnTo>
                <a:lnTo>
                  <a:pt x="452" y="483"/>
                </a:lnTo>
                <a:lnTo>
                  <a:pt x="452" y="483"/>
                </a:lnTo>
                <a:lnTo>
                  <a:pt x="452" y="483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rot="2700000">
            <a:off x="9491281" y="728981"/>
            <a:ext cx="701684" cy="1919483"/>
          </a:xfrm>
          <a:custGeom>
            <a:avLst/>
            <a:gdLst>
              <a:gd name="T0" fmla="*/ 242 w 484"/>
              <a:gd name="T1" fmla="*/ 1083 h 1324"/>
              <a:gd name="T2" fmla="*/ 0 w 484"/>
              <a:gd name="T3" fmla="*/ 1324 h 1324"/>
              <a:gd name="T4" fmla="*/ 0 w 484"/>
              <a:gd name="T5" fmla="*/ 483 h 1324"/>
              <a:gd name="T6" fmla="*/ 484 w 484"/>
              <a:gd name="T7" fmla="*/ 0 h 1324"/>
              <a:gd name="T8" fmla="*/ 484 w 484"/>
              <a:gd name="T9" fmla="*/ 1324 h 1324"/>
              <a:gd name="T10" fmla="*/ 242 w 484"/>
              <a:gd name="T11" fmla="*/ 1083 h 1324"/>
              <a:gd name="T12" fmla="*/ 242 w 484"/>
              <a:gd name="T13" fmla="*/ 1083 h 1324"/>
              <a:gd name="T14" fmla="*/ 242 w 484"/>
              <a:gd name="T15" fmla="*/ 108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1324">
                <a:moveTo>
                  <a:pt x="242" y="1083"/>
                </a:moveTo>
                <a:lnTo>
                  <a:pt x="0" y="1324"/>
                </a:lnTo>
                <a:lnTo>
                  <a:pt x="0" y="483"/>
                </a:lnTo>
                <a:lnTo>
                  <a:pt x="484" y="0"/>
                </a:lnTo>
                <a:lnTo>
                  <a:pt x="484" y="1324"/>
                </a:lnTo>
                <a:lnTo>
                  <a:pt x="242" y="1083"/>
                </a:lnTo>
                <a:lnTo>
                  <a:pt x="242" y="1083"/>
                </a:lnTo>
                <a:lnTo>
                  <a:pt x="242" y="108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 rot="2700000">
            <a:off x="11254637" y="3292183"/>
            <a:ext cx="697335" cy="1010482"/>
          </a:xfrm>
          <a:custGeom>
            <a:avLst/>
            <a:gdLst>
              <a:gd name="T0" fmla="*/ 0 w 481"/>
              <a:gd name="T1" fmla="*/ 455 h 697"/>
              <a:gd name="T2" fmla="*/ 0 w 481"/>
              <a:gd name="T3" fmla="*/ 0 h 697"/>
              <a:gd name="T4" fmla="*/ 481 w 481"/>
              <a:gd name="T5" fmla="*/ 0 h 697"/>
              <a:gd name="T6" fmla="*/ 481 w 481"/>
              <a:gd name="T7" fmla="*/ 455 h 697"/>
              <a:gd name="T8" fmla="*/ 239 w 481"/>
              <a:gd name="T9" fmla="*/ 697 h 697"/>
              <a:gd name="T10" fmla="*/ 0 w 481"/>
              <a:gd name="T11" fmla="*/ 455 h 697"/>
              <a:gd name="T12" fmla="*/ 0 w 481"/>
              <a:gd name="T13" fmla="*/ 455 h 697"/>
              <a:gd name="T14" fmla="*/ 0 w 481"/>
              <a:gd name="T15" fmla="*/ 4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697">
                <a:moveTo>
                  <a:pt x="0" y="455"/>
                </a:moveTo>
                <a:lnTo>
                  <a:pt x="0" y="0"/>
                </a:lnTo>
                <a:lnTo>
                  <a:pt x="481" y="0"/>
                </a:lnTo>
                <a:lnTo>
                  <a:pt x="481" y="455"/>
                </a:lnTo>
                <a:lnTo>
                  <a:pt x="239" y="697"/>
                </a:lnTo>
                <a:lnTo>
                  <a:pt x="0" y="455"/>
                </a:lnTo>
                <a:lnTo>
                  <a:pt x="0" y="455"/>
                </a:lnTo>
                <a:lnTo>
                  <a:pt x="0" y="455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 rot="2700000">
            <a:off x="10797691" y="2362743"/>
            <a:ext cx="1916582" cy="700234"/>
          </a:xfrm>
          <a:custGeom>
            <a:avLst/>
            <a:gdLst>
              <a:gd name="T0" fmla="*/ 244 w 1322"/>
              <a:gd name="T1" fmla="*/ 242 h 483"/>
              <a:gd name="T2" fmla="*/ 0 w 1322"/>
              <a:gd name="T3" fmla="*/ 0 h 483"/>
              <a:gd name="T4" fmla="*/ 843 w 1322"/>
              <a:gd name="T5" fmla="*/ 0 h 483"/>
              <a:gd name="T6" fmla="*/ 1322 w 1322"/>
              <a:gd name="T7" fmla="*/ 483 h 483"/>
              <a:gd name="T8" fmla="*/ 0 w 1322"/>
              <a:gd name="T9" fmla="*/ 483 h 483"/>
              <a:gd name="T10" fmla="*/ 244 w 1322"/>
              <a:gd name="T11" fmla="*/ 242 h 483"/>
              <a:gd name="T12" fmla="*/ 244 w 1322"/>
              <a:gd name="T13" fmla="*/ 242 h 483"/>
              <a:gd name="T14" fmla="*/ 244 w 1322"/>
              <a:gd name="T15" fmla="*/ 2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2" h="483">
                <a:moveTo>
                  <a:pt x="244" y="242"/>
                </a:moveTo>
                <a:lnTo>
                  <a:pt x="0" y="0"/>
                </a:lnTo>
                <a:lnTo>
                  <a:pt x="843" y="0"/>
                </a:lnTo>
                <a:lnTo>
                  <a:pt x="1322" y="483"/>
                </a:lnTo>
                <a:lnTo>
                  <a:pt x="0" y="483"/>
                </a:lnTo>
                <a:lnTo>
                  <a:pt x="244" y="242"/>
                </a:lnTo>
                <a:lnTo>
                  <a:pt x="244" y="242"/>
                </a:lnTo>
                <a:lnTo>
                  <a:pt x="244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731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468" y="2327224"/>
            <a:ext cx="6424932" cy="1477328"/>
          </a:xfrm>
        </p:spPr>
        <p:txBody>
          <a:bodyPr/>
          <a:lstStyle/>
          <a:p>
            <a:pPr algn="ctr"/>
            <a:r>
              <a:rPr lang="id-ID" dirty="0" smtClean="0"/>
              <a:t>IMPLEMENTASI </a:t>
            </a:r>
            <a:br>
              <a:rPr lang="id-ID" dirty="0" smtClean="0"/>
            </a:br>
            <a:r>
              <a:rPr lang="id-ID" dirty="0" smtClean="0"/>
              <a:t>PSEUDOCODE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4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468" y="2327224"/>
            <a:ext cx="6501132" cy="1477328"/>
          </a:xfrm>
        </p:spPr>
        <p:txBody>
          <a:bodyPr/>
          <a:lstStyle/>
          <a:p>
            <a:pPr algn="ctr"/>
            <a:r>
              <a:rPr lang="id-ID" dirty="0" smtClean="0"/>
              <a:t>IMPLEMENTASI </a:t>
            </a:r>
            <a:br>
              <a:rPr lang="id-ID" dirty="0" smtClean="0"/>
            </a:br>
            <a:r>
              <a:rPr lang="id-ID" dirty="0" smtClean="0"/>
              <a:t>KODE PROGRAM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04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99306" y="4875756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40604" y="471848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3565180" y="2383173"/>
            <a:ext cx="492506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US" kern="0" dirty="0" smtClean="0"/>
              <a:t>INTERPOLASI LAGRANGE</a:t>
            </a:r>
            <a:endParaRPr lang="en-US" kern="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62600" y="-198607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42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85800"/>
            <a:ext cx="8915399" cy="553998"/>
          </a:xfrm>
        </p:spPr>
        <p:txBody>
          <a:bodyPr/>
          <a:lstStyle/>
          <a:p>
            <a:r>
              <a:rPr lang="en-US" sz="3600" dirty="0" err="1" smtClean="0"/>
              <a:t>Apa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interpolasi</a:t>
            </a:r>
            <a:r>
              <a:rPr lang="en-US" sz="3600" dirty="0" smtClean="0"/>
              <a:t> </a:t>
            </a:r>
            <a:r>
              <a:rPr lang="en-US" sz="3600" dirty="0" err="1" smtClean="0"/>
              <a:t>langrange</a:t>
            </a:r>
            <a:r>
              <a:rPr lang="en-US" sz="3600" dirty="0" smtClean="0"/>
              <a:t> 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6002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LiSu" pitchFamily="49" charset="-122"/>
                <a:ea typeface="LiSu" pitchFamily="49" charset="-122"/>
              </a:rPr>
              <a:t>Interpolasi</a:t>
            </a:r>
            <a:r>
              <a:rPr lang="en-US" dirty="0">
                <a:latin typeface="LiSu" pitchFamily="49" charset="-122"/>
                <a:ea typeface="LiSu" pitchFamily="49" charset="-122"/>
              </a:rPr>
              <a:t> Lagrange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adalah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salah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satu</a:t>
            </a:r>
            <a:r>
              <a:rPr lang="en-US" dirty="0">
                <a:latin typeface="LiSu" pitchFamily="49" charset="-122"/>
                <a:ea typeface="LiSu" pitchFamily="49" charset="-122"/>
              </a:rPr>
              <a:t> formula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untuk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sz="1600" dirty="0" err="1">
                <a:latin typeface="LiSu" pitchFamily="49" charset="-122"/>
                <a:ea typeface="LiSu" pitchFamily="49" charset="-122"/>
              </a:rPr>
              <a:t>interpolasi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berselang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tidak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sama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selain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formula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interpolasi</a:t>
            </a:r>
            <a:r>
              <a:rPr lang="en-US" dirty="0">
                <a:latin typeface="LiSu" pitchFamily="49" charset="-122"/>
                <a:ea typeface="LiSu" pitchFamily="49" charset="-122"/>
              </a:rPr>
              <a:t> Newton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umum</a:t>
            </a:r>
            <a:r>
              <a:rPr lang="en-US" dirty="0">
                <a:latin typeface="LiSu" pitchFamily="49" charset="-122"/>
                <a:ea typeface="LiSu" pitchFamily="49" charset="-122"/>
              </a:rPr>
              <a:t> &amp;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metoda</a:t>
            </a:r>
            <a:r>
              <a:rPr lang="en-US" dirty="0">
                <a:latin typeface="LiSu" pitchFamily="49" charset="-122"/>
                <a:ea typeface="LiSu" pitchFamily="49" charset="-122"/>
              </a:rPr>
              <a:t> Aitken.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Walaupun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demikian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dapat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digunakan</a:t>
            </a:r>
            <a:r>
              <a:rPr lang="en-US" dirty="0">
                <a:latin typeface="LiSu" pitchFamily="49" charset="-122"/>
                <a:ea typeface="LiSu" pitchFamily="49" charset="-122"/>
              </a:rPr>
              <a:t> pula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untuk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interpolasi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berselang</a:t>
            </a:r>
            <a:r>
              <a:rPr lang="en-US" dirty="0">
                <a:latin typeface="LiSu" pitchFamily="49" charset="-122"/>
                <a:ea typeface="LiSu" pitchFamily="49" charset="-122"/>
              </a:rPr>
              <a:t> </a:t>
            </a:r>
            <a:r>
              <a:rPr lang="en-US" dirty="0" err="1">
                <a:latin typeface="LiSu" pitchFamily="49" charset="-122"/>
                <a:ea typeface="LiSu" pitchFamily="49" charset="-122"/>
              </a:rPr>
              <a:t>sama</a:t>
            </a:r>
            <a:r>
              <a:rPr lang="en-US" dirty="0">
                <a:latin typeface="LiSu" pitchFamily="49" charset="-122"/>
                <a:ea typeface="LiSu" pitchFamily="49" charset="-122"/>
              </a:rPr>
              <a:t>.</a:t>
            </a:r>
            <a:endParaRPr lang="id-ID" dirty="0">
              <a:latin typeface="LiSu" pitchFamily="49" charset="-122"/>
              <a:ea typeface="LiSu" pitchFamily="49" charset="-122"/>
            </a:endParaRPr>
          </a:p>
          <a:p>
            <a:pPr algn="just"/>
            <a:endParaRPr lang="id-ID" dirty="0">
              <a:latin typeface="LiSu" pitchFamily="49" charset="-122"/>
              <a:ea typeface="LiSu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89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2055114" y="344500"/>
            <a:ext cx="544004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800" kern="0" spc="-40" dirty="0" smtClean="0"/>
              <a:t>Bagaimana jika di implemntasikan dalam studi kasus </a:t>
            </a:r>
            <a:r>
              <a:rPr lang="id-ID" sz="2800" kern="0" spc="-65" dirty="0" smtClean="0"/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30721"/>
              </p:ext>
            </p:extLst>
          </p:nvPr>
        </p:nvGraphicFramePr>
        <p:xfrm>
          <a:off x="2055114" y="190500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625600"/>
                <a:gridCol w="1727200"/>
                <a:gridCol w="15240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D6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D6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304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D6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305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D6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307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D64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logX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tx1"/>
                          </a:solidFill>
                        </a:rPr>
                        <a:t>2,4771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tx1"/>
                          </a:solidFill>
                        </a:rPr>
                        <a:t>2,4829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tx1"/>
                          </a:solidFill>
                        </a:rPr>
                        <a:t>2,4843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tx1"/>
                          </a:solidFill>
                        </a:rPr>
                        <a:t>2,4871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00833" y="2971800"/>
            <a:ext cx="590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Yang berkorespondesi dengan y=log 10logX adalah</a:t>
            </a:r>
            <a:endParaRPr lang="id-ID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35894"/>
              </p:ext>
            </p:extLst>
          </p:nvPr>
        </p:nvGraphicFramePr>
        <p:xfrm>
          <a:off x="2100833" y="3505200"/>
          <a:ext cx="51748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557"/>
                <a:gridCol w="1320557"/>
                <a:gridCol w="1320557"/>
                <a:gridCol w="12131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-25000" dirty="0" smtClean="0"/>
                        <a:t>0</a:t>
                      </a:r>
                      <a:r>
                        <a:rPr lang="id-ID" dirty="0" smtClean="0"/>
                        <a:t>=300</a:t>
                      </a:r>
                      <a:endParaRPr lang="id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-25000" dirty="0" smtClean="0"/>
                        <a:t>1</a:t>
                      </a:r>
                      <a:r>
                        <a:rPr lang="id-ID" dirty="0" smtClean="0"/>
                        <a:t>=304</a:t>
                      </a:r>
                      <a:endParaRPr lang="id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X</a:t>
                      </a:r>
                      <a:r>
                        <a:rPr lang="id-ID" baseline="-25000" dirty="0" smtClean="0"/>
                        <a:t>2</a:t>
                      </a:r>
                      <a:r>
                        <a:rPr lang="id-ID" baseline="0" dirty="0" smtClean="0"/>
                        <a:t> =305</a:t>
                      </a:r>
                      <a:endParaRPr lang="id-ID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-25000" dirty="0" smtClean="0"/>
                        <a:t>3</a:t>
                      </a:r>
                      <a:r>
                        <a:rPr lang="id-ID" dirty="0" smtClean="0"/>
                        <a:t>=307</a:t>
                      </a:r>
                      <a:endParaRPr lang="id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Y</a:t>
                      </a:r>
                      <a:r>
                        <a:rPr lang="id-ID" baseline="-25000" dirty="0" smtClean="0"/>
                        <a:t>0</a:t>
                      </a:r>
                      <a:r>
                        <a:rPr lang="id-ID" dirty="0" smtClean="0"/>
                        <a:t>=2,4771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Y1=2,4829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y2=2,4823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Y3=2,4871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2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8001000" cy="1292662"/>
          </a:xfrm>
        </p:spPr>
        <p:txBody>
          <a:bodyPr/>
          <a:lstStyle/>
          <a:p>
            <a:r>
              <a:rPr lang="en-US" sz="2800" dirty="0" err="1"/>
              <a:t>Carilah</a:t>
            </a:r>
            <a:r>
              <a:rPr lang="en-US" sz="2800" dirty="0"/>
              <a:t> </a:t>
            </a:r>
            <a:r>
              <a:rPr lang="en-US" sz="2800" dirty="0" smtClean="0"/>
              <a:t>log </a:t>
            </a:r>
            <a:r>
              <a:rPr lang="en-US" sz="2800" dirty="0"/>
              <a:t>301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y(x) = </a:t>
            </a:r>
            <a:r>
              <a:rPr lang="en-US" sz="2800" dirty="0" smtClean="0"/>
              <a:t>log301 </a:t>
            </a:r>
            <a:r>
              <a:rPr lang="en-US" sz="2800" dirty="0" err="1"/>
              <a:t>dimana</a:t>
            </a:r>
            <a:r>
              <a:rPr lang="en-US" sz="2800" dirty="0"/>
              <a:t> x = 301,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 </a:t>
            </a:r>
            <a:r>
              <a:rPr lang="en-US" sz="2800" dirty="0" err="1" smtClean="0"/>
              <a:t>menjadi</a:t>
            </a:r>
            <a:r>
              <a:rPr lang="id-ID" sz="2800" dirty="0" smtClean="0"/>
              <a:t> seperti di bawah ini</a:t>
            </a:r>
            <a:endParaRPr lang="id-ID" sz="2800" dirty="0"/>
          </a:p>
        </p:txBody>
      </p:sp>
      <p:pic>
        <p:nvPicPr>
          <p:cNvPr id="4" name="Picture 3" descr="https://www.dosenpendidikan.co.id/wp-content/uploads/2019/11/Penyelesaian-Interpolasi-Lagrang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52" y="175260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0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8036" y="-3644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D644"/>
          </a:solidFill>
          <a:ln>
            <a:solidFill>
              <a:srgbClr val="F9D6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860" y="0"/>
            <a:ext cx="822960" cy="6858000"/>
            <a:chOff x="0" y="0"/>
            <a:chExt cx="82296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270040" y="0"/>
                  </a:moveTo>
                  <a:lnTo>
                    <a:pt x="0" y="0"/>
                  </a:lnTo>
                  <a:lnTo>
                    <a:pt x="0" y="6857995"/>
                  </a:lnTo>
                  <a:lnTo>
                    <a:pt x="822718" y="6857995"/>
                  </a:lnTo>
                  <a:lnTo>
                    <a:pt x="822718" y="836295"/>
                  </a:lnTo>
                  <a:lnTo>
                    <a:pt x="814004" y="764456"/>
                  </a:lnTo>
                  <a:lnTo>
                    <a:pt x="787157" y="698800"/>
                  </a:lnTo>
                  <a:lnTo>
                    <a:pt x="745596" y="637808"/>
                  </a:lnTo>
                  <a:lnTo>
                    <a:pt x="720364" y="608584"/>
                  </a:lnTo>
                  <a:lnTo>
                    <a:pt x="692735" y="579955"/>
                  </a:lnTo>
                  <a:lnTo>
                    <a:pt x="663135" y="551731"/>
                  </a:lnTo>
                  <a:lnTo>
                    <a:pt x="631992" y="523722"/>
                  </a:lnTo>
                  <a:lnTo>
                    <a:pt x="599732" y="495737"/>
                  </a:lnTo>
                  <a:lnTo>
                    <a:pt x="533572" y="439080"/>
                  </a:lnTo>
                  <a:lnTo>
                    <a:pt x="500526" y="410027"/>
                  </a:lnTo>
                  <a:lnTo>
                    <a:pt x="468072" y="380238"/>
                  </a:lnTo>
                  <a:lnTo>
                    <a:pt x="436636" y="349522"/>
                  </a:lnTo>
                  <a:lnTo>
                    <a:pt x="406647" y="317689"/>
                  </a:lnTo>
                  <a:lnTo>
                    <a:pt x="378531" y="284549"/>
                  </a:lnTo>
                  <a:lnTo>
                    <a:pt x="352715" y="249912"/>
                  </a:lnTo>
                  <a:lnTo>
                    <a:pt x="329626" y="213588"/>
                  </a:lnTo>
                  <a:lnTo>
                    <a:pt x="309692" y="175386"/>
                  </a:lnTo>
                  <a:lnTo>
                    <a:pt x="293339" y="135117"/>
                  </a:lnTo>
                  <a:lnTo>
                    <a:pt x="280995" y="92589"/>
                  </a:lnTo>
                  <a:lnTo>
                    <a:pt x="273086" y="47614"/>
                  </a:lnTo>
                  <a:lnTo>
                    <a:pt x="27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010" y="1613903"/>
              <a:ext cx="471170" cy="3605529"/>
            </a:xfrm>
            <a:custGeom>
              <a:avLst/>
              <a:gdLst/>
              <a:ahLst/>
              <a:cxnLst/>
              <a:rect l="l" t="t" r="r" b="b"/>
              <a:pathLst>
                <a:path w="471170" h="3605529">
                  <a:moveTo>
                    <a:pt x="165722" y="3188474"/>
                  </a:moveTo>
                  <a:lnTo>
                    <a:pt x="164846" y="3179114"/>
                  </a:lnTo>
                  <a:lnTo>
                    <a:pt x="162191" y="3170326"/>
                  </a:lnTo>
                  <a:lnTo>
                    <a:pt x="157784" y="3162173"/>
                  </a:lnTo>
                  <a:lnTo>
                    <a:pt x="151599" y="3154705"/>
                  </a:lnTo>
                  <a:lnTo>
                    <a:pt x="147066" y="3147911"/>
                  </a:lnTo>
                  <a:lnTo>
                    <a:pt x="145542" y="3140278"/>
                  </a:lnTo>
                  <a:lnTo>
                    <a:pt x="147066" y="3132772"/>
                  </a:lnTo>
                  <a:lnTo>
                    <a:pt x="151599" y="3126346"/>
                  </a:lnTo>
                  <a:lnTo>
                    <a:pt x="156984" y="3120948"/>
                  </a:lnTo>
                  <a:lnTo>
                    <a:pt x="156984" y="3112846"/>
                  </a:lnTo>
                  <a:lnTo>
                    <a:pt x="146215" y="3102038"/>
                  </a:lnTo>
                  <a:lnTo>
                    <a:pt x="138150" y="3102038"/>
                  </a:lnTo>
                  <a:lnTo>
                    <a:pt x="132765" y="3107436"/>
                  </a:lnTo>
                  <a:lnTo>
                    <a:pt x="122174" y="3123692"/>
                  </a:lnTo>
                  <a:lnTo>
                    <a:pt x="118643" y="3141713"/>
                  </a:lnTo>
                  <a:lnTo>
                    <a:pt x="122174" y="3159480"/>
                  </a:lnTo>
                  <a:lnTo>
                    <a:pt x="132765" y="3174974"/>
                  </a:lnTo>
                  <a:lnTo>
                    <a:pt x="136804" y="3179026"/>
                  </a:lnTo>
                  <a:lnTo>
                    <a:pt x="138823" y="3183750"/>
                  </a:lnTo>
                  <a:lnTo>
                    <a:pt x="138823" y="3194558"/>
                  </a:lnTo>
                  <a:lnTo>
                    <a:pt x="136804" y="3199955"/>
                  </a:lnTo>
                  <a:lnTo>
                    <a:pt x="132765" y="3203333"/>
                  </a:lnTo>
                  <a:lnTo>
                    <a:pt x="127393" y="3208731"/>
                  </a:lnTo>
                  <a:lnTo>
                    <a:pt x="127393" y="3216833"/>
                  </a:lnTo>
                  <a:lnTo>
                    <a:pt x="135458" y="3224936"/>
                  </a:lnTo>
                  <a:lnTo>
                    <a:pt x="138823" y="3226295"/>
                  </a:lnTo>
                  <a:lnTo>
                    <a:pt x="145542" y="3226295"/>
                  </a:lnTo>
                  <a:lnTo>
                    <a:pt x="164744" y="3197936"/>
                  </a:lnTo>
                  <a:lnTo>
                    <a:pt x="165722" y="3188474"/>
                  </a:lnTo>
                  <a:close/>
                </a:path>
                <a:path w="471170" h="3605529">
                  <a:moveTo>
                    <a:pt x="178231" y="1932559"/>
                  </a:moveTo>
                  <a:lnTo>
                    <a:pt x="128955" y="1932559"/>
                  </a:lnTo>
                  <a:lnTo>
                    <a:pt x="128955" y="1981809"/>
                  </a:lnTo>
                  <a:lnTo>
                    <a:pt x="178231" y="1981809"/>
                  </a:lnTo>
                  <a:lnTo>
                    <a:pt x="178231" y="1932559"/>
                  </a:lnTo>
                  <a:close/>
                </a:path>
                <a:path w="471170" h="3605529">
                  <a:moveTo>
                    <a:pt x="178231" y="1834057"/>
                  </a:moveTo>
                  <a:lnTo>
                    <a:pt x="128955" y="1834057"/>
                  </a:lnTo>
                  <a:lnTo>
                    <a:pt x="128955" y="1883308"/>
                  </a:lnTo>
                  <a:lnTo>
                    <a:pt x="178231" y="1883308"/>
                  </a:lnTo>
                  <a:lnTo>
                    <a:pt x="178231" y="1834057"/>
                  </a:lnTo>
                  <a:close/>
                </a:path>
                <a:path w="471170" h="3605529">
                  <a:moveTo>
                    <a:pt x="178231" y="1735582"/>
                  </a:moveTo>
                  <a:lnTo>
                    <a:pt x="128955" y="1735582"/>
                  </a:lnTo>
                  <a:lnTo>
                    <a:pt x="128955" y="1784819"/>
                  </a:lnTo>
                  <a:lnTo>
                    <a:pt x="178231" y="1784819"/>
                  </a:lnTo>
                  <a:lnTo>
                    <a:pt x="178231" y="1735582"/>
                  </a:lnTo>
                  <a:close/>
                </a:path>
                <a:path w="471170" h="3605529">
                  <a:moveTo>
                    <a:pt x="178231" y="1637080"/>
                  </a:moveTo>
                  <a:lnTo>
                    <a:pt x="128955" y="1637080"/>
                  </a:lnTo>
                  <a:lnTo>
                    <a:pt x="128955" y="1686331"/>
                  </a:lnTo>
                  <a:lnTo>
                    <a:pt x="178231" y="1686331"/>
                  </a:lnTo>
                  <a:lnTo>
                    <a:pt x="178231" y="1637080"/>
                  </a:lnTo>
                  <a:close/>
                </a:path>
                <a:path w="471170" h="3605529">
                  <a:moveTo>
                    <a:pt x="232994" y="3149308"/>
                  </a:moveTo>
                  <a:lnTo>
                    <a:pt x="232105" y="3139960"/>
                  </a:lnTo>
                  <a:lnTo>
                    <a:pt x="229463" y="3131248"/>
                  </a:lnTo>
                  <a:lnTo>
                    <a:pt x="225044" y="3123285"/>
                  </a:lnTo>
                  <a:lnTo>
                    <a:pt x="218871" y="3116224"/>
                  </a:lnTo>
                  <a:lnTo>
                    <a:pt x="214325" y="3109417"/>
                  </a:lnTo>
                  <a:lnTo>
                    <a:pt x="212813" y="3101784"/>
                  </a:lnTo>
                  <a:lnTo>
                    <a:pt x="214325" y="3094278"/>
                  </a:lnTo>
                  <a:lnTo>
                    <a:pt x="218871" y="3087852"/>
                  </a:lnTo>
                  <a:lnTo>
                    <a:pt x="224243" y="3082455"/>
                  </a:lnTo>
                  <a:lnTo>
                    <a:pt x="224243" y="3074352"/>
                  </a:lnTo>
                  <a:lnTo>
                    <a:pt x="213474" y="3063544"/>
                  </a:lnTo>
                  <a:lnTo>
                    <a:pt x="205409" y="3063544"/>
                  </a:lnTo>
                  <a:lnTo>
                    <a:pt x="200025" y="3068955"/>
                  </a:lnTo>
                  <a:lnTo>
                    <a:pt x="189433" y="3084525"/>
                  </a:lnTo>
                  <a:lnTo>
                    <a:pt x="185902" y="3102381"/>
                  </a:lnTo>
                  <a:lnTo>
                    <a:pt x="189433" y="3120225"/>
                  </a:lnTo>
                  <a:lnTo>
                    <a:pt x="200025" y="3135807"/>
                  </a:lnTo>
                  <a:lnTo>
                    <a:pt x="204063" y="3139859"/>
                  </a:lnTo>
                  <a:lnTo>
                    <a:pt x="206082" y="3144583"/>
                  </a:lnTo>
                  <a:lnTo>
                    <a:pt x="206082" y="3155391"/>
                  </a:lnTo>
                  <a:lnTo>
                    <a:pt x="204063" y="3160788"/>
                  </a:lnTo>
                  <a:lnTo>
                    <a:pt x="200025" y="3164167"/>
                  </a:lnTo>
                  <a:lnTo>
                    <a:pt x="194640" y="3169564"/>
                  </a:lnTo>
                  <a:lnTo>
                    <a:pt x="194640" y="3177667"/>
                  </a:lnTo>
                  <a:lnTo>
                    <a:pt x="202717" y="3185769"/>
                  </a:lnTo>
                  <a:lnTo>
                    <a:pt x="206082" y="3187128"/>
                  </a:lnTo>
                  <a:lnTo>
                    <a:pt x="212801" y="3187128"/>
                  </a:lnTo>
                  <a:lnTo>
                    <a:pt x="232016" y="3158769"/>
                  </a:lnTo>
                  <a:lnTo>
                    <a:pt x="232994" y="3149308"/>
                  </a:lnTo>
                  <a:close/>
                </a:path>
                <a:path w="471170" h="3605529">
                  <a:moveTo>
                    <a:pt x="272427" y="0"/>
                  </a:moveTo>
                  <a:lnTo>
                    <a:pt x="198132" y="0"/>
                  </a:lnTo>
                  <a:lnTo>
                    <a:pt x="198132" y="273634"/>
                  </a:lnTo>
                  <a:lnTo>
                    <a:pt x="272427" y="273634"/>
                  </a:lnTo>
                  <a:lnTo>
                    <a:pt x="272427" y="0"/>
                  </a:lnTo>
                  <a:close/>
                </a:path>
                <a:path w="471170" h="3605529">
                  <a:moveTo>
                    <a:pt x="305803" y="3188817"/>
                  </a:moveTo>
                  <a:lnTo>
                    <a:pt x="302387" y="3170961"/>
                  </a:lnTo>
                  <a:lnTo>
                    <a:pt x="292176" y="3155391"/>
                  </a:lnTo>
                  <a:lnTo>
                    <a:pt x="288137" y="3151340"/>
                  </a:lnTo>
                  <a:lnTo>
                    <a:pt x="286131" y="3146602"/>
                  </a:lnTo>
                  <a:lnTo>
                    <a:pt x="286131" y="3135807"/>
                  </a:lnTo>
                  <a:lnTo>
                    <a:pt x="288137" y="3130397"/>
                  </a:lnTo>
                  <a:lnTo>
                    <a:pt x="292176" y="3127019"/>
                  </a:lnTo>
                  <a:lnTo>
                    <a:pt x="297561" y="3121622"/>
                  </a:lnTo>
                  <a:lnTo>
                    <a:pt x="297561" y="3113519"/>
                  </a:lnTo>
                  <a:lnTo>
                    <a:pt x="286791" y="3102711"/>
                  </a:lnTo>
                  <a:lnTo>
                    <a:pt x="278726" y="3102711"/>
                  </a:lnTo>
                  <a:lnTo>
                    <a:pt x="273342" y="3108121"/>
                  </a:lnTo>
                  <a:lnTo>
                    <a:pt x="267449" y="3115297"/>
                  </a:lnTo>
                  <a:lnTo>
                    <a:pt x="263004" y="3123476"/>
                  </a:lnTo>
                  <a:lnTo>
                    <a:pt x="260197" y="3132429"/>
                  </a:lnTo>
                  <a:lnTo>
                    <a:pt x="259219" y="3141878"/>
                  </a:lnTo>
                  <a:lnTo>
                    <a:pt x="260477" y="3151225"/>
                  </a:lnTo>
                  <a:lnTo>
                    <a:pt x="263258" y="3159950"/>
                  </a:lnTo>
                  <a:lnTo>
                    <a:pt x="267550" y="3167900"/>
                  </a:lnTo>
                  <a:lnTo>
                    <a:pt x="273342" y="3174974"/>
                  </a:lnTo>
                  <a:lnTo>
                    <a:pt x="277888" y="3181781"/>
                  </a:lnTo>
                  <a:lnTo>
                    <a:pt x="279400" y="3189401"/>
                  </a:lnTo>
                  <a:lnTo>
                    <a:pt x="277888" y="3196907"/>
                  </a:lnTo>
                  <a:lnTo>
                    <a:pt x="273342" y="3203333"/>
                  </a:lnTo>
                  <a:lnTo>
                    <a:pt x="267970" y="3208731"/>
                  </a:lnTo>
                  <a:lnTo>
                    <a:pt x="267970" y="3216833"/>
                  </a:lnTo>
                  <a:lnTo>
                    <a:pt x="276034" y="3224936"/>
                  </a:lnTo>
                  <a:lnTo>
                    <a:pt x="279400" y="3226295"/>
                  </a:lnTo>
                  <a:lnTo>
                    <a:pt x="286131" y="3226295"/>
                  </a:lnTo>
                  <a:lnTo>
                    <a:pt x="289483" y="3224936"/>
                  </a:lnTo>
                  <a:lnTo>
                    <a:pt x="292176" y="3222244"/>
                  </a:lnTo>
                  <a:lnTo>
                    <a:pt x="302387" y="3206661"/>
                  </a:lnTo>
                  <a:lnTo>
                    <a:pt x="305803" y="3188817"/>
                  </a:lnTo>
                  <a:close/>
                </a:path>
                <a:path w="471170" h="3605529">
                  <a:moveTo>
                    <a:pt x="350723" y="1944878"/>
                  </a:moveTo>
                  <a:lnTo>
                    <a:pt x="227520" y="1944878"/>
                  </a:lnTo>
                  <a:lnTo>
                    <a:pt x="227520" y="1969503"/>
                  </a:lnTo>
                  <a:lnTo>
                    <a:pt x="350723" y="1969503"/>
                  </a:lnTo>
                  <a:lnTo>
                    <a:pt x="350723" y="1944878"/>
                  </a:lnTo>
                  <a:close/>
                </a:path>
                <a:path w="471170" h="3605529">
                  <a:moveTo>
                    <a:pt x="350723" y="1846376"/>
                  </a:moveTo>
                  <a:lnTo>
                    <a:pt x="227520" y="1846376"/>
                  </a:lnTo>
                  <a:lnTo>
                    <a:pt x="227520" y="1871002"/>
                  </a:lnTo>
                  <a:lnTo>
                    <a:pt x="350723" y="1871002"/>
                  </a:lnTo>
                  <a:lnTo>
                    <a:pt x="350723" y="1846376"/>
                  </a:lnTo>
                  <a:close/>
                </a:path>
                <a:path w="471170" h="3605529">
                  <a:moveTo>
                    <a:pt x="350723" y="1747888"/>
                  </a:moveTo>
                  <a:lnTo>
                    <a:pt x="227520" y="1747888"/>
                  </a:lnTo>
                  <a:lnTo>
                    <a:pt x="227520" y="1772513"/>
                  </a:lnTo>
                  <a:lnTo>
                    <a:pt x="350723" y="1772513"/>
                  </a:lnTo>
                  <a:lnTo>
                    <a:pt x="350723" y="1747888"/>
                  </a:lnTo>
                  <a:close/>
                </a:path>
                <a:path w="471170" h="3605529">
                  <a:moveTo>
                    <a:pt x="350723" y="1649387"/>
                  </a:moveTo>
                  <a:lnTo>
                    <a:pt x="227520" y="1649387"/>
                  </a:lnTo>
                  <a:lnTo>
                    <a:pt x="227520" y="1674012"/>
                  </a:lnTo>
                  <a:lnTo>
                    <a:pt x="350723" y="1674012"/>
                  </a:lnTo>
                  <a:lnTo>
                    <a:pt x="350723" y="1649387"/>
                  </a:lnTo>
                  <a:close/>
                </a:path>
                <a:path w="471170" h="3605529">
                  <a:moveTo>
                    <a:pt x="430809" y="1600149"/>
                  </a:moveTo>
                  <a:lnTo>
                    <a:pt x="393852" y="1600149"/>
                  </a:lnTo>
                  <a:lnTo>
                    <a:pt x="393852" y="2018741"/>
                  </a:lnTo>
                  <a:lnTo>
                    <a:pt x="430809" y="2018741"/>
                  </a:lnTo>
                  <a:lnTo>
                    <a:pt x="430809" y="1600149"/>
                  </a:lnTo>
                  <a:close/>
                </a:path>
                <a:path w="471170" h="3605529">
                  <a:moveTo>
                    <a:pt x="430809" y="1563052"/>
                  </a:moveTo>
                  <a:lnTo>
                    <a:pt x="48882" y="1563052"/>
                  </a:lnTo>
                  <a:lnTo>
                    <a:pt x="48882" y="1599869"/>
                  </a:lnTo>
                  <a:lnTo>
                    <a:pt x="48882" y="2018842"/>
                  </a:lnTo>
                  <a:lnTo>
                    <a:pt x="48882" y="2055660"/>
                  </a:lnTo>
                  <a:lnTo>
                    <a:pt x="430809" y="2055660"/>
                  </a:lnTo>
                  <a:lnTo>
                    <a:pt x="430809" y="2018842"/>
                  </a:lnTo>
                  <a:lnTo>
                    <a:pt x="85839" y="2018842"/>
                  </a:lnTo>
                  <a:lnTo>
                    <a:pt x="85839" y="1599869"/>
                  </a:lnTo>
                  <a:lnTo>
                    <a:pt x="430809" y="1599869"/>
                  </a:lnTo>
                  <a:lnTo>
                    <a:pt x="430809" y="1563052"/>
                  </a:lnTo>
                  <a:close/>
                </a:path>
                <a:path w="471170" h="3605529">
                  <a:moveTo>
                    <a:pt x="470560" y="273634"/>
                  </a:moveTo>
                  <a:lnTo>
                    <a:pt x="465950" y="226771"/>
                  </a:lnTo>
                  <a:lnTo>
                    <a:pt x="452729" y="183070"/>
                  </a:lnTo>
                  <a:lnTo>
                    <a:pt x="431774" y="143459"/>
                  </a:lnTo>
                  <a:lnTo>
                    <a:pt x="403987" y="108877"/>
                  </a:lnTo>
                  <a:lnTo>
                    <a:pt x="370255" y="80225"/>
                  </a:lnTo>
                  <a:lnTo>
                    <a:pt x="327533" y="141173"/>
                  </a:lnTo>
                  <a:lnTo>
                    <a:pt x="355777" y="166497"/>
                  </a:lnTo>
                  <a:lnTo>
                    <a:pt x="377456" y="197840"/>
                  </a:lnTo>
                  <a:lnTo>
                    <a:pt x="391350" y="233959"/>
                  </a:lnTo>
                  <a:lnTo>
                    <a:pt x="396265" y="273634"/>
                  </a:lnTo>
                  <a:lnTo>
                    <a:pt x="390486" y="316484"/>
                  </a:lnTo>
                  <a:lnTo>
                    <a:pt x="374205" y="355066"/>
                  </a:lnTo>
                  <a:lnTo>
                    <a:pt x="348970" y="387819"/>
                  </a:lnTo>
                  <a:lnTo>
                    <a:pt x="316369" y="413156"/>
                  </a:lnTo>
                  <a:lnTo>
                    <a:pt x="277952" y="429514"/>
                  </a:lnTo>
                  <a:lnTo>
                    <a:pt x="235280" y="435305"/>
                  </a:lnTo>
                  <a:lnTo>
                    <a:pt x="192608" y="429514"/>
                  </a:lnTo>
                  <a:lnTo>
                    <a:pt x="154190" y="413156"/>
                  </a:lnTo>
                  <a:lnTo>
                    <a:pt x="121577" y="387819"/>
                  </a:lnTo>
                  <a:lnTo>
                    <a:pt x="96354" y="355066"/>
                  </a:lnTo>
                  <a:lnTo>
                    <a:pt x="80073" y="316484"/>
                  </a:lnTo>
                  <a:lnTo>
                    <a:pt x="74295" y="273634"/>
                  </a:lnTo>
                  <a:lnTo>
                    <a:pt x="79197" y="233959"/>
                  </a:lnTo>
                  <a:lnTo>
                    <a:pt x="93103" y="197840"/>
                  </a:lnTo>
                  <a:lnTo>
                    <a:pt x="114782" y="166497"/>
                  </a:lnTo>
                  <a:lnTo>
                    <a:pt x="143014" y="141173"/>
                  </a:lnTo>
                  <a:lnTo>
                    <a:pt x="100291" y="80225"/>
                  </a:lnTo>
                  <a:lnTo>
                    <a:pt x="66560" y="108877"/>
                  </a:lnTo>
                  <a:lnTo>
                    <a:pt x="38773" y="143459"/>
                  </a:lnTo>
                  <a:lnTo>
                    <a:pt x="17830" y="183070"/>
                  </a:lnTo>
                  <a:lnTo>
                    <a:pt x="4597" y="226771"/>
                  </a:lnTo>
                  <a:lnTo>
                    <a:pt x="0" y="273634"/>
                  </a:lnTo>
                  <a:lnTo>
                    <a:pt x="4775" y="321271"/>
                  </a:lnTo>
                  <a:lnTo>
                    <a:pt x="18478" y="365645"/>
                  </a:lnTo>
                  <a:lnTo>
                    <a:pt x="40157" y="405790"/>
                  </a:lnTo>
                  <a:lnTo>
                    <a:pt x="68872" y="440753"/>
                  </a:lnTo>
                  <a:lnTo>
                    <a:pt x="103695" y="469595"/>
                  </a:lnTo>
                  <a:lnTo>
                    <a:pt x="143662" y="491375"/>
                  </a:lnTo>
                  <a:lnTo>
                    <a:pt x="187833" y="505142"/>
                  </a:lnTo>
                  <a:lnTo>
                    <a:pt x="235280" y="509943"/>
                  </a:lnTo>
                  <a:lnTo>
                    <a:pt x="282714" y="505142"/>
                  </a:lnTo>
                  <a:lnTo>
                    <a:pt x="326898" y="491375"/>
                  </a:lnTo>
                  <a:lnTo>
                    <a:pt x="366864" y="469595"/>
                  </a:lnTo>
                  <a:lnTo>
                    <a:pt x="401675" y="440753"/>
                  </a:lnTo>
                  <a:lnTo>
                    <a:pt x="430403" y="405790"/>
                  </a:lnTo>
                  <a:lnTo>
                    <a:pt x="452081" y="365645"/>
                  </a:lnTo>
                  <a:lnTo>
                    <a:pt x="465785" y="321271"/>
                  </a:lnTo>
                  <a:lnTo>
                    <a:pt x="470560" y="273634"/>
                  </a:lnTo>
                  <a:close/>
                </a:path>
                <a:path w="471170" h="3605529">
                  <a:moveTo>
                    <a:pt x="471081" y="3410635"/>
                  </a:moveTo>
                  <a:lnTo>
                    <a:pt x="463511" y="3371621"/>
                  </a:lnTo>
                  <a:lnTo>
                    <a:pt x="448551" y="3348520"/>
                  </a:lnTo>
                  <a:lnTo>
                    <a:pt x="442747" y="3339566"/>
                  </a:lnTo>
                  <a:lnTo>
                    <a:pt x="431406" y="3331451"/>
                  </a:lnTo>
                  <a:lnTo>
                    <a:pt x="431406" y="3410635"/>
                  </a:lnTo>
                  <a:lnTo>
                    <a:pt x="426910" y="3433737"/>
                  </a:lnTo>
                  <a:lnTo>
                    <a:pt x="414667" y="3453180"/>
                  </a:lnTo>
                  <a:lnTo>
                    <a:pt x="396506" y="3467036"/>
                  </a:lnTo>
                  <a:lnTo>
                    <a:pt x="374230" y="3473437"/>
                  </a:lnTo>
                  <a:lnTo>
                    <a:pt x="374230" y="3348520"/>
                  </a:lnTo>
                  <a:lnTo>
                    <a:pt x="396786" y="3354806"/>
                  </a:lnTo>
                  <a:lnTo>
                    <a:pt x="414921" y="3368433"/>
                  </a:lnTo>
                  <a:lnTo>
                    <a:pt x="427012" y="3387636"/>
                  </a:lnTo>
                  <a:lnTo>
                    <a:pt x="431406" y="3410635"/>
                  </a:lnTo>
                  <a:lnTo>
                    <a:pt x="431406" y="3331451"/>
                  </a:lnTo>
                  <a:lnTo>
                    <a:pt x="411784" y="3317392"/>
                  </a:lnTo>
                  <a:lnTo>
                    <a:pt x="373557" y="3308007"/>
                  </a:lnTo>
                  <a:lnTo>
                    <a:pt x="373557" y="3267481"/>
                  </a:lnTo>
                  <a:lnTo>
                    <a:pt x="50711" y="3267481"/>
                  </a:lnTo>
                  <a:lnTo>
                    <a:pt x="50711" y="3578110"/>
                  </a:lnTo>
                  <a:lnTo>
                    <a:pt x="52832" y="3588588"/>
                  </a:lnTo>
                  <a:lnTo>
                    <a:pt x="58623" y="3597186"/>
                  </a:lnTo>
                  <a:lnTo>
                    <a:pt x="67170" y="3602990"/>
                  </a:lnTo>
                  <a:lnTo>
                    <a:pt x="77622" y="3605123"/>
                  </a:lnTo>
                  <a:lnTo>
                    <a:pt x="346659" y="3605123"/>
                  </a:lnTo>
                  <a:lnTo>
                    <a:pt x="357098" y="3602990"/>
                  </a:lnTo>
                  <a:lnTo>
                    <a:pt x="365658" y="3597186"/>
                  </a:lnTo>
                  <a:lnTo>
                    <a:pt x="371436" y="3588588"/>
                  </a:lnTo>
                  <a:lnTo>
                    <a:pt x="373557" y="3578110"/>
                  </a:lnTo>
                  <a:lnTo>
                    <a:pt x="373557" y="3513950"/>
                  </a:lnTo>
                  <a:lnTo>
                    <a:pt x="411784" y="3504463"/>
                  </a:lnTo>
                  <a:lnTo>
                    <a:pt x="442747" y="3482048"/>
                  </a:lnTo>
                  <a:lnTo>
                    <a:pt x="448284" y="3473437"/>
                  </a:lnTo>
                  <a:lnTo>
                    <a:pt x="463511" y="3449764"/>
                  </a:lnTo>
                  <a:lnTo>
                    <a:pt x="471081" y="341063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22960" cy="1127760"/>
            </a:xfrm>
            <a:custGeom>
              <a:avLst/>
              <a:gdLst/>
              <a:ahLst/>
              <a:cxnLst/>
              <a:rect l="l" t="t" r="r" b="b"/>
              <a:pathLst>
                <a:path w="822960" h="1127760">
                  <a:moveTo>
                    <a:pt x="0" y="1127760"/>
                  </a:moveTo>
                  <a:lnTo>
                    <a:pt x="822960" y="1127760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1127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7839" y="-1295400"/>
            <a:ext cx="10898162" cy="8565836"/>
            <a:chOff x="2432790" y="730250"/>
            <a:chExt cx="7132330" cy="5365750"/>
          </a:xfrm>
          <a:solidFill>
            <a:schemeClr val="bg1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DB2ABC-FFDF-4769-8EDC-EFA2D1FD2270}"/>
              </a:ext>
            </a:extLst>
          </p:cNvPr>
          <p:cNvSpPr>
            <a:spLocks noGrp="1"/>
          </p:cNvSpPr>
          <p:nvPr/>
        </p:nvSpPr>
        <p:spPr>
          <a:xfrm>
            <a:off x="2517690" y="932227"/>
            <a:ext cx="6114541" cy="119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id-ID" sz="3200" b="1" noProof="1" smtClean="0">
                <a:solidFill>
                  <a:schemeClr val="tx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			</a:t>
            </a:r>
            <a:r>
              <a:rPr lang="en-ID" sz="3200" b="1" noProof="1" smtClean="0">
                <a:solidFill>
                  <a:schemeClr val="tx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Kelompok</a:t>
            </a:r>
            <a:r>
              <a:rPr lang="en-US" sz="3200" b="1" dirty="0" smtClean="0">
                <a:solidFill>
                  <a:schemeClr val="tx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7</a:t>
            </a:r>
            <a:endParaRPr lang="id-ID" sz="3200" b="1" dirty="0" smtClean="0">
              <a:solidFill>
                <a:schemeClr val="tx1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endParaRPr lang="id-ID" sz="3200" b="1" dirty="0">
              <a:solidFill>
                <a:schemeClr val="tx1"/>
              </a:solidFill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ID" sz="3200" dirty="0" smtClean="0">
                <a:solidFill>
                  <a:schemeClr val="tx1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ID" sz="2400" dirty="0">
              <a:latin typeface="Proxima Nova" panose="020B060402020202020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B1746D-D829-4E0F-8888-C2EDAE199AFD}"/>
              </a:ext>
            </a:extLst>
          </p:cNvPr>
          <p:cNvSpPr txBox="1">
            <a:spLocks/>
          </p:cNvSpPr>
          <p:nvPr/>
        </p:nvSpPr>
        <p:spPr>
          <a:xfrm>
            <a:off x="1838739" y="1613903"/>
            <a:ext cx="9270672" cy="325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id-ID" sz="2400" noProof="1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endParaRPr lang="id-ID" sz="2400" noProof="1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Muhammad </a:t>
            </a:r>
            <a:r>
              <a:rPr lang="en-ID" sz="2400" noProof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Rijal </a:t>
            </a:r>
            <a:r>
              <a:rPr lang="en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ID" sz="2400" noProof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203030503076</a:t>
            </a:r>
            <a:r>
              <a:rPr lang="en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id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D" sz="2400" noProof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Lesti Egi Karlina (203030503096</a:t>
            </a:r>
            <a:r>
              <a:rPr lang="en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id-ID" sz="2400" noProof="1" smtClean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d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Rabi’ah 	    </a:t>
            </a:r>
            <a:r>
              <a:rPr lang="id-ID" sz="2400" noProof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( 203030503089</a:t>
            </a:r>
            <a:r>
              <a:rPr lang="id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	Richo Albert Tio(203030503099)</a:t>
            </a:r>
          </a:p>
          <a:p>
            <a:pPr algn="just"/>
            <a:r>
              <a:rPr lang="en-ID" sz="2400" noProof="1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Januarius Umu Rera(203040503071</a:t>
            </a:r>
            <a:r>
              <a:rPr lang="en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id-ID" sz="2400" noProof="1" smtClean="0"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endParaRPr lang="en-ID" sz="2400" noProof="1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D" sz="2400" noProof="1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055113" y="344500"/>
            <a:ext cx="51076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600" spc="-20" dirty="0" smtClean="0"/>
              <a:t>B</a:t>
            </a:r>
            <a:r>
              <a:rPr sz="3600" spc="-20" dirty="0" err="1" smtClean="0"/>
              <a:t>agaimana</a:t>
            </a:r>
            <a:r>
              <a:rPr sz="3600" spc="-20" dirty="0" smtClean="0"/>
              <a:t> </a:t>
            </a:r>
            <a:r>
              <a:rPr sz="3600" spc="-20" dirty="0" err="1" smtClean="0"/>
              <a:t>Kurva</a:t>
            </a:r>
            <a:r>
              <a:rPr sz="3600" spc="-20" dirty="0" smtClean="0"/>
              <a:t> </a:t>
            </a:r>
            <a:r>
              <a:rPr sz="3600" spc="-20" dirty="0" err="1" smtClean="0"/>
              <a:t>nya</a:t>
            </a:r>
            <a:r>
              <a:rPr sz="3600" spc="-20" dirty="0" smtClean="0"/>
              <a:t> ?</a:t>
            </a:r>
            <a:endParaRPr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774"/>
            <a:ext cx="7315200" cy="43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39363" y="2590800"/>
            <a:ext cx="5739131" cy="1477328"/>
          </a:xfrm>
        </p:spPr>
        <p:txBody>
          <a:bodyPr/>
          <a:lstStyle/>
          <a:p>
            <a:pPr algn="ctr"/>
            <a:r>
              <a:rPr lang="id-ID" dirty="0" smtClean="0"/>
              <a:t>IMPLEMENTASI FLOWCHART</a:t>
            </a:r>
            <a:endParaRPr lang="id-ID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 rot="2700000">
            <a:off x="9124764" y="4284971"/>
            <a:ext cx="1013382" cy="701684"/>
          </a:xfrm>
          <a:custGeom>
            <a:avLst/>
            <a:gdLst>
              <a:gd name="T0" fmla="*/ 246 w 699"/>
              <a:gd name="T1" fmla="*/ 0 h 484"/>
              <a:gd name="T2" fmla="*/ 699 w 699"/>
              <a:gd name="T3" fmla="*/ 0 h 484"/>
              <a:gd name="T4" fmla="*/ 699 w 699"/>
              <a:gd name="T5" fmla="*/ 484 h 484"/>
              <a:gd name="T6" fmla="*/ 246 w 699"/>
              <a:gd name="T7" fmla="*/ 484 h 484"/>
              <a:gd name="T8" fmla="*/ 0 w 699"/>
              <a:gd name="T9" fmla="*/ 242 h 484"/>
              <a:gd name="T10" fmla="*/ 246 w 699"/>
              <a:gd name="T11" fmla="*/ 0 h 484"/>
              <a:gd name="T12" fmla="*/ 246 w 699"/>
              <a:gd name="T13" fmla="*/ 0 h 484"/>
              <a:gd name="T14" fmla="*/ 246 w 699"/>
              <a:gd name="T1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84">
                <a:moveTo>
                  <a:pt x="246" y="0"/>
                </a:moveTo>
                <a:lnTo>
                  <a:pt x="699" y="0"/>
                </a:lnTo>
                <a:lnTo>
                  <a:pt x="699" y="484"/>
                </a:lnTo>
                <a:lnTo>
                  <a:pt x="246" y="484"/>
                </a:lnTo>
                <a:lnTo>
                  <a:pt x="0" y="242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2700000">
            <a:off x="10318175" y="3850343"/>
            <a:ext cx="697335" cy="1919483"/>
          </a:xfrm>
          <a:custGeom>
            <a:avLst/>
            <a:gdLst>
              <a:gd name="T0" fmla="*/ 239 w 481"/>
              <a:gd name="T1" fmla="*/ 241 h 1324"/>
              <a:gd name="T2" fmla="*/ 481 w 481"/>
              <a:gd name="T3" fmla="*/ 0 h 1324"/>
              <a:gd name="T4" fmla="*/ 481 w 481"/>
              <a:gd name="T5" fmla="*/ 840 h 1324"/>
              <a:gd name="T6" fmla="*/ 0 w 481"/>
              <a:gd name="T7" fmla="*/ 1324 h 1324"/>
              <a:gd name="T8" fmla="*/ 0 w 481"/>
              <a:gd name="T9" fmla="*/ 0 h 1324"/>
              <a:gd name="T10" fmla="*/ 239 w 481"/>
              <a:gd name="T11" fmla="*/ 241 h 1324"/>
              <a:gd name="T12" fmla="*/ 239 w 481"/>
              <a:gd name="T13" fmla="*/ 241 h 1324"/>
              <a:gd name="T14" fmla="*/ 239 w 481"/>
              <a:gd name="T15" fmla="*/ 24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1324">
                <a:moveTo>
                  <a:pt x="239" y="241"/>
                </a:moveTo>
                <a:lnTo>
                  <a:pt x="481" y="0"/>
                </a:lnTo>
                <a:lnTo>
                  <a:pt x="481" y="840"/>
                </a:lnTo>
                <a:lnTo>
                  <a:pt x="0" y="1324"/>
                </a:lnTo>
                <a:lnTo>
                  <a:pt x="0" y="0"/>
                </a:lnTo>
                <a:lnTo>
                  <a:pt x="239" y="241"/>
                </a:lnTo>
                <a:lnTo>
                  <a:pt x="239" y="241"/>
                </a:lnTo>
                <a:lnTo>
                  <a:pt x="239" y="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rot="2700000">
            <a:off x="8555332" y="2196356"/>
            <a:ext cx="701684" cy="1009032"/>
          </a:xfrm>
          <a:custGeom>
            <a:avLst/>
            <a:gdLst>
              <a:gd name="T0" fmla="*/ 484 w 484"/>
              <a:gd name="T1" fmla="*/ 242 h 696"/>
              <a:gd name="T2" fmla="*/ 484 w 484"/>
              <a:gd name="T3" fmla="*/ 696 h 696"/>
              <a:gd name="T4" fmla="*/ 0 w 484"/>
              <a:gd name="T5" fmla="*/ 696 h 696"/>
              <a:gd name="T6" fmla="*/ 0 w 484"/>
              <a:gd name="T7" fmla="*/ 242 h 696"/>
              <a:gd name="T8" fmla="*/ 242 w 484"/>
              <a:gd name="T9" fmla="*/ 0 h 696"/>
              <a:gd name="T10" fmla="*/ 484 w 484"/>
              <a:gd name="T11" fmla="*/ 242 h 696"/>
              <a:gd name="T12" fmla="*/ 484 w 484"/>
              <a:gd name="T13" fmla="*/ 242 h 696"/>
              <a:gd name="T14" fmla="*/ 484 w 484"/>
              <a:gd name="T15" fmla="*/ 2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96">
                <a:moveTo>
                  <a:pt x="484" y="242"/>
                </a:moveTo>
                <a:lnTo>
                  <a:pt x="484" y="696"/>
                </a:lnTo>
                <a:lnTo>
                  <a:pt x="0" y="696"/>
                </a:lnTo>
                <a:lnTo>
                  <a:pt x="0" y="242"/>
                </a:lnTo>
                <a:lnTo>
                  <a:pt x="242" y="0"/>
                </a:lnTo>
                <a:lnTo>
                  <a:pt x="484" y="242"/>
                </a:lnTo>
                <a:lnTo>
                  <a:pt x="484" y="242"/>
                </a:lnTo>
                <a:lnTo>
                  <a:pt x="484" y="242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2700000">
            <a:off x="7772372" y="3384904"/>
            <a:ext cx="1918031" cy="701684"/>
          </a:xfrm>
          <a:custGeom>
            <a:avLst/>
            <a:gdLst>
              <a:gd name="T0" fmla="*/ 1081 w 1323"/>
              <a:gd name="T1" fmla="*/ 242 h 484"/>
              <a:gd name="T2" fmla="*/ 1323 w 1323"/>
              <a:gd name="T3" fmla="*/ 484 h 484"/>
              <a:gd name="T4" fmla="*/ 484 w 1323"/>
              <a:gd name="T5" fmla="*/ 484 h 484"/>
              <a:gd name="T6" fmla="*/ 0 w 1323"/>
              <a:gd name="T7" fmla="*/ 0 h 484"/>
              <a:gd name="T8" fmla="*/ 1323 w 1323"/>
              <a:gd name="T9" fmla="*/ 0 h 484"/>
              <a:gd name="T10" fmla="*/ 1081 w 1323"/>
              <a:gd name="T11" fmla="*/ 242 h 484"/>
              <a:gd name="T12" fmla="*/ 1081 w 1323"/>
              <a:gd name="T13" fmla="*/ 242 h 484"/>
              <a:gd name="T14" fmla="*/ 1081 w 1323"/>
              <a:gd name="T15" fmla="*/ 242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484">
                <a:moveTo>
                  <a:pt x="1081" y="242"/>
                </a:moveTo>
                <a:lnTo>
                  <a:pt x="1323" y="484"/>
                </a:lnTo>
                <a:lnTo>
                  <a:pt x="484" y="484"/>
                </a:lnTo>
                <a:lnTo>
                  <a:pt x="0" y="0"/>
                </a:lnTo>
                <a:lnTo>
                  <a:pt x="1323" y="0"/>
                </a:lnTo>
                <a:lnTo>
                  <a:pt x="1081" y="242"/>
                </a:lnTo>
                <a:lnTo>
                  <a:pt x="1081" y="242"/>
                </a:lnTo>
                <a:lnTo>
                  <a:pt x="1081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rot="2700000">
            <a:off x="10373929" y="1587540"/>
            <a:ext cx="1006133" cy="700234"/>
          </a:xfrm>
          <a:custGeom>
            <a:avLst/>
            <a:gdLst>
              <a:gd name="T0" fmla="*/ 452 w 694"/>
              <a:gd name="T1" fmla="*/ 483 h 483"/>
              <a:gd name="T2" fmla="*/ 0 w 694"/>
              <a:gd name="T3" fmla="*/ 483 h 483"/>
              <a:gd name="T4" fmla="*/ 0 w 694"/>
              <a:gd name="T5" fmla="*/ 0 h 483"/>
              <a:gd name="T6" fmla="*/ 452 w 694"/>
              <a:gd name="T7" fmla="*/ 0 h 483"/>
              <a:gd name="T8" fmla="*/ 694 w 694"/>
              <a:gd name="T9" fmla="*/ 242 h 483"/>
              <a:gd name="T10" fmla="*/ 452 w 694"/>
              <a:gd name="T11" fmla="*/ 483 h 483"/>
              <a:gd name="T12" fmla="*/ 452 w 694"/>
              <a:gd name="T13" fmla="*/ 483 h 483"/>
              <a:gd name="T14" fmla="*/ 452 w 694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483">
                <a:moveTo>
                  <a:pt x="452" y="483"/>
                </a:moveTo>
                <a:lnTo>
                  <a:pt x="0" y="483"/>
                </a:lnTo>
                <a:lnTo>
                  <a:pt x="0" y="0"/>
                </a:lnTo>
                <a:lnTo>
                  <a:pt x="452" y="0"/>
                </a:lnTo>
                <a:lnTo>
                  <a:pt x="694" y="242"/>
                </a:lnTo>
                <a:lnTo>
                  <a:pt x="452" y="483"/>
                </a:lnTo>
                <a:lnTo>
                  <a:pt x="452" y="483"/>
                </a:lnTo>
                <a:lnTo>
                  <a:pt x="452" y="483"/>
                </a:lnTo>
                <a:close/>
              </a:path>
            </a:pathLst>
          </a:custGeom>
          <a:solidFill>
            <a:srgbClr val="FFC000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rot="2700000">
            <a:off x="9491281" y="805182"/>
            <a:ext cx="701684" cy="1919483"/>
          </a:xfrm>
          <a:custGeom>
            <a:avLst/>
            <a:gdLst>
              <a:gd name="T0" fmla="*/ 242 w 484"/>
              <a:gd name="T1" fmla="*/ 1083 h 1324"/>
              <a:gd name="T2" fmla="*/ 0 w 484"/>
              <a:gd name="T3" fmla="*/ 1324 h 1324"/>
              <a:gd name="T4" fmla="*/ 0 w 484"/>
              <a:gd name="T5" fmla="*/ 483 h 1324"/>
              <a:gd name="T6" fmla="*/ 484 w 484"/>
              <a:gd name="T7" fmla="*/ 0 h 1324"/>
              <a:gd name="T8" fmla="*/ 484 w 484"/>
              <a:gd name="T9" fmla="*/ 1324 h 1324"/>
              <a:gd name="T10" fmla="*/ 242 w 484"/>
              <a:gd name="T11" fmla="*/ 1083 h 1324"/>
              <a:gd name="T12" fmla="*/ 242 w 484"/>
              <a:gd name="T13" fmla="*/ 1083 h 1324"/>
              <a:gd name="T14" fmla="*/ 242 w 484"/>
              <a:gd name="T15" fmla="*/ 108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1324">
                <a:moveTo>
                  <a:pt x="242" y="1083"/>
                </a:moveTo>
                <a:lnTo>
                  <a:pt x="0" y="1324"/>
                </a:lnTo>
                <a:lnTo>
                  <a:pt x="0" y="483"/>
                </a:lnTo>
                <a:lnTo>
                  <a:pt x="484" y="0"/>
                </a:lnTo>
                <a:lnTo>
                  <a:pt x="484" y="1324"/>
                </a:lnTo>
                <a:lnTo>
                  <a:pt x="242" y="1083"/>
                </a:lnTo>
                <a:lnTo>
                  <a:pt x="242" y="1083"/>
                </a:lnTo>
                <a:lnTo>
                  <a:pt x="242" y="108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rot="2700000">
            <a:off x="11254637" y="3368384"/>
            <a:ext cx="697335" cy="1010482"/>
          </a:xfrm>
          <a:custGeom>
            <a:avLst/>
            <a:gdLst>
              <a:gd name="T0" fmla="*/ 0 w 481"/>
              <a:gd name="T1" fmla="*/ 455 h 697"/>
              <a:gd name="T2" fmla="*/ 0 w 481"/>
              <a:gd name="T3" fmla="*/ 0 h 697"/>
              <a:gd name="T4" fmla="*/ 481 w 481"/>
              <a:gd name="T5" fmla="*/ 0 h 697"/>
              <a:gd name="T6" fmla="*/ 481 w 481"/>
              <a:gd name="T7" fmla="*/ 455 h 697"/>
              <a:gd name="T8" fmla="*/ 239 w 481"/>
              <a:gd name="T9" fmla="*/ 697 h 697"/>
              <a:gd name="T10" fmla="*/ 0 w 481"/>
              <a:gd name="T11" fmla="*/ 455 h 697"/>
              <a:gd name="T12" fmla="*/ 0 w 481"/>
              <a:gd name="T13" fmla="*/ 455 h 697"/>
              <a:gd name="T14" fmla="*/ 0 w 481"/>
              <a:gd name="T15" fmla="*/ 4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697">
                <a:moveTo>
                  <a:pt x="0" y="455"/>
                </a:moveTo>
                <a:lnTo>
                  <a:pt x="0" y="0"/>
                </a:lnTo>
                <a:lnTo>
                  <a:pt x="481" y="0"/>
                </a:lnTo>
                <a:lnTo>
                  <a:pt x="481" y="455"/>
                </a:lnTo>
                <a:lnTo>
                  <a:pt x="239" y="697"/>
                </a:lnTo>
                <a:lnTo>
                  <a:pt x="0" y="455"/>
                </a:lnTo>
                <a:lnTo>
                  <a:pt x="0" y="455"/>
                </a:lnTo>
                <a:lnTo>
                  <a:pt x="0" y="455"/>
                </a:lnTo>
                <a:close/>
              </a:path>
            </a:pathLst>
          </a:custGeom>
          <a:solidFill>
            <a:srgbClr val="3F434D">
              <a:lumMod val="75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700000">
            <a:off x="10797691" y="2438944"/>
            <a:ext cx="1916582" cy="700234"/>
          </a:xfrm>
          <a:custGeom>
            <a:avLst/>
            <a:gdLst>
              <a:gd name="T0" fmla="*/ 244 w 1322"/>
              <a:gd name="T1" fmla="*/ 242 h 483"/>
              <a:gd name="T2" fmla="*/ 0 w 1322"/>
              <a:gd name="T3" fmla="*/ 0 h 483"/>
              <a:gd name="T4" fmla="*/ 843 w 1322"/>
              <a:gd name="T5" fmla="*/ 0 h 483"/>
              <a:gd name="T6" fmla="*/ 1322 w 1322"/>
              <a:gd name="T7" fmla="*/ 483 h 483"/>
              <a:gd name="T8" fmla="*/ 0 w 1322"/>
              <a:gd name="T9" fmla="*/ 483 h 483"/>
              <a:gd name="T10" fmla="*/ 244 w 1322"/>
              <a:gd name="T11" fmla="*/ 242 h 483"/>
              <a:gd name="T12" fmla="*/ 244 w 1322"/>
              <a:gd name="T13" fmla="*/ 242 h 483"/>
              <a:gd name="T14" fmla="*/ 244 w 1322"/>
              <a:gd name="T15" fmla="*/ 2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2" h="483">
                <a:moveTo>
                  <a:pt x="244" y="242"/>
                </a:moveTo>
                <a:lnTo>
                  <a:pt x="0" y="0"/>
                </a:lnTo>
                <a:lnTo>
                  <a:pt x="843" y="0"/>
                </a:lnTo>
                <a:lnTo>
                  <a:pt x="1322" y="483"/>
                </a:lnTo>
                <a:lnTo>
                  <a:pt x="0" y="483"/>
                </a:lnTo>
                <a:lnTo>
                  <a:pt x="244" y="242"/>
                </a:lnTo>
                <a:lnTo>
                  <a:pt x="244" y="242"/>
                </a:lnTo>
                <a:lnTo>
                  <a:pt x="244" y="242"/>
                </a:lnTo>
                <a:close/>
              </a:path>
            </a:pathLst>
          </a:custGeom>
          <a:solidFill>
            <a:srgbClr val="3F434D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3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7335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3468" y="2327224"/>
            <a:ext cx="6424932" cy="1477328"/>
          </a:xfrm>
        </p:spPr>
        <p:txBody>
          <a:bodyPr/>
          <a:lstStyle/>
          <a:p>
            <a:pPr algn="ctr"/>
            <a:r>
              <a:rPr lang="id-ID" dirty="0" smtClean="0"/>
              <a:t>IMPLEMENTASI </a:t>
            </a:r>
            <a:br>
              <a:rPr lang="id-ID" dirty="0" smtClean="0"/>
            </a:br>
            <a:r>
              <a:rPr lang="id-ID" dirty="0" smtClean="0"/>
              <a:t>PSEUDOCODE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104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3468" y="2327224"/>
            <a:ext cx="6501132" cy="1477328"/>
          </a:xfrm>
        </p:spPr>
        <p:txBody>
          <a:bodyPr/>
          <a:lstStyle/>
          <a:p>
            <a:pPr algn="ctr"/>
            <a:r>
              <a:rPr lang="id-ID" dirty="0" smtClean="0"/>
              <a:t>IMPLEMENTASI </a:t>
            </a:r>
            <a:br>
              <a:rPr lang="id-ID" dirty="0" smtClean="0"/>
            </a:br>
            <a:r>
              <a:rPr lang="id-ID" dirty="0" smtClean="0"/>
              <a:t>KODE PROGRAM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7879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rgbClr val="F9D644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059458" y="4602638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0" name="object 9"/>
          <p:cNvSpPr txBox="1">
            <a:spLocks/>
          </p:cNvSpPr>
          <p:nvPr/>
        </p:nvSpPr>
        <p:spPr>
          <a:xfrm>
            <a:off x="4975586" y="2907637"/>
            <a:ext cx="2517775" cy="46038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74345">
              <a:spcBef>
                <a:spcPts val="229"/>
              </a:spcBef>
            </a:pPr>
            <a:r>
              <a:rPr lang="en-US" sz="2800" kern="0" spc="-210" dirty="0" smtClean="0">
                <a:solidFill>
                  <a:srgbClr val="F9D644"/>
                </a:solidFill>
              </a:rPr>
              <a:t>T</a:t>
            </a:r>
            <a:r>
              <a:rPr lang="en-US" sz="2800" kern="0" spc="-195" dirty="0" smtClean="0">
                <a:solidFill>
                  <a:srgbClr val="F9D644"/>
                </a:solidFill>
              </a:rPr>
              <a:t>h</a:t>
            </a:r>
            <a:r>
              <a:rPr lang="en-US" sz="2800" kern="0" spc="-80" dirty="0" smtClean="0">
                <a:solidFill>
                  <a:srgbClr val="F9D644"/>
                </a:solidFill>
              </a:rPr>
              <a:t>ank</a:t>
            </a:r>
            <a:r>
              <a:rPr lang="en-US" sz="2800" kern="0" spc="-280" dirty="0" smtClean="0">
                <a:solidFill>
                  <a:srgbClr val="F9D644"/>
                </a:solidFill>
              </a:rPr>
              <a:t> </a:t>
            </a:r>
            <a:r>
              <a:rPr lang="en-US" sz="2800" kern="0" spc="-130" dirty="0" smtClean="0">
                <a:solidFill>
                  <a:srgbClr val="F9D644"/>
                </a:solidFill>
              </a:rPr>
              <a:t>y</a:t>
            </a:r>
            <a:r>
              <a:rPr lang="en-US" sz="2800" kern="0" spc="-114" dirty="0" smtClean="0">
                <a:solidFill>
                  <a:srgbClr val="F9D644"/>
                </a:solidFill>
              </a:rPr>
              <a:t>ou</a:t>
            </a:r>
            <a:endParaRPr lang="en-US" sz="2800" kern="0" dirty="0">
              <a:solidFill>
                <a:srgbClr val="F9D644"/>
              </a:solidFill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4829806" y="3359752"/>
            <a:ext cx="3469640" cy="2261517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2735" marR="5080" indent="-280670">
              <a:lnSpc>
                <a:spcPts val="3460"/>
              </a:lnSpc>
              <a:spcBef>
                <a:spcPts val="935"/>
              </a:spcBef>
            </a:pP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3600" spc="90" dirty="0" smtClean="0">
                <a:solidFill>
                  <a:srgbClr val="FFFFFF"/>
                </a:solidFill>
                <a:latin typeface="Trebuchet MS"/>
                <a:cs typeface="Trebuchet MS"/>
              </a:rPr>
              <a:t>KEEPLEARNIN</a:t>
            </a:r>
            <a:r>
              <a:rPr lang="en-US" sz="3600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 spc="9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92735" marR="5080" indent="-280670">
              <a:lnSpc>
                <a:spcPts val="3460"/>
              </a:lnSpc>
              <a:spcBef>
                <a:spcPts val="935"/>
              </a:spcBef>
            </a:pPr>
            <a:r>
              <a:rPr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#KEEP</a:t>
            </a:r>
            <a:r>
              <a:rPr lang="en-US"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SPIRITS</a:t>
            </a:r>
          </a:p>
          <a:p>
            <a:pPr marL="292735" marR="5080" indent="-280670">
              <a:lnSpc>
                <a:spcPts val="3460"/>
              </a:lnSpc>
              <a:spcBef>
                <a:spcPts val="935"/>
              </a:spcBef>
            </a:pPr>
            <a:r>
              <a:rPr lang="x-none"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#KEEP</a:t>
            </a:r>
            <a:r>
              <a:rPr lang="en-US"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x-none" sz="3600" spc="95" dirty="0" smtClean="0">
                <a:solidFill>
                  <a:srgbClr val="FFFFFF"/>
                </a:solidFill>
                <a:latin typeface="Trebuchet MS"/>
                <a:cs typeface="Trebuchet MS"/>
              </a:rPr>
              <a:t>HEALTY</a:t>
            </a:r>
          </a:p>
          <a:p>
            <a:pPr marL="292735" marR="5080" indent="-280670">
              <a:lnSpc>
                <a:spcPts val="3460"/>
              </a:lnSpc>
              <a:spcBef>
                <a:spcPts val="935"/>
              </a:spcBef>
            </a:pPr>
            <a:endParaRPr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460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D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22746" y="-284608"/>
            <a:ext cx="1298575" cy="6858000"/>
            <a:chOff x="0" y="0"/>
            <a:chExt cx="1298575" cy="6858000"/>
          </a:xfrm>
        </p:grpSpPr>
        <p:sp>
          <p:nvSpPr>
            <p:cNvPr id="4" name="object 4"/>
            <p:cNvSpPr/>
            <p:nvPr/>
          </p:nvSpPr>
          <p:spPr>
            <a:xfrm>
              <a:off x="475487" y="1456944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80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80" y="822959"/>
                  </a:lnTo>
                  <a:lnTo>
                    <a:pt x="459467" y="820190"/>
                  </a:lnTo>
                  <a:lnTo>
                    <a:pt x="505828" y="812089"/>
                  </a:lnTo>
                  <a:lnTo>
                    <a:pt x="550255" y="798965"/>
                  </a:lnTo>
                  <a:lnTo>
                    <a:pt x="592438" y="781127"/>
                  </a:lnTo>
                  <a:lnTo>
                    <a:pt x="632069" y="758884"/>
                  </a:lnTo>
                  <a:lnTo>
                    <a:pt x="668839" y="732546"/>
                  </a:lnTo>
                  <a:lnTo>
                    <a:pt x="702440" y="702421"/>
                  </a:lnTo>
                  <a:lnTo>
                    <a:pt x="732562" y="668818"/>
                  </a:lnTo>
                  <a:lnTo>
                    <a:pt x="758897" y="632046"/>
                  </a:lnTo>
                  <a:lnTo>
                    <a:pt x="781136" y="592416"/>
                  </a:lnTo>
                  <a:lnTo>
                    <a:pt x="798971" y="550234"/>
                  </a:lnTo>
                  <a:lnTo>
                    <a:pt x="812092" y="505812"/>
                  </a:lnTo>
                  <a:lnTo>
                    <a:pt x="820191" y="459457"/>
                  </a:lnTo>
                  <a:lnTo>
                    <a:pt x="822960" y="411479"/>
                  </a:lnTo>
                  <a:lnTo>
                    <a:pt x="820191" y="363502"/>
                  </a:lnTo>
                  <a:lnTo>
                    <a:pt x="812092" y="317147"/>
                  </a:lnTo>
                  <a:lnTo>
                    <a:pt x="798971" y="272725"/>
                  </a:lnTo>
                  <a:lnTo>
                    <a:pt x="781136" y="230543"/>
                  </a:lnTo>
                  <a:lnTo>
                    <a:pt x="758897" y="190913"/>
                  </a:lnTo>
                  <a:lnTo>
                    <a:pt x="732562" y="154141"/>
                  </a:lnTo>
                  <a:lnTo>
                    <a:pt x="702440" y="120538"/>
                  </a:lnTo>
                  <a:lnTo>
                    <a:pt x="668839" y="90413"/>
                  </a:lnTo>
                  <a:lnTo>
                    <a:pt x="632069" y="64075"/>
                  </a:lnTo>
                  <a:lnTo>
                    <a:pt x="592438" y="41832"/>
                  </a:lnTo>
                  <a:lnTo>
                    <a:pt x="550255" y="23994"/>
                  </a:lnTo>
                  <a:lnTo>
                    <a:pt x="505828" y="10870"/>
                  </a:lnTo>
                  <a:lnTo>
                    <a:pt x="45946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1116" y="1613903"/>
              <a:ext cx="473075" cy="510540"/>
            </a:xfrm>
            <a:custGeom>
              <a:avLst/>
              <a:gdLst/>
              <a:ahLst/>
              <a:cxnLst/>
              <a:rect l="l" t="t" r="r" b="b"/>
              <a:pathLst>
                <a:path w="473075" h="510539">
                  <a:moveTo>
                    <a:pt x="273812" y="0"/>
                  </a:moveTo>
                  <a:lnTo>
                    <a:pt x="199136" y="0"/>
                  </a:lnTo>
                  <a:lnTo>
                    <a:pt x="199136" y="273634"/>
                  </a:lnTo>
                  <a:lnTo>
                    <a:pt x="273812" y="273634"/>
                  </a:lnTo>
                  <a:lnTo>
                    <a:pt x="273812" y="0"/>
                  </a:lnTo>
                  <a:close/>
                </a:path>
                <a:path w="473075" h="510539">
                  <a:moveTo>
                    <a:pt x="472948" y="273634"/>
                  </a:moveTo>
                  <a:lnTo>
                    <a:pt x="468312" y="226771"/>
                  </a:lnTo>
                  <a:lnTo>
                    <a:pt x="455028" y="183070"/>
                  </a:lnTo>
                  <a:lnTo>
                    <a:pt x="433971" y="143459"/>
                  </a:lnTo>
                  <a:lnTo>
                    <a:pt x="406044" y="108877"/>
                  </a:lnTo>
                  <a:lnTo>
                    <a:pt x="372135" y="80225"/>
                  </a:lnTo>
                  <a:lnTo>
                    <a:pt x="329196" y="141173"/>
                  </a:lnTo>
                  <a:lnTo>
                    <a:pt x="357581" y="166497"/>
                  </a:lnTo>
                  <a:lnTo>
                    <a:pt x="379374" y="197840"/>
                  </a:lnTo>
                  <a:lnTo>
                    <a:pt x="393344" y="233959"/>
                  </a:lnTo>
                  <a:lnTo>
                    <a:pt x="398272" y="273634"/>
                  </a:lnTo>
                  <a:lnTo>
                    <a:pt x="392468" y="316484"/>
                  </a:lnTo>
                  <a:lnTo>
                    <a:pt x="376097" y="355066"/>
                  </a:lnTo>
                  <a:lnTo>
                    <a:pt x="350748" y="387819"/>
                  </a:lnTo>
                  <a:lnTo>
                    <a:pt x="317969" y="413156"/>
                  </a:lnTo>
                  <a:lnTo>
                    <a:pt x="279361" y="429514"/>
                  </a:lnTo>
                  <a:lnTo>
                    <a:pt x="236474" y="435305"/>
                  </a:lnTo>
                  <a:lnTo>
                    <a:pt x="193586" y="429514"/>
                  </a:lnTo>
                  <a:lnTo>
                    <a:pt x="154978" y="413156"/>
                  </a:lnTo>
                  <a:lnTo>
                    <a:pt x="122199" y="387819"/>
                  </a:lnTo>
                  <a:lnTo>
                    <a:pt x="96850" y="355066"/>
                  </a:lnTo>
                  <a:lnTo>
                    <a:pt x="80479" y="316484"/>
                  </a:lnTo>
                  <a:lnTo>
                    <a:pt x="74676" y="273634"/>
                  </a:lnTo>
                  <a:lnTo>
                    <a:pt x="79603" y="233959"/>
                  </a:lnTo>
                  <a:lnTo>
                    <a:pt x="93573" y="197840"/>
                  </a:lnTo>
                  <a:lnTo>
                    <a:pt x="115366" y="166497"/>
                  </a:lnTo>
                  <a:lnTo>
                    <a:pt x="143751" y="141173"/>
                  </a:lnTo>
                  <a:lnTo>
                    <a:pt x="100812" y="80225"/>
                  </a:lnTo>
                  <a:lnTo>
                    <a:pt x="66903" y="108877"/>
                  </a:lnTo>
                  <a:lnTo>
                    <a:pt x="38976" y="143459"/>
                  </a:lnTo>
                  <a:lnTo>
                    <a:pt x="17919" y="183070"/>
                  </a:lnTo>
                  <a:lnTo>
                    <a:pt x="4622" y="226771"/>
                  </a:lnTo>
                  <a:lnTo>
                    <a:pt x="0" y="273634"/>
                  </a:lnTo>
                  <a:lnTo>
                    <a:pt x="4800" y="321271"/>
                  </a:lnTo>
                  <a:lnTo>
                    <a:pt x="18567" y="365645"/>
                  </a:lnTo>
                  <a:lnTo>
                    <a:pt x="40360" y="405790"/>
                  </a:lnTo>
                  <a:lnTo>
                    <a:pt x="69227" y="440753"/>
                  </a:lnTo>
                  <a:lnTo>
                    <a:pt x="104216" y="469595"/>
                  </a:lnTo>
                  <a:lnTo>
                    <a:pt x="144386" y="491375"/>
                  </a:lnTo>
                  <a:lnTo>
                    <a:pt x="188798" y="505142"/>
                  </a:lnTo>
                  <a:lnTo>
                    <a:pt x="236474" y="509943"/>
                  </a:lnTo>
                  <a:lnTo>
                    <a:pt x="284162" y="505142"/>
                  </a:lnTo>
                  <a:lnTo>
                    <a:pt x="328561" y="491375"/>
                  </a:lnTo>
                  <a:lnTo>
                    <a:pt x="368719" y="469595"/>
                  </a:lnTo>
                  <a:lnTo>
                    <a:pt x="403720" y="440753"/>
                  </a:lnTo>
                  <a:lnTo>
                    <a:pt x="432587" y="405790"/>
                  </a:lnTo>
                  <a:lnTo>
                    <a:pt x="454380" y="365645"/>
                  </a:lnTo>
                  <a:lnTo>
                    <a:pt x="468147" y="321271"/>
                  </a:lnTo>
                  <a:lnTo>
                    <a:pt x="472948" y="273634"/>
                  </a:lnTo>
                  <a:close/>
                </a:path>
              </a:pathLst>
            </a:custGeom>
            <a:solidFill>
              <a:srgbClr val="F9D6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22960" cy="6858000"/>
            </a:xfrm>
            <a:custGeom>
              <a:avLst/>
              <a:gdLst/>
              <a:ahLst/>
              <a:cxnLst/>
              <a:rect l="l" t="t" r="r" b="b"/>
              <a:pathLst>
                <a:path w="822960" h="6858000">
                  <a:moveTo>
                    <a:pt x="822718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822718" y="6857996"/>
                  </a:lnTo>
                  <a:lnTo>
                    <a:pt x="822718" y="2710815"/>
                  </a:lnTo>
                  <a:lnTo>
                    <a:pt x="814004" y="2638976"/>
                  </a:lnTo>
                  <a:lnTo>
                    <a:pt x="787157" y="2573320"/>
                  </a:lnTo>
                  <a:lnTo>
                    <a:pt x="745596" y="2512328"/>
                  </a:lnTo>
                  <a:lnTo>
                    <a:pt x="720364" y="2483104"/>
                  </a:lnTo>
                  <a:lnTo>
                    <a:pt x="692735" y="2454475"/>
                  </a:lnTo>
                  <a:lnTo>
                    <a:pt x="663135" y="2426251"/>
                  </a:lnTo>
                  <a:lnTo>
                    <a:pt x="631992" y="2398242"/>
                  </a:lnTo>
                  <a:lnTo>
                    <a:pt x="599732" y="2370257"/>
                  </a:lnTo>
                  <a:lnTo>
                    <a:pt x="533572" y="2313600"/>
                  </a:lnTo>
                  <a:lnTo>
                    <a:pt x="500526" y="2284547"/>
                  </a:lnTo>
                  <a:lnTo>
                    <a:pt x="468072" y="2254757"/>
                  </a:lnTo>
                  <a:lnTo>
                    <a:pt x="436636" y="2224042"/>
                  </a:lnTo>
                  <a:lnTo>
                    <a:pt x="406647" y="2192209"/>
                  </a:lnTo>
                  <a:lnTo>
                    <a:pt x="378531" y="2159069"/>
                  </a:lnTo>
                  <a:lnTo>
                    <a:pt x="352715" y="2124432"/>
                  </a:lnTo>
                  <a:lnTo>
                    <a:pt x="329626" y="2088108"/>
                  </a:lnTo>
                  <a:lnTo>
                    <a:pt x="309692" y="2049906"/>
                  </a:lnTo>
                  <a:lnTo>
                    <a:pt x="293339" y="2009637"/>
                  </a:lnTo>
                  <a:lnTo>
                    <a:pt x="280995" y="1967109"/>
                  </a:lnTo>
                  <a:lnTo>
                    <a:pt x="273086" y="1922134"/>
                  </a:lnTo>
                  <a:lnTo>
                    <a:pt x="270040" y="1874520"/>
                  </a:lnTo>
                  <a:lnTo>
                    <a:pt x="272067" y="1828708"/>
                  </a:lnTo>
                  <a:lnTo>
                    <a:pt x="278797" y="1785383"/>
                  </a:lnTo>
                  <a:lnTo>
                    <a:pt x="289835" y="1744370"/>
                  </a:lnTo>
                  <a:lnTo>
                    <a:pt x="304784" y="1705494"/>
                  </a:lnTo>
                  <a:lnTo>
                    <a:pt x="323249" y="1668581"/>
                  </a:lnTo>
                  <a:lnTo>
                    <a:pt x="344835" y="1633457"/>
                  </a:lnTo>
                  <a:lnTo>
                    <a:pt x="369146" y="1599947"/>
                  </a:lnTo>
                  <a:lnTo>
                    <a:pt x="395786" y="1567878"/>
                  </a:lnTo>
                  <a:lnTo>
                    <a:pt x="424360" y="1537074"/>
                  </a:lnTo>
                  <a:lnTo>
                    <a:pt x="454472" y="1507363"/>
                  </a:lnTo>
                  <a:lnTo>
                    <a:pt x="485727" y="1478568"/>
                  </a:lnTo>
                  <a:lnTo>
                    <a:pt x="517730" y="1450517"/>
                  </a:lnTo>
                  <a:lnTo>
                    <a:pt x="550084" y="1423034"/>
                  </a:lnTo>
                  <a:lnTo>
                    <a:pt x="614265" y="1369079"/>
                  </a:lnTo>
                  <a:lnTo>
                    <a:pt x="645301" y="1342257"/>
                  </a:lnTo>
                  <a:lnTo>
                    <a:pt x="675107" y="1315307"/>
                  </a:lnTo>
                  <a:lnTo>
                    <a:pt x="703286" y="1288054"/>
                  </a:lnTo>
                  <a:lnTo>
                    <a:pt x="729444" y="1260325"/>
                  </a:lnTo>
                  <a:lnTo>
                    <a:pt x="774113" y="1202738"/>
                  </a:lnTo>
                  <a:lnTo>
                    <a:pt x="805949" y="1141152"/>
                  </a:lnTo>
                  <a:lnTo>
                    <a:pt x="821787" y="1074172"/>
                  </a:lnTo>
                  <a:lnTo>
                    <a:pt x="822718" y="1038225"/>
                  </a:lnTo>
                  <a:lnTo>
                    <a:pt x="822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892" y="3176955"/>
              <a:ext cx="422275" cy="2042160"/>
            </a:xfrm>
            <a:custGeom>
              <a:avLst/>
              <a:gdLst/>
              <a:ahLst/>
              <a:cxnLst/>
              <a:rect l="l" t="t" r="r" b="b"/>
              <a:pathLst>
                <a:path w="422275" h="2042160">
                  <a:moveTo>
                    <a:pt x="116840" y="1625422"/>
                  </a:moveTo>
                  <a:lnTo>
                    <a:pt x="115963" y="1616062"/>
                  </a:lnTo>
                  <a:lnTo>
                    <a:pt x="113309" y="1607273"/>
                  </a:lnTo>
                  <a:lnTo>
                    <a:pt x="108902" y="1599120"/>
                  </a:lnTo>
                  <a:lnTo>
                    <a:pt x="102717" y="1591652"/>
                  </a:lnTo>
                  <a:lnTo>
                    <a:pt x="98183" y="1584858"/>
                  </a:lnTo>
                  <a:lnTo>
                    <a:pt x="96659" y="1577225"/>
                  </a:lnTo>
                  <a:lnTo>
                    <a:pt x="98183" y="1569720"/>
                  </a:lnTo>
                  <a:lnTo>
                    <a:pt x="102717" y="1563293"/>
                  </a:lnTo>
                  <a:lnTo>
                    <a:pt x="108102" y="1557896"/>
                  </a:lnTo>
                  <a:lnTo>
                    <a:pt x="108102" y="1549793"/>
                  </a:lnTo>
                  <a:lnTo>
                    <a:pt x="97332" y="1538986"/>
                  </a:lnTo>
                  <a:lnTo>
                    <a:pt x="89268" y="1538986"/>
                  </a:lnTo>
                  <a:lnTo>
                    <a:pt x="83883" y="1544383"/>
                  </a:lnTo>
                  <a:lnTo>
                    <a:pt x="73291" y="1560639"/>
                  </a:lnTo>
                  <a:lnTo>
                    <a:pt x="69761" y="1578660"/>
                  </a:lnTo>
                  <a:lnTo>
                    <a:pt x="73291" y="1596428"/>
                  </a:lnTo>
                  <a:lnTo>
                    <a:pt x="83883" y="1611922"/>
                  </a:lnTo>
                  <a:lnTo>
                    <a:pt x="87922" y="1615973"/>
                  </a:lnTo>
                  <a:lnTo>
                    <a:pt x="89941" y="1620697"/>
                  </a:lnTo>
                  <a:lnTo>
                    <a:pt x="89941" y="1631505"/>
                  </a:lnTo>
                  <a:lnTo>
                    <a:pt x="87922" y="1636903"/>
                  </a:lnTo>
                  <a:lnTo>
                    <a:pt x="83883" y="1640281"/>
                  </a:lnTo>
                  <a:lnTo>
                    <a:pt x="78511" y="1645678"/>
                  </a:lnTo>
                  <a:lnTo>
                    <a:pt x="78511" y="1653781"/>
                  </a:lnTo>
                  <a:lnTo>
                    <a:pt x="86575" y="1661883"/>
                  </a:lnTo>
                  <a:lnTo>
                    <a:pt x="89941" y="1663242"/>
                  </a:lnTo>
                  <a:lnTo>
                    <a:pt x="96659" y="1663242"/>
                  </a:lnTo>
                  <a:lnTo>
                    <a:pt x="115862" y="1634883"/>
                  </a:lnTo>
                  <a:lnTo>
                    <a:pt x="116840" y="1625422"/>
                  </a:lnTo>
                  <a:close/>
                </a:path>
                <a:path w="422275" h="2042160">
                  <a:moveTo>
                    <a:pt x="129349" y="369506"/>
                  </a:moveTo>
                  <a:lnTo>
                    <a:pt x="80073" y="369506"/>
                  </a:lnTo>
                  <a:lnTo>
                    <a:pt x="80073" y="418757"/>
                  </a:lnTo>
                  <a:lnTo>
                    <a:pt x="129349" y="418757"/>
                  </a:lnTo>
                  <a:lnTo>
                    <a:pt x="129349" y="369506"/>
                  </a:lnTo>
                  <a:close/>
                </a:path>
                <a:path w="422275" h="2042160">
                  <a:moveTo>
                    <a:pt x="129349" y="271005"/>
                  </a:moveTo>
                  <a:lnTo>
                    <a:pt x="80073" y="271005"/>
                  </a:lnTo>
                  <a:lnTo>
                    <a:pt x="80073" y="320255"/>
                  </a:lnTo>
                  <a:lnTo>
                    <a:pt x="129349" y="320255"/>
                  </a:lnTo>
                  <a:lnTo>
                    <a:pt x="129349" y="271005"/>
                  </a:lnTo>
                  <a:close/>
                </a:path>
                <a:path w="422275" h="2042160">
                  <a:moveTo>
                    <a:pt x="129349" y="172529"/>
                  </a:moveTo>
                  <a:lnTo>
                    <a:pt x="80073" y="172529"/>
                  </a:lnTo>
                  <a:lnTo>
                    <a:pt x="80073" y="221767"/>
                  </a:lnTo>
                  <a:lnTo>
                    <a:pt x="129349" y="221767"/>
                  </a:lnTo>
                  <a:lnTo>
                    <a:pt x="129349" y="172529"/>
                  </a:lnTo>
                  <a:close/>
                </a:path>
                <a:path w="422275" h="2042160">
                  <a:moveTo>
                    <a:pt x="129349" y="74028"/>
                  </a:moveTo>
                  <a:lnTo>
                    <a:pt x="80073" y="74028"/>
                  </a:lnTo>
                  <a:lnTo>
                    <a:pt x="80073" y="123278"/>
                  </a:lnTo>
                  <a:lnTo>
                    <a:pt x="129349" y="123278"/>
                  </a:lnTo>
                  <a:lnTo>
                    <a:pt x="129349" y="74028"/>
                  </a:lnTo>
                  <a:close/>
                </a:path>
                <a:path w="422275" h="2042160">
                  <a:moveTo>
                    <a:pt x="184111" y="1586255"/>
                  </a:moveTo>
                  <a:lnTo>
                    <a:pt x="183222" y="1576908"/>
                  </a:lnTo>
                  <a:lnTo>
                    <a:pt x="180581" y="1568196"/>
                  </a:lnTo>
                  <a:lnTo>
                    <a:pt x="176161" y="1560233"/>
                  </a:lnTo>
                  <a:lnTo>
                    <a:pt x="169989" y="1553171"/>
                  </a:lnTo>
                  <a:lnTo>
                    <a:pt x="165442" y="1546364"/>
                  </a:lnTo>
                  <a:lnTo>
                    <a:pt x="163931" y="1538732"/>
                  </a:lnTo>
                  <a:lnTo>
                    <a:pt x="165442" y="1531226"/>
                  </a:lnTo>
                  <a:lnTo>
                    <a:pt x="169989" y="1524800"/>
                  </a:lnTo>
                  <a:lnTo>
                    <a:pt x="175361" y="1519402"/>
                  </a:lnTo>
                  <a:lnTo>
                    <a:pt x="175361" y="1511300"/>
                  </a:lnTo>
                  <a:lnTo>
                    <a:pt x="164592" y="1500492"/>
                  </a:lnTo>
                  <a:lnTo>
                    <a:pt x="156527" y="1500492"/>
                  </a:lnTo>
                  <a:lnTo>
                    <a:pt x="151142" y="1505902"/>
                  </a:lnTo>
                  <a:lnTo>
                    <a:pt x="140550" y="1521472"/>
                  </a:lnTo>
                  <a:lnTo>
                    <a:pt x="137020" y="1539328"/>
                  </a:lnTo>
                  <a:lnTo>
                    <a:pt x="140550" y="1557172"/>
                  </a:lnTo>
                  <a:lnTo>
                    <a:pt x="151142" y="1572755"/>
                  </a:lnTo>
                  <a:lnTo>
                    <a:pt x="155181" y="1576806"/>
                  </a:lnTo>
                  <a:lnTo>
                    <a:pt x="157200" y="1581531"/>
                  </a:lnTo>
                  <a:lnTo>
                    <a:pt x="157200" y="1592338"/>
                  </a:lnTo>
                  <a:lnTo>
                    <a:pt x="155181" y="1597736"/>
                  </a:lnTo>
                  <a:lnTo>
                    <a:pt x="151142" y="1601114"/>
                  </a:lnTo>
                  <a:lnTo>
                    <a:pt x="145757" y="1606511"/>
                  </a:lnTo>
                  <a:lnTo>
                    <a:pt x="145757" y="1614614"/>
                  </a:lnTo>
                  <a:lnTo>
                    <a:pt x="153835" y="1622717"/>
                  </a:lnTo>
                  <a:lnTo>
                    <a:pt x="157200" y="1624076"/>
                  </a:lnTo>
                  <a:lnTo>
                    <a:pt x="163918" y="1624076"/>
                  </a:lnTo>
                  <a:lnTo>
                    <a:pt x="183134" y="1595716"/>
                  </a:lnTo>
                  <a:lnTo>
                    <a:pt x="184111" y="1586255"/>
                  </a:lnTo>
                  <a:close/>
                </a:path>
                <a:path w="422275" h="2042160">
                  <a:moveTo>
                    <a:pt x="256921" y="1625765"/>
                  </a:moveTo>
                  <a:lnTo>
                    <a:pt x="253504" y="1607908"/>
                  </a:lnTo>
                  <a:lnTo>
                    <a:pt x="243293" y="1592338"/>
                  </a:lnTo>
                  <a:lnTo>
                    <a:pt x="239255" y="1588287"/>
                  </a:lnTo>
                  <a:lnTo>
                    <a:pt x="237248" y="1583550"/>
                  </a:lnTo>
                  <a:lnTo>
                    <a:pt x="237248" y="1572755"/>
                  </a:lnTo>
                  <a:lnTo>
                    <a:pt x="239255" y="1567345"/>
                  </a:lnTo>
                  <a:lnTo>
                    <a:pt x="243293" y="1563966"/>
                  </a:lnTo>
                  <a:lnTo>
                    <a:pt x="248678" y="1558569"/>
                  </a:lnTo>
                  <a:lnTo>
                    <a:pt x="248678" y="1550466"/>
                  </a:lnTo>
                  <a:lnTo>
                    <a:pt x="237909" y="1539659"/>
                  </a:lnTo>
                  <a:lnTo>
                    <a:pt x="229844" y="1539659"/>
                  </a:lnTo>
                  <a:lnTo>
                    <a:pt x="224459" y="1545069"/>
                  </a:lnTo>
                  <a:lnTo>
                    <a:pt x="218567" y="1552244"/>
                  </a:lnTo>
                  <a:lnTo>
                    <a:pt x="214122" y="1560423"/>
                  </a:lnTo>
                  <a:lnTo>
                    <a:pt x="211315" y="1569377"/>
                  </a:lnTo>
                  <a:lnTo>
                    <a:pt x="210337" y="1578825"/>
                  </a:lnTo>
                  <a:lnTo>
                    <a:pt x="211594" y="1588173"/>
                  </a:lnTo>
                  <a:lnTo>
                    <a:pt x="214376" y="1596898"/>
                  </a:lnTo>
                  <a:lnTo>
                    <a:pt x="218668" y="1604848"/>
                  </a:lnTo>
                  <a:lnTo>
                    <a:pt x="224459" y="1611922"/>
                  </a:lnTo>
                  <a:lnTo>
                    <a:pt x="229006" y="1618729"/>
                  </a:lnTo>
                  <a:lnTo>
                    <a:pt x="230517" y="1626349"/>
                  </a:lnTo>
                  <a:lnTo>
                    <a:pt x="229006" y="1633855"/>
                  </a:lnTo>
                  <a:lnTo>
                    <a:pt x="224459" y="1640281"/>
                  </a:lnTo>
                  <a:lnTo>
                    <a:pt x="219087" y="1645678"/>
                  </a:lnTo>
                  <a:lnTo>
                    <a:pt x="219087" y="1653781"/>
                  </a:lnTo>
                  <a:lnTo>
                    <a:pt x="227152" y="1661883"/>
                  </a:lnTo>
                  <a:lnTo>
                    <a:pt x="230517" y="1663242"/>
                  </a:lnTo>
                  <a:lnTo>
                    <a:pt x="237248" y="1663242"/>
                  </a:lnTo>
                  <a:lnTo>
                    <a:pt x="240601" y="1661883"/>
                  </a:lnTo>
                  <a:lnTo>
                    <a:pt x="243293" y="1659191"/>
                  </a:lnTo>
                  <a:lnTo>
                    <a:pt x="253504" y="1643608"/>
                  </a:lnTo>
                  <a:lnTo>
                    <a:pt x="256921" y="1625765"/>
                  </a:lnTo>
                  <a:close/>
                </a:path>
                <a:path w="422275" h="2042160">
                  <a:moveTo>
                    <a:pt x="301840" y="381825"/>
                  </a:moveTo>
                  <a:lnTo>
                    <a:pt x="178638" y="381825"/>
                  </a:lnTo>
                  <a:lnTo>
                    <a:pt x="178638" y="406450"/>
                  </a:lnTo>
                  <a:lnTo>
                    <a:pt x="301840" y="406450"/>
                  </a:lnTo>
                  <a:lnTo>
                    <a:pt x="301840" y="381825"/>
                  </a:lnTo>
                  <a:close/>
                </a:path>
                <a:path w="422275" h="2042160">
                  <a:moveTo>
                    <a:pt x="301840" y="283324"/>
                  </a:moveTo>
                  <a:lnTo>
                    <a:pt x="178638" y="283324"/>
                  </a:lnTo>
                  <a:lnTo>
                    <a:pt x="178638" y="307949"/>
                  </a:lnTo>
                  <a:lnTo>
                    <a:pt x="301840" y="307949"/>
                  </a:lnTo>
                  <a:lnTo>
                    <a:pt x="301840" y="283324"/>
                  </a:lnTo>
                  <a:close/>
                </a:path>
                <a:path w="422275" h="2042160">
                  <a:moveTo>
                    <a:pt x="301840" y="184835"/>
                  </a:moveTo>
                  <a:lnTo>
                    <a:pt x="178638" y="184835"/>
                  </a:lnTo>
                  <a:lnTo>
                    <a:pt x="178638" y="209461"/>
                  </a:lnTo>
                  <a:lnTo>
                    <a:pt x="301840" y="209461"/>
                  </a:lnTo>
                  <a:lnTo>
                    <a:pt x="301840" y="184835"/>
                  </a:lnTo>
                  <a:close/>
                </a:path>
                <a:path w="422275" h="2042160">
                  <a:moveTo>
                    <a:pt x="301840" y="86334"/>
                  </a:moveTo>
                  <a:lnTo>
                    <a:pt x="178638" y="86334"/>
                  </a:lnTo>
                  <a:lnTo>
                    <a:pt x="178638" y="110959"/>
                  </a:lnTo>
                  <a:lnTo>
                    <a:pt x="301840" y="110959"/>
                  </a:lnTo>
                  <a:lnTo>
                    <a:pt x="301840" y="86334"/>
                  </a:lnTo>
                  <a:close/>
                </a:path>
                <a:path w="422275" h="2042160">
                  <a:moveTo>
                    <a:pt x="381927" y="37096"/>
                  </a:moveTo>
                  <a:lnTo>
                    <a:pt x="344970" y="37096"/>
                  </a:lnTo>
                  <a:lnTo>
                    <a:pt x="344970" y="455688"/>
                  </a:lnTo>
                  <a:lnTo>
                    <a:pt x="381927" y="455688"/>
                  </a:lnTo>
                  <a:lnTo>
                    <a:pt x="381927" y="37096"/>
                  </a:lnTo>
                  <a:close/>
                </a:path>
                <a:path w="422275" h="2042160">
                  <a:moveTo>
                    <a:pt x="381927" y="0"/>
                  </a:moveTo>
                  <a:lnTo>
                    <a:pt x="0" y="0"/>
                  </a:lnTo>
                  <a:lnTo>
                    <a:pt x="0" y="36817"/>
                  </a:lnTo>
                  <a:lnTo>
                    <a:pt x="0" y="455790"/>
                  </a:lnTo>
                  <a:lnTo>
                    <a:pt x="0" y="492607"/>
                  </a:lnTo>
                  <a:lnTo>
                    <a:pt x="381927" y="492607"/>
                  </a:lnTo>
                  <a:lnTo>
                    <a:pt x="381927" y="455790"/>
                  </a:lnTo>
                  <a:lnTo>
                    <a:pt x="36957" y="455790"/>
                  </a:lnTo>
                  <a:lnTo>
                    <a:pt x="36957" y="36817"/>
                  </a:lnTo>
                  <a:lnTo>
                    <a:pt x="381927" y="36817"/>
                  </a:lnTo>
                  <a:lnTo>
                    <a:pt x="381927" y="0"/>
                  </a:lnTo>
                  <a:close/>
                </a:path>
                <a:path w="422275" h="2042160">
                  <a:moveTo>
                    <a:pt x="422198" y="1847583"/>
                  </a:moveTo>
                  <a:lnTo>
                    <a:pt x="414629" y="1808568"/>
                  </a:lnTo>
                  <a:lnTo>
                    <a:pt x="399669" y="1785467"/>
                  </a:lnTo>
                  <a:lnTo>
                    <a:pt x="393865" y="1776514"/>
                  </a:lnTo>
                  <a:lnTo>
                    <a:pt x="382524" y="1768398"/>
                  </a:lnTo>
                  <a:lnTo>
                    <a:pt x="382524" y="1847583"/>
                  </a:lnTo>
                  <a:lnTo>
                    <a:pt x="378028" y="1870684"/>
                  </a:lnTo>
                  <a:lnTo>
                    <a:pt x="365785" y="1890128"/>
                  </a:lnTo>
                  <a:lnTo>
                    <a:pt x="347624" y="1903984"/>
                  </a:lnTo>
                  <a:lnTo>
                    <a:pt x="325348" y="1910384"/>
                  </a:lnTo>
                  <a:lnTo>
                    <a:pt x="325348" y="1785467"/>
                  </a:lnTo>
                  <a:lnTo>
                    <a:pt x="347903" y="1791754"/>
                  </a:lnTo>
                  <a:lnTo>
                    <a:pt x="366039" y="1805381"/>
                  </a:lnTo>
                  <a:lnTo>
                    <a:pt x="378129" y="1824583"/>
                  </a:lnTo>
                  <a:lnTo>
                    <a:pt x="382524" y="1847583"/>
                  </a:lnTo>
                  <a:lnTo>
                    <a:pt x="382524" y="1768398"/>
                  </a:lnTo>
                  <a:lnTo>
                    <a:pt x="362902" y="1754339"/>
                  </a:lnTo>
                  <a:lnTo>
                    <a:pt x="324675" y="1744954"/>
                  </a:lnTo>
                  <a:lnTo>
                    <a:pt x="324675" y="1704428"/>
                  </a:lnTo>
                  <a:lnTo>
                    <a:pt x="1828" y="1704428"/>
                  </a:lnTo>
                  <a:lnTo>
                    <a:pt x="1828" y="2015058"/>
                  </a:lnTo>
                  <a:lnTo>
                    <a:pt x="3949" y="2025535"/>
                  </a:lnTo>
                  <a:lnTo>
                    <a:pt x="9740" y="2034133"/>
                  </a:lnTo>
                  <a:lnTo>
                    <a:pt x="18288" y="2039937"/>
                  </a:lnTo>
                  <a:lnTo>
                    <a:pt x="28740" y="2042071"/>
                  </a:lnTo>
                  <a:lnTo>
                    <a:pt x="297776" y="2042071"/>
                  </a:lnTo>
                  <a:lnTo>
                    <a:pt x="308216" y="2039937"/>
                  </a:lnTo>
                  <a:lnTo>
                    <a:pt x="316776" y="2034133"/>
                  </a:lnTo>
                  <a:lnTo>
                    <a:pt x="322554" y="2025535"/>
                  </a:lnTo>
                  <a:lnTo>
                    <a:pt x="324675" y="2015058"/>
                  </a:lnTo>
                  <a:lnTo>
                    <a:pt x="324675" y="1950897"/>
                  </a:lnTo>
                  <a:lnTo>
                    <a:pt x="362902" y="1941410"/>
                  </a:lnTo>
                  <a:lnTo>
                    <a:pt x="393865" y="1918995"/>
                  </a:lnTo>
                  <a:lnTo>
                    <a:pt x="399402" y="1910384"/>
                  </a:lnTo>
                  <a:lnTo>
                    <a:pt x="414629" y="1886712"/>
                  </a:lnTo>
                  <a:lnTo>
                    <a:pt x="422198" y="184758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2800" y="1779477"/>
            <a:ext cx="58915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sz="4000" spc="-10" dirty="0" smtClean="0">
                <a:solidFill>
                  <a:schemeClr val="tx1"/>
                </a:solidFill>
              </a:rPr>
              <a:t>METODE</a:t>
            </a:r>
            <a:r>
              <a:rPr sz="4400" spc="-10" dirty="0" smtClean="0"/>
              <a:t> </a:t>
            </a:r>
            <a:r>
              <a:rPr sz="4400" spc="-10" dirty="0" smtClean="0">
                <a:solidFill>
                  <a:schemeClr val="tx1"/>
                </a:solidFill>
              </a:rPr>
              <a:t>NUMERIK</a:t>
            </a:r>
            <a:endParaRPr sz="4400" spc="-1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2895600"/>
            <a:ext cx="419100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114" dirty="0" err="1" smtClean="0">
                <a:latin typeface="Garamond" pitchFamily="18" charset="0"/>
                <a:ea typeface="LiSu" pitchFamily="49" charset="-122"/>
                <a:cs typeface="Trebuchet MS"/>
              </a:rPr>
              <a:t>Efran</a:t>
            </a:r>
            <a:r>
              <a:rPr sz="2800" spc="-114" dirty="0" smtClean="0">
                <a:latin typeface="Garamond" pitchFamily="18" charset="0"/>
                <a:ea typeface="LiSu" pitchFamily="49" charset="-122"/>
                <a:cs typeface="Trebuchet MS"/>
              </a:rPr>
              <a:t> </a:t>
            </a:r>
            <a:r>
              <a:rPr sz="2800" spc="-114" dirty="0" err="1" smtClean="0">
                <a:latin typeface="Garamond" pitchFamily="18" charset="0"/>
                <a:ea typeface="LiSu" pitchFamily="49" charset="-122"/>
                <a:cs typeface="Trebuchet MS"/>
              </a:rPr>
              <a:t>Christian,S.T.,M.T</a:t>
            </a:r>
            <a:endParaRPr sz="2800" spc="-114" dirty="0" smtClean="0">
              <a:latin typeface="Garamond" pitchFamily="18" charset="0"/>
              <a:ea typeface="LiSu" pitchFamily="49" charset="-122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x-none" sz="2800" spc="-114" dirty="0" smtClean="0">
                <a:latin typeface="Garamond" pitchFamily="18" charset="0"/>
                <a:ea typeface="LiSu" pitchFamily="49" charset="-122"/>
                <a:cs typeface="Trebuchet MS"/>
              </a:rPr>
              <a:t>199106302019031013</a:t>
            </a:r>
            <a:endParaRPr sz="4000" dirty="0">
              <a:latin typeface="Garamond" pitchFamily="18" charset="0"/>
              <a:ea typeface="LiSu" pitchFamily="49" charset="-122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lang="en-US" sz="3200" spc="-60" dirty="0" err="1" smtClean="0">
                <a:latin typeface="Garamond" pitchFamily="18" charset="0"/>
                <a:ea typeface="LiSu" pitchFamily="49" charset="-122"/>
                <a:cs typeface="Trebuchet MS"/>
              </a:rPr>
              <a:t>Materi</a:t>
            </a:r>
            <a:endParaRPr lang="en-US" sz="3200" spc="-60" dirty="0" smtClean="0">
              <a:latin typeface="Garamond" pitchFamily="18" charset="0"/>
              <a:ea typeface="LiSu" pitchFamily="49" charset="-122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3200" spc="-60" dirty="0" err="1" smtClean="0">
                <a:latin typeface="Garamond" pitchFamily="18" charset="0"/>
                <a:ea typeface="LiSu" pitchFamily="49" charset="-122"/>
                <a:cs typeface="Trebuchet MS"/>
              </a:rPr>
              <a:t>Interpolasi</a:t>
            </a:r>
            <a:r>
              <a:rPr sz="3200" spc="-60" dirty="0" smtClean="0">
                <a:latin typeface="Garamond" pitchFamily="18" charset="0"/>
                <a:ea typeface="LiSu" pitchFamily="49" charset="-122"/>
                <a:cs typeface="Trebuchet MS"/>
              </a:rPr>
              <a:t> </a:t>
            </a:r>
            <a:endParaRPr lang="en-US" sz="3200" dirty="0">
              <a:latin typeface="Garamond" pitchFamily="18" charset="0"/>
              <a:ea typeface="LiSu" pitchFamily="49" charset="-122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endParaRPr lang="en-US" sz="3200" spc="-60" dirty="0" smtClean="0">
              <a:latin typeface="Garamond" pitchFamily="18" charset="0"/>
              <a:ea typeface="LiSu" pitchFamily="49" charset="-122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87611" y="-323525"/>
            <a:ext cx="7665515" cy="7685641"/>
            <a:chOff x="4437550" y="-353292"/>
            <a:chExt cx="7665515" cy="7685641"/>
          </a:xfrm>
          <a:solidFill>
            <a:schemeClr val="bg1"/>
          </a:solidFill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" descr="D:\Private Life\FILE PDF BUKAN TUGAS\logo u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20" y="0"/>
            <a:ext cx="1668089" cy="16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9306" y="4875756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40604" y="471848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62600" y="-198607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3234031" y="1919490"/>
            <a:ext cx="573913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US" kern="0" dirty="0" smtClean="0"/>
              <a:t>PENGGUNAAN SOFTWARE </a:t>
            </a:r>
            <a:endParaRPr lang="en-US" kern="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1" y="3655462"/>
            <a:ext cx="1238115" cy="8843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23" y="3810750"/>
            <a:ext cx="762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23741" y="-20301"/>
            <a:ext cx="7481817" cy="5399393"/>
            <a:chOff x="2432790" y="948820"/>
            <a:chExt cx="7132330" cy="5147179"/>
          </a:xfrm>
          <a:solidFill>
            <a:srgbClr val="FFC000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9765" y="1384941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766275" y="1579353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10363200" cy="553998"/>
          </a:xfrm>
        </p:spPr>
        <p:txBody>
          <a:bodyPr/>
          <a:lstStyle/>
          <a:p>
            <a:r>
              <a:rPr lang="en-US" sz="3600" dirty="0" smtClean="0"/>
              <a:t>Software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1219200"/>
            <a:ext cx="8534400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LiSu"/>
              </a:rPr>
              <a:t>Flowgorithm</a:t>
            </a:r>
            <a:endParaRPr lang="en-US" sz="2000" dirty="0" smtClean="0">
              <a:solidFill>
                <a:schemeClr val="tx1"/>
              </a:solidFill>
              <a:ea typeface="LiS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LiSu"/>
              </a:rPr>
              <a:t>Free Pascal</a:t>
            </a:r>
          </a:p>
          <a:p>
            <a:endParaRPr lang="en-US" sz="2000" dirty="0">
              <a:solidFill>
                <a:schemeClr val="tx1"/>
              </a:solidFill>
              <a:ea typeface="LiSu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95818" y="2286000"/>
            <a:ext cx="6357582" cy="393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rgbClr val="2B3152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1.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Flowgorithm</a:t>
            </a:r>
            <a:endParaRPr lang="en-US" sz="1800" kern="0" dirty="0" smtClean="0">
              <a:solidFill>
                <a:schemeClr val="tx1"/>
              </a:solidFill>
              <a:latin typeface="LiSu"/>
            </a:endParaRPr>
          </a:p>
          <a:p>
            <a:pPr algn="just">
              <a:lnSpc>
                <a:spcPct val="150000"/>
              </a:lnSpc>
            </a:pP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  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Merupakan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software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untuk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membantu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membuat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/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menggambar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flowchart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sehingga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lebih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mudah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,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tidak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hanya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hanya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itu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flowgorithm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mempunyai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kemampuan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untuk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menguji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langsung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algoritma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yang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telah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dibuat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dalam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software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tersebut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Kemampuan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lainnya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dapat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menampilkan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pseudocode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kode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program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dalam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secara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otamatis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dengan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yang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diinginkan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</a:t>
            </a:r>
          </a:p>
          <a:p>
            <a:endParaRPr lang="en-US" sz="2400" kern="0" dirty="0" smtClean="0">
              <a:ea typeface="LiSu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76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752600" y="886294"/>
            <a:ext cx="5943600" cy="4262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rgbClr val="2B3152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kern="0" dirty="0">
                <a:solidFill>
                  <a:schemeClr val="tx1"/>
                </a:solidFill>
                <a:latin typeface="LiSu"/>
              </a:rPr>
              <a:t>2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 Free Pascal</a:t>
            </a:r>
          </a:p>
          <a:p>
            <a:pPr algn="just"/>
            <a:r>
              <a:rPr lang="en-US" sz="1800" kern="0" dirty="0" smtClean="0">
                <a:latin typeface="LiSu"/>
              </a:rPr>
              <a:t>    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Merupakan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compiler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atau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software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untuk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membantu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membuat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kode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program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dalam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pascal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 Free Pascal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dapat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digunakan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secara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gratis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bisa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diinstal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langsung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ke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dalam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sistem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operasi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modern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tanpa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memerlukan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emulator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atau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aplikasi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tambahan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Sesuai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dengan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compilernya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free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pascal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,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berarti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mengunakan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Pascal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yaitu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pemprograman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yang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sering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digunakan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pada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saat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seseorang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mempelajari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algoritma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juga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pemrograman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terutama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di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bidang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akademis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Pada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pascal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ini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merupakan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bahasa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pemrograman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yang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cara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menulisnya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itu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sangat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dekat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dengan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cara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menulis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algoritma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structure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english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,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contohnya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seperti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 begin, end, write, read, </a:t>
            </a:r>
            <a:r>
              <a:rPr lang="en-US" sz="1800" kern="0" dirty="0" err="1" smtClean="0">
                <a:solidFill>
                  <a:schemeClr val="tx1"/>
                </a:solidFill>
                <a:latin typeface="LiSu"/>
              </a:rPr>
              <a:t>dll</a:t>
            </a:r>
            <a:r>
              <a:rPr lang="en-US" sz="1800" kern="0" dirty="0" smtClean="0">
                <a:solidFill>
                  <a:schemeClr val="tx1"/>
                </a:solidFill>
                <a:latin typeface="LiSu"/>
              </a:rPr>
              <a:t>.</a:t>
            </a:r>
            <a:endParaRPr lang="en-US" sz="2400" kern="0" dirty="0" smtClean="0">
              <a:solidFill>
                <a:schemeClr val="tx1"/>
              </a:solidFill>
              <a:ea typeface="LiSu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26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9306" y="4875756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4539" y="839678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62600" y="-198607"/>
            <a:ext cx="7659223" cy="3964487"/>
            <a:chOff x="2037184" y="1360110"/>
            <a:chExt cx="10065881" cy="5210195"/>
          </a:xfrm>
          <a:solidFill>
            <a:srgbClr val="F9D644"/>
          </a:solidFill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3231073" y="2423256"/>
            <a:ext cx="573913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B315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kern="0" smtClean="0"/>
              <a:t>INTERPOLASI LINIER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93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586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sz="3600" spc="-90" dirty="0" smtClean="0"/>
              <a:t>A</a:t>
            </a:r>
            <a:r>
              <a:rPr sz="3600" spc="-90" dirty="0" smtClean="0"/>
              <a:t>pa </a:t>
            </a:r>
            <a:r>
              <a:rPr sz="3600" spc="-90" dirty="0" err="1" smtClean="0"/>
              <a:t>itu</a:t>
            </a:r>
            <a:r>
              <a:rPr sz="3600" spc="-90" dirty="0" smtClean="0"/>
              <a:t> </a:t>
            </a:r>
            <a:r>
              <a:rPr sz="3600" spc="-90" dirty="0" err="1" smtClean="0"/>
              <a:t>Interpolasi</a:t>
            </a:r>
            <a:r>
              <a:rPr sz="3600" spc="-90" dirty="0" smtClean="0"/>
              <a:t> Linear </a:t>
            </a:r>
            <a:r>
              <a:rPr sz="3600" spc="-65" dirty="0" smtClean="0"/>
              <a:t>?</a:t>
            </a:r>
            <a:endParaRPr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latin typeface="LiSu" pitchFamily="49" charset="-122"/>
                <a:ea typeface="LiSu"/>
              </a:rPr>
              <a:t>Interpolasi linier merupakan algoritma matematika </a:t>
            </a:r>
            <a:r>
              <a:rPr lang="id-ID" dirty="0" smtClean="0">
                <a:latin typeface="LiSu" pitchFamily="49" charset="-122"/>
                <a:ea typeface="LiSu"/>
              </a:rPr>
              <a:t>yang dapat diterapkan untuk menaksir titik harga </a:t>
            </a:r>
            <a:r>
              <a:rPr lang="id-ID" dirty="0">
                <a:latin typeface="LiSu" pitchFamily="49" charset="-122"/>
                <a:ea typeface="LiSu"/>
              </a:rPr>
              <a:t>tengahan melalui suatu garis lurus </a:t>
            </a:r>
            <a:r>
              <a:rPr lang="id-ID" dirty="0" smtClean="0">
                <a:latin typeface="LiSu" pitchFamily="49" charset="-122"/>
                <a:ea typeface="LiSu"/>
              </a:rPr>
              <a:t>pada </a:t>
            </a:r>
            <a:r>
              <a:rPr lang="id-ID" dirty="0">
                <a:latin typeface="LiSu" pitchFamily="49" charset="-122"/>
                <a:ea typeface="LiSu"/>
              </a:rPr>
              <a:t>setiap dua titik masukan yang berurutan</a:t>
            </a:r>
            <a:r>
              <a:rPr lang="id-ID" dirty="0">
                <a:ea typeface="LiSu"/>
              </a:rPr>
              <a:t>. </a:t>
            </a:r>
            <a:endParaRPr lang="id-ID" dirty="0" smtClean="0">
              <a:ea typeface="LiSu"/>
            </a:endParaRPr>
          </a:p>
          <a:p>
            <a:pPr algn="just"/>
            <a:r>
              <a:rPr lang="en-US" dirty="0">
                <a:ea typeface="LiSu"/>
              </a:rPr>
              <a:t> </a:t>
            </a:r>
            <a:r>
              <a:rPr lang="en-US" dirty="0" smtClean="0">
                <a:ea typeface="LiSu"/>
              </a:rPr>
              <a:t>           </a:t>
            </a:r>
            <a:r>
              <a:rPr lang="en-ID" dirty="0" err="1" smtClean="0">
                <a:latin typeface="LiSu" pitchFamily="49" charset="-122"/>
                <a:ea typeface="LiSu"/>
              </a:rPr>
              <a:t>Pada</a:t>
            </a:r>
            <a:r>
              <a:rPr lang="en-ID" dirty="0" smtClean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dasarnya</a:t>
            </a:r>
            <a:r>
              <a:rPr lang="en-ID" dirty="0">
                <a:latin typeface="LiSu" pitchFamily="49" charset="-122"/>
                <a:ea typeface="LiSu"/>
              </a:rPr>
              <a:t>, </a:t>
            </a:r>
            <a:r>
              <a:rPr lang="en-ID" dirty="0" err="1">
                <a:latin typeface="LiSu" pitchFamily="49" charset="-122"/>
                <a:ea typeface="LiSu"/>
              </a:rPr>
              <a:t>interpolasi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jenis</a:t>
            </a:r>
            <a:r>
              <a:rPr lang="en-ID" dirty="0">
                <a:latin typeface="LiSu" pitchFamily="49" charset="-122"/>
                <a:ea typeface="LiSu"/>
              </a:rPr>
              <a:t> linier </a:t>
            </a:r>
            <a:r>
              <a:rPr lang="en-ID" dirty="0" err="1">
                <a:latin typeface="LiSu" pitchFamily="49" charset="-122"/>
                <a:ea typeface="LiSu"/>
              </a:rPr>
              <a:t>merupakan</a:t>
            </a:r>
            <a:r>
              <a:rPr lang="en-ID" dirty="0">
                <a:latin typeface="LiSu" pitchFamily="49" charset="-122"/>
                <a:ea typeface="LiSu"/>
              </a:rPr>
              <a:t> program </a:t>
            </a:r>
            <a:r>
              <a:rPr lang="en-ID" dirty="0" err="1">
                <a:latin typeface="LiSu" pitchFamily="49" charset="-122"/>
                <a:ea typeface="LiSu"/>
              </a:rPr>
              <a:t>atau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metode</a:t>
            </a:r>
            <a:r>
              <a:rPr lang="en-ID" dirty="0">
                <a:latin typeface="LiSu" pitchFamily="49" charset="-122"/>
                <a:ea typeface="LiSu"/>
              </a:rPr>
              <a:t> yang </a:t>
            </a:r>
            <a:r>
              <a:rPr lang="en-ID" dirty="0" err="1">
                <a:latin typeface="LiSu" pitchFamily="49" charset="-122"/>
                <a:ea typeface="LiSu"/>
              </a:rPr>
              <a:t>digunakan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untuk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menentukan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nilai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antara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dua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persamaan</a:t>
            </a:r>
            <a:r>
              <a:rPr lang="en-ID" dirty="0">
                <a:latin typeface="LiSu" pitchFamily="49" charset="-122"/>
                <a:ea typeface="LiSu"/>
              </a:rPr>
              <a:t> linier (</a:t>
            </a:r>
            <a:r>
              <a:rPr lang="en-ID" dirty="0" err="1">
                <a:latin typeface="LiSu" pitchFamily="49" charset="-122"/>
                <a:ea typeface="LiSu"/>
              </a:rPr>
              <a:t>disebut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juga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persamaan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garis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lurus</a:t>
            </a:r>
            <a:r>
              <a:rPr lang="en-ID" dirty="0" smtClean="0">
                <a:latin typeface="LiSu" pitchFamily="49" charset="-122"/>
                <a:ea typeface="LiSu"/>
              </a:rPr>
              <a:t>).</a:t>
            </a:r>
            <a:r>
              <a:rPr lang="en-ID" dirty="0" err="1" smtClean="0">
                <a:latin typeface="LiSu" pitchFamily="49" charset="-122"/>
                <a:ea typeface="LiSu"/>
              </a:rPr>
              <a:t>Disebut</a:t>
            </a:r>
            <a:r>
              <a:rPr lang="en-ID" dirty="0" smtClean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sebagai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persamaan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garis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lurus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karena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merupakan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hasil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persamaan</a:t>
            </a:r>
            <a:r>
              <a:rPr lang="en-ID" dirty="0">
                <a:latin typeface="LiSu" pitchFamily="49" charset="-122"/>
                <a:ea typeface="LiSu"/>
              </a:rPr>
              <a:t> linier </a:t>
            </a:r>
            <a:r>
              <a:rPr lang="en-ID" dirty="0" err="1">
                <a:latin typeface="LiSu" pitchFamily="49" charset="-122"/>
                <a:ea typeface="LiSu"/>
              </a:rPr>
              <a:t>dengan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bentuk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kurva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pada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grafik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membentuk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garis</a:t>
            </a:r>
            <a:r>
              <a:rPr lang="en-ID" dirty="0">
                <a:latin typeface="LiSu" pitchFamily="49" charset="-122"/>
                <a:ea typeface="LiSu"/>
              </a:rPr>
              <a:t> </a:t>
            </a:r>
            <a:r>
              <a:rPr lang="en-ID" dirty="0" err="1">
                <a:latin typeface="LiSu" pitchFamily="49" charset="-122"/>
                <a:ea typeface="LiSu"/>
              </a:rPr>
              <a:t>lurus</a:t>
            </a:r>
            <a:r>
              <a:rPr lang="en-ID" dirty="0">
                <a:latin typeface="LiSu" pitchFamily="49" charset="-122"/>
                <a:ea typeface="LiSu"/>
              </a:rPr>
              <a:t>.</a:t>
            </a:r>
            <a:endParaRPr lang="id-ID" dirty="0">
              <a:latin typeface="LiSu" pitchFamily="49" charset="-122"/>
              <a:ea typeface="LiSu"/>
            </a:endParaRPr>
          </a:p>
          <a:p>
            <a:endParaRPr lang="id-ID" dirty="0">
              <a:latin typeface="LiSu" pitchFamily="49" charset="-122"/>
              <a:ea typeface="LiS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722</TotalTime>
  <Words>767</Words>
  <Application>Microsoft Office PowerPoint</Application>
  <PresentationFormat>Widescreen</PresentationFormat>
  <Paragraphs>113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Arial</vt:lpstr>
      <vt:lpstr>Bahnschrift SemiBold</vt:lpstr>
      <vt:lpstr>Calibri</vt:lpstr>
      <vt:lpstr>Garamond</vt:lpstr>
      <vt:lpstr>LiSu</vt:lpstr>
      <vt:lpstr>Maven Pro</vt:lpstr>
      <vt:lpstr>Open Sans</vt:lpstr>
      <vt:lpstr>Proxima Nova</vt:lpstr>
      <vt:lpstr>Trebuchet MS</vt:lpstr>
      <vt:lpstr>Office Theme</vt:lpstr>
      <vt:lpstr>PowerPoint Presentation</vt:lpstr>
      <vt:lpstr>PowerPoint Presentation</vt:lpstr>
      <vt:lpstr>PowerPoint Presentation</vt:lpstr>
      <vt:lpstr>METODE NUMERIK</vt:lpstr>
      <vt:lpstr>PowerPoint Presentation</vt:lpstr>
      <vt:lpstr>Software apa saja yang digunakan ?</vt:lpstr>
      <vt:lpstr>PowerPoint Presentation</vt:lpstr>
      <vt:lpstr>PowerPoint Presentation</vt:lpstr>
      <vt:lpstr>Apa itu Interpolasi Linear ?</vt:lpstr>
      <vt:lpstr>Bagaimana jika di implemntasikan dalam studi kasus ?</vt:lpstr>
      <vt:lpstr>Bagaimana jika di implemntasikan dalam studi kasus ?</vt:lpstr>
      <vt:lpstr>Rumus interpolasi linear</vt:lpstr>
      <vt:lpstr>Penyelesaiannya</vt:lpstr>
      <vt:lpstr>IMPLEMENTASI FLOWCHART</vt:lpstr>
      <vt:lpstr>Implementasi Pseudocode</vt:lpstr>
      <vt:lpstr>Implementasi code program</vt:lpstr>
      <vt:lpstr>Algoritmanya bagaimana? </vt:lpstr>
      <vt:lpstr>PowerPoint Presentation</vt:lpstr>
      <vt:lpstr>Apa itu Interpolasi Kuadratik ? </vt:lpstr>
      <vt:lpstr>Bagaimana jika di implementasikan dalam studi kasus? </vt:lpstr>
      <vt:lpstr>Bagaimana Kurva nya ?</vt:lpstr>
      <vt:lpstr>Bagaimana algoritma nya ?</vt:lpstr>
      <vt:lpstr>IMPLEMENTASI FLOWCHART</vt:lpstr>
      <vt:lpstr>IMPLEMENTASI  PSEUDOCODE</vt:lpstr>
      <vt:lpstr>IMPLEMENTASI  KODE PROGRAM </vt:lpstr>
      <vt:lpstr>PowerPoint Presentation</vt:lpstr>
      <vt:lpstr>Apa itu interpolasi langrange ?</vt:lpstr>
      <vt:lpstr>PowerPoint Presentation</vt:lpstr>
      <vt:lpstr>Carilah log 301 untuk menghitung y(x) = log301 dimana x = 301, maka nilai diatas menjadi seperti di bawah ini</vt:lpstr>
      <vt:lpstr>Bagaimana Kurva nya ?</vt:lpstr>
      <vt:lpstr>IMPLEMENTASI FLOWCHART</vt:lpstr>
      <vt:lpstr>IMPLEMENTASI  PSEUDOCODE</vt:lpstr>
      <vt:lpstr>IMPLEMENTASI  KODE PROGRAM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 Febriansyah</dc:creator>
  <cp:lastModifiedBy>ACER</cp:lastModifiedBy>
  <cp:revision>63</cp:revision>
  <dcterms:created xsi:type="dcterms:W3CDTF">2021-06-20T12:46:29Z</dcterms:created>
  <dcterms:modified xsi:type="dcterms:W3CDTF">2021-07-10T01:20:24Z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2021-06-20T00:00:00Z</vt:filetime>
  </property>
</Properties>
</file>