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9" r:id="rId3"/>
    <p:sldId id="322" r:id="rId4"/>
    <p:sldId id="331" r:id="rId5"/>
    <p:sldId id="332" r:id="rId6"/>
    <p:sldId id="333" r:id="rId7"/>
    <p:sldId id="33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E2810"/>
    <a:srgbClr val="7F7F7F"/>
    <a:srgbClr val="767171"/>
    <a:srgbClr val="595959"/>
    <a:srgbClr val="F2F2F2"/>
    <a:srgbClr val="E7E6E6"/>
    <a:srgbClr val="3B3838"/>
    <a:srgbClr val="CC66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33" autoAdjust="0"/>
  </p:normalViewPr>
  <p:slideViewPr>
    <p:cSldViewPr snapToGrid="0">
      <p:cViewPr varScale="1">
        <p:scale>
          <a:sx n="71" d="100"/>
          <a:sy n="71" d="100"/>
        </p:scale>
        <p:origin x="-486" y="-102"/>
      </p:cViewPr>
      <p:guideLst>
        <p:guide orient="horz" pos="1049"/>
        <p:guide pos="55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6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D04E0-6827-4C22-B762-7D7EBACA4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3469-30C5-4EC3-A00E-EC3699F4F7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-1" y="1268761"/>
          <a:ext cx="1691681" cy="3624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1"/>
              </a:tblGrid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59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识别结果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47665" y="1658412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特征选取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基本思路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57132" y="125640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35256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752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特征选取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 userDrawn="1"/>
        </p:nvGrpSpPr>
        <p:grpSpPr>
          <a:xfrm>
            <a:off x="0" y="1254243"/>
            <a:ext cx="1691680" cy="1224155"/>
            <a:chOff x="0" y="1272662"/>
            <a:chExt cx="1691680" cy="117397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1173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基本思路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12418" y="1760348"/>
              <a:ext cx="214507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3650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121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7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训练及识别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386835"/>
            <a:ext cx="1691680" cy="11348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 userDrawn="1"/>
        </p:nvSpPr>
        <p:spPr>
          <a:xfrm rot="16200000">
            <a:off x="1547664" y="2962900"/>
            <a:ext cx="144016" cy="14401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2856401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-1" y="1268761"/>
          <a:ext cx="1691681" cy="3624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1"/>
              </a:tblGrid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59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识别结果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47665" y="1658412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-1" y="1268761"/>
          <a:ext cx="1691681" cy="3624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1"/>
              </a:tblGrid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9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识别结果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73315" y="2548098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-1" y="1268761"/>
          <a:ext cx="1691681" cy="3624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1"/>
              </a:tblGrid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9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DTW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识别结果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47665" y="3441830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-1" y="1268761"/>
          <a:ext cx="1691681" cy="3624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1"/>
              </a:tblGrid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基本思路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9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特征选取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1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系统演示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等腰三角形 11"/>
          <p:cNvSpPr/>
          <p:nvPr userDrawn="1"/>
        </p:nvSpPr>
        <p:spPr>
          <a:xfrm rot="16200000">
            <a:off x="1547665" y="4343874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AB38-F5A3-43C5-844B-413AEF3C0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0DA7-01C9-499F-A740-DA0EEA530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98793" y="1912815"/>
            <a:ext cx="10165977" cy="1495425"/>
            <a:chOff x="576065" y="1912815"/>
            <a:chExt cx="10165977" cy="1495425"/>
          </a:xfrm>
        </p:grpSpPr>
        <p:sp>
          <p:nvSpPr>
            <p:cNvPr id="12" name="矩形 11"/>
            <p:cNvSpPr/>
            <p:nvPr/>
          </p:nvSpPr>
          <p:spPr>
            <a:xfrm>
              <a:off x="576065" y="1953296"/>
              <a:ext cx="10165977" cy="138499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3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1800"/>
                </a:spcAft>
              </a:pPr>
              <a:endParaRPr lang="en-US" altLang="zh-CN" sz="9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Aft>
                  <a:spcPts val="1800"/>
                </a:spcAft>
              </a:pPr>
              <a:r>
                <a:rPr lang="zh-CN" altLang="en-US" sz="36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endParaRPr lang="en-US" altLang="zh-CN" sz="3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Aft>
                  <a:spcPts val="1800"/>
                </a:spcAft>
              </a:pPr>
              <a:endParaRPr lang="zh-CN" altLang="en-US" sz="9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 descr="表头.png"/>
            <p:cNvPicPr>
              <a:picLocks noChangeAspect="1"/>
            </p:cNvPicPr>
            <p:nvPr/>
          </p:nvPicPr>
          <p:blipFill>
            <a:blip r:embed="rId1" cstate="print"/>
            <a:srcRect r="70170"/>
            <a:stretch>
              <a:fillRect/>
            </a:stretch>
          </p:blipFill>
          <p:spPr>
            <a:xfrm>
              <a:off x="941295" y="1912815"/>
              <a:ext cx="1559859" cy="14954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023550" y="229185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基于时域分析的语音信号识别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60797" y="3697760"/>
            <a:ext cx="5766408" cy="1809726"/>
            <a:chOff x="4872539" y="3536396"/>
            <a:chExt cx="5766408" cy="1809726"/>
          </a:xfrm>
        </p:grpSpPr>
        <p:grpSp>
          <p:nvGrpSpPr>
            <p:cNvPr id="8" name="组合 7"/>
            <p:cNvGrpSpPr/>
            <p:nvPr/>
          </p:nvGrpSpPr>
          <p:grpSpPr>
            <a:xfrm>
              <a:off x="6145307" y="3585219"/>
              <a:ext cx="4493640" cy="1497769"/>
              <a:chOff x="8324770" y="3336862"/>
              <a:chExt cx="2506089" cy="176090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556848" y="3336862"/>
                <a:ext cx="266728" cy="176090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8324770" y="5086190"/>
                <a:ext cx="2506089" cy="10083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72539" y="3536396"/>
              <a:ext cx="5253096" cy="180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小组成员：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1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 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李欣阳   自动化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43 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2140504066   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 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任自强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41  2140504018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 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苗鸿易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41  2140504017 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18" y="465231"/>
            <a:ext cx="7473016" cy="249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424018" y="2518556"/>
            <a:ext cx="8182534" cy="1639009"/>
            <a:chOff x="2548217" y="3654984"/>
            <a:chExt cx="8182534" cy="1639009"/>
          </a:xfrm>
        </p:grpSpPr>
        <p:sp>
          <p:nvSpPr>
            <p:cNvPr id="3" name="TextBox 2"/>
            <p:cNvSpPr txBox="1"/>
            <p:nvPr/>
          </p:nvSpPr>
          <p:spPr>
            <a:xfrm>
              <a:off x="2548217" y="4177596"/>
              <a:ext cx="2796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预处理：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3765176" y="3734016"/>
              <a:ext cx="363071" cy="12682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22376" y="3654984"/>
              <a:ext cx="180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分帧加窗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2374" y="4565011"/>
              <a:ext cx="6508377" cy="72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端点检测：能零法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双门限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从孤立词汇推广到连续多词汇的语音信号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81217" y="4157565"/>
            <a:ext cx="7876429" cy="2592859"/>
            <a:chOff x="2424018" y="4157565"/>
            <a:chExt cx="7876429" cy="2592859"/>
          </a:xfrm>
        </p:grpSpPr>
        <p:grpSp>
          <p:nvGrpSpPr>
            <p:cNvPr id="9" name="组合 8"/>
            <p:cNvGrpSpPr/>
            <p:nvPr/>
          </p:nvGrpSpPr>
          <p:grpSpPr>
            <a:xfrm>
              <a:off x="2664008" y="4336412"/>
              <a:ext cx="7434730" cy="2212307"/>
              <a:chOff x="1763059" y="1586753"/>
              <a:chExt cx="10204824" cy="341555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059" y="1586753"/>
                <a:ext cx="4860651" cy="3415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图片 10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13841" r="7919" b="2422"/>
              <a:stretch>
                <a:fillRect/>
              </a:stretch>
            </p:blipFill>
            <p:spPr bwMode="auto">
              <a:xfrm>
                <a:off x="6623712" y="1586753"/>
                <a:ext cx="5344171" cy="3415551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" name="矩形 1"/>
            <p:cNvSpPr/>
            <p:nvPr/>
          </p:nvSpPr>
          <p:spPr>
            <a:xfrm>
              <a:off x="2424018" y="4157565"/>
              <a:ext cx="7876429" cy="25928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15" y="3106272"/>
            <a:ext cx="9680362" cy="20159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1115" y="1596898"/>
            <a:ext cx="684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个梅尔滤波器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一阶二阶参数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基于人的听觉特性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dannis\Desktop\dtw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69" y="1452282"/>
            <a:ext cx="4890913" cy="38668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93576" y="5460731"/>
          <a:ext cx="9072552" cy="53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2" imgW="4368800" imgH="254000" progId="Equation.DSMT4">
                  <p:embed/>
                </p:oleObj>
              </mc:Choice>
              <mc:Fallback>
                <p:oleObj name="Equation" r:id="rId2" imgW="43688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76" y="5460731"/>
                        <a:ext cx="9072552" cy="535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5" y="1896034"/>
            <a:ext cx="3935973" cy="29793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93576" y="650267"/>
            <a:ext cx="477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优点：解决了特征向量不等长问题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缺点：运算量大，速度慢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1"/>
          <a:srcRect l="20248" t="6109" r="14847" b="12862"/>
          <a:stretch>
            <a:fillRect/>
          </a:stretch>
        </p:blipFill>
        <p:spPr bwMode="auto">
          <a:xfrm>
            <a:off x="3202080" y="591672"/>
            <a:ext cx="7367307" cy="5580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"/>
          <p:cNvGrpSpPr/>
          <p:nvPr/>
        </p:nvGrpSpPr>
        <p:grpSpPr bwMode="auto">
          <a:xfrm>
            <a:off x="4072460" y="2573103"/>
            <a:ext cx="3482975" cy="1130393"/>
            <a:chOff x="4034118" y="2433917"/>
            <a:chExt cx="3482789" cy="1129574"/>
          </a:xfrm>
        </p:grpSpPr>
        <p:grpSp>
          <p:nvGrpSpPr>
            <p:cNvPr id="11267" name="组合 1"/>
            <p:cNvGrpSpPr/>
            <p:nvPr/>
          </p:nvGrpSpPr>
          <p:grpSpPr bwMode="auto">
            <a:xfrm>
              <a:off x="4034118" y="2433917"/>
              <a:ext cx="3482789" cy="1129574"/>
              <a:chOff x="4908550" y="2497138"/>
              <a:chExt cx="2165350" cy="713280"/>
            </a:xfrm>
          </p:grpSpPr>
          <p:sp>
            <p:nvSpPr>
              <p:cNvPr id="11269" name="矩形 14"/>
              <p:cNvSpPr>
                <a:spLocks noChangeArrowheads="1"/>
              </p:cNvSpPr>
              <p:nvPr/>
            </p:nvSpPr>
            <p:spPr bwMode="auto">
              <a:xfrm>
                <a:off x="5040313" y="2497138"/>
                <a:ext cx="1914525" cy="592137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/>
              </a:p>
            </p:txBody>
          </p:sp>
          <p:sp>
            <p:nvSpPr>
              <p:cNvPr id="11270" name="L 形 16"/>
              <p:cNvSpPr/>
              <p:nvPr/>
            </p:nvSpPr>
            <p:spPr bwMode="auto">
              <a:xfrm rot="16200000">
                <a:off x="5684837" y="1821356"/>
                <a:ext cx="612775" cy="2165350"/>
              </a:xfrm>
              <a:custGeom>
                <a:avLst/>
                <a:gdLst>
                  <a:gd name="T0" fmla="*/ 0 w 613411"/>
                  <a:gd name="T1" fmla="*/ 0 h 2164629"/>
                  <a:gd name="T2" fmla="*/ 0 w 613411"/>
                  <a:gd name="T3" fmla="*/ 0 h 2164629"/>
                  <a:gd name="T4" fmla="*/ 0 w 613411"/>
                  <a:gd name="T5" fmla="*/ 2165350 h 2164629"/>
                  <a:gd name="T6" fmla="*/ 612775 w 613411"/>
                  <a:gd name="T7" fmla="*/ 2165350 h 2164629"/>
                  <a:gd name="T8" fmla="*/ 612775 w 613411"/>
                  <a:gd name="T9" fmla="*/ 2165350 h 2164629"/>
                  <a:gd name="T10" fmla="*/ 0 w 613411"/>
                  <a:gd name="T11" fmla="*/ 2165350 h 2164629"/>
                  <a:gd name="T12" fmla="*/ 0 w 613411"/>
                  <a:gd name="T13" fmla="*/ 0 h 21646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3411" h="2164629">
                    <a:moveTo>
                      <a:pt x="0" y="0"/>
                    </a:moveTo>
                    <a:lnTo>
                      <a:pt x="0" y="0"/>
                    </a:lnTo>
                    <a:lnTo>
                      <a:pt x="0" y="2164629"/>
                    </a:lnTo>
                    <a:lnTo>
                      <a:pt x="613411" y="2164629"/>
                    </a:lnTo>
                    <a:lnTo>
                      <a:pt x="0" y="2164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BAB"/>
              </a:solidFill>
              <a:ln w="38100" cap="flat" cmpd="sng">
                <a:solidFill>
                  <a:schemeClr val="tx1"/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1268" name="文本框 18"/>
            <p:cNvSpPr txBox="1">
              <a:spLocks noChangeArrowheads="1"/>
            </p:cNvSpPr>
            <p:nvPr/>
          </p:nvSpPr>
          <p:spPr bwMode="auto">
            <a:xfrm>
              <a:off x="5203825" y="2497138"/>
              <a:ext cx="1625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29199" y="3897414"/>
            <a:ext cx="293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 TIME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自定义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Calibri</vt:lpstr>
      <vt:lpstr>Calibri Light</vt:lpstr>
      <vt:lpstr>Arial Unicode MS</vt:lpstr>
      <vt:lpstr>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吴家明</dc:creator>
  <cp:lastModifiedBy>Lenovo</cp:lastModifiedBy>
  <cp:revision>209</cp:revision>
  <dcterms:created xsi:type="dcterms:W3CDTF">2014-06-18T03:33:00Z</dcterms:created>
  <dcterms:modified xsi:type="dcterms:W3CDTF">2016-11-03T03:32:20Z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