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322" r:id="rId4"/>
    <p:sldId id="324" r:id="rId5"/>
    <p:sldId id="323" r:id="rId6"/>
    <p:sldId id="325" r:id="rId7"/>
    <p:sldId id="327" r:id="rId8"/>
    <p:sldId id="32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DE2810"/>
    <a:srgbClr val="7F7F7F"/>
    <a:srgbClr val="767171"/>
    <a:srgbClr val="595959"/>
    <a:srgbClr val="F2F2F2"/>
    <a:srgbClr val="E7E6E6"/>
    <a:srgbClr val="3B3838"/>
    <a:srgbClr val="CC6600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3833" autoAdjust="0"/>
  </p:normalViewPr>
  <p:slideViewPr>
    <p:cSldViewPr snapToGrid="0">
      <p:cViewPr varScale="1">
        <p:scale>
          <a:sx n="71" d="100"/>
          <a:sy n="71" d="100"/>
        </p:scale>
        <p:origin x="-486" y="-102"/>
      </p:cViewPr>
      <p:guideLst>
        <p:guide orient="horz" pos="1049"/>
        <p:guide pos="55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26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D04E0-6827-4C22-B762-7D7EBACA4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53469-30C5-4EC3-A00E-EC3699F4F7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绪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352566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17522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特征选取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训练及识别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 userDrawn="1"/>
        </p:nvGrpSpPr>
        <p:grpSpPr>
          <a:xfrm>
            <a:off x="0" y="1254243"/>
            <a:ext cx="1691680" cy="1224155"/>
            <a:chOff x="0" y="1272662"/>
            <a:chExt cx="1691680" cy="117397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11739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基本思路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12418" y="1760348"/>
              <a:ext cx="214507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1957132" y="1256403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干预对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/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基本假设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76717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需水量预测</a:t>
                      </a:r>
                      <a:endParaRPr lang="zh-CN" altLang="en-US" dirty="0">
                        <a:solidFill>
                          <a:srgbClr val="76717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优化配置模型</a:t>
                      </a:r>
                      <a:endParaRPr lang="zh-CN" altLang="en-US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污水处理模型</a:t>
                      </a:r>
                      <a:endParaRPr lang="zh-CN" altLang="en-US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691680" cy="7673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供水量预测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2210764" y="50928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污水处理模型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547664" y="4752834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表头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587946" y="0"/>
            <a:ext cx="3604054" cy="1030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绪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352566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17522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特征选取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训练及识别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 userDrawn="1"/>
        </p:nvGrpSpPr>
        <p:grpSpPr>
          <a:xfrm>
            <a:off x="0" y="1254243"/>
            <a:ext cx="1691680" cy="1224155"/>
            <a:chOff x="0" y="1272662"/>
            <a:chExt cx="1691680" cy="117397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11739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基本思路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12418" y="1760348"/>
              <a:ext cx="214507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绪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352566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17522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特征选取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训练及识别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 userDrawn="1"/>
        </p:nvGrpSpPr>
        <p:grpSpPr>
          <a:xfrm>
            <a:off x="0" y="1254243"/>
            <a:ext cx="1691680" cy="1224155"/>
            <a:chOff x="0" y="1272662"/>
            <a:chExt cx="1691680" cy="117397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11739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基本思路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12418" y="1760348"/>
              <a:ext cx="214507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1957132" y="1256403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绪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352566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17522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强体魄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利众人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 userDrawn="1"/>
        </p:nvGrpSpPr>
        <p:grpSpPr>
          <a:xfrm>
            <a:off x="0" y="1254243"/>
            <a:ext cx="1691680" cy="1224155"/>
            <a:chOff x="0" y="1272662"/>
            <a:chExt cx="1691680" cy="117397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11739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明事理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12418" y="1760348"/>
              <a:ext cx="214507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绪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352566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17522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强体魄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利众人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 userDrawn="1"/>
        </p:nvGrpSpPr>
        <p:grpSpPr>
          <a:xfrm>
            <a:off x="0" y="1254243"/>
            <a:ext cx="1691680" cy="1224155"/>
            <a:chOff x="0" y="1272662"/>
            <a:chExt cx="1691680" cy="117397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11739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明事理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12418" y="1760348"/>
              <a:ext cx="214507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2210764" y="50928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科研情况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5" name="图片 14" descr="表头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587946" y="234783"/>
            <a:ext cx="3604054" cy="1030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/>
        </p:nvGraphicFramePr>
        <p:xfrm>
          <a:off x="0" y="1268760"/>
          <a:ext cx="1691680" cy="33650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121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基本思路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167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1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训练及识别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386835"/>
            <a:ext cx="1691680" cy="11348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 userDrawn="1"/>
        </p:nvSpPr>
        <p:spPr>
          <a:xfrm rot="16200000">
            <a:off x="1547664" y="2962900"/>
            <a:ext cx="144016" cy="14401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547664" y="2856401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/>
        </p:nvGraphicFramePr>
        <p:xfrm>
          <a:off x="0" y="1268760"/>
          <a:ext cx="1691680" cy="31933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088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基本思路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5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特征选取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8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训练及识别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2" name="等腰三角形 11"/>
          <p:cNvSpPr/>
          <p:nvPr userDrawn="1"/>
        </p:nvSpPr>
        <p:spPr>
          <a:xfrm rot="16200000">
            <a:off x="1547664" y="3853870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/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基本假设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需水量预测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优化配置模型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污水处理模型</a:t>
                      </a:r>
                      <a:endParaRPr lang="zh-CN" altLang="en-US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691680" cy="7673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供水量预测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2210764" y="50928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优化配置模型</a:t>
            </a:r>
            <a:endParaRPr lang="zh-CN" altLang="en-US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547664" y="3948935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表头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587946" y="0"/>
            <a:ext cx="3604054" cy="1030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干预对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/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基本假设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76717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需水量预测</a:t>
                      </a:r>
                      <a:endParaRPr lang="zh-CN" altLang="en-US" dirty="0">
                        <a:solidFill>
                          <a:srgbClr val="76717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优化配置模型</a:t>
                      </a:r>
                      <a:endParaRPr lang="zh-CN" altLang="en-US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污水处理模型</a:t>
                      </a:r>
                      <a:endParaRPr lang="zh-CN" altLang="en-US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691680" cy="7673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供水量预测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2210764" y="50928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污水处理模型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547664" y="4752834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表头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587946" y="0"/>
            <a:ext cx="3604054" cy="1030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AAB38-F5A3-43C5-844B-413AEF3C02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50DA7-01C9-499F-A740-DA0EEA5307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94951" y="1944540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基于时域分析的语音信号识别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4951" y="3422087"/>
            <a:ext cx="6109854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小组成员：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李欣阳   自动化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43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2140504066    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任自强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41  2140504018 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苗鸿易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41  2140504017 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807" y="959594"/>
            <a:ext cx="7473016" cy="249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2548217" y="3628090"/>
            <a:ext cx="8182534" cy="1639009"/>
            <a:chOff x="2548217" y="3654984"/>
            <a:chExt cx="8182534" cy="1639009"/>
          </a:xfrm>
        </p:grpSpPr>
        <p:sp>
          <p:nvSpPr>
            <p:cNvPr id="3" name="TextBox 2"/>
            <p:cNvSpPr txBox="1"/>
            <p:nvPr/>
          </p:nvSpPr>
          <p:spPr>
            <a:xfrm>
              <a:off x="2548217" y="4177596"/>
              <a:ext cx="2796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预处理：</a:t>
              </a:r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左大括号 3"/>
            <p:cNvSpPr/>
            <p:nvPr/>
          </p:nvSpPr>
          <p:spPr>
            <a:xfrm>
              <a:off x="3765176" y="3734016"/>
              <a:ext cx="363071" cy="12682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22376" y="3654984"/>
              <a:ext cx="180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分帧加窗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22374" y="4565011"/>
              <a:ext cx="6508377" cy="72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端点检测：能零法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双门限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从孤立词汇推广到连续多词汇的语音信号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49611" y="1075765"/>
            <a:ext cx="10428941" cy="4182034"/>
            <a:chOff x="1763059" y="1586753"/>
            <a:chExt cx="10204824" cy="341555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059" y="1586753"/>
              <a:ext cx="4860651" cy="3415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图片 2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8" t="13841" r="7919" b="2422"/>
            <a:stretch>
              <a:fillRect/>
            </a:stretch>
          </p:blipFill>
          <p:spPr bwMode="auto">
            <a:xfrm>
              <a:off x="6623711" y="1586753"/>
              <a:ext cx="5344172" cy="3415552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1868" y="880370"/>
            <a:ext cx="84716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整体特征：平均短时能量（</a:t>
            </a:r>
            <a:r>
              <a:rPr lang="en-US" altLang="zh-CN" sz="2000" dirty="0" err="1" smtClean="0"/>
              <a:t>averageAMP</a:t>
            </a:r>
            <a:r>
              <a:rPr lang="zh-CN" altLang="en-US" sz="2000" dirty="0" smtClean="0"/>
              <a:t>）、平均短时过零率（</a:t>
            </a:r>
            <a:r>
              <a:rPr lang="en-US" altLang="zh-CN" sz="2000" dirty="0" err="1" smtClean="0"/>
              <a:t>averageZCR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endParaRPr lang="en-US" altLang="zh-CN" sz="1100" dirty="0"/>
          </a:p>
          <a:p>
            <a:r>
              <a:rPr lang="zh-CN" altLang="en-US" sz="2000" dirty="0" smtClean="0"/>
              <a:t>分布特征：</a:t>
            </a:r>
            <a:r>
              <a:rPr lang="zh-CN" altLang="en-US" sz="2000" dirty="0"/>
              <a:t>前后半程能量</a:t>
            </a:r>
            <a:r>
              <a:rPr lang="zh-CN" altLang="en-US" sz="2000" dirty="0" smtClean="0"/>
              <a:t>比（</a:t>
            </a:r>
            <a:r>
              <a:rPr lang="en-US" altLang="zh-CN" sz="2000" dirty="0" err="1" smtClean="0"/>
              <a:t>divAMP</a:t>
            </a:r>
            <a:r>
              <a:rPr lang="zh-CN" altLang="en-US" sz="2000" dirty="0" smtClean="0"/>
              <a:t>）、前后半程过零率比（</a:t>
            </a:r>
            <a:r>
              <a:rPr lang="en-US" altLang="zh-CN" sz="2000" dirty="0" err="1" smtClean="0"/>
              <a:t>divZR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266578" y="2293134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averageZCR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divZR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divAMP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averageAMP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1.2443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1.3505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0.1873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0.981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1.4052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1.2797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0.1997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1.0089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1.2366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1.1457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0.2464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1.9327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0.8309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0.6042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0.1465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0.5711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1.2439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0.9402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0.1591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0.5793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1.1100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1.0296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0.1790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0.6663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1.1906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0.5551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0.1592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0.5151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1.1404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1.3617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0.1937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0.1319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1.4013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1.5394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0.1922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0.9687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1.4103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1.0553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0.1792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0.5648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5482" y="1882589"/>
            <a:ext cx="375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语音信号“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”的特征参数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775012" y="1264024"/>
            <a:ext cx="904987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7400" y="740804"/>
            <a:ext cx="239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380131" y="2447368"/>
          <a:ext cx="8579485" cy="3890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625"/>
                <a:gridCol w="725856"/>
                <a:gridCol w="725856"/>
                <a:gridCol w="725856"/>
                <a:gridCol w="725856"/>
                <a:gridCol w="725856"/>
                <a:gridCol w="725856"/>
                <a:gridCol w="725856"/>
                <a:gridCol w="725856"/>
                <a:gridCol w="725856"/>
                <a:gridCol w="729890"/>
              </a:tblGrid>
              <a:tr h="2668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检测序号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922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一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922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二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922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三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922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四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五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922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六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922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七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922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八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九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922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十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5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识别率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70%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100%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50%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10%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90%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80%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80%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90%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90%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60%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38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综合识别率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72%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531745" y="1736090"/>
            <a:ext cx="842772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10组信号样本进行训练，10个类别标签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775012" y="1264024"/>
            <a:ext cx="904987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7400" y="802359"/>
            <a:ext cx="180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2211" y="1548062"/>
            <a:ext cx="5836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三层：输入层（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隐含层（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输出层（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07335" y="2079501"/>
          <a:ext cx="8075503" cy="44047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8790"/>
                <a:gridCol w="667800"/>
                <a:gridCol w="716513"/>
                <a:gridCol w="667800"/>
                <a:gridCol w="667800"/>
                <a:gridCol w="667800"/>
                <a:gridCol w="667800"/>
                <a:gridCol w="667800"/>
                <a:gridCol w="667800"/>
                <a:gridCol w="667800"/>
                <a:gridCol w="667800"/>
              </a:tblGrid>
              <a:tr h="37990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检测序号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84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一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184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二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184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三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184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四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184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五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184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六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184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七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184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八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184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九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184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十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184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识别率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70%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50%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90%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80%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70%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80%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60%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90%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50%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450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综合识别率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74%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53141" y="2840635"/>
            <a:ext cx="4314844" cy="923330"/>
            <a:chOff x="7060717" y="3149916"/>
            <a:chExt cx="4314844" cy="923330"/>
          </a:xfrm>
        </p:grpSpPr>
        <p:sp>
          <p:nvSpPr>
            <p:cNvPr id="36" name="文本框 35"/>
            <p:cNvSpPr txBox="1"/>
            <p:nvPr/>
          </p:nvSpPr>
          <p:spPr>
            <a:xfrm>
              <a:off x="7060717" y="3149916"/>
              <a:ext cx="43148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谢谢！</a:t>
              </a:r>
              <a:endPara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5400000">
              <a:off x="8996377" y="3572059"/>
              <a:ext cx="771053" cy="1649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1" cstate="print">
            <a:lum bright="100000"/>
          </a:blip>
          <a:srcRect l="25721" b="54024"/>
          <a:stretch>
            <a:fillRect/>
          </a:stretch>
        </p:blipFill>
        <p:spPr>
          <a:xfrm>
            <a:off x="-58994" y="4221163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2" cstate="print">
            <a:lum bright="100000"/>
          </a:blip>
          <a:srcRect t="58179" r="32505"/>
          <a:stretch>
            <a:fillRect/>
          </a:stretch>
        </p:blipFill>
        <p:spPr>
          <a:xfrm>
            <a:off x="7644908" y="-29498"/>
            <a:ext cx="4596253" cy="2480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</Words>
  <Application>WPS 演示</Application>
  <PresentationFormat>自定义</PresentationFormat>
  <Paragraphs>713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Times New Roman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吴家明</dc:creator>
  <cp:lastModifiedBy>Lenovo</cp:lastModifiedBy>
  <cp:revision>201</cp:revision>
  <dcterms:created xsi:type="dcterms:W3CDTF">2014-06-18T03:33:00Z</dcterms:created>
  <dcterms:modified xsi:type="dcterms:W3CDTF">2016-10-10T03:45:02Z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