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8" r:id="rId2"/>
  </p:sldIdLst>
  <p:sldSz cx="43891200" cy="32918400"/>
  <p:notesSz cx="6858000" cy="9144000"/>
  <p:defaultTex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20" d="100"/>
          <a:sy n="20" d="100"/>
        </p:scale>
        <p:origin x="1650" y="-11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2"/>
            <a:ext cx="19392902"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4" name="Content Placeholder 3"/>
          <p:cNvSpPr>
            <a:spLocks noGrp="1"/>
          </p:cNvSpPr>
          <p:nvPr>
            <p:ph sz="half" idx="2"/>
          </p:nvPr>
        </p:nvSpPr>
        <p:spPr>
          <a:xfrm>
            <a:off x="2194561" y="10439400"/>
            <a:ext cx="19392902"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70258" tIns="235129" rIns="470258" bIns="235129"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70258" tIns="235129" rIns="470258" bIns="2351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BC9CA871-B306-BF45-8C90-87D9877B8FBE}" type="datetimeFigureOut">
              <a:rPr lang="en-US" smtClean="0"/>
              <a:pPr/>
              <a:t>11/19/2023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16D03179-C513-FB4B-BCD3-2D203EDC4A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2351288"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2351288" rtl="0" eaLnBrk="1" latinLnBrk="0" hangingPunct="1">
        <a:spcBef>
          <a:spcPct val="20000"/>
        </a:spcBef>
        <a:buFont typeface="Arial"/>
        <a:buChar char="•"/>
        <a:defRPr sz="16500" kern="1200">
          <a:solidFill>
            <a:schemeClr val="tx1"/>
          </a:solidFill>
          <a:latin typeface="+mn-lt"/>
          <a:ea typeface="+mn-ea"/>
          <a:cs typeface="+mn-cs"/>
        </a:defRPr>
      </a:lvl1pPr>
      <a:lvl2pPr marL="3820843" indent="-1469555" algn="l" defTabSz="2351288" rtl="0" eaLnBrk="1" latinLnBrk="0" hangingPunct="1">
        <a:spcBef>
          <a:spcPct val="20000"/>
        </a:spcBef>
        <a:buFont typeface="Arial"/>
        <a:buChar char="–"/>
        <a:defRPr sz="14400" kern="1200">
          <a:solidFill>
            <a:schemeClr val="tx1"/>
          </a:solidFill>
          <a:latin typeface="+mn-lt"/>
          <a:ea typeface="+mn-ea"/>
          <a:cs typeface="+mn-cs"/>
        </a:defRPr>
      </a:lvl2pPr>
      <a:lvl3pPr marL="5878220" indent="-1175644" algn="l" defTabSz="2351288" rtl="0" eaLnBrk="1" latinLnBrk="0" hangingPunct="1">
        <a:spcBef>
          <a:spcPct val="20000"/>
        </a:spcBef>
        <a:buFont typeface="Arial"/>
        <a:buChar char="•"/>
        <a:defRPr sz="12300" kern="1200">
          <a:solidFill>
            <a:schemeClr val="tx1"/>
          </a:solidFill>
          <a:latin typeface="+mn-lt"/>
          <a:ea typeface="+mn-ea"/>
          <a:cs typeface="+mn-cs"/>
        </a:defRPr>
      </a:lvl3pPr>
      <a:lvl4pPr marL="8229509" indent="-1175644" algn="l" defTabSz="2351288" rtl="0" eaLnBrk="1" latinLnBrk="0" hangingPunct="1">
        <a:spcBef>
          <a:spcPct val="20000"/>
        </a:spcBef>
        <a:buFont typeface="Arial"/>
        <a:buChar char="–"/>
        <a:defRPr sz="10300" kern="1200">
          <a:solidFill>
            <a:schemeClr val="tx1"/>
          </a:solidFill>
          <a:latin typeface="+mn-lt"/>
          <a:ea typeface="+mn-ea"/>
          <a:cs typeface="+mn-cs"/>
        </a:defRPr>
      </a:lvl4pPr>
      <a:lvl5pPr marL="10580797" indent="-1175644" algn="l" defTabSz="2351288" rtl="0" eaLnBrk="1" latinLnBrk="0" hangingPunct="1">
        <a:spcBef>
          <a:spcPct val="20000"/>
        </a:spcBef>
        <a:buFont typeface="Arial"/>
        <a:buChar char="»"/>
        <a:defRPr sz="10300" kern="1200">
          <a:solidFill>
            <a:schemeClr val="tx1"/>
          </a:solidFill>
          <a:latin typeface="+mn-lt"/>
          <a:ea typeface="+mn-ea"/>
          <a:cs typeface="+mn-cs"/>
        </a:defRPr>
      </a:lvl5pPr>
      <a:lvl6pPr marL="12932085" indent="-1175644" algn="l" defTabSz="2351288" rtl="0" eaLnBrk="1" latinLnBrk="0" hangingPunct="1">
        <a:spcBef>
          <a:spcPct val="20000"/>
        </a:spcBef>
        <a:buFont typeface="Arial"/>
        <a:buChar char="•"/>
        <a:defRPr sz="10300" kern="1200">
          <a:solidFill>
            <a:schemeClr val="tx1"/>
          </a:solidFill>
          <a:latin typeface="+mn-lt"/>
          <a:ea typeface="+mn-ea"/>
          <a:cs typeface="+mn-cs"/>
        </a:defRPr>
      </a:lvl6pPr>
      <a:lvl7pPr marL="15283373" indent="-1175644" algn="l" defTabSz="2351288" rtl="0" eaLnBrk="1" latinLnBrk="0" hangingPunct="1">
        <a:spcBef>
          <a:spcPct val="20000"/>
        </a:spcBef>
        <a:buFont typeface="Arial"/>
        <a:buChar char="•"/>
        <a:defRPr sz="10300" kern="1200">
          <a:solidFill>
            <a:schemeClr val="tx1"/>
          </a:solidFill>
          <a:latin typeface="+mn-lt"/>
          <a:ea typeface="+mn-ea"/>
          <a:cs typeface="+mn-cs"/>
        </a:defRPr>
      </a:lvl7pPr>
      <a:lvl8pPr marL="17634661" indent="-1175644" algn="l" defTabSz="2351288" rtl="0" eaLnBrk="1" latinLnBrk="0" hangingPunct="1">
        <a:spcBef>
          <a:spcPct val="20000"/>
        </a:spcBef>
        <a:buFont typeface="Arial"/>
        <a:buChar char="•"/>
        <a:defRPr sz="10300" kern="1200">
          <a:solidFill>
            <a:schemeClr val="tx1"/>
          </a:solidFill>
          <a:latin typeface="+mn-lt"/>
          <a:ea typeface="+mn-ea"/>
          <a:cs typeface="+mn-cs"/>
        </a:defRPr>
      </a:lvl8pPr>
      <a:lvl9pPr marL="19985949" indent="-1175644" algn="l" defTabSz="2351288" rtl="0" eaLnBrk="1" latinLnBrk="0" hangingPunct="1">
        <a:spcBef>
          <a:spcPct val="20000"/>
        </a:spcBef>
        <a:buFont typeface="Arial"/>
        <a:buChar char="•"/>
        <a:defRPr sz="10300" kern="1200">
          <a:solidFill>
            <a:schemeClr val="tx1"/>
          </a:solidFill>
          <a:latin typeface="+mn-lt"/>
          <a:ea typeface="+mn-ea"/>
          <a:cs typeface="+mn-cs"/>
        </a:defRPr>
      </a:lvl9pPr>
    </p:bodyStyle>
    <p:other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Text Box 14872"/>
          <p:cNvSpPr txBox="1">
            <a:spLocks noChangeArrowheads="1"/>
          </p:cNvSpPr>
          <p:nvPr/>
        </p:nvSpPr>
        <p:spPr bwMode="auto">
          <a:xfrm>
            <a:off x="313750" y="13157023"/>
            <a:ext cx="16014657" cy="7866749"/>
          </a:xfrm>
          <a:prstGeom prst="rect">
            <a:avLst/>
          </a:prstGeom>
          <a:ln w="76200">
            <a:noFill/>
            <a:miter lim="800000"/>
            <a:headEnd/>
            <a:tailEnd/>
          </a:ln>
          <a:effec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A couple of methods were implemented before running the logistic regression models. To start with, the ‘age’ variable was </a:t>
            </a:r>
            <a:r>
              <a:rPr lang="en-US" altLang="zh-TW" sz="3600" dirty="0" err="1">
                <a:latin typeface="Calibri" panose="020F0502020204030204" pitchFamily="34" charset="0"/>
                <a:ea typeface="PMingLiU" pitchFamily="18" charset="-120"/>
                <a:cs typeface="Calibri" panose="020F0502020204030204" pitchFamily="34" charset="0"/>
              </a:rPr>
              <a:t>subsetted</a:t>
            </a:r>
            <a:r>
              <a:rPr lang="en-US" altLang="zh-TW" sz="3600" dirty="0">
                <a:latin typeface="Calibri" panose="020F0502020204030204" pitchFamily="34" charset="0"/>
                <a:ea typeface="PMingLiU" pitchFamily="18" charset="-120"/>
                <a:cs typeface="Calibri" panose="020F0502020204030204" pitchFamily="34" charset="0"/>
              </a:rPr>
              <a:t> to exclude patients with unusual decimal values; these values might have been imputed. We are now left with 4,143 patients which is still plenty to work with. Additionally, because there were 11 variables in our dataset, a backwards selection method was utilized to help find better predictors in both models; a staying level significance of .05 enabled us to have interpretable independent variables.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Regarding assumptions, the variance inflation factor was included to assess multicollinearity among all predictor variables for both models. Of course, all the variables needed to be quantitative, so a data step method was necessary to recode the categorical variables (gender and </a:t>
            </a:r>
            <a:r>
              <a:rPr lang="en-US" altLang="zh-TW" sz="3600" dirty="0" err="1">
                <a:latin typeface="Calibri" panose="020F0502020204030204" pitchFamily="34" charset="0"/>
                <a:ea typeface="PMingLiU" pitchFamily="18" charset="-120"/>
                <a:cs typeface="Calibri" panose="020F0502020204030204" pitchFamily="34" charset="0"/>
              </a:rPr>
              <a:t>smoking_status</a:t>
            </a:r>
            <a:r>
              <a:rPr lang="en-US" altLang="zh-TW" sz="3600" dirty="0">
                <a:latin typeface="Calibri" panose="020F0502020204030204" pitchFamily="34" charset="0"/>
                <a:ea typeface="PMingLiU" pitchFamily="18" charset="-120"/>
                <a:cs typeface="Calibri" panose="020F0502020204030204" pitchFamily="34" charset="0"/>
              </a:rPr>
              <a:t>) into integers. All the VIFs are under 2 indicating very little multicollinearity among the variables for each respective model.</a:t>
            </a:r>
          </a:p>
        </p:txBody>
      </p:sp>
      <p:sp>
        <p:nvSpPr>
          <p:cNvPr id="10" name="AutoShape 15648"/>
          <p:cNvSpPr>
            <a:spLocks noChangeArrowheads="1"/>
          </p:cNvSpPr>
          <p:nvPr/>
        </p:nvSpPr>
        <p:spPr bwMode="auto">
          <a:xfrm>
            <a:off x="27651460" y="3940796"/>
            <a:ext cx="15800319" cy="1207016"/>
          </a:xfrm>
          <a:prstGeom prst="plaque">
            <a:avLst>
              <a:gd name="adj" fmla="val 16667"/>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RESULTS/INTERPRETATIONS</a:t>
            </a:r>
            <a:endParaRPr lang="en-US" sz="4400" dirty="0">
              <a:latin typeface="Palatino Linotype" panose="02040502050505030304" pitchFamily="18" charset="0"/>
              <a:cs typeface="Times New Roman" pitchFamily="18" charset="0"/>
            </a:endParaRPr>
          </a:p>
        </p:txBody>
      </p:sp>
      <p:sp>
        <p:nvSpPr>
          <p:cNvPr id="16" name="AutoShape 19167"/>
          <p:cNvSpPr>
            <a:spLocks noChangeArrowheads="1"/>
          </p:cNvSpPr>
          <p:nvPr/>
        </p:nvSpPr>
        <p:spPr bwMode="auto">
          <a:xfrm>
            <a:off x="313750" y="3965671"/>
            <a:ext cx="16042059" cy="1233216"/>
          </a:xfrm>
          <a:prstGeom prst="plaque">
            <a:avLst>
              <a:gd name="adj" fmla="val 16667"/>
            </a:avLst>
          </a:prstGeom>
          <a:gradFill flip="none" rotWithShape="1">
            <a:gsLst>
              <a:gs pos="9000">
                <a:srgbClr val="FFCC00"/>
              </a:gs>
              <a:gs pos="61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INTRODUCTION</a:t>
            </a:r>
            <a:endParaRPr lang="en-US" sz="4400" dirty="0">
              <a:latin typeface="Palatino Linotype" panose="02040502050505030304" pitchFamily="18" charset="0"/>
              <a:cs typeface="Times New Roman" pitchFamily="18" charset="0"/>
            </a:endParaRPr>
          </a:p>
        </p:txBody>
      </p:sp>
      <p:sp>
        <p:nvSpPr>
          <p:cNvPr id="17" name="AutoShape 19168"/>
          <p:cNvSpPr>
            <a:spLocks noChangeArrowheads="1"/>
          </p:cNvSpPr>
          <p:nvPr/>
        </p:nvSpPr>
        <p:spPr bwMode="auto">
          <a:xfrm>
            <a:off x="354587" y="12290740"/>
            <a:ext cx="16244924" cy="754584"/>
          </a:xfrm>
          <a:prstGeom prst="plaque">
            <a:avLst>
              <a:gd name="adj" fmla="val 28205"/>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METHODS/ASSUMPTIONS</a:t>
            </a:r>
            <a:endParaRPr lang="en-US" sz="4400" dirty="0">
              <a:latin typeface="Palatino Linotype" panose="02040502050505030304" pitchFamily="18" charset="0"/>
              <a:cs typeface="Times New Roman" pitchFamily="18" charset="0"/>
            </a:endParaRPr>
          </a:p>
        </p:txBody>
      </p:sp>
      <p:sp useBgFill="1">
        <p:nvSpPr>
          <p:cNvPr id="21" name="Text Box 18909"/>
          <p:cNvSpPr txBox="1">
            <a:spLocks noChangeArrowheads="1"/>
          </p:cNvSpPr>
          <p:nvPr/>
        </p:nvSpPr>
        <p:spPr bwMode="auto">
          <a:xfrm>
            <a:off x="313750" y="5328800"/>
            <a:ext cx="15320671" cy="6204755"/>
          </a:xfrm>
          <a:prstGeom prst="rect">
            <a:avLst/>
          </a:prstGeom>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With stroke and heart disease ranking among the top five leading causes of death in the United States, it is crucial to adopt a data-driven approach to address these public health challenges. Stroke occurs when there is a sudden interruption of blood flow to the brain and heart disease refers to any condition that affects the cardiovascular system. Both tragedies are affecting the core parts of the body, resulting in detrimental consequences. By using advanced statistical modeling and analysis of a 5,109-sample dataset, our goal is to break down the relationships between variables like age, glucose levels, hypertension, smoking status, and gender to predict the likelihood of individuals developing heart disease and stroke. This approach will supply healthcare professionals with the tools needed to make credible decisions for their patients.</a:t>
            </a:r>
          </a:p>
        </p:txBody>
      </p:sp>
      <p:sp useBgFill="1">
        <p:nvSpPr>
          <p:cNvPr id="23" name="Text Box 18909"/>
          <p:cNvSpPr txBox="1">
            <a:spLocks noChangeArrowheads="1"/>
          </p:cNvSpPr>
          <p:nvPr/>
        </p:nvSpPr>
        <p:spPr bwMode="auto">
          <a:xfrm>
            <a:off x="27743090" y="24370057"/>
            <a:ext cx="15432109" cy="7312751"/>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The presented results provide us insights into the odds factors of stroke and heart disease. All these findings make intuitive sense except for the gender variable;</a:t>
            </a:r>
          </a:p>
          <a:p>
            <a:pPr eaLnBrk="1" hangingPunct="1"/>
            <a:r>
              <a:rPr lang="en-US" altLang="zh-TW" sz="3600" dirty="0">
                <a:latin typeface="Calibri" panose="020F0502020204030204" pitchFamily="34" charset="0"/>
                <a:ea typeface="PMingLiU" pitchFamily="18" charset="-120"/>
                <a:cs typeface="Calibri" panose="020F0502020204030204" pitchFamily="34" charset="0"/>
              </a:rPr>
              <a:t>a recommended future study is to investigate the reasons why males have significantly higher odds of experiencing heart disease than females. Unlike age and gender, most of these variables are modifiable through lifestyle changes and medical management:</a:t>
            </a:r>
          </a:p>
          <a:p>
            <a:pPr algn="ctr" eaLnBrk="1" hangingPunct="1"/>
            <a:r>
              <a:rPr lang="en-US" altLang="zh-TW" sz="3600" b="1" u="sng" dirty="0">
                <a:latin typeface="Calibri" panose="020F0502020204030204" pitchFamily="34" charset="0"/>
                <a:ea typeface="PMingLiU" pitchFamily="18" charset="-120"/>
                <a:cs typeface="Calibri" panose="020F0502020204030204" pitchFamily="34" charset="0"/>
              </a:rPr>
              <a:t>Modifiable Variables</a:t>
            </a:r>
          </a:p>
          <a:p>
            <a:pPr eaLnBrk="1" hangingPunct="1"/>
            <a:r>
              <a:rPr lang="en-US" altLang="zh-TW" sz="3600" b="1" dirty="0">
                <a:latin typeface="Calibri" panose="020F0502020204030204" pitchFamily="34" charset="0"/>
                <a:ea typeface="PMingLiU" pitchFamily="18" charset="-120"/>
                <a:cs typeface="Calibri" panose="020F0502020204030204" pitchFamily="34" charset="0"/>
              </a:rPr>
              <a:t>Stroke: </a:t>
            </a:r>
            <a:r>
              <a:rPr lang="en-US" altLang="zh-TW" sz="3600" dirty="0">
                <a:latin typeface="Calibri" panose="020F0502020204030204" pitchFamily="34" charset="0"/>
                <a:ea typeface="PMingLiU" pitchFamily="18" charset="-120"/>
                <a:cs typeface="Calibri" panose="020F0502020204030204" pitchFamily="34" charset="0"/>
              </a:rPr>
              <a:t>Average glucose level and high blood pressure (hypertension)</a:t>
            </a:r>
            <a:endParaRPr lang="en-US" altLang="zh-TW" sz="3600" b="1" dirty="0">
              <a:latin typeface="Calibri" panose="020F0502020204030204" pitchFamily="34" charset="0"/>
              <a:ea typeface="PMingLiU" pitchFamily="18" charset="-120"/>
              <a:cs typeface="Calibri" panose="020F0502020204030204" pitchFamily="34" charset="0"/>
            </a:endParaRPr>
          </a:p>
          <a:p>
            <a:pPr eaLnBrk="1" hangingPunct="1"/>
            <a:r>
              <a:rPr lang="en-US" altLang="zh-TW" sz="3600" b="1" dirty="0">
                <a:latin typeface="Calibri" panose="020F0502020204030204" pitchFamily="34" charset="0"/>
                <a:ea typeface="PMingLiU" pitchFamily="18" charset="-120"/>
                <a:cs typeface="Calibri" panose="020F0502020204030204" pitchFamily="34" charset="0"/>
              </a:rPr>
              <a:t>Heart Disease: </a:t>
            </a:r>
            <a:r>
              <a:rPr lang="en-US" altLang="zh-TW" sz="3600" dirty="0">
                <a:latin typeface="Calibri" panose="020F0502020204030204" pitchFamily="34" charset="0"/>
                <a:ea typeface="PMingLiU" pitchFamily="18" charset="-120"/>
                <a:cs typeface="Calibri" panose="020F0502020204030204" pitchFamily="34" charset="0"/>
              </a:rPr>
              <a:t>Average glucose level and smoking status</a:t>
            </a:r>
          </a:p>
          <a:p>
            <a:pPr eaLnBrk="1" hangingPunct="1"/>
            <a:endParaRPr lang="en-US" altLang="zh-TW" sz="3600" b="1"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By lowering average glucose levels and hypertension, as well as putting an end to smoking, individuals can make positive lifestyle changes and reduce their vulnerability to these serious conditions.</a:t>
            </a:r>
          </a:p>
        </p:txBody>
      </p:sp>
      <p:sp useBgFill="1">
        <p:nvSpPr>
          <p:cNvPr id="24" name="Text Box 18909"/>
          <p:cNvSpPr txBox="1">
            <a:spLocks noChangeArrowheads="1"/>
          </p:cNvSpPr>
          <p:nvPr/>
        </p:nvSpPr>
        <p:spPr bwMode="auto">
          <a:xfrm>
            <a:off x="27743090" y="5080307"/>
            <a:ext cx="15502603" cy="17838709"/>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3600" b="1" u="sng" dirty="0">
                <a:latin typeface="Calibri" panose="020F0502020204030204" pitchFamily="34" charset="0"/>
                <a:ea typeface="PMingLiU" pitchFamily="18" charset="-120"/>
                <a:cs typeface="Calibri" panose="020F0502020204030204" pitchFamily="34" charset="0"/>
              </a:rPr>
              <a:t>Stroke Interpretations</a:t>
            </a: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age by one year is associated with an increase in odds of experiencing stroke by approximately 7.4%, given that all other variables are held constant. This relationship was observed in the subset of patients aged 20 years and over.</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average glucose level in the blood by one milligram per deciliter (mg/dl) is associated with an increase in odds of experiencing stroke by approximately 0.4%, given that all other variables are held constant.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As compared to patients who do not have high blood pressure, patients who do have high blood pressure are associated with an increase in odds of experiencing stroke by approximately 46.5%, given that all other variables are held constant.</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algn="ctr" eaLnBrk="1" hangingPunct="1"/>
            <a:r>
              <a:rPr lang="en-US" altLang="zh-TW" sz="3600" b="1" u="sng" dirty="0">
                <a:latin typeface="Calibri" panose="020F0502020204030204" pitchFamily="34" charset="0"/>
                <a:ea typeface="PMingLiU" pitchFamily="18" charset="-120"/>
                <a:cs typeface="Calibri" panose="020F0502020204030204" pitchFamily="34" charset="0"/>
              </a:rPr>
              <a:t>Heart Disease Interpretations</a:t>
            </a: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age by one year is associated with an increase in odds of experiencing heart disease by approximately 8.2%, given that all other variables are held constant. This relationship was observed in the subset of patients aged 20 years and over.</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average glucose level in the blood by one milligram per deciliter (mg/dl) is associated with an increase in odds of experiencing heart disease by approximately 0.6%, given that all other variables are held constant.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As compared to being female, being male is associated with an increase in odds of experiencing heart disease by approximately 118%, given that all other variables are held constant.</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As compared to patients who’s never smoked, being a smoker is associated with an increase in odds of experiencing heart disease by approximately 103.7%, given that all other variables are held constant.</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p:txBody>
      </p:sp>
      <p:sp>
        <p:nvSpPr>
          <p:cNvPr id="26" name="AutoShape 15648"/>
          <p:cNvSpPr>
            <a:spLocks noChangeArrowheads="1"/>
          </p:cNvSpPr>
          <p:nvPr/>
        </p:nvSpPr>
        <p:spPr bwMode="auto">
          <a:xfrm>
            <a:off x="27651460" y="23203697"/>
            <a:ext cx="15222683" cy="1109124"/>
          </a:xfrm>
          <a:prstGeom prst="plaque">
            <a:avLst>
              <a:gd name="adj" fmla="val 16667"/>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DISCUSSION</a:t>
            </a:r>
          </a:p>
        </p:txBody>
      </p:sp>
      <p:sp>
        <p:nvSpPr>
          <p:cNvPr id="30" name="Rectangle 90"/>
          <p:cNvSpPr>
            <a:spLocks noChangeArrowheads="1"/>
          </p:cNvSpPr>
          <p:nvPr/>
        </p:nvSpPr>
        <p:spPr bwMode="auto">
          <a:xfrm>
            <a:off x="133552" y="64022"/>
            <a:ext cx="43624090" cy="2737706"/>
          </a:xfrm>
          <a:prstGeom prst="rect">
            <a:avLst/>
          </a:prstGeom>
          <a:gradFill>
            <a:gsLst>
              <a:gs pos="9000">
                <a:srgbClr val="FFCC00"/>
              </a:gs>
              <a:gs pos="41000">
                <a:srgbClr val="FFCC66"/>
              </a:gs>
              <a:gs pos="100000">
                <a:schemeClr val="bg1"/>
              </a:gs>
              <a:gs pos="100000">
                <a:schemeClr val="bg1"/>
              </a:gs>
            </a:gsLst>
            <a:lin ang="5400000" scaled="1"/>
          </a:gradFill>
          <a:ln>
            <a:noFill/>
          </a:ln>
        </p:spPr>
        <p:txBody>
          <a:bodyPr wrap="square" lIns="225903" tIns="112951" rIns="225903" bIns="112951">
            <a:spAutoFit/>
          </a:bodyPr>
          <a:lstStyle/>
          <a:p>
            <a:pPr algn="ctr" defTabSz="161150" fontAlgn="base">
              <a:spcBef>
                <a:spcPct val="0"/>
              </a:spcBef>
              <a:spcAft>
                <a:spcPct val="0"/>
              </a:spcAft>
            </a:pPr>
            <a:r>
              <a:rPr lang="en-US" sz="6600" b="1" dirty="0">
                <a:latin typeface="Calibri" panose="020F0502020204030204" pitchFamily="34" charset="0"/>
                <a:ea typeface="Calibri" panose="020F0502020204030204" pitchFamily="34" charset="0"/>
                <a:cs typeface="Times New Roman" panose="02020603050405020304" pitchFamily="18" charset="0"/>
              </a:rPr>
              <a:t>Stroke and Heart Disease Prediction</a:t>
            </a:r>
          </a:p>
          <a:p>
            <a:pPr algn="ctr" defTabSz="161150" fontAlgn="base">
              <a:spcBef>
                <a:spcPct val="0"/>
              </a:spcBef>
              <a:spcAft>
                <a:spcPct val="0"/>
              </a:spcAft>
            </a:pPr>
            <a:r>
              <a:rPr lang="en-US" sz="4800" dirty="0">
                <a:latin typeface="Calibri" panose="020F0502020204030204" pitchFamily="34" charset="0"/>
                <a:ea typeface="Calibri" panose="020F0502020204030204" pitchFamily="34" charset="0"/>
                <a:cs typeface="Times New Roman" panose="02020603050405020304" pitchFamily="18" charset="0"/>
              </a:rPr>
              <a:t>Richard Murad, Kennesaw State University </a:t>
            </a:r>
          </a:p>
          <a:p>
            <a:pPr algn="ctr" defTabSz="161150" fontAlgn="base">
              <a:lnSpc>
                <a:spcPct val="107000"/>
              </a:lnSpc>
            </a:pPr>
            <a:r>
              <a:rPr lang="en-US" sz="4800" dirty="0">
                <a:latin typeface="Calibri" panose="020F0502020204030204" pitchFamily="34" charset="0"/>
                <a:ea typeface="Calibri" panose="020F0502020204030204" pitchFamily="34" charset="0"/>
                <a:cs typeface="Times New Roman" panose="02020603050405020304" pitchFamily="18" charset="0"/>
              </a:rPr>
              <a:t>Faculty Advisor: Dr. Marla M. Bell</a:t>
            </a:r>
          </a:p>
        </p:txBody>
      </p:sp>
      <p:pic>
        <p:nvPicPr>
          <p:cNvPr id="29" name="Picture 26">
            <a:extLst>
              <a:ext uri="{FF2B5EF4-FFF2-40B4-BE49-F238E27FC236}">
                <a16:creationId xmlns:a16="http://schemas.microsoft.com/office/drawing/2014/main" id="{D55DA734-8C55-4A3B-A43E-30763D669091}"/>
              </a:ext>
            </a:extLst>
          </p:cNvPr>
          <p:cNvPicPr>
            <a:picLocks noChangeAspect="1"/>
          </p:cNvPicPr>
          <p:nvPr/>
        </p:nvPicPr>
        <p:blipFill>
          <a:blip r:embed="rId2"/>
          <a:srcRect/>
          <a:stretch/>
        </p:blipFill>
        <p:spPr bwMode="auto">
          <a:xfrm>
            <a:off x="354587" y="966838"/>
            <a:ext cx="9333110" cy="2973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E6021F7E-F0B6-CD80-3862-AC4899450D7B}"/>
              </a:ext>
            </a:extLst>
          </p:cNvPr>
          <p:cNvSpPr txBox="1"/>
          <p:nvPr/>
        </p:nvSpPr>
        <p:spPr>
          <a:xfrm>
            <a:off x="17895377" y="10247383"/>
            <a:ext cx="7725457" cy="1446550"/>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Table 1: </a:t>
            </a:r>
            <a:r>
              <a:rPr lang="en-US" sz="4400" dirty="0">
                <a:latin typeface="Calibri" panose="020F0502020204030204" pitchFamily="34" charset="0"/>
                <a:ea typeface="Calibri" panose="020F0502020204030204" pitchFamily="34" charset="0"/>
                <a:cs typeface="Calibri" panose="020F0502020204030204" pitchFamily="34" charset="0"/>
              </a:rPr>
              <a:t>VIF Values for Both Models</a:t>
            </a:r>
          </a:p>
        </p:txBody>
      </p:sp>
      <p:sp>
        <p:nvSpPr>
          <p:cNvPr id="19" name="TextBox 18">
            <a:extLst>
              <a:ext uri="{FF2B5EF4-FFF2-40B4-BE49-F238E27FC236}">
                <a16:creationId xmlns:a16="http://schemas.microsoft.com/office/drawing/2014/main" id="{CF2FC2B9-80A1-FE7F-3523-424359C8191C}"/>
              </a:ext>
            </a:extLst>
          </p:cNvPr>
          <p:cNvSpPr txBox="1"/>
          <p:nvPr/>
        </p:nvSpPr>
        <p:spPr>
          <a:xfrm>
            <a:off x="16358913" y="25857396"/>
            <a:ext cx="11168627"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Table 2: </a:t>
            </a:r>
            <a:r>
              <a:rPr lang="en-US" sz="4400" dirty="0">
                <a:latin typeface="Calibri" panose="020F0502020204030204" pitchFamily="34" charset="0"/>
                <a:ea typeface="Calibri" panose="020F0502020204030204" pitchFamily="34" charset="0"/>
                <a:cs typeface="Calibri" panose="020F0502020204030204" pitchFamily="34" charset="0"/>
              </a:rPr>
              <a:t>Odds Ratio Estimates</a:t>
            </a:r>
          </a:p>
        </p:txBody>
      </p:sp>
      <p:sp>
        <p:nvSpPr>
          <p:cNvPr id="20" name="TextBox 19">
            <a:extLst>
              <a:ext uri="{FF2B5EF4-FFF2-40B4-BE49-F238E27FC236}">
                <a16:creationId xmlns:a16="http://schemas.microsoft.com/office/drawing/2014/main" id="{CD75446A-5595-9B73-2F21-B9205692EA68}"/>
              </a:ext>
            </a:extLst>
          </p:cNvPr>
          <p:cNvSpPr txBox="1"/>
          <p:nvPr/>
        </p:nvSpPr>
        <p:spPr>
          <a:xfrm>
            <a:off x="17068350" y="3981541"/>
            <a:ext cx="9866567" cy="1446550"/>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Figure 1: </a:t>
            </a:r>
            <a:r>
              <a:rPr lang="en-US" sz="4400" dirty="0">
                <a:latin typeface="Calibri" panose="020F0502020204030204" pitchFamily="34" charset="0"/>
                <a:ea typeface="Calibri" panose="020F0502020204030204" pitchFamily="34" charset="0"/>
                <a:cs typeface="Calibri" panose="020F0502020204030204" pitchFamily="34" charset="0"/>
              </a:rPr>
              <a:t>Boxplot distribution of Quantitative Variables</a:t>
            </a:r>
          </a:p>
        </p:txBody>
      </p:sp>
      <p:sp>
        <p:nvSpPr>
          <p:cNvPr id="22" name="TextBox 21">
            <a:extLst>
              <a:ext uri="{FF2B5EF4-FFF2-40B4-BE49-F238E27FC236}">
                <a16:creationId xmlns:a16="http://schemas.microsoft.com/office/drawing/2014/main" id="{4EA36505-4A32-AE62-B454-A7E4747109EA}"/>
              </a:ext>
            </a:extLst>
          </p:cNvPr>
          <p:cNvSpPr txBox="1"/>
          <p:nvPr/>
        </p:nvSpPr>
        <p:spPr>
          <a:xfrm>
            <a:off x="17136580" y="18171512"/>
            <a:ext cx="9613295" cy="1446550"/>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Figure 2: </a:t>
            </a:r>
            <a:r>
              <a:rPr lang="en-US" sz="4400" dirty="0">
                <a:latin typeface="Calibri" panose="020F0502020204030204" pitchFamily="34" charset="0"/>
                <a:ea typeface="Calibri" panose="020F0502020204030204" pitchFamily="34" charset="0"/>
                <a:cs typeface="Calibri" panose="020F0502020204030204" pitchFamily="34" charset="0"/>
              </a:rPr>
              <a:t>ROC Curve for Stroke Model (left) and Heart Disease Model (right)</a:t>
            </a:r>
          </a:p>
        </p:txBody>
      </p:sp>
      <p:pic>
        <p:nvPicPr>
          <p:cNvPr id="8" name="Picture 7">
            <a:extLst>
              <a:ext uri="{FF2B5EF4-FFF2-40B4-BE49-F238E27FC236}">
                <a16:creationId xmlns:a16="http://schemas.microsoft.com/office/drawing/2014/main" id="{1D4CFD02-F014-4AAF-100F-F411CA61C922}"/>
              </a:ext>
            </a:extLst>
          </p:cNvPr>
          <p:cNvPicPr>
            <a:picLocks noChangeAspect="1"/>
          </p:cNvPicPr>
          <p:nvPr/>
        </p:nvPicPr>
        <p:blipFill>
          <a:blip r:embed="rId3"/>
          <a:stretch>
            <a:fillRect/>
          </a:stretch>
        </p:blipFill>
        <p:spPr>
          <a:xfrm>
            <a:off x="16377882" y="20120189"/>
            <a:ext cx="5248361" cy="5248361"/>
          </a:xfrm>
          <a:prstGeom prst="rect">
            <a:avLst/>
          </a:prstGeom>
        </p:spPr>
      </p:pic>
      <p:pic>
        <p:nvPicPr>
          <p:cNvPr id="12" name="Picture 11">
            <a:extLst>
              <a:ext uri="{FF2B5EF4-FFF2-40B4-BE49-F238E27FC236}">
                <a16:creationId xmlns:a16="http://schemas.microsoft.com/office/drawing/2014/main" id="{80EDA50D-6D79-C43B-3608-5F2DD0B20E95}"/>
              </a:ext>
            </a:extLst>
          </p:cNvPr>
          <p:cNvPicPr>
            <a:picLocks noChangeAspect="1"/>
          </p:cNvPicPr>
          <p:nvPr/>
        </p:nvPicPr>
        <p:blipFill>
          <a:blip r:embed="rId4"/>
          <a:stretch>
            <a:fillRect/>
          </a:stretch>
        </p:blipFill>
        <p:spPr>
          <a:xfrm>
            <a:off x="21899012" y="20120189"/>
            <a:ext cx="5485759" cy="5254481"/>
          </a:xfrm>
          <a:prstGeom prst="rect">
            <a:avLst/>
          </a:prstGeom>
        </p:spPr>
      </p:pic>
      <p:pic>
        <p:nvPicPr>
          <p:cNvPr id="28" name="Picture 27">
            <a:extLst>
              <a:ext uri="{FF2B5EF4-FFF2-40B4-BE49-F238E27FC236}">
                <a16:creationId xmlns:a16="http://schemas.microsoft.com/office/drawing/2014/main" id="{7F637DC7-9AF4-785F-0536-BFBAA7F4E73A}"/>
              </a:ext>
            </a:extLst>
          </p:cNvPr>
          <p:cNvPicPr>
            <a:picLocks noChangeAspect="1"/>
          </p:cNvPicPr>
          <p:nvPr/>
        </p:nvPicPr>
        <p:blipFill>
          <a:blip r:embed="rId5"/>
          <a:stretch>
            <a:fillRect/>
          </a:stretch>
        </p:blipFill>
        <p:spPr>
          <a:xfrm>
            <a:off x="16595709" y="26964355"/>
            <a:ext cx="10324796" cy="2124157"/>
          </a:xfrm>
          <a:prstGeom prst="rect">
            <a:avLst/>
          </a:prstGeom>
        </p:spPr>
      </p:pic>
      <p:pic>
        <p:nvPicPr>
          <p:cNvPr id="31" name="Picture 30">
            <a:extLst>
              <a:ext uri="{FF2B5EF4-FFF2-40B4-BE49-F238E27FC236}">
                <a16:creationId xmlns:a16="http://schemas.microsoft.com/office/drawing/2014/main" id="{0B4F9C69-B12B-2DCD-9FCD-12CFF86563C6}"/>
              </a:ext>
            </a:extLst>
          </p:cNvPr>
          <p:cNvPicPr>
            <a:picLocks noChangeAspect="1"/>
          </p:cNvPicPr>
          <p:nvPr/>
        </p:nvPicPr>
        <p:blipFill>
          <a:blip r:embed="rId6"/>
          <a:stretch>
            <a:fillRect/>
          </a:stretch>
        </p:blipFill>
        <p:spPr>
          <a:xfrm>
            <a:off x="16090067" y="29650375"/>
            <a:ext cx="11336075" cy="2100339"/>
          </a:xfrm>
          <a:prstGeom prst="rect">
            <a:avLst/>
          </a:prstGeom>
        </p:spPr>
      </p:pic>
      <p:pic>
        <p:nvPicPr>
          <p:cNvPr id="3" name="Picture 2" descr="A diagram of a box plot&#10;&#10;Description automatically generated">
            <a:extLst>
              <a:ext uri="{FF2B5EF4-FFF2-40B4-BE49-F238E27FC236}">
                <a16:creationId xmlns:a16="http://schemas.microsoft.com/office/drawing/2014/main" id="{63C91466-BB1C-E857-7540-45170DEA0B23}"/>
              </a:ext>
            </a:extLst>
          </p:cNvPr>
          <p:cNvPicPr>
            <a:picLocks noChangeAspect="1"/>
          </p:cNvPicPr>
          <p:nvPr/>
        </p:nvPicPr>
        <p:blipFill>
          <a:blip r:embed="rId7"/>
          <a:stretch>
            <a:fillRect/>
          </a:stretch>
        </p:blipFill>
        <p:spPr>
          <a:xfrm>
            <a:off x="16162470" y="5747696"/>
            <a:ext cx="5595637" cy="4196728"/>
          </a:xfrm>
          <a:prstGeom prst="rect">
            <a:avLst/>
          </a:prstGeom>
        </p:spPr>
      </p:pic>
      <p:pic>
        <p:nvPicPr>
          <p:cNvPr id="5" name="Picture 4" descr="A diagram of a box plot&#10;&#10;Description automatically generated">
            <a:extLst>
              <a:ext uri="{FF2B5EF4-FFF2-40B4-BE49-F238E27FC236}">
                <a16:creationId xmlns:a16="http://schemas.microsoft.com/office/drawing/2014/main" id="{799C2924-1B9B-5184-E64C-5C6F7F981D55}"/>
              </a:ext>
            </a:extLst>
          </p:cNvPr>
          <p:cNvPicPr>
            <a:picLocks noChangeAspect="1"/>
          </p:cNvPicPr>
          <p:nvPr/>
        </p:nvPicPr>
        <p:blipFill>
          <a:blip r:embed="rId8"/>
          <a:stretch>
            <a:fillRect/>
          </a:stretch>
        </p:blipFill>
        <p:spPr>
          <a:xfrm>
            <a:off x="21858680" y="5739374"/>
            <a:ext cx="5595637" cy="4196726"/>
          </a:xfrm>
          <a:prstGeom prst="rect">
            <a:avLst/>
          </a:prstGeom>
        </p:spPr>
      </p:pic>
      <p:pic>
        <p:nvPicPr>
          <p:cNvPr id="13" name="Picture 12">
            <a:extLst>
              <a:ext uri="{FF2B5EF4-FFF2-40B4-BE49-F238E27FC236}">
                <a16:creationId xmlns:a16="http://schemas.microsoft.com/office/drawing/2014/main" id="{F9271364-5DB2-7F60-39E9-59B2E4EAFDB8}"/>
              </a:ext>
            </a:extLst>
          </p:cNvPr>
          <p:cNvPicPr>
            <a:picLocks noChangeAspect="1"/>
          </p:cNvPicPr>
          <p:nvPr/>
        </p:nvPicPr>
        <p:blipFill>
          <a:blip r:embed="rId9"/>
          <a:stretch>
            <a:fillRect/>
          </a:stretch>
        </p:blipFill>
        <p:spPr>
          <a:xfrm>
            <a:off x="18517905" y="12015136"/>
            <a:ext cx="6616078" cy="2629191"/>
          </a:xfrm>
          <a:prstGeom prst="rect">
            <a:avLst/>
          </a:prstGeom>
        </p:spPr>
      </p:pic>
      <p:pic>
        <p:nvPicPr>
          <p:cNvPr id="14" name="Picture 13">
            <a:extLst>
              <a:ext uri="{FF2B5EF4-FFF2-40B4-BE49-F238E27FC236}">
                <a16:creationId xmlns:a16="http://schemas.microsoft.com/office/drawing/2014/main" id="{7D24A0D5-FC85-070D-803F-141A8C0D71EA}"/>
              </a:ext>
            </a:extLst>
          </p:cNvPr>
          <p:cNvPicPr>
            <a:picLocks noChangeAspect="1"/>
          </p:cNvPicPr>
          <p:nvPr/>
        </p:nvPicPr>
        <p:blipFill>
          <a:blip r:embed="rId10"/>
          <a:stretch>
            <a:fillRect/>
          </a:stretch>
        </p:blipFill>
        <p:spPr>
          <a:xfrm>
            <a:off x="18517905" y="14994042"/>
            <a:ext cx="6616078" cy="2923957"/>
          </a:xfrm>
          <a:prstGeom prst="rect">
            <a:avLst/>
          </a:prstGeom>
        </p:spPr>
      </p:pic>
      <p:sp>
        <p:nvSpPr>
          <p:cNvPr id="18" name="AutoShape 19168">
            <a:extLst>
              <a:ext uri="{FF2B5EF4-FFF2-40B4-BE49-F238E27FC236}">
                <a16:creationId xmlns:a16="http://schemas.microsoft.com/office/drawing/2014/main" id="{1D7F6A11-D25C-6F45-F804-E60172EB3B78}"/>
              </a:ext>
            </a:extLst>
          </p:cNvPr>
          <p:cNvSpPr>
            <a:spLocks noChangeArrowheads="1"/>
          </p:cNvSpPr>
          <p:nvPr/>
        </p:nvSpPr>
        <p:spPr bwMode="auto">
          <a:xfrm>
            <a:off x="313750" y="21525899"/>
            <a:ext cx="16244924" cy="754584"/>
          </a:xfrm>
          <a:prstGeom prst="plaque">
            <a:avLst>
              <a:gd name="adj" fmla="val 28205"/>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CODE FOR SAS PROCEDURES</a:t>
            </a:r>
            <a:endParaRPr lang="en-US" sz="4400" dirty="0">
              <a:latin typeface="Palatino Linotype" panose="02040502050505030304" pitchFamily="18" charset="0"/>
              <a:cs typeface="Times New Roman" pitchFamily="18" charset="0"/>
            </a:endParaRPr>
          </a:p>
        </p:txBody>
      </p:sp>
      <p:sp useBgFill="1">
        <p:nvSpPr>
          <p:cNvPr id="27" name="Text Box 18909">
            <a:extLst>
              <a:ext uri="{FF2B5EF4-FFF2-40B4-BE49-F238E27FC236}">
                <a16:creationId xmlns:a16="http://schemas.microsoft.com/office/drawing/2014/main" id="{E8AC5621-A1E6-7B98-45B4-DA3D12C01B69}"/>
              </a:ext>
            </a:extLst>
          </p:cNvPr>
          <p:cNvSpPr txBox="1">
            <a:spLocks noChangeArrowheads="1"/>
          </p:cNvSpPr>
          <p:nvPr/>
        </p:nvSpPr>
        <p:spPr bwMode="auto">
          <a:xfrm>
            <a:off x="354587" y="22429482"/>
            <a:ext cx="15432109" cy="9805741"/>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r>
              <a:rPr lang="en-US" sz="1800" dirty="0">
                <a:solidFill>
                  <a:srgbClr val="008000"/>
                </a:solidFill>
                <a:latin typeface="Courier New" panose="02070309020205020404" pitchFamily="49" charset="0"/>
              </a:rPr>
              <a:t>*Variable Selection Model 1;</a:t>
            </a:r>
            <a:endParaRPr lang="en-US" sz="180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b="0" dirty="0">
                <a:solidFill>
                  <a:srgbClr val="000000"/>
                </a:solidFill>
                <a:latin typeface="Courier New" panose="02070309020205020404" pitchFamily="49" charset="0"/>
              </a:rPr>
              <a:t>; </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bmi</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heart_disease</a:t>
            </a:r>
            <a:r>
              <a:rPr lang="en-US" sz="1800" b="0" dirty="0">
                <a:solidFill>
                  <a:srgbClr val="000000"/>
                </a:solidFill>
                <a:latin typeface="Courier New" panose="02070309020205020404" pitchFamily="49" charset="0"/>
              </a:rPr>
              <a:t> hypertension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dirty="0">
                <a:solidFill>
                  <a:srgbClr val="000000"/>
                </a:solidFill>
                <a:latin typeface="Courier New" panose="02070309020205020404" pitchFamily="49" charset="0"/>
              </a:rPr>
              <a:t> </a:t>
            </a:r>
            <a:r>
              <a:rPr lang="en-US" sz="1800" b="0" dirty="0">
                <a:solidFill>
                  <a:srgbClr val="000000"/>
                </a:solidFill>
                <a:latin typeface="Courier New" panose="02070309020205020404" pitchFamily="49" charset="0"/>
              </a:rPr>
              <a:t>/</a:t>
            </a:r>
            <a:r>
              <a:rPr lang="en-US" sz="1800" b="0" dirty="0">
                <a:solidFill>
                  <a:srgbClr val="0000FF"/>
                </a:solidFill>
                <a:latin typeface="Courier New" panose="02070309020205020404" pitchFamily="49" charset="0"/>
              </a:rPr>
              <a:t>selection</a:t>
            </a:r>
            <a:r>
              <a:rPr lang="en-US" sz="1800" b="0" dirty="0">
                <a:solidFill>
                  <a:srgbClr val="000000"/>
                </a:solidFill>
                <a:latin typeface="Courier New" panose="02070309020205020404" pitchFamily="49" charset="0"/>
              </a:rPr>
              <a:t> =b </a:t>
            </a:r>
            <a:r>
              <a:rPr lang="en-US" sz="1800" b="0" dirty="0" err="1">
                <a:solidFill>
                  <a:srgbClr val="0000FF"/>
                </a:solidFill>
                <a:latin typeface="Courier New" panose="02070309020205020404" pitchFamily="49" charset="0"/>
              </a:rPr>
              <a:t>slstay</a:t>
            </a:r>
            <a:r>
              <a:rPr lang="en-US" sz="1800" b="0" dirty="0">
                <a:solidFill>
                  <a:srgbClr val="000000"/>
                </a:solidFill>
                <a:latin typeface="Courier New" panose="02070309020205020404" pitchFamily="49" charset="0"/>
              </a:rPr>
              <a:t>=</a:t>
            </a:r>
            <a:r>
              <a:rPr lang="en-US" sz="1800" b="1" dirty="0">
                <a:solidFill>
                  <a:srgbClr val="008080"/>
                </a:solidFill>
                <a:latin typeface="Courier New" panose="02070309020205020404" pitchFamily="49" charset="0"/>
              </a:rPr>
              <a:t>.05</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*Variable Selection Model 2;</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b="0" dirty="0">
                <a:solidFill>
                  <a:srgbClr val="000000"/>
                </a:solidFill>
                <a:latin typeface="Courier New" panose="02070309020205020404" pitchFamily="49" charset="0"/>
              </a:rPr>
              <a:t>; </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heart_disease</a:t>
            </a:r>
            <a:r>
              <a:rPr lang="en-US" sz="1800" b="0" dirty="0">
                <a:solidFill>
                  <a:srgbClr val="000000"/>
                </a:solidFill>
                <a:latin typeface="Courier New" panose="02070309020205020404" pitchFamily="49" charset="0"/>
              </a:rPr>
              <a:t> = age </a:t>
            </a:r>
            <a:r>
              <a:rPr lang="en-US" sz="1800" b="0" dirty="0" err="1">
                <a:solidFill>
                  <a:srgbClr val="000000"/>
                </a:solidFill>
                <a:latin typeface="Courier New" panose="02070309020205020404" pitchFamily="49" charset="0"/>
              </a:rPr>
              <a:t>bmi</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stroke hypertension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dirty="0">
                <a:solidFill>
                  <a:srgbClr val="000000"/>
                </a:solidFill>
                <a:latin typeface="Courier New" panose="02070309020205020404" pitchFamily="49" charset="0"/>
              </a:rPr>
              <a:t> </a:t>
            </a:r>
            <a:r>
              <a:rPr lang="en-US" sz="1800" b="0" dirty="0">
                <a:solidFill>
                  <a:srgbClr val="000000"/>
                </a:solidFill>
                <a:latin typeface="Courier New" panose="02070309020205020404" pitchFamily="49" charset="0"/>
              </a:rPr>
              <a:t>/</a:t>
            </a:r>
            <a:r>
              <a:rPr lang="en-US" sz="1800" b="0" dirty="0">
                <a:solidFill>
                  <a:srgbClr val="0000FF"/>
                </a:solidFill>
                <a:latin typeface="Courier New" panose="02070309020205020404" pitchFamily="49" charset="0"/>
              </a:rPr>
              <a:t>selection</a:t>
            </a:r>
            <a:r>
              <a:rPr lang="en-US" sz="1800" b="0" dirty="0">
                <a:solidFill>
                  <a:srgbClr val="000000"/>
                </a:solidFill>
                <a:latin typeface="Courier New" panose="02070309020205020404" pitchFamily="49" charset="0"/>
              </a:rPr>
              <a:t> =b </a:t>
            </a:r>
            <a:r>
              <a:rPr lang="en-US" sz="1800" b="0" dirty="0" err="1">
                <a:solidFill>
                  <a:srgbClr val="0000FF"/>
                </a:solidFill>
                <a:latin typeface="Courier New" panose="02070309020205020404" pitchFamily="49" charset="0"/>
              </a:rPr>
              <a:t>slstay</a:t>
            </a:r>
            <a:r>
              <a:rPr lang="en-US" sz="1800" b="0" dirty="0">
                <a:solidFill>
                  <a:srgbClr val="000000"/>
                </a:solidFill>
                <a:latin typeface="Courier New" panose="02070309020205020404" pitchFamily="49" charset="0"/>
              </a:rPr>
              <a:t>=</a:t>
            </a:r>
            <a:r>
              <a:rPr lang="en-US" sz="1800" b="1" dirty="0">
                <a:solidFill>
                  <a:srgbClr val="008080"/>
                </a:solidFill>
                <a:latin typeface="Courier New" panose="02070309020205020404" pitchFamily="49" charset="0"/>
              </a:rPr>
              <a:t>.05</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*Actual Model 1;</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 </a:t>
            </a:r>
            <a:r>
              <a:rPr lang="en-US" sz="1800" b="0" dirty="0">
                <a:solidFill>
                  <a:srgbClr val="0000FF"/>
                </a:solidFill>
                <a:latin typeface="Courier New" panose="02070309020205020404" pitchFamily="49" charset="0"/>
              </a:rPr>
              <a:t>descending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plots</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oddsratio</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cldisplay</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serifarrow</a:t>
            </a:r>
            <a:r>
              <a:rPr lang="en-US" sz="1800" b="0" dirty="0">
                <a:solidFill>
                  <a:srgbClr val="000000"/>
                </a:solidFill>
                <a:latin typeface="Courier New" panose="02070309020205020404" pitchFamily="49" charset="0"/>
              </a:rPr>
              <a:t>) roc);</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hypertension(</a:t>
            </a:r>
            <a:r>
              <a:rPr lang="en-US" sz="1800" b="0" dirty="0">
                <a:solidFill>
                  <a:srgbClr val="0000FF"/>
                </a:solidFill>
                <a:latin typeface="Courier New" panose="02070309020205020404" pitchFamily="49" charset="0"/>
              </a:rPr>
              <a:t>ref</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'0'</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hypertension / </a:t>
            </a:r>
            <a:r>
              <a:rPr lang="en-US" sz="1800" b="0" dirty="0" err="1">
                <a:solidFill>
                  <a:srgbClr val="0000FF"/>
                </a:solidFill>
                <a:latin typeface="Courier New" panose="02070309020205020404" pitchFamily="49" charset="0"/>
              </a:rPr>
              <a:t>lackfit</a:t>
            </a:r>
            <a:r>
              <a:rPr lang="en-US" sz="1800" b="0" dirty="0">
                <a:solidFill>
                  <a:srgbClr val="000000"/>
                </a:solidFill>
                <a:latin typeface="Courier New" panose="02070309020205020404" pitchFamily="49" charset="0"/>
              </a:rPr>
              <a:t> aggregate </a:t>
            </a:r>
            <a:r>
              <a:rPr lang="en-US" sz="1800" b="0" dirty="0">
                <a:solidFill>
                  <a:srgbClr val="0000FF"/>
                </a:solidFill>
                <a:latin typeface="Courier New" panose="02070309020205020404" pitchFamily="49" charset="0"/>
              </a:rPr>
              <a:t>scale</a:t>
            </a:r>
            <a:r>
              <a:rPr lang="en-US" sz="1800" b="0" dirty="0">
                <a:solidFill>
                  <a:srgbClr val="000000"/>
                </a:solidFill>
                <a:latin typeface="Courier New" panose="02070309020205020404" pitchFamily="49" charset="0"/>
              </a:rPr>
              <a:t>=none ;</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*Actual Model 2;</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 </a:t>
            </a:r>
            <a:r>
              <a:rPr lang="en-US" sz="1800" b="0" dirty="0">
                <a:solidFill>
                  <a:srgbClr val="0000FF"/>
                </a:solidFill>
                <a:latin typeface="Courier New" panose="02070309020205020404" pitchFamily="49" charset="0"/>
              </a:rPr>
              <a:t>descending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plots</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oddsratio</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cldisplay</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serifarrow</a:t>
            </a:r>
            <a:r>
              <a:rPr lang="en-US" sz="1800" b="0" dirty="0">
                <a:solidFill>
                  <a:srgbClr val="000000"/>
                </a:solidFill>
                <a:latin typeface="Courier New" panose="02070309020205020404" pitchFamily="49" charset="0"/>
              </a:rPr>
              <a:t>) roc);</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a:t>
            </a:r>
            <a:r>
              <a:rPr lang="en-US" sz="1800" b="0" dirty="0">
                <a:solidFill>
                  <a:srgbClr val="0000FF"/>
                </a:solidFill>
                <a:latin typeface="Courier New" panose="02070309020205020404" pitchFamily="49" charset="0"/>
              </a:rPr>
              <a:t>ref</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'never smoked'</a:t>
            </a:r>
            <a:r>
              <a:rPr lang="en-US" sz="1800" b="0" dirty="0">
                <a:solidFill>
                  <a:srgbClr val="000000"/>
                </a:solidFill>
                <a:latin typeface="Courier New" panose="02070309020205020404" pitchFamily="49" charset="0"/>
              </a:rPr>
              <a:t>) gender(</a:t>
            </a:r>
            <a:r>
              <a:rPr lang="en-US" sz="1800" b="0" dirty="0">
                <a:solidFill>
                  <a:srgbClr val="0000FF"/>
                </a:solidFill>
                <a:latin typeface="Courier New" panose="02070309020205020404" pitchFamily="49" charset="0"/>
              </a:rPr>
              <a:t>ref</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'Female'</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heart_disease</a:t>
            </a:r>
            <a:r>
              <a:rPr lang="en-US" sz="1800" b="0" dirty="0">
                <a:solidFill>
                  <a:srgbClr val="000000"/>
                </a:solidFill>
                <a:latin typeface="Courier New" panose="02070309020205020404" pitchFamily="49" charset="0"/>
              </a:rPr>
              <a:t>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gender / </a:t>
            </a:r>
            <a:r>
              <a:rPr lang="en-US" sz="1800" b="0" dirty="0" err="1">
                <a:solidFill>
                  <a:srgbClr val="0000FF"/>
                </a:solidFill>
                <a:latin typeface="Courier New" panose="02070309020205020404" pitchFamily="49" charset="0"/>
              </a:rPr>
              <a:t>lackfit</a:t>
            </a:r>
            <a:r>
              <a:rPr lang="en-US" sz="1800" b="0" dirty="0">
                <a:solidFill>
                  <a:srgbClr val="000000"/>
                </a:solidFill>
                <a:latin typeface="Courier New" panose="02070309020205020404" pitchFamily="49" charset="0"/>
              </a:rPr>
              <a:t> aggregate </a:t>
            </a:r>
            <a:r>
              <a:rPr lang="en-US" sz="1800" b="0" dirty="0">
                <a:solidFill>
                  <a:srgbClr val="0000FF"/>
                </a:solidFill>
                <a:latin typeface="Courier New" panose="02070309020205020404" pitchFamily="49" charset="0"/>
              </a:rPr>
              <a:t>scale</a:t>
            </a:r>
            <a:r>
              <a:rPr lang="en-US" sz="1800" b="0" dirty="0">
                <a:solidFill>
                  <a:srgbClr val="000000"/>
                </a:solidFill>
                <a:latin typeface="Courier New" panose="02070309020205020404" pitchFamily="49" charset="0"/>
              </a:rPr>
              <a:t>=none;</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*Model 1 Assumption Check;</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reg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hypertension/</a:t>
            </a:r>
            <a:r>
              <a:rPr lang="en-US" sz="1800" b="0" dirty="0" err="1">
                <a:solidFill>
                  <a:srgbClr val="0000FF"/>
                </a:solidFill>
                <a:latin typeface="Courier New" panose="02070309020205020404" pitchFamily="49" charset="0"/>
              </a:rPr>
              <a:t>vif</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*Model 2 Assumption Check;</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reg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stroke2;</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gender_binary</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smoking_status_dummy</a:t>
            </a:r>
            <a:r>
              <a:rPr lang="en-US" sz="1800" b="0" dirty="0">
                <a:solidFill>
                  <a:srgbClr val="000000"/>
                </a:solidFill>
                <a:latin typeface="Courier New" panose="02070309020205020404" pitchFamily="49" charset="0"/>
              </a:rPr>
              <a:t>/</a:t>
            </a:r>
            <a:r>
              <a:rPr lang="en-US" sz="1800" b="0" dirty="0" err="1">
                <a:solidFill>
                  <a:srgbClr val="0000FF"/>
                </a:solidFill>
                <a:latin typeface="Courier New" panose="02070309020205020404" pitchFamily="49" charset="0"/>
              </a:rPr>
              <a:t>vif</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endParaRPr lang="en-US" altLang="zh-TW" sz="36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theme/theme1.xml><?xml version="1.0" encoding="utf-8"?>
<a:theme xmlns:a="http://schemas.openxmlformats.org/drawingml/2006/main" name="KSUTheme">
  <a:themeElements>
    <a:clrScheme name="Custom 2">
      <a:dk1>
        <a:sysClr val="windowText" lastClr="000000"/>
      </a:dk1>
      <a:lt1>
        <a:sysClr val="window" lastClr="FFFFFF"/>
      </a:lt1>
      <a:dk2>
        <a:srgbClr val="DE9F1F"/>
      </a:dk2>
      <a:lt2>
        <a:srgbClr val="E2C47C"/>
      </a:lt2>
      <a:accent1>
        <a:srgbClr val="6C0521"/>
      </a:accent1>
      <a:accent2>
        <a:srgbClr val="000000"/>
      </a:accent2>
      <a:accent3>
        <a:srgbClr val="DE9F1F"/>
      </a:accent3>
      <a:accent4>
        <a:srgbClr val="EFC23A"/>
      </a:accent4>
      <a:accent5>
        <a:srgbClr val="474949"/>
      </a:accent5>
      <a:accent6>
        <a:srgbClr val="989B9A"/>
      </a:accent6>
      <a:hlink>
        <a:srgbClr val="6C0521"/>
      </a:hlink>
      <a:folHlink>
        <a:srgbClr val="00000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KSU_theme.thmx</Template>
  <TotalTime>7026</TotalTime>
  <Words>1078</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Courier New</vt:lpstr>
      <vt:lpstr>Gill Sans MT</vt:lpstr>
      <vt:lpstr>Palatino Linotype</vt:lpstr>
      <vt:lpstr>KSUTheme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Ferguson</dc:creator>
  <cp:lastModifiedBy>Richard Murad</cp:lastModifiedBy>
  <cp:revision>141</cp:revision>
  <cp:lastPrinted>2010-08-23T14:37:47Z</cp:lastPrinted>
  <dcterms:created xsi:type="dcterms:W3CDTF">2011-09-28T16:46:38Z</dcterms:created>
  <dcterms:modified xsi:type="dcterms:W3CDTF">2023-11-20T02:36:58Z</dcterms:modified>
</cp:coreProperties>
</file>