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30" d="100"/>
          <a:sy n="30" d="100"/>
        </p:scale>
        <p:origin x="354" y="-21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11/19/2023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13750" y="12676883"/>
            <a:ext cx="16014657" cy="8974744"/>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Our methodology involves using SAS code to create two binary logistic models for the response variables (stroke and heart disease). A couple of methods were implemented before running these models. To start with, the ‘age’ variable was </a:t>
            </a:r>
            <a:r>
              <a:rPr lang="en-US" altLang="zh-TW" sz="3600" dirty="0" err="1">
                <a:latin typeface="Calibri" panose="020F0502020204030204" pitchFamily="34" charset="0"/>
                <a:ea typeface="PMingLiU" pitchFamily="18" charset="-120"/>
                <a:cs typeface="Calibri" panose="020F0502020204030204" pitchFamily="34" charset="0"/>
              </a:rPr>
              <a:t>subsetted</a:t>
            </a:r>
            <a:r>
              <a:rPr lang="en-US" altLang="zh-TW" sz="3600" dirty="0">
                <a:latin typeface="Calibri" panose="020F0502020204030204" pitchFamily="34" charset="0"/>
                <a:ea typeface="PMingLiU" pitchFamily="18" charset="-120"/>
                <a:cs typeface="Calibri" panose="020F0502020204030204" pitchFamily="34" charset="0"/>
              </a:rPr>
              <a:t> to exclude patients with unusual decimal values; these values might have been imputed. We are now left with 4,143 patients which is still plenty to work with. Additionally, because there were 11 variables in our dataset, a backwards selection method was utilized to help find better predictors for the response variable in both models; applying a staying level at 0.05 significance enabled us to have interpretable independent variables.</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Regarding assumptions, the variance inflation factor was included to assess multicollinearity among all predictor variables for both models. Of course, all the variables needed to be quantitative, so a data step method was necessary to recode the categorical variables (gender and </a:t>
            </a:r>
            <a:r>
              <a:rPr lang="en-US" altLang="zh-TW" sz="3600" dirty="0" err="1">
                <a:latin typeface="Calibri" panose="020F0502020204030204" pitchFamily="34" charset="0"/>
                <a:ea typeface="PMingLiU" pitchFamily="18" charset="-120"/>
                <a:cs typeface="Calibri" panose="020F0502020204030204" pitchFamily="34" charset="0"/>
              </a:rPr>
              <a:t>smoking_status</a:t>
            </a:r>
            <a:r>
              <a:rPr lang="en-US" altLang="zh-TW" sz="3600" dirty="0">
                <a:latin typeface="Calibri" panose="020F0502020204030204" pitchFamily="34" charset="0"/>
                <a:ea typeface="PMingLiU" pitchFamily="18" charset="-120"/>
                <a:cs typeface="Calibri" panose="020F0502020204030204" pitchFamily="34" charset="0"/>
              </a:rPr>
              <a:t>) into integers. All the VIFs are under 2 indicating very little multicollinearity among the variables for each respective model.</a:t>
            </a:r>
          </a:p>
        </p:txBody>
      </p:sp>
      <p:sp>
        <p:nvSpPr>
          <p:cNvPr id="10" name="AutoShape 15648"/>
          <p:cNvSpPr>
            <a:spLocks noChangeArrowheads="1"/>
          </p:cNvSpPr>
          <p:nvPr/>
        </p:nvSpPr>
        <p:spPr bwMode="auto">
          <a:xfrm>
            <a:off x="27651460" y="3940796"/>
            <a:ext cx="15800319" cy="1207016"/>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RESULTS/INTERPRETATIONS</a:t>
            </a:r>
            <a:endParaRPr lang="en-US" sz="4400" dirty="0">
              <a:latin typeface="Palatino Linotype" panose="02040502050505030304" pitchFamily="18" charset="0"/>
              <a:cs typeface="Times New Roman" pitchFamily="18" charset="0"/>
            </a:endParaRPr>
          </a:p>
        </p:txBody>
      </p:sp>
      <p:sp>
        <p:nvSpPr>
          <p:cNvPr id="16" name="AutoShape 19167"/>
          <p:cNvSpPr>
            <a:spLocks noChangeArrowheads="1"/>
          </p:cNvSpPr>
          <p:nvPr/>
        </p:nvSpPr>
        <p:spPr bwMode="auto">
          <a:xfrm>
            <a:off x="313750" y="3965671"/>
            <a:ext cx="16042059" cy="1233216"/>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a:t>
            </a:r>
            <a:endParaRPr lang="en-US" sz="4400" dirty="0">
              <a:latin typeface="Palatino Linotype" panose="02040502050505030304" pitchFamily="18" charset="0"/>
              <a:cs typeface="Times New Roman" pitchFamily="18" charset="0"/>
            </a:endParaRPr>
          </a:p>
        </p:txBody>
      </p:sp>
      <p:sp>
        <p:nvSpPr>
          <p:cNvPr id="17" name="AutoShape 19168"/>
          <p:cNvSpPr>
            <a:spLocks noChangeArrowheads="1"/>
          </p:cNvSpPr>
          <p:nvPr/>
        </p:nvSpPr>
        <p:spPr bwMode="auto">
          <a:xfrm>
            <a:off x="313750" y="11814195"/>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METHODS/ASSUMPTIONS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313750" y="5328800"/>
            <a:ext cx="15320671" cy="6204755"/>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With stroke and heart disease ranking among the top five leading causes of death in the United States, it is crucial to adopt a data-driven approach to address these public health challenges. Stroke occurs when there is a sudden interruption of blood flow to the brain and heart disease refers to any condition that affects the cardiovascular system. Both tragedies are affecting the core parts of the body, resulting in detrimental consequences. By using advanced statistical modeling and analysis of a 5,109-sample dataset, our goal is to break down the relationships between variables like age, glucose levels, hypertension, smoking status, and gender to predict the likelihood of individuals developing heart disease and stroke. This approach will supply healthcare professionals with the tools needed to make credible decisions for their patients.</a:t>
            </a:r>
          </a:p>
        </p:txBody>
      </p:sp>
      <p:sp useBgFill="1">
        <p:nvSpPr>
          <p:cNvPr id="23" name="Text Box 18909"/>
          <p:cNvSpPr txBox="1">
            <a:spLocks noChangeArrowheads="1"/>
          </p:cNvSpPr>
          <p:nvPr/>
        </p:nvSpPr>
        <p:spPr bwMode="auto">
          <a:xfrm>
            <a:off x="27743090" y="23965243"/>
            <a:ext cx="15432109" cy="731275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presented results provide us insights into the odds factors of stroke and heart disease. All these findings make intuitive sense except for the gender variable;</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 recommended future study is to investigate the reasons why males have significantly higher odds of experiencing heart disease than females. Unlike age and gender, most of these variables are modifiable through lifestyle changes and medical management:</a:t>
            </a: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Modifiable Variables</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Stroke: </a:t>
            </a:r>
            <a:r>
              <a:rPr lang="en-US" altLang="zh-TW" sz="3600" dirty="0">
                <a:latin typeface="Calibri" panose="020F0502020204030204" pitchFamily="34" charset="0"/>
                <a:ea typeface="PMingLiU" pitchFamily="18" charset="-120"/>
                <a:cs typeface="Calibri" panose="020F0502020204030204" pitchFamily="34" charset="0"/>
              </a:rPr>
              <a:t>Average glucose level and high blood pressure (hypertension)</a:t>
            </a:r>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b="1" dirty="0">
                <a:latin typeface="Calibri" panose="020F0502020204030204" pitchFamily="34" charset="0"/>
                <a:ea typeface="PMingLiU" pitchFamily="18" charset="-120"/>
                <a:cs typeface="Calibri" panose="020F0502020204030204" pitchFamily="34" charset="0"/>
              </a:rPr>
              <a:t>Heart Disease: </a:t>
            </a:r>
            <a:r>
              <a:rPr lang="en-US" altLang="zh-TW" sz="3600" dirty="0">
                <a:latin typeface="Calibri" panose="020F0502020204030204" pitchFamily="34" charset="0"/>
                <a:ea typeface="PMingLiU" pitchFamily="18" charset="-120"/>
                <a:cs typeface="Calibri" panose="020F0502020204030204" pitchFamily="34" charset="0"/>
              </a:rPr>
              <a:t>Average glucose level and smoking status</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By lowering average glucose levels and hypertension, as well as putting an end to smoking, individuals can make positive lifestyle changes and reduce their vulnerability to these serious conditions.</a:t>
            </a:r>
          </a:p>
        </p:txBody>
      </p:sp>
      <p:sp useBgFill="1">
        <p:nvSpPr>
          <p:cNvPr id="24" name="Text Box 18909"/>
          <p:cNvSpPr txBox="1">
            <a:spLocks noChangeArrowheads="1"/>
          </p:cNvSpPr>
          <p:nvPr/>
        </p:nvSpPr>
        <p:spPr bwMode="auto">
          <a:xfrm>
            <a:off x="27743090" y="5080307"/>
            <a:ext cx="15502603" cy="16730714"/>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Stroke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stroke by approximately 7.4%,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stroke by approximately 0.4%,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 do not have high blood pressure, patients who do have high blood pressure are associated with an increase in odds of experiencing stroke by approximately 46.5%,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Heart Disease Interpretations</a:t>
            </a: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age by one year is associated with an increase in odds of experiencing heart disease by approximately 8.2%,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An increase in average glucose level in the blood by one milligram per deciliter (mg/dl) is associated with an increase in odds of experiencing heart disease by approximately 0.6%, given that all other variables are held constant. </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being female, being male is associated with an increase in odds of experiencing heart disease by approximately 118%,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As compared to patients who’s never smoked, being a smoker is associated with an increase in odds of experiencing heart disease by approximately 103.7%, given that all other variables are held constant.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26" name="AutoShape 15648"/>
          <p:cNvSpPr>
            <a:spLocks noChangeArrowheads="1"/>
          </p:cNvSpPr>
          <p:nvPr/>
        </p:nvSpPr>
        <p:spPr bwMode="auto">
          <a:xfrm>
            <a:off x="27651460" y="22744369"/>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DISCUSSION</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Stroke and Heart Disease Prediction</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Dr. Marla M. Bell</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2"/>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021F7E-F0B6-CD80-3862-AC4899450D7B}"/>
              </a:ext>
            </a:extLst>
          </p:cNvPr>
          <p:cNvSpPr txBox="1"/>
          <p:nvPr/>
        </p:nvSpPr>
        <p:spPr>
          <a:xfrm>
            <a:off x="17895377" y="10247383"/>
            <a:ext cx="772545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1: </a:t>
            </a:r>
            <a:r>
              <a:rPr lang="en-US" sz="4400" dirty="0">
                <a:latin typeface="Calibri" panose="020F0502020204030204" pitchFamily="34" charset="0"/>
                <a:ea typeface="Calibri" panose="020F0502020204030204" pitchFamily="34" charset="0"/>
                <a:cs typeface="Calibri" panose="020F0502020204030204" pitchFamily="34" charset="0"/>
              </a:rPr>
              <a:t>VIF Values for Both Models</a:t>
            </a:r>
          </a:p>
        </p:txBody>
      </p:sp>
      <p:sp>
        <p:nvSpPr>
          <p:cNvPr id="19" name="TextBox 18">
            <a:extLst>
              <a:ext uri="{FF2B5EF4-FFF2-40B4-BE49-F238E27FC236}">
                <a16:creationId xmlns:a16="http://schemas.microsoft.com/office/drawing/2014/main" id="{CF2FC2B9-80A1-FE7F-3523-424359C8191C}"/>
              </a:ext>
            </a:extLst>
          </p:cNvPr>
          <p:cNvSpPr txBox="1"/>
          <p:nvPr/>
        </p:nvSpPr>
        <p:spPr>
          <a:xfrm>
            <a:off x="16358913" y="25857396"/>
            <a:ext cx="1116862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Table 2: </a:t>
            </a:r>
            <a:r>
              <a:rPr lang="en-US" sz="4400" dirty="0">
                <a:latin typeface="Calibri" panose="020F0502020204030204" pitchFamily="34" charset="0"/>
                <a:ea typeface="Calibri" panose="020F0502020204030204" pitchFamily="34" charset="0"/>
                <a:cs typeface="Calibri" panose="020F0502020204030204" pitchFamily="34" charset="0"/>
              </a:rPr>
              <a:t>Odds Ratio Estimates</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68350" y="3981541"/>
            <a:ext cx="9866567"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 of Quantitative Variables</a:t>
            </a:r>
          </a:p>
        </p:txBody>
      </p:sp>
      <p:sp>
        <p:nvSpPr>
          <p:cNvPr id="22" name="TextBox 21">
            <a:extLst>
              <a:ext uri="{FF2B5EF4-FFF2-40B4-BE49-F238E27FC236}">
                <a16:creationId xmlns:a16="http://schemas.microsoft.com/office/drawing/2014/main" id="{4EA36505-4A32-AE62-B454-A7E4747109EA}"/>
              </a:ext>
            </a:extLst>
          </p:cNvPr>
          <p:cNvSpPr txBox="1"/>
          <p:nvPr/>
        </p:nvSpPr>
        <p:spPr>
          <a:xfrm>
            <a:off x="17136580" y="18171512"/>
            <a:ext cx="9613295"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ROC Curve for Stroke Model (left) and Heart Disease Model (right)</a:t>
            </a:r>
          </a:p>
        </p:txBody>
      </p:sp>
      <p:pic>
        <p:nvPicPr>
          <p:cNvPr id="8" name="Picture 7">
            <a:extLst>
              <a:ext uri="{FF2B5EF4-FFF2-40B4-BE49-F238E27FC236}">
                <a16:creationId xmlns:a16="http://schemas.microsoft.com/office/drawing/2014/main" id="{1D4CFD02-F014-4AAF-100F-F411CA61C922}"/>
              </a:ext>
            </a:extLst>
          </p:cNvPr>
          <p:cNvPicPr>
            <a:picLocks noChangeAspect="1"/>
          </p:cNvPicPr>
          <p:nvPr/>
        </p:nvPicPr>
        <p:blipFill>
          <a:blip r:embed="rId3"/>
          <a:stretch>
            <a:fillRect/>
          </a:stretch>
        </p:blipFill>
        <p:spPr>
          <a:xfrm>
            <a:off x="16377882" y="20120189"/>
            <a:ext cx="5248361" cy="5248361"/>
          </a:xfrm>
          <a:prstGeom prst="rect">
            <a:avLst/>
          </a:prstGeom>
        </p:spPr>
      </p:pic>
      <p:pic>
        <p:nvPicPr>
          <p:cNvPr id="12" name="Picture 11">
            <a:extLst>
              <a:ext uri="{FF2B5EF4-FFF2-40B4-BE49-F238E27FC236}">
                <a16:creationId xmlns:a16="http://schemas.microsoft.com/office/drawing/2014/main" id="{80EDA50D-6D79-C43B-3608-5F2DD0B20E95}"/>
              </a:ext>
            </a:extLst>
          </p:cNvPr>
          <p:cNvPicPr>
            <a:picLocks noChangeAspect="1"/>
          </p:cNvPicPr>
          <p:nvPr/>
        </p:nvPicPr>
        <p:blipFill>
          <a:blip r:embed="rId4"/>
          <a:stretch>
            <a:fillRect/>
          </a:stretch>
        </p:blipFill>
        <p:spPr>
          <a:xfrm>
            <a:off x="21899012" y="20120189"/>
            <a:ext cx="5485759" cy="5254481"/>
          </a:xfrm>
          <a:prstGeom prst="rect">
            <a:avLst/>
          </a:prstGeom>
        </p:spPr>
      </p:pic>
      <p:pic>
        <p:nvPicPr>
          <p:cNvPr id="28" name="Picture 27">
            <a:extLst>
              <a:ext uri="{FF2B5EF4-FFF2-40B4-BE49-F238E27FC236}">
                <a16:creationId xmlns:a16="http://schemas.microsoft.com/office/drawing/2014/main" id="{7F637DC7-9AF4-785F-0536-BFBAA7F4E73A}"/>
              </a:ext>
            </a:extLst>
          </p:cNvPr>
          <p:cNvPicPr>
            <a:picLocks noChangeAspect="1"/>
          </p:cNvPicPr>
          <p:nvPr/>
        </p:nvPicPr>
        <p:blipFill>
          <a:blip r:embed="rId5"/>
          <a:stretch>
            <a:fillRect/>
          </a:stretch>
        </p:blipFill>
        <p:spPr>
          <a:xfrm>
            <a:off x="16595709" y="26964355"/>
            <a:ext cx="10324796" cy="2124157"/>
          </a:xfrm>
          <a:prstGeom prst="rect">
            <a:avLst/>
          </a:prstGeom>
        </p:spPr>
      </p:pic>
      <p:pic>
        <p:nvPicPr>
          <p:cNvPr id="31" name="Picture 30">
            <a:extLst>
              <a:ext uri="{FF2B5EF4-FFF2-40B4-BE49-F238E27FC236}">
                <a16:creationId xmlns:a16="http://schemas.microsoft.com/office/drawing/2014/main" id="{0B4F9C69-B12B-2DCD-9FCD-12CFF86563C6}"/>
              </a:ext>
            </a:extLst>
          </p:cNvPr>
          <p:cNvPicPr>
            <a:picLocks noChangeAspect="1"/>
          </p:cNvPicPr>
          <p:nvPr/>
        </p:nvPicPr>
        <p:blipFill>
          <a:blip r:embed="rId6"/>
          <a:stretch>
            <a:fillRect/>
          </a:stretch>
        </p:blipFill>
        <p:spPr>
          <a:xfrm>
            <a:off x="16090067" y="29650375"/>
            <a:ext cx="11336075" cy="2100339"/>
          </a:xfrm>
          <a:prstGeom prst="rect">
            <a:avLst/>
          </a:prstGeom>
        </p:spPr>
      </p:pic>
      <p:pic>
        <p:nvPicPr>
          <p:cNvPr id="3" name="Picture 2" descr="A diagram of a box plot&#10;&#10;Description automatically generated">
            <a:extLst>
              <a:ext uri="{FF2B5EF4-FFF2-40B4-BE49-F238E27FC236}">
                <a16:creationId xmlns:a16="http://schemas.microsoft.com/office/drawing/2014/main" id="{63C91466-BB1C-E857-7540-45170DEA0B23}"/>
              </a:ext>
            </a:extLst>
          </p:cNvPr>
          <p:cNvPicPr>
            <a:picLocks noChangeAspect="1"/>
          </p:cNvPicPr>
          <p:nvPr/>
        </p:nvPicPr>
        <p:blipFill>
          <a:blip r:embed="rId7"/>
          <a:stretch>
            <a:fillRect/>
          </a:stretch>
        </p:blipFill>
        <p:spPr>
          <a:xfrm>
            <a:off x="16162470" y="5747696"/>
            <a:ext cx="5595637" cy="4196728"/>
          </a:xfrm>
          <a:prstGeom prst="rect">
            <a:avLst/>
          </a:prstGeom>
        </p:spPr>
      </p:pic>
      <p:pic>
        <p:nvPicPr>
          <p:cNvPr id="5" name="Picture 4" descr="A diagram of a box plot&#10;&#10;Description automatically generated">
            <a:extLst>
              <a:ext uri="{FF2B5EF4-FFF2-40B4-BE49-F238E27FC236}">
                <a16:creationId xmlns:a16="http://schemas.microsoft.com/office/drawing/2014/main" id="{799C2924-1B9B-5184-E64C-5C6F7F981D55}"/>
              </a:ext>
            </a:extLst>
          </p:cNvPr>
          <p:cNvPicPr>
            <a:picLocks noChangeAspect="1"/>
          </p:cNvPicPr>
          <p:nvPr/>
        </p:nvPicPr>
        <p:blipFill>
          <a:blip r:embed="rId8"/>
          <a:stretch>
            <a:fillRect/>
          </a:stretch>
        </p:blipFill>
        <p:spPr>
          <a:xfrm>
            <a:off x="21858680" y="5739374"/>
            <a:ext cx="5595637" cy="4196726"/>
          </a:xfrm>
          <a:prstGeom prst="rect">
            <a:avLst/>
          </a:prstGeom>
        </p:spPr>
      </p:pic>
      <p:pic>
        <p:nvPicPr>
          <p:cNvPr id="13" name="Picture 12">
            <a:extLst>
              <a:ext uri="{FF2B5EF4-FFF2-40B4-BE49-F238E27FC236}">
                <a16:creationId xmlns:a16="http://schemas.microsoft.com/office/drawing/2014/main" id="{F9271364-5DB2-7F60-39E9-59B2E4EAFDB8}"/>
              </a:ext>
            </a:extLst>
          </p:cNvPr>
          <p:cNvPicPr>
            <a:picLocks noChangeAspect="1"/>
          </p:cNvPicPr>
          <p:nvPr/>
        </p:nvPicPr>
        <p:blipFill>
          <a:blip r:embed="rId9"/>
          <a:stretch>
            <a:fillRect/>
          </a:stretch>
        </p:blipFill>
        <p:spPr>
          <a:xfrm>
            <a:off x="18517905" y="12015136"/>
            <a:ext cx="6616078" cy="2629191"/>
          </a:xfrm>
          <a:prstGeom prst="rect">
            <a:avLst/>
          </a:prstGeom>
        </p:spPr>
      </p:pic>
      <p:pic>
        <p:nvPicPr>
          <p:cNvPr id="14" name="Picture 13">
            <a:extLst>
              <a:ext uri="{FF2B5EF4-FFF2-40B4-BE49-F238E27FC236}">
                <a16:creationId xmlns:a16="http://schemas.microsoft.com/office/drawing/2014/main" id="{7D24A0D5-FC85-070D-803F-141A8C0D71EA}"/>
              </a:ext>
            </a:extLst>
          </p:cNvPr>
          <p:cNvPicPr>
            <a:picLocks noChangeAspect="1"/>
          </p:cNvPicPr>
          <p:nvPr/>
        </p:nvPicPr>
        <p:blipFill>
          <a:blip r:embed="rId10"/>
          <a:stretch>
            <a:fillRect/>
          </a:stretch>
        </p:blipFill>
        <p:spPr>
          <a:xfrm>
            <a:off x="18517905" y="14994042"/>
            <a:ext cx="6616078" cy="2923957"/>
          </a:xfrm>
          <a:prstGeom prst="rect">
            <a:avLst/>
          </a:prstGeom>
        </p:spPr>
      </p:pic>
      <p:sp>
        <p:nvSpPr>
          <p:cNvPr id="18" name="AutoShape 19168">
            <a:extLst>
              <a:ext uri="{FF2B5EF4-FFF2-40B4-BE49-F238E27FC236}">
                <a16:creationId xmlns:a16="http://schemas.microsoft.com/office/drawing/2014/main" id="{1D7F6A11-D25C-6F45-F804-E60172EB3B78}"/>
              </a:ext>
            </a:extLst>
          </p:cNvPr>
          <p:cNvSpPr>
            <a:spLocks noChangeArrowheads="1"/>
          </p:cNvSpPr>
          <p:nvPr/>
        </p:nvSpPr>
        <p:spPr bwMode="auto">
          <a:xfrm>
            <a:off x="313750" y="21768173"/>
            <a:ext cx="16244924" cy="754584"/>
          </a:xfrm>
          <a:prstGeom prst="plaque">
            <a:avLst>
              <a:gd name="adj" fmla="val 28205"/>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CODE FOR SAS PROCEDURES</a:t>
            </a:r>
            <a:endParaRPr lang="en-US" sz="4400" dirty="0">
              <a:latin typeface="Palatino Linotype" panose="02040502050505030304" pitchFamily="18" charset="0"/>
              <a:cs typeface="Times New Roman" pitchFamily="18" charset="0"/>
            </a:endParaRPr>
          </a:p>
        </p:txBody>
      </p:sp>
      <p:sp useBgFill="1">
        <p:nvSpPr>
          <p:cNvPr id="27" name="Text Box 18909">
            <a:extLst>
              <a:ext uri="{FF2B5EF4-FFF2-40B4-BE49-F238E27FC236}">
                <a16:creationId xmlns:a16="http://schemas.microsoft.com/office/drawing/2014/main" id="{E8AC5621-A1E6-7B98-45B4-DA3D12C01B69}"/>
              </a:ext>
            </a:extLst>
          </p:cNvPr>
          <p:cNvSpPr txBox="1">
            <a:spLocks noChangeArrowheads="1"/>
          </p:cNvSpPr>
          <p:nvPr/>
        </p:nvSpPr>
        <p:spPr bwMode="auto">
          <a:xfrm>
            <a:off x="354587" y="22686729"/>
            <a:ext cx="15432109" cy="980574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1800" dirty="0">
                <a:solidFill>
                  <a:srgbClr val="008000"/>
                </a:solidFill>
                <a:latin typeface="Courier New" panose="02070309020205020404" pitchFamily="49" charset="0"/>
              </a:rPr>
              <a:t>*Variable Selection Model 1;</a:t>
            </a:r>
            <a:endParaRPr lang="en-US"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*Variable Selection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b="0" dirty="0">
                <a:solidFill>
                  <a:srgbClr val="000000"/>
                </a:solidFill>
                <a:latin typeface="Courier New" panose="02070309020205020404" pitchFamily="49" charset="0"/>
              </a:rPr>
              <a:t>; </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bmi</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stroke hypertension gender </a:t>
            </a:r>
            <a:r>
              <a:rPr lang="en-US" sz="1800" b="0" dirty="0" err="1">
                <a:solidFill>
                  <a:srgbClr val="000000"/>
                </a:solidFill>
                <a:latin typeface="Courier New" panose="02070309020205020404" pitchFamily="49" charset="0"/>
              </a:rPr>
              <a:t>residence_type</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ever_married</a:t>
            </a:r>
            <a:r>
              <a:rPr lang="en-US" sz="1800" dirty="0">
                <a:solidFill>
                  <a:srgbClr val="000000"/>
                </a:solidFill>
                <a:latin typeface="Courier New" panose="02070309020205020404" pitchFamily="49" charset="0"/>
              </a:rPr>
              <a:t> </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selection</a:t>
            </a:r>
            <a:r>
              <a:rPr lang="en-US" sz="1800" b="0" dirty="0">
                <a:solidFill>
                  <a:srgbClr val="000000"/>
                </a:solidFill>
                <a:latin typeface="Courier New" panose="02070309020205020404" pitchFamily="49" charset="0"/>
              </a:rPr>
              <a:t> =b </a:t>
            </a:r>
            <a:r>
              <a:rPr lang="en-US" sz="1800" b="0" dirty="0" err="1">
                <a:solidFill>
                  <a:srgbClr val="0000FF"/>
                </a:solidFill>
                <a:latin typeface="Courier New" panose="02070309020205020404" pitchFamily="49" charset="0"/>
              </a:rPr>
              <a:t>slstay</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.05</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1;</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hypertension(</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 ;</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*Actual Model 2;</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logistic</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 </a:t>
            </a:r>
            <a:r>
              <a:rPr lang="en-US" sz="1800" b="0" dirty="0">
                <a:solidFill>
                  <a:srgbClr val="0000FF"/>
                </a:solidFill>
                <a:latin typeface="Courier New" panose="02070309020205020404" pitchFamily="49" charset="0"/>
              </a:rPr>
              <a:t>descending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plots</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oddsratio</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cldisplay</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serifarrow</a:t>
            </a:r>
            <a:r>
              <a:rPr lang="en-US" sz="1800" b="0" dirty="0">
                <a:solidFill>
                  <a:srgbClr val="000000"/>
                </a:solidFill>
                <a:latin typeface="Courier New" panose="02070309020205020404" pitchFamily="49" charset="0"/>
              </a:rPr>
              <a:t>) roc);</a:t>
            </a:r>
          </a:p>
          <a:p>
            <a:r>
              <a:rPr lang="en-US" sz="1800" b="0" dirty="0">
                <a:solidFill>
                  <a:srgbClr val="0000FF"/>
                </a:solidFill>
                <a:latin typeface="Courier New" panose="02070309020205020404" pitchFamily="49" charset="0"/>
              </a:rPr>
              <a:t>class</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'never smoked'</a:t>
            </a:r>
            <a:r>
              <a:rPr lang="en-US" sz="1800" b="0" dirty="0">
                <a:solidFill>
                  <a:srgbClr val="000000"/>
                </a:solidFill>
                <a:latin typeface="Courier New" panose="02070309020205020404" pitchFamily="49" charset="0"/>
              </a:rPr>
              <a:t>) gender(</a:t>
            </a:r>
            <a:r>
              <a:rPr lang="en-US" sz="1800" b="0" dirty="0">
                <a:solidFill>
                  <a:srgbClr val="0000FF"/>
                </a:solidFill>
                <a:latin typeface="Courier New" panose="02070309020205020404" pitchFamily="49" charset="0"/>
              </a:rPr>
              <a:t>ref</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'Female'</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heart_disease</a:t>
            </a:r>
            <a:r>
              <a:rPr lang="en-US" sz="1800" b="0" dirty="0">
                <a:solidFill>
                  <a:srgbClr val="000000"/>
                </a:solidFill>
                <a:latin typeface="Courier New" panose="02070309020205020404" pitchFamily="49" charset="0"/>
              </a:rPr>
              <a:t>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a:t>
            </a:r>
            <a:r>
              <a:rPr lang="en-US" sz="1800" b="0" dirty="0">
                <a:solidFill>
                  <a:srgbClr val="000000"/>
                </a:solidFill>
                <a:latin typeface="Courier New" panose="02070309020205020404" pitchFamily="49" charset="0"/>
              </a:rPr>
              <a:t> gender / </a:t>
            </a:r>
            <a:r>
              <a:rPr lang="en-US" sz="1800" b="0" dirty="0" err="1">
                <a:solidFill>
                  <a:srgbClr val="0000FF"/>
                </a:solidFill>
                <a:latin typeface="Courier New" panose="02070309020205020404" pitchFamily="49" charset="0"/>
              </a:rPr>
              <a:t>lackfit</a:t>
            </a:r>
            <a:r>
              <a:rPr lang="en-US" sz="1800" b="0" dirty="0">
                <a:solidFill>
                  <a:srgbClr val="000000"/>
                </a:solidFill>
                <a:latin typeface="Courier New" panose="02070309020205020404" pitchFamily="49" charset="0"/>
              </a:rPr>
              <a:t> aggregate </a:t>
            </a:r>
            <a:r>
              <a:rPr lang="en-US" sz="1800" b="0" dirty="0">
                <a:solidFill>
                  <a:srgbClr val="0000FF"/>
                </a:solidFill>
                <a:latin typeface="Courier New" panose="02070309020205020404" pitchFamily="49" charset="0"/>
              </a:rPr>
              <a:t>scale</a:t>
            </a:r>
            <a:r>
              <a:rPr lang="en-US" sz="1800" b="0" dirty="0">
                <a:solidFill>
                  <a:srgbClr val="000000"/>
                </a:solidFill>
                <a:latin typeface="Courier New" panose="02070309020205020404" pitchFamily="49" charset="0"/>
              </a:rPr>
              <a:t>=none;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1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stroke1;</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hypertension/</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8000"/>
                </a:solidFill>
                <a:latin typeface="Courier New" panose="02070309020205020404" pitchFamily="49" charset="0"/>
              </a:rPr>
              <a:t>*Model 2 Assumption Check;</a:t>
            </a:r>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 = stroke2;</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stroke = age </a:t>
            </a:r>
            <a:r>
              <a:rPr lang="en-US" sz="1800" b="0" dirty="0" err="1">
                <a:solidFill>
                  <a:srgbClr val="000000"/>
                </a:solidFill>
                <a:latin typeface="Courier New" panose="02070309020205020404" pitchFamily="49" charset="0"/>
              </a:rPr>
              <a:t>avg_glucose_level</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gender_binary</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smoking_status_dummy</a:t>
            </a:r>
            <a:r>
              <a:rPr lang="en-US" sz="1800" b="0" dirty="0">
                <a:solidFill>
                  <a:srgbClr val="000000"/>
                </a:solidFill>
                <a:latin typeface="Courier New" panose="02070309020205020404" pitchFamily="49" charset="0"/>
              </a:rPr>
              <a:t>/</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altLang="zh-TW" sz="36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7110</TotalTime>
  <Words>1072</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156</cp:revision>
  <cp:lastPrinted>2010-08-23T14:37:47Z</cp:lastPrinted>
  <dcterms:created xsi:type="dcterms:W3CDTF">2011-09-28T16:46:38Z</dcterms:created>
  <dcterms:modified xsi:type="dcterms:W3CDTF">2023-11-20T04:14:11Z</dcterms:modified>
</cp:coreProperties>
</file>